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16"/>
  </p:notesMasterIdLst>
  <p:sldIdLst>
    <p:sldId id="256" r:id="rId2"/>
    <p:sldId id="312" r:id="rId3"/>
    <p:sldId id="376" r:id="rId4"/>
    <p:sldId id="352" r:id="rId5"/>
    <p:sldId id="365" r:id="rId6"/>
    <p:sldId id="366" r:id="rId7"/>
    <p:sldId id="367" r:id="rId8"/>
    <p:sldId id="364" r:id="rId9"/>
    <p:sldId id="371" r:id="rId10"/>
    <p:sldId id="370" r:id="rId11"/>
    <p:sldId id="373" r:id="rId12"/>
    <p:sldId id="353" r:id="rId13"/>
    <p:sldId id="369" r:id="rId14"/>
    <p:sldId id="328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2883" autoAdjust="0"/>
  </p:normalViewPr>
  <p:slideViewPr>
    <p:cSldViewPr snapToGrid="0">
      <p:cViewPr>
        <p:scale>
          <a:sx n="69" d="100"/>
          <a:sy n="69" d="100"/>
        </p:scale>
        <p:origin x="-12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96DDFE54-4752-407E-A05B-FFFB572AFDA4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54980-9B7B-4473-B196-01240D8DE1AE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04C0707-FB56-426D-9220-DF0D7F317BB4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BFC8-C7AC-4935-9E01-A6A8D418C30B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D9AA-C722-4FD6-9455-ED8DB64E33B8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B8CF4-8CDB-45DB-9C72-9AADB365BC15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7D18-0CCB-43E1-9ACF-EB35677DD76E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DAE069F9-BBD9-4AEA-80AB-3451EBB72E9C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19ABC9A6-F55A-472C-9029-06FCD17C0B23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13B3C-A462-424F-958E-198490B11695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57E973E-0216-4462-90DA-9EE6D345D887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CD455-B491-4667-9720-636768823DF9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E9AD34B-58CA-4D10-8EC8-007FCCC33642}" type="datetime1">
              <a:rPr lang="en-US" smtClean="0"/>
              <a:t>3/12/2021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s-ES" smtClean="0"/>
              <a:t>Documento traducido al idioma español exclusivamente para BUSD por Nuria Lundberg - (Mar.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hf sldNum="0" hd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426659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Enfoque Educación Especial…bajo al óptica del Plan de Responsabilidad y Control Local (LCAP)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337" y="3206239"/>
            <a:ext cx="7210697" cy="2395946"/>
          </a:xfrm>
        </p:spPr>
        <p:txBody>
          <a:bodyPr>
            <a:noAutofit/>
          </a:bodyPr>
          <a:lstStyle/>
          <a:p>
            <a:r>
              <a:rPr lang="es-ES" sz="2800" b="1" dirty="0" smtClean="0">
                <a:solidFill>
                  <a:schemeClr val="tx1"/>
                </a:solidFill>
              </a:rPr>
              <a:t>Presentado </a:t>
            </a:r>
            <a:r>
              <a:rPr lang="es-ES" sz="2800" b="1" dirty="0">
                <a:solidFill>
                  <a:schemeClr val="tx1"/>
                </a:solidFill>
              </a:rPr>
              <a:t>por:</a:t>
            </a:r>
          </a:p>
          <a:p>
            <a:r>
              <a:rPr lang="es-ES" sz="2400" b="1" dirty="0">
                <a:solidFill>
                  <a:schemeClr val="tx1"/>
                </a:solidFill>
              </a:rPr>
              <a:t>Tamara </a:t>
            </a:r>
            <a:r>
              <a:rPr lang="es-ES" sz="2400" b="1" dirty="0" err="1">
                <a:solidFill>
                  <a:schemeClr val="tx1"/>
                </a:solidFill>
              </a:rPr>
              <a:t>Schiern</a:t>
            </a:r>
            <a:r>
              <a:rPr lang="es-ES" sz="2400" b="1" dirty="0">
                <a:solidFill>
                  <a:schemeClr val="tx1"/>
                </a:solidFill>
              </a:rPr>
              <a:t>, Director de Educación Especial</a:t>
            </a:r>
          </a:p>
          <a:p>
            <a:r>
              <a:rPr lang="es-ES" sz="2400" b="1" dirty="0">
                <a:solidFill>
                  <a:schemeClr val="tx1"/>
                </a:solidFill>
              </a:rPr>
              <a:t>Sharon </a:t>
            </a:r>
            <a:r>
              <a:rPr lang="es-ES" sz="2400" b="1" dirty="0" err="1">
                <a:solidFill>
                  <a:schemeClr val="tx1"/>
                </a:solidFill>
              </a:rPr>
              <a:t>Cuseo</a:t>
            </a:r>
            <a:r>
              <a:rPr lang="es-ES" sz="2400" b="1" dirty="0">
                <a:solidFill>
                  <a:schemeClr val="tx1"/>
                </a:solidFill>
              </a:rPr>
              <a:t>, Superintendente Adjunto, Servicios Educativos e Instrucción</a:t>
            </a:r>
          </a:p>
          <a:p>
            <a:r>
              <a:rPr lang="es-ES" sz="2400" b="1" dirty="0">
                <a:solidFill>
                  <a:schemeClr val="tx1"/>
                </a:solidFill>
              </a:rPr>
              <a:t>Peter </a:t>
            </a:r>
            <a:r>
              <a:rPr lang="es-ES" sz="2400" b="1" dirty="0" err="1">
                <a:solidFill>
                  <a:schemeClr val="tx1"/>
                </a:solidFill>
              </a:rPr>
              <a:t>Knapik</a:t>
            </a:r>
            <a:r>
              <a:rPr lang="es-ES" sz="2400" b="1" dirty="0">
                <a:solidFill>
                  <a:schemeClr val="tx1"/>
                </a:solidFill>
              </a:rPr>
              <a:t>, </a:t>
            </a:r>
            <a:r>
              <a:rPr lang="es-ES" sz="2400" b="1" dirty="0" err="1">
                <a:solidFill>
                  <a:schemeClr val="tx1"/>
                </a:solidFill>
              </a:rPr>
              <a:t>Ed.D</a:t>
            </a:r>
            <a:r>
              <a:rPr lang="es-ES" sz="2400" b="1" dirty="0">
                <a:solidFill>
                  <a:schemeClr val="tx1"/>
                </a:solidFill>
              </a:rPr>
              <a:t>., Director de Educación Primaria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527" y="6303818"/>
            <a:ext cx="10543310" cy="503831"/>
          </a:xfrm>
        </p:spPr>
        <p:txBody>
          <a:bodyPr/>
          <a:lstStyle/>
          <a:p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</a:rPr>
              <a:t>Organigrama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66" y="1049867"/>
            <a:ext cx="11661423" cy="580813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9771" y="5749636"/>
            <a:ext cx="3134593" cy="856685"/>
          </a:xfrm>
        </p:spPr>
        <p:txBody>
          <a:bodyPr/>
          <a:lstStyle/>
          <a:p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Organigrama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408264"/>
              </p:ext>
            </p:extLst>
          </p:nvPr>
        </p:nvGraphicFramePr>
        <p:xfrm>
          <a:off x="2370667" y="1763275"/>
          <a:ext cx="7597421" cy="4415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xmlns="" val="1098651601"/>
                    </a:ext>
                  </a:extLst>
                </a:gridCol>
              </a:tblGrid>
              <a:tr h="4977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SUPERINTENDENTE ADJUNTO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02811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Director d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e Educación Especial</a:t>
                      </a:r>
                      <a:endParaRPr lang="es-ES" sz="24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Director de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 Educación Primaria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5070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- Administradores de Primaria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40178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   - Coordinador, Desarrollo Infantil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38792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               - ASES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484909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               - Instrucción TOSA - ELD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1122218">
                <a:tc>
                  <a:txBody>
                    <a:bodyPr/>
                    <a:lstStyle/>
                    <a:p>
                      <a:pPr algn="ctr"/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Coordinador</a:t>
                      </a: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 Instrucción Tecnológica</a:t>
                      </a:r>
                      <a:endParaRPr lang="es-ES" sz="24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 Coordinador</a:t>
                      </a: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, Educación Artes &amp; 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Carrera Técnica</a:t>
                      </a:r>
                      <a:endParaRPr lang="es-ES" sz="24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</a:t>
                      </a: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Instrucción Tecnológica TOSA &amp; Inducción TOSA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4073" y="6393596"/>
            <a:ext cx="11568545" cy="365125"/>
          </a:xfrm>
        </p:spPr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39DF60-CF7E-4013-8ED2-4F0E5C6B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83039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</a:t>
            </a:r>
            <a:r>
              <a:rPr lang="es-ES" b="1" dirty="0" smtClean="0">
                <a:solidFill>
                  <a:schemeClr val="tx1"/>
                </a:solidFill>
              </a:rPr>
              <a:t>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</a:t>
            </a:r>
            <a:r>
              <a:rPr lang="es-ES" b="1" dirty="0" smtClean="0">
                <a:solidFill>
                  <a:schemeClr val="tx1"/>
                </a:solidFill>
              </a:rPr>
              <a:t>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060AD59-9C57-4472-85EB-18204645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05102"/>
            <a:ext cx="11092152" cy="4452897"/>
          </a:xfrm>
        </p:spPr>
        <p:txBody>
          <a:bodyPr>
            <a:normAutofit fontScale="70000" lnSpcReduction="20000"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Desarrollo </a:t>
            </a:r>
            <a:r>
              <a:rPr lang="es-ES" b="1" dirty="0">
                <a:solidFill>
                  <a:schemeClr val="tx1"/>
                </a:solidFill>
              </a:rPr>
              <a:t>e Implementación del Programa de Educación </a:t>
            </a:r>
            <a:r>
              <a:rPr lang="es-ES" b="1" dirty="0" smtClean="0">
                <a:solidFill>
                  <a:schemeClr val="tx1"/>
                </a:solidFill>
              </a:rPr>
              <a:t>Individualizado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s-ES" b="1" u="sng" dirty="0">
                <a:solidFill>
                  <a:schemeClr val="tx1"/>
                </a:solidFill>
              </a:rPr>
              <a:t>Servicios y Asignación: </a:t>
            </a:r>
          </a:p>
          <a:p>
            <a:r>
              <a:rPr lang="es-ES" b="1" dirty="0">
                <a:solidFill>
                  <a:schemeClr val="tx1"/>
                </a:solidFill>
              </a:rPr>
              <a:t>Instrucción Académica Especializada (SAI)</a:t>
            </a:r>
          </a:p>
          <a:p>
            <a:pPr lvl="0"/>
            <a:r>
              <a:rPr lang="es-ES" b="1" dirty="0">
                <a:solidFill>
                  <a:schemeClr val="tx1"/>
                </a:solidFill>
              </a:rPr>
              <a:t>Clases de empuje dentro de</a:t>
            </a:r>
          </a:p>
          <a:p>
            <a:pPr lvl="1"/>
            <a:r>
              <a:rPr lang="es-ES" b="1" dirty="0">
                <a:solidFill>
                  <a:schemeClr val="tx1"/>
                </a:solidFill>
              </a:rPr>
              <a:t>Profesor  Educación Especial va al salón de clases general a nivel Primaria</a:t>
            </a:r>
          </a:p>
          <a:p>
            <a:pPr lvl="1"/>
            <a:r>
              <a:rPr lang="es-ES" b="1" dirty="0">
                <a:solidFill>
                  <a:schemeClr val="tx1"/>
                </a:solidFill>
              </a:rPr>
              <a:t>Clases Colaborativas a nivel Secundaria y Preparatoria apoyadas por un profesor de Educación Especial o Asistente de Instrucción</a:t>
            </a:r>
          </a:p>
          <a:p>
            <a:pPr lvl="0"/>
            <a:r>
              <a:rPr lang="es-ES" b="1" dirty="0">
                <a:solidFill>
                  <a:schemeClr val="tx1"/>
                </a:solidFill>
              </a:rPr>
              <a:t>Clases hacia fuera de</a:t>
            </a:r>
          </a:p>
          <a:p>
            <a:pPr lvl="1"/>
            <a:r>
              <a:rPr lang="es-ES" b="1" dirty="0">
                <a:solidFill>
                  <a:schemeClr val="tx1"/>
                </a:solidFill>
              </a:rPr>
              <a:t>Programa de Especialista de Recursos (RSP) a Nivel Primaria (28 capacidad estudiantil)</a:t>
            </a:r>
          </a:p>
          <a:p>
            <a:pPr lvl="1"/>
            <a:r>
              <a:rPr lang="es-ES" b="1" dirty="0">
                <a:solidFill>
                  <a:schemeClr val="tx1"/>
                </a:solidFill>
              </a:rPr>
              <a:t>Clases fundamentales y básicas a nivel Secundaria y Preparatoria (28  capacidad estudiantil)</a:t>
            </a:r>
          </a:p>
          <a:p>
            <a:pPr lvl="0"/>
            <a:r>
              <a:rPr lang="es-ES" b="1" dirty="0" smtClean="0">
                <a:solidFill>
                  <a:schemeClr val="tx1"/>
                </a:solidFill>
              </a:rPr>
              <a:t>Clases </a:t>
            </a:r>
            <a:r>
              <a:rPr lang="es-ES" b="1" dirty="0">
                <a:solidFill>
                  <a:schemeClr val="tx1"/>
                </a:solidFill>
              </a:rPr>
              <a:t>en Día Especial</a:t>
            </a:r>
          </a:p>
          <a:p>
            <a:pPr lvl="1"/>
            <a:r>
              <a:rPr lang="es-ES" b="1" dirty="0">
                <a:solidFill>
                  <a:schemeClr val="tx1"/>
                </a:solidFill>
              </a:rPr>
              <a:t>Instrucción Académica Especializada (SAI) por la mayor parte del día escolar</a:t>
            </a:r>
          </a:p>
          <a:p>
            <a:pPr lvl="1"/>
            <a:r>
              <a:rPr lang="es-ES" b="1" dirty="0">
                <a:solidFill>
                  <a:schemeClr val="tx1"/>
                </a:solidFill>
              </a:rPr>
              <a:t>8-15 estudiantes por clase</a:t>
            </a:r>
          </a:p>
          <a:p>
            <a:pPr lvl="1"/>
            <a:r>
              <a:rPr lang="es-ES" b="1" dirty="0">
                <a:solidFill>
                  <a:schemeClr val="tx1"/>
                </a:solidFill>
              </a:rPr>
              <a:t>3-6 adultos por </a:t>
            </a:r>
            <a:r>
              <a:rPr lang="es-ES" b="1" dirty="0" smtClean="0">
                <a:solidFill>
                  <a:schemeClr val="tx1"/>
                </a:solidFill>
              </a:rPr>
              <a:t>clase</a:t>
            </a:r>
            <a:endParaRPr lang="en-US" b="1" dirty="0">
              <a:solidFill>
                <a:schemeClr val="tx1"/>
              </a:solidFill>
            </a:endParaRPr>
          </a:p>
          <a:p>
            <a:pPr lvl="0"/>
            <a:r>
              <a:rPr lang="es-ES" b="1" dirty="0">
                <a:solidFill>
                  <a:schemeClr val="tx1"/>
                </a:solidFill>
              </a:rPr>
              <a:t>Colegios que no son públicos o SELPA Asignaciones escolares</a:t>
            </a:r>
          </a:p>
          <a:p>
            <a:pPr lvl="0"/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891" y="6345382"/>
            <a:ext cx="11346873" cy="316358"/>
          </a:xfrm>
        </p:spPr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9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9FC32C-6E34-4633-85CF-D0FD0988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9309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</a:t>
            </a:r>
            <a:r>
              <a:rPr lang="es-ES" b="1" dirty="0" smtClean="0">
                <a:solidFill>
                  <a:schemeClr val="tx1"/>
                </a:solidFill>
              </a:rPr>
              <a:t>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</a:t>
            </a:r>
            <a:r>
              <a:rPr lang="es-ES" b="1" dirty="0" smtClean="0">
                <a:solidFill>
                  <a:schemeClr val="tx1"/>
                </a:solidFill>
              </a:rPr>
              <a:t>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F36164-401F-47E2-AADA-3E4E32E3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5"/>
            <a:ext cx="8535988" cy="4182255"/>
          </a:xfrm>
        </p:spPr>
        <p:txBody>
          <a:bodyPr numCol="2">
            <a:normAutofit fontScale="85000" lnSpcReduction="20000"/>
          </a:bodyPr>
          <a:lstStyle/>
          <a:p>
            <a:r>
              <a:rPr lang="es-ES" b="1" u="sng" dirty="0">
                <a:solidFill>
                  <a:schemeClr val="tx1"/>
                </a:solidFill>
              </a:rPr>
              <a:t>Educación</a:t>
            </a:r>
            <a:r>
              <a:rPr lang="en-US" b="1" u="sng" dirty="0">
                <a:solidFill>
                  <a:schemeClr val="tx1"/>
                </a:solidFill>
              </a:rPr>
              <a:t> Especial </a:t>
            </a:r>
            <a:r>
              <a:rPr lang="es-ES" b="1" u="sng" dirty="0">
                <a:solidFill>
                  <a:schemeClr val="tx1"/>
                </a:solidFill>
              </a:rPr>
              <a:t>Servicios</a:t>
            </a:r>
            <a:r>
              <a:rPr lang="en-US" b="1" u="sng" dirty="0">
                <a:solidFill>
                  <a:schemeClr val="tx1"/>
                </a:solidFill>
              </a:rPr>
              <a:t> </a:t>
            </a:r>
            <a:r>
              <a:rPr lang="es-ES" b="1" u="sng" dirty="0">
                <a:solidFill>
                  <a:schemeClr val="tx1"/>
                </a:solidFill>
              </a:rPr>
              <a:t>vinculados</a:t>
            </a:r>
            <a:r>
              <a:rPr lang="en-US" b="1" u="sng" dirty="0" smtClean="0">
                <a:solidFill>
                  <a:schemeClr val="tx1"/>
                </a:solidFill>
              </a:rPr>
              <a:t>:</a:t>
            </a:r>
          </a:p>
          <a:p>
            <a:endParaRPr lang="en-US" b="1" u="sng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	</a:t>
            </a:r>
            <a:r>
              <a:rPr lang="es-ES" b="1" dirty="0">
                <a:solidFill>
                  <a:schemeClr val="tx1"/>
                </a:solidFill>
              </a:rPr>
              <a:t>Servicios de lenguaje y expresión 	verbal</a:t>
            </a:r>
          </a:p>
          <a:p>
            <a:r>
              <a:rPr lang="es-ES" b="1" dirty="0">
                <a:solidFill>
                  <a:schemeClr val="tx1"/>
                </a:solidFill>
              </a:rPr>
              <a:t>	Terapia Ocupacional</a:t>
            </a:r>
          </a:p>
          <a:p>
            <a:r>
              <a:rPr lang="es-ES" b="1" dirty="0">
                <a:solidFill>
                  <a:schemeClr val="tx1"/>
                </a:solidFill>
              </a:rPr>
              <a:t>	Educación Física Adaptable</a:t>
            </a:r>
          </a:p>
          <a:p>
            <a:r>
              <a:rPr lang="es-ES" b="1" dirty="0">
                <a:solidFill>
                  <a:schemeClr val="tx1"/>
                </a:solidFill>
              </a:rPr>
              <a:t>	Asesoría Individual </a:t>
            </a:r>
          </a:p>
          <a:p>
            <a:r>
              <a:rPr lang="es-ES" b="1" dirty="0">
                <a:solidFill>
                  <a:schemeClr val="tx1"/>
                </a:solidFill>
              </a:rPr>
              <a:t>	Terapia y Orientación</a:t>
            </a:r>
          </a:p>
          <a:p>
            <a:r>
              <a:rPr lang="es-ES" b="1" dirty="0">
                <a:solidFill>
                  <a:schemeClr val="tx1"/>
                </a:solidFill>
              </a:rPr>
              <a:t>	Asesoría Padres de familia</a:t>
            </a:r>
          </a:p>
          <a:p>
            <a:r>
              <a:rPr lang="en-US" b="1" dirty="0">
                <a:solidFill>
                  <a:schemeClr val="tx1"/>
                </a:solidFill>
              </a:rPr>
              <a:t>															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	Sordera y dificultades auditivas</a:t>
            </a:r>
          </a:p>
          <a:p>
            <a:r>
              <a:rPr lang="es-ES" b="1" dirty="0">
                <a:solidFill>
                  <a:schemeClr val="tx1"/>
                </a:solidFill>
              </a:rPr>
              <a:t>	Transportación</a:t>
            </a:r>
          </a:p>
          <a:p>
            <a:r>
              <a:rPr lang="es-ES" b="1" dirty="0">
                <a:solidFill>
                  <a:schemeClr val="tx1"/>
                </a:solidFill>
              </a:rPr>
              <a:t>	Servicios de lactancia</a:t>
            </a:r>
          </a:p>
          <a:p>
            <a:r>
              <a:rPr lang="es-ES" b="1" dirty="0">
                <a:solidFill>
                  <a:schemeClr val="tx1"/>
                </a:solidFill>
              </a:rPr>
              <a:t>	Servicios individuales 	intensivos</a:t>
            </a:r>
          </a:p>
          <a:p>
            <a:r>
              <a:rPr lang="es-ES" b="1" dirty="0">
                <a:solidFill>
                  <a:schemeClr val="tx1"/>
                </a:solidFill>
              </a:rPr>
              <a:t>	Servicios de intervención sobre 	el comportamiento</a:t>
            </a:r>
          </a:p>
          <a:p>
            <a:r>
              <a:rPr lang="es-ES" b="1" dirty="0">
                <a:solidFill>
                  <a:schemeClr val="tx1"/>
                </a:solidFill>
              </a:rPr>
              <a:t>	Interpretación del idioma para 	sordomudos 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3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6A9827-B7EC-4AEF-8C73-61F33A5C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313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8E1E5B-0E4F-443E-BE36-50A8EA519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6"/>
            <a:ext cx="8535988" cy="3655934"/>
          </a:xfrm>
        </p:spPr>
        <p:txBody>
          <a:bodyPr>
            <a:normAutofit/>
          </a:bodyPr>
          <a:lstStyle/>
          <a:p>
            <a:r>
              <a:rPr lang="es-ES" b="1" u="sng" dirty="0" smtClean="0">
                <a:solidFill>
                  <a:schemeClr val="tx1"/>
                </a:solidFill>
              </a:rPr>
              <a:t>Servicios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smtClean="0">
                <a:solidFill>
                  <a:schemeClr val="tx1"/>
                </a:solidFill>
              </a:rPr>
              <a:t>proporcionados por 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n-US" b="1" u="sng" dirty="0">
                <a:solidFill>
                  <a:schemeClr val="tx1"/>
                </a:solidFill>
              </a:rPr>
              <a:t>SELPA (</a:t>
            </a:r>
            <a:r>
              <a:rPr lang="en-US" b="1" u="sng" dirty="0" smtClean="0">
                <a:solidFill>
                  <a:schemeClr val="tx1"/>
                </a:solidFill>
              </a:rPr>
              <a:t>Distrito </a:t>
            </a:r>
            <a:r>
              <a:rPr lang="es-ES" b="1" u="sng" dirty="0" smtClean="0">
                <a:solidFill>
                  <a:schemeClr val="tx1"/>
                </a:solidFill>
              </a:rPr>
              <a:t>da </a:t>
            </a:r>
            <a:r>
              <a:rPr lang="es-ES" b="1" u="sng" dirty="0">
                <a:solidFill>
                  <a:schemeClr val="tx1"/>
                </a:solidFill>
              </a:rPr>
              <a:t>una porción de los fondos):</a:t>
            </a:r>
          </a:p>
          <a:p>
            <a:r>
              <a:rPr lang="es-ES" b="1" dirty="0">
                <a:solidFill>
                  <a:schemeClr val="tx1"/>
                </a:solidFill>
              </a:rPr>
              <a:t>	Servicios de Sordera Itinerante y dificultades auditivas</a:t>
            </a:r>
          </a:p>
          <a:p>
            <a:r>
              <a:rPr lang="es-ES" b="1" dirty="0">
                <a:solidFill>
                  <a:schemeClr val="tx1"/>
                </a:solidFill>
              </a:rPr>
              <a:t>	Servicios de Visión Especializada</a:t>
            </a:r>
          </a:p>
          <a:p>
            <a:r>
              <a:rPr lang="es-ES" b="1" dirty="0">
                <a:solidFill>
                  <a:schemeClr val="tx1"/>
                </a:solidFill>
              </a:rPr>
              <a:t>	Orientación y Movilidad</a:t>
            </a:r>
          </a:p>
          <a:p>
            <a:r>
              <a:rPr lang="es-ES" b="1" dirty="0">
                <a:solidFill>
                  <a:schemeClr val="tx1"/>
                </a:solidFill>
              </a:rPr>
              <a:t>	Iniciación temprano </a:t>
            </a:r>
            <a:endParaRPr lang="es-ES" b="1" dirty="0" smtClean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chemeClr val="tx1"/>
                </a:solidFill>
              </a:rPr>
              <a:t>	Audiología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8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5BB7E-2FA8-4046-980E-71F5A7EF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8089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A9F91C-EFED-41C5-89EB-07058A552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93495"/>
            <a:ext cx="8535988" cy="3700905"/>
          </a:xfrm>
        </p:spPr>
        <p:txBody>
          <a:bodyPr>
            <a:normAutofit/>
          </a:bodyPr>
          <a:lstStyle/>
          <a:p>
            <a:r>
              <a:rPr lang="es-ES" b="1" u="sng" dirty="0" smtClean="0">
                <a:solidFill>
                  <a:schemeClr val="tx1"/>
                </a:solidFill>
              </a:rPr>
              <a:t>Contratación </a:t>
            </a:r>
            <a:r>
              <a:rPr lang="es-ES" b="1" u="sng" dirty="0">
                <a:solidFill>
                  <a:schemeClr val="tx1"/>
                </a:solidFill>
              </a:rPr>
              <a:t>de Servicios externos: 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(No es </a:t>
            </a:r>
            <a:r>
              <a:rPr lang="es-ES" b="1" dirty="0">
                <a:solidFill>
                  <a:schemeClr val="tx1"/>
                </a:solidFill>
              </a:rPr>
              <a:t>proveedor del Distrito, pero  </a:t>
            </a:r>
            <a:r>
              <a:rPr lang="es-ES" b="1" dirty="0" smtClean="0">
                <a:solidFill>
                  <a:schemeClr val="tx1"/>
                </a:solidFill>
              </a:rPr>
              <a:t>contratado </a:t>
            </a:r>
            <a:r>
              <a:rPr lang="es-ES" b="1" dirty="0">
                <a:solidFill>
                  <a:schemeClr val="tx1"/>
                </a:solidFill>
              </a:rPr>
              <a:t>según se necesite)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	Servicios de Terapia Visual</a:t>
            </a:r>
          </a:p>
          <a:p>
            <a:r>
              <a:rPr lang="es-ES" b="1" dirty="0">
                <a:solidFill>
                  <a:schemeClr val="tx1"/>
                </a:solidFill>
              </a:rPr>
              <a:t>	Servicios de Terapia Física</a:t>
            </a:r>
          </a:p>
          <a:p>
            <a:r>
              <a:rPr lang="es-ES" b="1" dirty="0">
                <a:solidFill>
                  <a:schemeClr val="tx1"/>
                </a:solidFill>
              </a:rPr>
              <a:t>	Servicios de Asistencia Social</a:t>
            </a:r>
            <a:endParaRPr lang="es-ES" dirty="0"/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9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62BC61-A492-483A-96A2-7065BCFE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3079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F251BC0-D3DF-4A3C-BDBD-888734A9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53456"/>
            <a:ext cx="8535988" cy="3640944"/>
          </a:xfrm>
        </p:spPr>
        <p:txBody>
          <a:bodyPr>
            <a:normAutofit fontScale="47500" lnSpcReduction="20000"/>
          </a:bodyPr>
          <a:lstStyle/>
          <a:p>
            <a:r>
              <a:rPr lang="es-ES" sz="4400" b="1" dirty="0">
                <a:solidFill>
                  <a:schemeClr val="tx1"/>
                </a:solidFill>
              </a:rPr>
              <a:t>Identificación y Evaluación de individuos con discapacidad</a:t>
            </a:r>
          </a:p>
          <a:p>
            <a:r>
              <a:rPr lang="es-ES" sz="4400" b="1" dirty="0">
                <a:solidFill>
                  <a:schemeClr val="tx1"/>
                </a:solidFill>
              </a:rPr>
              <a:t>Monitoreo del progreso del estudiante </a:t>
            </a:r>
          </a:p>
          <a:p>
            <a:r>
              <a:rPr lang="es-ES" sz="4400" b="1" dirty="0">
                <a:solidFill>
                  <a:schemeClr val="tx1"/>
                </a:solidFill>
              </a:rPr>
              <a:t>Participación, colaboración y consulta de Padres de familia</a:t>
            </a:r>
          </a:p>
          <a:p>
            <a:r>
              <a:rPr lang="es-ES" sz="4400" b="1" dirty="0">
                <a:solidFill>
                  <a:schemeClr val="tx1"/>
                </a:solidFill>
              </a:rPr>
              <a:t>Desarrollo Profesional </a:t>
            </a:r>
          </a:p>
          <a:p>
            <a:r>
              <a:rPr lang="es-ES" sz="4400" b="1" dirty="0">
                <a:solidFill>
                  <a:schemeClr val="tx1"/>
                </a:solidFill>
              </a:rPr>
              <a:t>Reporte Estatal</a:t>
            </a:r>
          </a:p>
          <a:p>
            <a:r>
              <a:rPr lang="es-ES" sz="4400" b="1" dirty="0">
                <a:solidFill>
                  <a:schemeClr val="tx1"/>
                </a:solidFill>
              </a:rPr>
              <a:t>Implementación, Apoyo y Supervisión de todos los  Programas y Servicios de Educación Especial </a:t>
            </a:r>
          </a:p>
          <a:p>
            <a:endParaRPr lang="es-ES" sz="4400" b="1" dirty="0">
              <a:solidFill>
                <a:schemeClr val="tx1"/>
              </a:solidFill>
            </a:endParaRPr>
          </a:p>
          <a:p>
            <a:r>
              <a:rPr lang="es-ES" sz="4400" b="1" dirty="0">
                <a:solidFill>
                  <a:schemeClr val="tx1"/>
                </a:solidFill>
              </a:rPr>
              <a:t>Cuenta estudiantil en Educación </a:t>
            </a:r>
            <a:r>
              <a:rPr lang="es-ES" sz="4400" b="1" dirty="0" smtClean="0">
                <a:solidFill>
                  <a:schemeClr val="tx1"/>
                </a:solidFill>
              </a:rPr>
              <a:t>Especial</a:t>
            </a:r>
            <a:r>
              <a:rPr lang="en-US" sz="4400" b="1" dirty="0" smtClean="0">
                <a:solidFill>
                  <a:schemeClr val="tx1"/>
                </a:solidFill>
              </a:rPr>
              <a:t>: 1,992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7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BF7EDB-DAFD-4DA7-B74D-02A300CA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223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A52996-7EA2-40B7-BA01-F1AF70B38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1708031"/>
            <a:ext cx="11216843" cy="5149970"/>
          </a:xfrm>
        </p:spPr>
        <p:txBody>
          <a:bodyPr>
            <a:normAutofit fontScale="55000" lnSpcReduction="2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Administradores 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(2)</a:t>
            </a:r>
          </a:p>
          <a:p>
            <a:r>
              <a:rPr lang="en-US" b="1" dirty="0">
                <a:solidFill>
                  <a:schemeClr val="tx1"/>
                </a:solidFill>
              </a:rPr>
              <a:t>	$370,449</a:t>
            </a:r>
          </a:p>
          <a:p>
            <a:r>
              <a:rPr lang="es-ES" b="1" dirty="0">
                <a:solidFill>
                  <a:schemeClr val="tx1"/>
                </a:solidFill>
              </a:rPr>
              <a:t>Especialistas en el </a:t>
            </a:r>
            <a:r>
              <a:rPr lang="es-ES" b="1" dirty="0" smtClean="0">
                <a:solidFill>
                  <a:schemeClr val="tx1"/>
                </a:solidFill>
              </a:rPr>
              <a:t>programa </a:t>
            </a:r>
            <a:r>
              <a:rPr lang="en-US" b="1" dirty="0" smtClean="0">
                <a:solidFill>
                  <a:schemeClr val="tx1"/>
                </a:solidFill>
              </a:rPr>
              <a:t>(3.8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r>
              <a:rPr lang="en-US" b="1" dirty="0">
                <a:solidFill>
                  <a:schemeClr val="tx1"/>
                </a:solidFill>
              </a:rPr>
              <a:t>	$582,110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Psicólogos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(13)</a:t>
            </a:r>
          </a:p>
          <a:p>
            <a:r>
              <a:rPr lang="en-US" b="1" dirty="0">
                <a:solidFill>
                  <a:schemeClr val="tx1"/>
                </a:solidFill>
              </a:rPr>
              <a:t>	$1,915,950</a:t>
            </a:r>
          </a:p>
          <a:p>
            <a:r>
              <a:rPr lang="es-ES" b="1" dirty="0">
                <a:solidFill>
                  <a:schemeClr val="tx1"/>
                </a:solidFill>
              </a:rPr>
              <a:t>Sordera/Dificultad auditiva y Asistente Tecnológico – Profesores en Asignación </a:t>
            </a:r>
            <a:r>
              <a:rPr lang="es-ES" b="1" dirty="0" smtClean="0">
                <a:solidFill>
                  <a:schemeClr val="tx1"/>
                </a:solidFill>
              </a:rPr>
              <a:t>Especial </a:t>
            </a:r>
            <a:r>
              <a:rPr lang="en-US" b="1" dirty="0" smtClean="0">
                <a:solidFill>
                  <a:schemeClr val="tx1"/>
                </a:solidFill>
              </a:rPr>
              <a:t>(1</a:t>
            </a:r>
            <a:r>
              <a:rPr lang="en-US" b="1" dirty="0">
                <a:solidFill>
                  <a:schemeClr val="tx1"/>
                </a:solidFill>
              </a:rPr>
              <a:t>) </a:t>
            </a:r>
            <a:r>
              <a:rPr lang="en-US" b="1" dirty="0" smtClean="0">
                <a:solidFill>
                  <a:schemeClr val="tx1"/>
                </a:solidFill>
              </a:rPr>
              <a:t>             </a:t>
            </a:r>
            <a:r>
              <a:rPr lang="es-ES" b="1" dirty="0" smtClean="0">
                <a:solidFill>
                  <a:schemeClr val="tx1"/>
                </a:solidFill>
              </a:rPr>
              <a:t>Asistente Tecnológico de Apoyo - $48,101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	$107,431                                                                                                               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APE – Profesores en Asignación Especial </a:t>
            </a:r>
            <a:r>
              <a:rPr lang="en-US" b="1" dirty="0" smtClean="0">
                <a:solidFill>
                  <a:schemeClr val="tx1"/>
                </a:solidFill>
              </a:rPr>
              <a:t>(2)</a:t>
            </a:r>
          </a:p>
          <a:p>
            <a:r>
              <a:rPr lang="en-US" b="1" dirty="0">
                <a:solidFill>
                  <a:schemeClr val="tx1"/>
                </a:solidFill>
              </a:rPr>
              <a:t>	$244,454</a:t>
            </a:r>
          </a:p>
          <a:p>
            <a:r>
              <a:rPr lang="es-ES" b="1" dirty="0">
                <a:solidFill>
                  <a:schemeClr val="tx1"/>
                </a:solidFill>
              </a:rPr>
              <a:t>Patólogos de lenguaje y expresión </a:t>
            </a:r>
            <a:r>
              <a:rPr lang="es-ES" b="1" dirty="0" smtClean="0">
                <a:solidFill>
                  <a:schemeClr val="tx1"/>
                </a:solidFill>
              </a:rPr>
              <a:t>verbal </a:t>
            </a:r>
            <a:r>
              <a:rPr lang="en-US" b="1" dirty="0" smtClean="0">
                <a:solidFill>
                  <a:schemeClr val="tx1"/>
                </a:solidFill>
              </a:rPr>
              <a:t>(18.9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r>
              <a:rPr lang="en-US" b="1" dirty="0">
                <a:solidFill>
                  <a:schemeClr val="tx1"/>
                </a:solidFill>
              </a:rPr>
              <a:t>	$1,831,966</a:t>
            </a:r>
          </a:p>
          <a:p>
            <a:r>
              <a:rPr lang="es-ES" b="1" dirty="0">
                <a:solidFill>
                  <a:schemeClr val="tx1"/>
                </a:solidFill>
              </a:rPr>
              <a:t>Costos de agencias de Patología en el lenguaje y expresión verbal </a:t>
            </a:r>
            <a:r>
              <a:rPr lang="en-US" b="1" dirty="0">
                <a:solidFill>
                  <a:schemeClr val="tx1"/>
                </a:solidFill>
              </a:rPr>
              <a:t>		SLPA </a:t>
            </a:r>
            <a:r>
              <a:rPr lang="en-US" b="1" dirty="0" err="1" smtClean="0">
                <a:solidFill>
                  <a:schemeClr val="tx1"/>
                </a:solidFill>
              </a:rPr>
              <a:t>Asistente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(1) - $58,305</a:t>
            </a:r>
          </a:p>
          <a:p>
            <a:r>
              <a:rPr lang="en-US" b="1" dirty="0">
                <a:solidFill>
                  <a:schemeClr val="tx1"/>
                </a:solidFill>
              </a:rPr>
              <a:t>	S664,430</a:t>
            </a:r>
          </a:p>
          <a:p>
            <a:r>
              <a:rPr lang="es-ES" b="1" dirty="0">
                <a:solidFill>
                  <a:schemeClr val="tx1"/>
                </a:solidFill>
              </a:rPr>
              <a:t>Terapeutas </a:t>
            </a:r>
            <a:r>
              <a:rPr lang="es-ES" b="1" dirty="0" smtClean="0">
                <a:solidFill>
                  <a:schemeClr val="tx1"/>
                </a:solidFill>
              </a:rPr>
              <a:t>Ocupacionales </a:t>
            </a:r>
            <a:r>
              <a:rPr lang="en-US" b="1" dirty="0" smtClean="0">
                <a:solidFill>
                  <a:schemeClr val="tx1"/>
                </a:solidFill>
              </a:rPr>
              <a:t>(10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r>
              <a:rPr lang="en-US" b="1" dirty="0">
                <a:solidFill>
                  <a:schemeClr val="tx1"/>
                </a:solidFill>
              </a:rPr>
              <a:t>	$1,356,552</a:t>
            </a:r>
          </a:p>
          <a:p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Profesores </a:t>
            </a:r>
            <a:r>
              <a:rPr lang="es-ES" b="1" dirty="0" smtClean="0">
                <a:solidFill>
                  <a:schemeClr val="tx1"/>
                </a:solidFill>
              </a:rPr>
              <a:t>Itinerantes </a:t>
            </a:r>
            <a:r>
              <a:rPr lang="en-US" b="1" dirty="0" smtClean="0">
                <a:solidFill>
                  <a:schemeClr val="tx1"/>
                </a:solidFill>
              </a:rPr>
              <a:t>(5.32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r>
              <a:rPr lang="en-US" b="1" dirty="0">
                <a:solidFill>
                  <a:schemeClr val="tx1"/>
                </a:solidFill>
              </a:rPr>
              <a:t>	$</a:t>
            </a:r>
            <a:r>
              <a:rPr lang="en-US" b="1" dirty="0" smtClean="0">
                <a:solidFill>
                  <a:schemeClr val="tx1"/>
                </a:solidFill>
              </a:rPr>
              <a:t>469,595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55818" y="6373091"/>
            <a:ext cx="8601074" cy="330214"/>
          </a:xfrm>
        </p:spPr>
        <p:txBody>
          <a:bodyPr/>
          <a:lstStyle/>
          <a:p>
            <a:pPr algn="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9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342249-9D35-4DC7-BE49-40562F32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6517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01F8F32-6B74-4A32-A9FB-122A85A28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70340"/>
            <a:ext cx="8535988" cy="4787659"/>
          </a:xfrm>
        </p:spPr>
        <p:txBody>
          <a:bodyPr>
            <a:normAutofit fontScale="92500" lnSpcReduction="20000"/>
          </a:bodyPr>
          <a:lstStyle/>
          <a:p>
            <a:pPr marL="64008"/>
            <a:r>
              <a:rPr lang="en-US" b="1" dirty="0">
                <a:solidFill>
                  <a:schemeClr val="tx1"/>
                </a:solidFill>
              </a:rPr>
              <a:t>96 </a:t>
            </a:r>
            <a:r>
              <a:rPr lang="es-ES" b="1" dirty="0" smtClean="0">
                <a:solidFill>
                  <a:schemeClr val="tx1"/>
                </a:solidFill>
              </a:rPr>
              <a:t>SPED </a:t>
            </a:r>
            <a:r>
              <a:rPr lang="es-ES" b="1" dirty="0">
                <a:solidFill>
                  <a:schemeClr val="tx1"/>
                </a:solidFill>
              </a:rPr>
              <a:t>Profesores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Educación Especial Prescolar(SEED</a:t>
            </a:r>
            <a:r>
              <a:rPr lang="en-US" b="1" dirty="0" smtClean="0">
                <a:solidFill>
                  <a:schemeClr val="tx1"/>
                </a:solidFill>
              </a:rPr>
              <a:t>): 7.00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$</a:t>
            </a:r>
            <a:r>
              <a:rPr lang="en-US" b="1" dirty="0">
                <a:solidFill>
                  <a:schemeClr val="tx1"/>
                </a:solidFill>
              </a:rPr>
              <a:t>669,952</a:t>
            </a:r>
          </a:p>
          <a:p>
            <a:r>
              <a:rPr lang="en-US" b="1" dirty="0">
                <a:solidFill>
                  <a:schemeClr val="tx1"/>
                </a:solidFill>
              </a:rPr>
              <a:t>ETK/TK-5 </a:t>
            </a:r>
            <a:r>
              <a:rPr lang="es-ES" b="1" dirty="0" smtClean="0">
                <a:solidFill>
                  <a:schemeClr val="tx1"/>
                </a:solidFill>
              </a:rPr>
              <a:t>Profesores</a:t>
            </a:r>
            <a:r>
              <a:rPr lang="en-US" b="1" dirty="0" smtClean="0">
                <a:solidFill>
                  <a:schemeClr val="tx1"/>
                </a:solidFill>
              </a:rPr>
              <a:t>: </a:t>
            </a:r>
            <a:r>
              <a:rPr lang="en-US" b="1" dirty="0">
                <a:solidFill>
                  <a:schemeClr val="tx1"/>
                </a:solidFill>
              </a:rPr>
              <a:t>38.50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$4,083,529</a:t>
            </a:r>
          </a:p>
          <a:p>
            <a:r>
              <a:rPr lang="en-US" b="1" dirty="0">
                <a:solidFill>
                  <a:schemeClr val="tx1"/>
                </a:solidFill>
              </a:rPr>
              <a:t>6-8 </a:t>
            </a:r>
            <a:r>
              <a:rPr lang="es-ES" b="1" dirty="0">
                <a:solidFill>
                  <a:schemeClr val="tx1"/>
                </a:solidFill>
              </a:rPr>
              <a:t>Profesores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17.00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$1,996,040</a:t>
            </a:r>
          </a:p>
          <a:p>
            <a:r>
              <a:rPr lang="en-US" b="1" dirty="0">
                <a:solidFill>
                  <a:schemeClr val="tx1"/>
                </a:solidFill>
              </a:rPr>
              <a:t>9-12 </a:t>
            </a:r>
            <a:r>
              <a:rPr lang="es-ES" b="1" dirty="0" smtClean="0">
                <a:solidFill>
                  <a:schemeClr val="tx1"/>
                </a:solidFill>
              </a:rPr>
              <a:t>Profesores</a:t>
            </a:r>
            <a:r>
              <a:rPr lang="en-US" b="1" dirty="0" smtClean="0">
                <a:solidFill>
                  <a:schemeClr val="tx1"/>
                </a:solidFill>
              </a:rPr>
              <a:t>: </a:t>
            </a:r>
            <a:r>
              <a:rPr lang="en-US" b="1" dirty="0">
                <a:solidFill>
                  <a:schemeClr val="tx1"/>
                </a:solidFill>
              </a:rPr>
              <a:t>25.90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$2,880,973</a:t>
            </a:r>
          </a:p>
          <a:p>
            <a:r>
              <a:rPr lang="es-ES" b="1" dirty="0">
                <a:solidFill>
                  <a:schemeClr val="tx1"/>
                </a:solidFill>
              </a:rPr>
              <a:t>Profesores de escuelas </a:t>
            </a:r>
            <a:r>
              <a:rPr lang="es-ES" b="1" dirty="0" smtClean="0">
                <a:solidFill>
                  <a:schemeClr val="tx1"/>
                </a:solidFill>
              </a:rPr>
              <a:t>alternas</a:t>
            </a:r>
            <a:r>
              <a:rPr lang="en-US" b="1" dirty="0" smtClean="0">
                <a:solidFill>
                  <a:schemeClr val="tx1"/>
                </a:solidFill>
              </a:rPr>
              <a:t>: </a:t>
            </a:r>
            <a:r>
              <a:rPr lang="en-US" b="1" dirty="0">
                <a:solidFill>
                  <a:schemeClr val="tx1"/>
                </a:solidFill>
              </a:rPr>
              <a:t>3.40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$4442,039</a:t>
            </a:r>
          </a:p>
          <a:p>
            <a:r>
              <a:rPr lang="es-ES" b="1" dirty="0">
                <a:solidFill>
                  <a:schemeClr val="tx1"/>
                </a:solidFill>
              </a:rPr>
              <a:t>Profesores </a:t>
            </a:r>
            <a:r>
              <a:rPr lang="es-ES" b="1" dirty="0" smtClean="0">
                <a:solidFill>
                  <a:schemeClr val="tx1"/>
                </a:solidFill>
              </a:rPr>
              <a:t>Educación para adultos</a:t>
            </a:r>
            <a:r>
              <a:rPr lang="en-US" b="1" dirty="0" smtClean="0">
                <a:solidFill>
                  <a:schemeClr val="tx1"/>
                </a:solidFill>
              </a:rPr>
              <a:t>: </a:t>
            </a:r>
            <a:r>
              <a:rPr lang="en-US" b="1" dirty="0">
                <a:solidFill>
                  <a:schemeClr val="tx1"/>
                </a:solidFill>
              </a:rPr>
              <a:t>3.60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$439,626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8856519" cy="365125"/>
          </a:xfrm>
        </p:spPr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0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9865A9-5A02-4D55-8E0B-D969B1AA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693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 </a:t>
            </a:r>
            <a:r>
              <a:rPr lang="es-ES" b="1" dirty="0" smtClean="0">
                <a:solidFill>
                  <a:schemeClr val="tx1"/>
                </a:solidFill>
              </a:rPr>
              <a:t>Especial </a:t>
            </a:r>
            <a:r>
              <a:rPr lang="en-US" b="1" dirty="0" err="1" smtClean="0">
                <a:solidFill>
                  <a:schemeClr val="tx1"/>
                </a:solidFill>
              </a:rPr>
              <a:t>clasIFICADO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A016E5-5D40-4912-8512-A79FB1032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920"/>
            <a:ext cx="8535988" cy="4919729"/>
          </a:xfrm>
        </p:spPr>
        <p:txBody>
          <a:bodyPr>
            <a:normAutofit fontScale="55000" lnSpcReduction="20000"/>
          </a:bodyPr>
          <a:lstStyle/>
          <a:p>
            <a:pPr marL="64008"/>
            <a:r>
              <a:rPr lang="en-US" sz="3300" b="1" dirty="0">
                <a:solidFill>
                  <a:schemeClr val="tx1"/>
                </a:solidFill>
              </a:rPr>
              <a:t>111 </a:t>
            </a:r>
            <a:r>
              <a:rPr lang="es-ES" sz="3300" b="1" dirty="0">
                <a:solidFill>
                  <a:schemeClr val="tx1"/>
                </a:solidFill>
              </a:rPr>
              <a:t>SPED Personal Clasificado</a:t>
            </a:r>
          </a:p>
          <a:p>
            <a:pPr marL="64008"/>
            <a:r>
              <a:rPr lang="es-ES" sz="3300" b="1" dirty="0">
                <a:solidFill>
                  <a:schemeClr val="tx1"/>
                </a:solidFill>
              </a:rPr>
              <a:t>Educación Especial Prescolar (SEED) Personal Clasificado </a:t>
            </a:r>
            <a:r>
              <a:rPr lang="en-US" sz="3300" b="1" dirty="0" smtClean="0">
                <a:solidFill>
                  <a:schemeClr val="tx1"/>
                </a:solidFill>
              </a:rPr>
              <a:t>: </a:t>
            </a:r>
            <a:r>
              <a:rPr lang="en-US" sz="3300" b="1" dirty="0">
                <a:solidFill>
                  <a:schemeClr val="tx1"/>
                </a:solidFill>
              </a:rPr>
              <a:t>7.97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$371,220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ETK/TK-5 </a:t>
            </a:r>
            <a:r>
              <a:rPr lang="es-ES" sz="3300" b="1" dirty="0">
                <a:solidFill>
                  <a:schemeClr val="tx1"/>
                </a:solidFill>
              </a:rPr>
              <a:t>Personal </a:t>
            </a:r>
            <a:r>
              <a:rPr lang="es-ES" sz="3300" b="1" dirty="0" smtClean="0">
                <a:solidFill>
                  <a:schemeClr val="tx1"/>
                </a:solidFill>
              </a:rPr>
              <a:t>Clasificado</a:t>
            </a:r>
            <a:r>
              <a:rPr lang="en-US" sz="3300" b="1" dirty="0" smtClean="0">
                <a:solidFill>
                  <a:schemeClr val="tx1"/>
                </a:solidFill>
              </a:rPr>
              <a:t>: </a:t>
            </a:r>
            <a:r>
              <a:rPr lang="en-US" sz="3300" b="1" dirty="0">
                <a:solidFill>
                  <a:schemeClr val="tx1"/>
                </a:solidFill>
              </a:rPr>
              <a:t>41.25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$2,015,004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6-8 </a:t>
            </a:r>
            <a:r>
              <a:rPr lang="es-ES" sz="3300" b="1" dirty="0">
                <a:solidFill>
                  <a:schemeClr val="tx1"/>
                </a:solidFill>
              </a:rPr>
              <a:t>Personal </a:t>
            </a:r>
            <a:r>
              <a:rPr lang="es-ES" sz="3300" b="1" dirty="0" smtClean="0">
                <a:solidFill>
                  <a:schemeClr val="tx1"/>
                </a:solidFill>
              </a:rPr>
              <a:t>Clasificado</a:t>
            </a:r>
            <a:r>
              <a:rPr lang="en-US" sz="3300" b="1" dirty="0" smtClean="0">
                <a:solidFill>
                  <a:schemeClr val="tx1"/>
                </a:solidFill>
              </a:rPr>
              <a:t>: </a:t>
            </a:r>
            <a:r>
              <a:rPr lang="en-US" sz="3300" b="1" dirty="0">
                <a:solidFill>
                  <a:schemeClr val="tx1"/>
                </a:solidFill>
              </a:rPr>
              <a:t>24.31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$1,145,347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9-12 </a:t>
            </a:r>
            <a:r>
              <a:rPr lang="es-ES" sz="3300" b="1" dirty="0">
                <a:solidFill>
                  <a:schemeClr val="tx1"/>
                </a:solidFill>
              </a:rPr>
              <a:t>Personal </a:t>
            </a:r>
            <a:r>
              <a:rPr lang="es-ES" sz="3300" b="1" dirty="0" smtClean="0">
                <a:solidFill>
                  <a:schemeClr val="tx1"/>
                </a:solidFill>
              </a:rPr>
              <a:t>Clasificado</a:t>
            </a:r>
            <a:r>
              <a:rPr lang="en-US" sz="3300" b="1" dirty="0" smtClean="0">
                <a:solidFill>
                  <a:schemeClr val="tx1"/>
                </a:solidFill>
              </a:rPr>
              <a:t>: </a:t>
            </a:r>
            <a:r>
              <a:rPr lang="en-US" sz="3300" b="1" dirty="0">
                <a:solidFill>
                  <a:schemeClr val="tx1"/>
                </a:solidFill>
              </a:rPr>
              <a:t>32.87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$1,587,806</a:t>
            </a:r>
          </a:p>
          <a:p>
            <a:r>
              <a:rPr lang="es-ES" sz="3300" b="1" dirty="0">
                <a:solidFill>
                  <a:schemeClr val="tx1"/>
                </a:solidFill>
              </a:rPr>
              <a:t>Personal Clasificado en escuelas alternas </a:t>
            </a:r>
            <a:r>
              <a:rPr lang="en-US" sz="3300" b="1" dirty="0" smtClean="0">
                <a:solidFill>
                  <a:schemeClr val="tx1"/>
                </a:solidFill>
              </a:rPr>
              <a:t>: </a:t>
            </a:r>
            <a:r>
              <a:rPr lang="en-US" sz="3300" b="1" dirty="0">
                <a:solidFill>
                  <a:schemeClr val="tx1"/>
                </a:solidFill>
              </a:rPr>
              <a:t>1.56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$89,769</a:t>
            </a:r>
          </a:p>
          <a:p>
            <a:r>
              <a:rPr lang="es-ES" sz="3300" b="1" dirty="0">
                <a:solidFill>
                  <a:schemeClr val="tx1"/>
                </a:solidFill>
              </a:rPr>
              <a:t>Personal Clasificado </a:t>
            </a:r>
            <a:r>
              <a:rPr lang="es-ES" sz="3300" b="1" dirty="0" smtClean="0">
                <a:solidFill>
                  <a:schemeClr val="tx1"/>
                </a:solidFill>
              </a:rPr>
              <a:t>Educación para adultos</a:t>
            </a:r>
            <a:r>
              <a:rPr lang="en-US" sz="3300" b="1" dirty="0" smtClean="0">
                <a:solidFill>
                  <a:schemeClr val="tx1"/>
                </a:solidFill>
              </a:rPr>
              <a:t>: </a:t>
            </a:r>
            <a:r>
              <a:rPr lang="en-US" sz="3300" b="1" dirty="0">
                <a:solidFill>
                  <a:schemeClr val="tx1"/>
                </a:solidFill>
              </a:rPr>
              <a:t>5.87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$296,980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9092046" cy="365125"/>
          </a:xfrm>
        </p:spPr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3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5D10E2-25D8-4F6E-9818-27695D5B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4452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112912-587E-425B-82F5-2FB86BC7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8143"/>
            <a:ext cx="10963837" cy="35962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BAC0711-84E5-4A2A-86E0-009E1A0A5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975239"/>
              </p:ext>
            </p:extLst>
          </p:nvPr>
        </p:nvGraphicFramePr>
        <p:xfrm>
          <a:off x="684210" y="2398143"/>
          <a:ext cx="10401130" cy="3676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26">
                  <a:extLst>
                    <a:ext uri="{9D8B030D-6E8A-4147-A177-3AD203B41FA5}">
                      <a16:colId xmlns:a16="http://schemas.microsoft.com/office/drawing/2014/main" xmlns="" val="379901666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106618781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1825751354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905248353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1179260709"/>
                    </a:ext>
                  </a:extLst>
                </a:gridCol>
              </a:tblGrid>
              <a:tr h="1379547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Partidas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acción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Presupuesto Suplementario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Base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presupuestaria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2021-2022 </a:t>
                      </a: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Presupuesto Suplementario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2021-2022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Base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presupuestaria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408447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Psicólogos</a:t>
                      </a:r>
                      <a:r>
                        <a:rPr lang="en-US" b="1" dirty="0" smtClean="0"/>
                        <a:t> (2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$293,809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$290,958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161539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s-ES" b="1" noProof="0" dirty="0" smtClean="0"/>
                        <a:t>Intervencionistas de Comportamiento </a:t>
                      </a:r>
                      <a:r>
                        <a:rPr lang="en-US" b="1" dirty="0" smtClean="0"/>
                        <a:t>(</a:t>
                      </a:r>
                      <a:r>
                        <a:rPr lang="en-US" b="1" dirty="0"/>
                        <a:t>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$127,567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$138,705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6200565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0437" y="6296615"/>
            <a:ext cx="11000508" cy="365125"/>
          </a:xfrm>
        </p:spPr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6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PREGUNTAS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48145" y="6296615"/>
            <a:ext cx="11222182" cy="365125"/>
          </a:xfrm>
        </p:spPr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Informacion</a:t>
            </a:r>
            <a:r>
              <a:rPr lang="en-US" b="1" dirty="0" smtClean="0">
                <a:solidFill>
                  <a:schemeClr val="tx1"/>
                </a:solidFill>
              </a:rPr>
              <a:t> de </a:t>
            </a:r>
            <a:r>
              <a:rPr lang="en-US" b="1" dirty="0" err="1" smtClean="0">
                <a:solidFill>
                  <a:schemeClr val="tx1"/>
                </a:solidFill>
              </a:rPr>
              <a:t>contacto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Sharon </a:t>
            </a:r>
            <a:r>
              <a:rPr lang="es-ES" b="1" dirty="0" err="1">
                <a:solidFill>
                  <a:schemeClr val="tx1"/>
                </a:solidFill>
              </a:rPr>
              <a:t>Cuseo</a:t>
            </a:r>
            <a:r>
              <a:rPr lang="es-ES" b="1" dirty="0">
                <a:solidFill>
                  <a:schemeClr val="tx1"/>
                </a:solidFill>
              </a:rPr>
              <a:t>, Superintendente Adjunto, </a:t>
            </a:r>
            <a:r>
              <a:rPr lang="es-ES" b="1">
                <a:solidFill>
                  <a:schemeClr val="tx1"/>
                </a:solidFill>
              </a:rPr>
              <a:t>Servicios </a:t>
            </a:r>
            <a:r>
              <a:rPr lang="es-ES" b="1" smtClean="0">
                <a:solidFill>
                  <a:schemeClr val="tx1"/>
                </a:solidFill>
              </a:rPr>
              <a:t>de Instrucción</a:t>
            </a:r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818-729-4455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chemeClr val="tx1"/>
                </a:solidFill>
              </a:rPr>
              <a:t>Tamara </a:t>
            </a:r>
            <a:r>
              <a:rPr lang="es-ES" b="1" dirty="0" err="1">
                <a:solidFill>
                  <a:schemeClr val="tx1"/>
                </a:solidFill>
              </a:rPr>
              <a:t>Schiern</a:t>
            </a:r>
            <a:r>
              <a:rPr lang="es-ES" b="1" dirty="0">
                <a:solidFill>
                  <a:schemeClr val="tx1"/>
                </a:solidFill>
              </a:rPr>
              <a:t>, Director de Educación Especial</a:t>
            </a:r>
          </a:p>
          <a:p>
            <a:r>
              <a:rPr lang="es-ES" b="1" dirty="0">
                <a:solidFill>
                  <a:schemeClr val="tx1"/>
                </a:solidFill>
              </a:rPr>
              <a:t>818-729-4524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6473" y="6296615"/>
            <a:ext cx="11333018" cy="365125"/>
          </a:xfrm>
        </p:spPr>
        <p:txBody>
          <a:bodyPr/>
          <a:lstStyle/>
          <a:p>
            <a:pPr algn="ctr"/>
            <a:r>
              <a:rPr lang="es-ES" dirty="0" smtClean="0"/>
              <a:t>Documento traducido al idioma español exclusivamente para BUSD por Nuria </a:t>
            </a:r>
            <a:r>
              <a:rPr lang="es-ES" dirty="0" err="1" smtClean="0"/>
              <a:t>Lundberg</a:t>
            </a:r>
            <a:r>
              <a:rPr lang="es-ES" dirty="0" smtClean="0"/>
              <a:t> - (Mar.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11883</TotalTime>
  <Words>826</Words>
  <Application>Microsoft Office PowerPoint</Application>
  <PresentationFormat>Custom</PresentationFormat>
  <Paragraphs>161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Feathered</vt:lpstr>
      <vt:lpstr>Enfoque Educación Especial…bajo al óptica del Plan de Responsabilidad y Control Local (LCAP)</vt:lpstr>
      <vt:lpstr>Organigrama</vt:lpstr>
      <vt:lpstr>Servicios Educativos e Instrucción Organigrama</vt:lpstr>
      <vt:lpstr>Servicios  Educativos  e  Instrucción Educación  Especial</vt:lpstr>
      <vt:lpstr>Servicios  Educativos  e  Instrucción Educación  Especial</vt:lpstr>
      <vt:lpstr>Servicios  Educativos  e  Instrucción Educación  Especial</vt:lpstr>
      <vt:lpstr>Servicios  Educativos  e  Instrucción Educación  Especial</vt:lpstr>
      <vt:lpstr>Servicios  Educativos  e  Instrucción Educación  Especial</vt:lpstr>
      <vt:lpstr>Servicios  Educativos  e  Instrucción Educación  Especial</vt:lpstr>
      <vt:lpstr>Servicios  Educativos  e  Instrucción Educación  Especial</vt:lpstr>
      <vt:lpstr>Servicios  Educativos  e  Instrucción Educación  Especial clasIFICADO</vt:lpstr>
      <vt:lpstr>Servicios  Educativos  e  Instrucción Educación  Especial</vt:lpstr>
      <vt:lpstr>PREGUNTAS</vt:lpstr>
      <vt:lpstr> Informacion de contacto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Nuria Bo</cp:lastModifiedBy>
  <cp:revision>550</cp:revision>
  <cp:lastPrinted>2020-02-05T15:14:55Z</cp:lastPrinted>
  <dcterms:created xsi:type="dcterms:W3CDTF">2019-11-22T16:39:25Z</dcterms:created>
  <dcterms:modified xsi:type="dcterms:W3CDTF">2021-03-12T23:42:29Z</dcterms:modified>
</cp:coreProperties>
</file>