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342" r:id="rId4"/>
    <p:sldId id="341" r:id="rId5"/>
    <p:sldId id="258" r:id="rId6"/>
    <p:sldId id="313" r:id="rId7"/>
    <p:sldId id="314" r:id="rId8"/>
    <p:sldId id="315" r:id="rId9"/>
    <p:sldId id="317" r:id="rId10"/>
    <p:sldId id="318" r:id="rId11"/>
    <p:sldId id="330" r:id="rId12"/>
    <p:sldId id="335" r:id="rId13"/>
    <p:sldId id="336" r:id="rId14"/>
    <p:sldId id="337" r:id="rId15"/>
    <p:sldId id="338" r:id="rId16"/>
    <p:sldId id="316" r:id="rId17"/>
    <p:sldId id="326" r:id="rId18"/>
    <p:sldId id="319" r:id="rId19"/>
    <p:sldId id="320" r:id="rId20"/>
    <p:sldId id="321" r:id="rId21"/>
    <p:sldId id="333" r:id="rId22"/>
    <p:sldId id="339" r:id="rId23"/>
    <p:sldId id="322" r:id="rId24"/>
    <p:sldId id="332" r:id="rId25"/>
    <p:sldId id="327" r:id="rId26"/>
    <p:sldId id="323" r:id="rId27"/>
    <p:sldId id="324" r:id="rId28"/>
    <p:sldId id="331" r:id="rId29"/>
    <p:sldId id="329" r:id="rId30"/>
    <p:sldId id="328" r:id="rId3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2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2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620FE-52EC-405F-87B1-4780353CE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233" y="294467"/>
            <a:ext cx="9079721" cy="2712204"/>
          </a:xfrm>
        </p:spPr>
        <p:txBody>
          <a:bodyPr>
            <a:noAutofit/>
          </a:bodyPr>
          <a:lstStyle/>
          <a:p>
            <a:r>
              <a:rPr lang="hy-AM" sz="3600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ԾԱՌԱՅՈՒԹՅՈՒՆՆԵՐԸ ՏԵՂԱԿԱՆ ՎԵՐԱՀՍԿՈՂՈՒԹՅԱՆ ՀԱՇՎԵՏՎՈՂԱԿԱՆՈՒԹՅԱՆ ԾՐԱԳՐԻ </a:t>
            </a:r>
            <a:r>
              <a:rPr lang="en-US" sz="3600" b="1" dirty="0">
                <a:solidFill>
                  <a:schemeClr val="bg1"/>
                </a:solidFill>
                <a:latin typeface="Sylfaen" panose="010A0502050306030303" pitchFamily="18" charset="0"/>
              </a:rPr>
              <a:t>(LCAP) </a:t>
            </a:r>
            <a:r>
              <a:rPr lang="hy-AM" sz="3600" b="1" dirty="0">
                <a:solidFill>
                  <a:schemeClr val="bg1"/>
                </a:solidFill>
                <a:latin typeface="Sylfaen" panose="010A0502050306030303" pitchFamily="18" charset="0"/>
              </a:rPr>
              <a:t>ՏԵՍԱՆԿՅՈՒՆԻՑ 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1B4CB-F43B-4782-AED9-1311E1667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1" y="4145280"/>
            <a:ext cx="9588501" cy="2026920"/>
          </a:xfrm>
        </p:spPr>
        <p:txBody>
          <a:bodyPr>
            <a:normAutofit/>
          </a:bodyPr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Ներկայացնում են.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Դոկտոր Ջոն Պարամոն, գերատեսչի տեղակալ, Կրթական ծառայություններ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Դոկտոր Փիտր Քնապիկ, Տարրական կրթության վարիչ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222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AC596-9CC6-4CD7-8294-333B6F71B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322614"/>
          </a:xfrm>
        </p:spPr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ծառայությունների ակնարկ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DB339-5452-4E55-81BA-811AFD318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14501"/>
            <a:ext cx="8535988" cy="42799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y-AM" sz="2400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 </a:t>
            </a:r>
            <a:endParaRPr lang="en-US" sz="2400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y-AM" sz="2200" dirty="0">
                <a:solidFill>
                  <a:schemeClr val="bg1"/>
                </a:solidFill>
                <a:latin typeface="Sylfaen" panose="010A0502050306030303" pitchFamily="18" charset="0"/>
              </a:rPr>
              <a:t>Միջնակարգ դպրոցներ </a:t>
            </a:r>
            <a:endParaRPr lang="en-US" sz="2200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y-AM" sz="2200" dirty="0">
                <a:solidFill>
                  <a:schemeClr val="bg1"/>
                </a:solidFill>
                <a:latin typeface="Sylfaen" panose="010A0502050306030303" pitchFamily="18" charset="0"/>
              </a:rPr>
              <a:t>Բրբենքի Մեծահասակների դպրոց </a:t>
            </a:r>
            <a:endParaRPr lang="en-US" sz="2200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y-AM" sz="2200" dirty="0">
                <a:solidFill>
                  <a:schemeClr val="bg1"/>
                </a:solidFill>
                <a:latin typeface="Sylfaen" panose="010A0502050306030303" pitchFamily="18" charset="0"/>
              </a:rPr>
              <a:t>Ուսանողական ծառայություններ</a:t>
            </a:r>
            <a:endParaRPr lang="en-US" sz="2200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y-AM" sz="2200" dirty="0">
                <a:solidFill>
                  <a:schemeClr val="bg1"/>
                </a:solidFill>
                <a:latin typeface="Sylfaen" panose="010A0502050306030303" pitchFamily="18" charset="0"/>
              </a:rPr>
              <a:t>Ճգնաժամային վիճակի պլանավորում և անվտանգություն </a:t>
            </a:r>
            <a:endParaRPr lang="en-US" sz="2200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y-AM" sz="2200" dirty="0">
                <a:solidFill>
                  <a:schemeClr val="bg1"/>
                </a:solidFill>
                <a:latin typeface="Sylfaen" panose="010A0502050306030303" pitchFamily="18" charset="0"/>
              </a:rPr>
              <a:t>Առողջապահական ծառայություններ </a:t>
            </a:r>
            <a:endParaRPr lang="en-US" sz="2200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927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>
            <a:extLst>
              <a:ext uri="{FF2B5EF4-FFF2-40B4-BE49-F238E27FC236}">
                <a16:creationId xmlns:a16="http://schemas.microsoft.com/office/drawing/2014/main" id="{F9D5ADB6-984F-4A30-AED8-080904D5C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/>
          <a:lstStyle/>
          <a:p>
            <a:fld id="{D5A1E77C-CAD7-41C0-9A61-A58DCFC3B151}" type="slidenum">
              <a:rPr lang="en-US" sz="1800" smtClean="0"/>
              <a:t>3</a:t>
            </a:fld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D31CB0-C081-49FE-ABF4-1211389069F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25786" y="495434"/>
            <a:ext cx="7531999" cy="584598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3FD6B75-8220-4CE6-8ECE-A58D52F1FF02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1999" cy="9908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Կազմակերպչական աղյուսակ 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5ACDDF-3B5A-418A-A269-4EA2C509C3A2}"/>
              </a:ext>
            </a:extLst>
          </p:cNvPr>
          <p:cNvSpPr txBox="1"/>
          <p:nvPr/>
        </p:nvSpPr>
        <p:spPr>
          <a:xfrm>
            <a:off x="8009877" y="1324213"/>
            <a:ext cx="1647908" cy="3749040"/>
          </a:xfrm>
          <a:prstGeom prst="rect">
            <a:avLst/>
          </a:prstGeom>
          <a:solidFill>
            <a:srgbClr val="FFFF99">
              <a:alpha val="16078"/>
            </a:srgbClr>
          </a:solidFill>
          <a:ln w="190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6F92C5-0DEB-47E5-802E-D55289E81A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3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307" t="6059" r="3676" b="4528"/>
          <a:stretch/>
        </p:blipFill>
        <p:spPr>
          <a:xfrm>
            <a:off x="164605" y="166671"/>
            <a:ext cx="1248435" cy="99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033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73F-90A0-4B87-B03A-FE96A2F2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65396"/>
            <a:ext cx="8534400" cy="1006205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ծառայությունների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Կազմակերպչական աղյուսակ 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C65402-5EA3-4460-8E6D-B278EEF75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876" t="16362" r="52822" b="42338"/>
          <a:stretch/>
        </p:blipFill>
        <p:spPr>
          <a:xfrm>
            <a:off x="3418449" y="1371602"/>
            <a:ext cx="4192173" cy="505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624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552FD-BFB0-4883-88A2-E80835722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12955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Sylfaen" panose="010A0502050306030303" pitchFamily="18" charset="0"/>
              </a:rPr>
              <a:t>LCAP</a:t>
            </a:r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-ի հիմնական եվ լրացուցիչ ՀԻՄՆԱդրամ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8115E-6B3D-4C7F-ABE9-53118A5EC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3" y="2233807"/>
            <a:ext cx="9435148" cy="4179047"/>
          </a:xfrm>
        </p:spPr>
        <p:txBody>
          <a:bodyPr>
            <a:normAutofit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Հիմնական հիմնադրամ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Հաշվարկված է անցումային մանկապարտեզից (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TK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) – 3-րդ  4-6-րդ, 7-8-րդ, 9-12-րդ դասարանների աշակերտների ամենօրյա հաճախման միջին թվաբանական թվի միջոցով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(ADA))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Լրացուցիչ հիմնադրամ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աշակերտների չհրապարակված հաշվարկ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/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հաշվարկվել է մեկ անգամ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Անգլերեն սովորողներ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Ուրիշի տանը ապրող երեխաներ (խնամատար երեխաներ)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Անօթևան երեխաներ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Սոցիալ-տնտեսապես անապահով խավի աշակերտներ (դպրոցական ճաշի ազգային ծրագիր)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917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F05AE-55F9-4E1F-9866-86CE45A23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939516" cy="1317812"/>
          </a:xfrm>
        </p:spPr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ծառայությունների պաշտոնյաները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B8905D-8D88-4B30-BDA0-A5218FFF5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01906"/>
            <a:ext cx="8535988" cy="4192494"/>
          </a:xfrm>
        </p:spPr>
        <p:txBody>
          <a:bodyPr>
            <a:normAutofit/>
          </a:bodyPr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Գերատեսչի տեղակալ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(1)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Քարտուղարուհի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(1)</a:t>
            </a:r>
          </a:p>
          <a:p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Վարիչի և աշխատակիցների հարաբերակցություն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1:1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Աշխատավարձի և արտոնությունների արժեք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$297,735</a:t>
            </a:r>
          </a:p>
          <a:p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LCAP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լրացուցիչ բյուջերի ամբողջ գումար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$3,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06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7,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33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4</a:t>
            </a:r>
          </a:p>
          <a:p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LCAP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հիմնական բյուջերի ամբողջ գումար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$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1,835,056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364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FF0F4-15D0-4F66-9F33-99D5D1FCC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41294"/>
          </a:xfrm>
        </p:spPr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Միջնակարգ դպրոցի պաշտոնյաները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AED1D-29AB-4F72-8A85-B9E8F723A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3" y="2154036"/>
            <a:ext cx="8535988" cy="4367306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Sylfaen" panose="010A0502050306030303" pitchFamily="18" charset="0"/>
              </a:rPr>
              <a:t>6-8 </a:t>
            </a:r>
            <a:r>
              <a:rPr lang="hy-AM" sz="2400" dirty="0">
                <a:solidFill>
                  <a:schemeClr val="bg1"/>
                </a:solidFill>
                <a:latin typeface="Sylfaen" panose="010A0502050306030303" pitchFamily="18" charset="0"/>
              </a:rPr>
              <a:t>ադմինիստրատոր </a:t>
            </a:r>
            <a:r>
              <a:rPr lang="en-US" sz="2400" dirty="0">
                <a:solidFill>
                  <a:schemeClr val="bg1"/>
                </a:solidFill>
                <a:latin typeface="Sylfaen" panose="010A0502050306030303" pitchFamily="18" charset="0"/>
              </a:rPr>
              <a:t>(8) (3,</a:t>
            </a:r>
            <a:r>
              <a:rPr lang="hy-AM" sz="2400" dirty="0">
                <a:solidFill>
                  <a:schemeClr val="bg1"/>
                </a:solidFill>
                <a:latin typeface="Sylfaen" panose="010A0502050306030303" pitchFamily="18" charset="0"/>
              </a:rPr>
              <a:t>393</a:t>
            </a:r>
            <a:r>
              <a:rPr lang="en-US" sz="2400" dirty="0">
                <a:solidFill>
                  <a:schemeClr val="bg1"/>
                </a:solidFill>
                <a:latin typeface="Sylfaen" panose="010A0502050306030303" pitchFamily="18" charset="0"/>
              </a:rPr>
              <a:t> </a:t>
            </a:r>
            <a:r>
              <a:rPr lang="hy-AM" sz="2400" dirty="0">
                <a:solidFill>
                  <a:schemeClr val="bg1"/>
                </a:solidFill>
                <a:latin typeface="Sylfaen" panose="010A0502050306030303" pitchFamily="18" charset="0"/>
              </a:rPr>
              <a:t>աշակերտ</a:t>
            </a:r>
            <a:r>
              <a:rPr lang="en-US" sz="2400" dirty="0">
                <a:solidFill>
                  <a:schemeClr val="bg1"/>
                </a:solidFill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latin typeface="Sylfaen" panose="010A0502050306030303" pitchFamily="18" charset="0"/>
              </a:rPr>
              <a:t>$1,3</a:t>
            </a:r>
            <a:r>
              <a:rPr lang="hy-AM" sz="2000" dirty="0">
                <a:solidFill>
                  <a:schemeClr val="bg1"/>
                </a:solidFill>
                <a:latin typeface="Sylfaen" panose="010A0502050306030303" pitchFamily="18" charset="0"/>
              </a:rPr>
              <a:t>2</a:t>
            </a:r>
            <a:r>
              <a:rPr lang="en-US" sz="2000" dirty="0">
                <a:solidFill>
                  <a:schemeClr val="bg1"/>
                </a:solidFill>
                <a:latin typeface="Sylfaen" panose="010A0502050306030303" pitchFamily="18" charset="0"/>
              </a:rPr>
              <a:t>0,</a:t>
            </a:r>
            <a:r>
              <a:rPr lang="hy-AM" sz="2000" dirty="0">
                <a:solidFill>
                  <a:schemeClr val="bg1"/>
                </a:solidFill>
                <a:latin typeface="Sylfaen" panose="010A0502050306030303" pitchFamily="18" charset="0"/>
              </a:rPr>
              <a:t>252</a:t>
            </a:r>
            <a:endParaRPr lang="en-US" sz="2000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Sylfaen" panose="010A0502050306030303" pitchFamily="18" charset="0"/>
              </a:rPr>
              <a:t>9-12 </a:t>
            </a:r>
            <a:r>
              <a:rPr lang="hy-AM" sz="2400" dirty="0">
                <a:solidFill>
                  <a:schemeClr val="bg1"/>
                </a:solidFill>
                <a:latin typeface="Sylfaen" panose="010A0502050306030303" pitchFamily="18" charset="0"/>
              </a:rPr>
              <a:t>ադմինիստրատոր</a:t>
            </a:r>
            <a:r>
              <a:rPr lang="en-US" sz="2400" dirty="0">
                <a:solidFill>
                  <a:schemeClr val="bg1"/>
                </a:solidFill>
                <a:latin typeface="Sylfaen" panose="010A0502050306030303" pitchFamily="18" charset="0"/>
              </a:rPr>
              <a:t> (10) (5,</a:t>
            </a:r>
            <a:r>
              <a:rPr lang="hy-AM" sz="2400" dirty="0">
                <a:solidFill>
                  <a:schemeClr val="bg1"/>
                </a:solidFill>
                <a:latin typeface="Sylfaen" panose="010A0502050306030303" pitchFamily="18" charset="0"/>
              </a:rPr>
              <a:t>131</a:t>
            </a:r>
            <a:r>
              <a:rPr lang="en-US" sz="2400" dirty="0">
                <a:solidFill>
                  <a:schemeClr val="bg1"/>
                </a:solidFill>
                <a:latin typeface="Sylfaen" panose="010A0502050306030303" pitchFamily="18" charset="0"/>
              </a:rPr>
              <a:t> </a:t>
            </a:r>
            <a:r>
              <a:rPr lang="hy-AM" sz="2400" dirty="0">
                <a:solidFill>
                  <a:schemeClr val="bg1"/>
                </a:solidFill>
                <a:latin typeface="Sylfaen" panose="010A0502050306030303" pitchFamily="18" charset="0"/>
              </a:rPr>
              <a:t>աշակերտ</a:t>
            </a:r>
            <a:r>
              <a:rPr lang="en-US" sz="2400" dirty="0">
                <a:solidFill>
                  <a:schemeClr val="bg1"/>
                </a:solidFill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latin typeface="Sylfaen" panose="010A0502050306030303" pitchFamily="18" charset="0"/>
              </a:rPr>
              <a:t>$1,7</a:t>
            </a:r>
            <a:r>
              <a:rPr lang="hy-AM" sz="2000" dirty="0">
                <a:solidFill>
                  <a:schemeClr val="bg1"/>
                </a:solidFill>
                <a:latin typeface="Sylfaen" panose="010A0502050306030303" pitchFamily="18" charset="0"/>
              </a:rPr>
              <a:t>48</a:t>
            </a:r>
            <a:r>
              <a:rPr lang="en-US" sz="2000" dirty="0">
                <a:solidFill>
                  <a:schemeClr val="bg1"/>
                </a:solidFill>
                <a:latin typeface="Sylfaen" panose="010A0502050306030303" pitchFamily="18" charset="0"/>
              </a:rPr>
              <a:t>,</a:t>
            </a:r>
            <a:r>
              <a:rPr lang="hy-AM" sz="2000" dirty="0">
                <a:solidFill>
                  <a:schemeClr val="bg1"/>
                </a:solidFill>
                <a:latin typeface="Sylfaen" panose="010A0502050306030303" pitchFamily="18" charset="0"/>
              </a:rPr>
              <a:t>169</a:t>
            </a:r>
            <a:endParaRPr lang="en-US" sz="2000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sz="2400" dirty="0">
                <a:solidFill>
                  <a:schemeClr val="bg1"/>
                </a:solidFill>
                <a:latin typeface="Sylfaen" panose="010A0502050306030303" pitchFamily="18" charset="0"/>
              </a:rPr>
              <a:t>Այլընտրանքային դպրոցների ադմինիստրատորներ</a:t>
            </a:r>
            <a:r>
              <a:rPr lang="en-US" sz="2400" dirty="0">
                <a:solidFill>
                  <a:schemeClr val="bg1"/>
                </a:solidFill>
                <a:latin typeface="Sylfaen" panose="010A0502050306030303" pitchFamily="18" charset="0"/>
              </a:rPr>
              <a:t> (2) (</a:t>
            </a:r>
            <a:r>
              <a:rPr lang="hy-AM" sz="2400" dirty="0">
                <a:solidFill>
                  <a:schemeClr val="bg1"/>
                </a:solidFill>
                <a:latin typeface="Sylfaen" panose="010A0502050306030303" pitchFamily="18" charset="0"/>
              </a:rPr>
              <a:t>177</a:t>
            </a:r>
            <a:r>
              <a:rPr lang="en-US" sz="2400" dirty="0">
                <a:solidFill>
                  <a:schemeClr val="bg1"/>
                </a:solidFill>
                <a:latin typeface="Sylfaen" panose="010A0502050306030303" pitchFamily="18" charset="0"/>
              </a:rPr>
              <a:t> </a:t>
            </a:r>
            <a:r>
              <a:rPr lang="hy-AM" sz="2400" dirty="0">
                <a:solidFill>
                  <a:schemeClr val="bg1"/>
                </a:solidFill>
                <a:latin typeface="Sylfaen" panose="010A0502050306030303" pitchFamily="18" charset="0"/>
              </a:rPr>
              <a:t>աշակերտ</a:t>
            </a:r>
            <a:r>
              <a:rPr lang="en-US" sz="2400" dirty="0">
                <a:solidFill>
                  <a:schemeClr val="bg1"/>
                </a:solidFill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latin typeface="Sylfaen" panose="010A0502050306030303" pitchFamily="18" charset="0"/>
              </a:rPr>
              <a:t>$</a:t>
            </a:r>
            <a:r>
              <a:rPr lang="hy-AM" sz="2000" dirty="0">
                <a:solidFill>
                  <a:schemeClr val="bg1"/>
                </a:solidFill>
                <a:latin typeface="Sylfaen" panose="010A0502050306030303" pitchFamily="18" charset="0"/>
              </a:rPr>
              <a:t>472</a:t>
            </a:r>
            <a:r>
              <a:rPr lang="en-US" sz="2000" dirty="0">
                <a:solidFill>
                  <a:schemeClr val="bg1"/>
                </a:solidFill>
                <a:latin typeface="Sylfaen" panose="010A0502050306030303" pitchFamily="18" charset="0"/>
              </a:rPr>
              <a:t>,</a:t>
            </a:r>
            <a:r>
              <a:rPr lang="hy-AM" sz="2000" dirty="0">
                <a:solidFill>
                  <a:schemeClr val="bg1"/>
                </a:solidFill>
                <a:latin typeface="Sylfaen" panose="010A0502050306030303" pitchFamily="18" charset="0"/>
              </a:rPr>
              <a:t>61</a:t>
            </a:r>
            <a:r>
              <a:rPr lang="en-US" sz="2000" dirty="0">
                <a:solidFill>
                  <a:schemeClr val="bg1"/>
                </a:solidFill>
                <a:latin typeface="Sylfaen" panose="010A0502050306030303" pitchFamily="18" charset="0"/>
              </a:rPr>
              <a:t>0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11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DE263-53C1-48E2-87AC-A7AD31C09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416859"/>
            <a:ext cx="10058400" cy="1385047"/>
          </a:xfrm>
        </p:spPr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Միջնակարգ դպրոցների վերահսկողության դերն ու պատասխանատվությունը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ECC47-A293-4F60-9DD3-12F5F9F638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191871"/>
            <a:ext cx="8535988" cy="4450976"/>
          </a:xfrm>
        </p:spPr>
        <p:txBody>
          <a:bodyPr>
            <a:normAutofit lnSpcReduction="10000"/>
          </a:bodyPr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Շրջանային գրասենյակի վերահսկում.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Բյուջե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Աշխատակազմ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Արձանագրություն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Ընդհանուր աջակցություն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Ճգնաժամային վիճակի պատասխան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Ուսումնական ծրագիր և դասավանդում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Մասնագիտական վերապատրաստում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Հաշվետվողականություն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քննություններ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)</a:t>
            </a: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Ծնողների ներգրավում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Շինություններ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895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FD0EC-3316-4AF1-8D95-06FB4100E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25120"/>
            <a:ext cx="10058400" cy="538480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ծառայությունների բյուջե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E3411B-EA76-4CAB-B2AD-51DBEF153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653988"/>
            <a:ext cx="8535988" cy="434041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11BA9A5-83EB-4524-A574-A7E4712C78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9564070"/>
              </p:ext>
            </p:extLst>
          </p:nvPr>
        </p:nvGraphicFramePr>
        <p:xfrm>
          <a:off x="573437" y="1016000"/>
          <a:ext cx="10685965" cy="5323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7193">
                  <a:extLst>
                    <a:ext uri="{9D8B030D-6E8A-4147-A177-3AD203B41FA5}">
                      <a16:colId xmlns:a16="http://schemas.microsoft.com/office/drawing/2014/main" val="3458025727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2770777060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4188486158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1018111439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2700266241"/>
                    </a:ext>
                  </a:extLst>
                </a:gridCol>
              </a:tblGrid>
              <a:tr h="1690657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Լրացուցիչ հիմնադրամ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Հիմնական հիմնադրամ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2021-2022 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Առաջարկվող լրացուցիչ հիմնադրամ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2021-2022 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Առաջարկվող հիմնական հիմնադրամ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43725"/>
                  </a:ext>
                </a:extLst>
              </a:tr>
              <a:tr h="889819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Միջնակարգ դպրոցի խորհրդատու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$228,276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$232,099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274684"/>
                  </a:ext>
                </a:extLst>
              </a:tr>
              <a:tr h="872285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Միջանկյալ դպրոցի խորհրդատու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$328,953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$333,900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50338"/>
                  </a:ext>
                </a:extLst>
              </a:tr>
              <a:tr h="889819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Մոնտերեյ դպրոցի ուսուցիչներ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$410,289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$874,266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602656"/>
                  </a:ext>
                </a:extLst>
              </a:tr>
              <a:tr h="889819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Մոնտերեյ դպրոցի տնօրենի տեղակալ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$173,310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$173,297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111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010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75945-F242-4DAB-A3F4-BBD4A8C31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09282"/>
            <a:ext cx="10058400" cy="833718"/>
          </a:xfrm>
        </p:spPr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ծառայությունների բյուջե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6DB35F-608B-4807-9222-1FDC09EA6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84294"/>
            <a:ext cx="8535988" cy="391010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67038B4-178A-4ED9-A639-8CEC0454DA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730576"/>
              </p:ext>
            </p:extLst>
          </p:nvPr>
        </p:nvGraphicFramePr>
        <p:xfrm>
          <a:off x="684210" y="1143001"/>
          <a:ext cx="10588840" cy="527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7768">
                  <a:extLst>
                    <a:ext uri="{9D8B030D-6E8A-4147-A177-3AD203B41FA5}">
                      <a16:colId xmlns:a16="http://schemas.microsoft.com/office/drawing/2014/main" val="2251422458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420622015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361348230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332900356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875125777"/>
                    </a:ext>
                  </a:extLst>
                </a:gridCol>
              </a:tblGrid>
              <a:tr h="1431686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2020-2021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Լրացուցիչ հիմնադրամ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Հիմնական հիմնադրամ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2021-2022 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Առաջարկվող լրացուցիչ հիմնադրամ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2021-2022 </a:t>
                      </a:r>
                    </a:p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Proposed </a:t>
                      </a:r>
                    </a:p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Base Budget</a:t>
                      </a: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545914"/>
                  </a:ext>
                </a:extLst>
              </a:tr>
              <a:tr h="805323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Համայնքային ցերեկային դպրոցի ուսուցիչներ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$226,276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$449,328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25549"/>
                  </a:ext>
                </a:extLst>
              </a:tr>
              <a:tr h="1043938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Համայնքային ցերեկային դպրոցի ուսուցչի օգնականներ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$146,658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$145,459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694274"/>
                  </a:ext>
                </a:extLst>
              </a:tr>
              <a:tr h="1106697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Անկախ կրթական ակադեմիայի համացանցային դասընթացներ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$509,994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$509,994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556408"/>
                  </a:ext>
                </a:extLst>
              </a:tr>
              <a:tr h="84221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Միջամտության բաժիններ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ylfaen" panose="010A0502050306030303" pitchFamily="18" charset="0"/>
                        </a:rPr>
                        <a:t>$160,000</a:t>
                      </a:r>
                    </a:p>
                    <a:p>
                      <a:pPr algn="ctr"/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ylfaen" panose="010A0502050306030303" pitchFamily="18" charset="0"/>
                        </a:rPr>
                        <a:t>$146,790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ylfaen" panose="010A0502050306030303" pitchFamily="18" charset="0"/>
                        </a:rPr>
                        <a:t>COVID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ֆոնդ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162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1867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48A4B-4F9C-44DE-B1C6-9A302BC4F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25121"/>
            <a:ext cx="10058400" cy="894080"/>
          </a:xfrm>
        </p:spPr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ծառայությունների բյուջե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AD2BA-B34E-4890-A32A-B81B8F9A0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39333"/>
            <a:ext cx="8535988" cy="455506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4917AEA-1A6F-44A0-A3B9-F55B24C90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841877"/>
              </p:ext>
            </p:extLst>
          </p:nvPr>
        </p:nvGraphicFramePr>
        <p:xfrm>
          <a:off x="684211" y="1219202"/>
          <a:ext cx="10602490" cy="5856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0498">
                  <a:extLst>
                    <a:ext uri="{9D8B030D-6E8A-4147-A177-3AD203B41FA5}">
                      <a16:colId xmlns:a16="http://schemas.microsoft.com/office/drawing/2014/main" val="1875001345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3668854705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819919417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2480587717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3004353174"/>
                    </a:ext>
                  </a:extLst>
                </a:gridCol>
              </a:tblGrid>
              <a:tr h="923413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Լրացուցիչ հիմնադրամ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Հիմնական հիմնադրամ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2021-2022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Լրացուցիչ հիմնադրամ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2021-2022 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Հիմնական հիմնադրամ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531224"/>
                  </a:ext>
                </a:extLst>
              </a:tr>
              <a:tr h="923413"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FSA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խորհրդատվական ծրագիր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$30,000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$30,000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815728"/>
                  </a:ext>
                </a:extLst>
              </a:tr>
              <a:tr h="120043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Առաջադեմ դասերի քննությունների համար վճարվող գումար աշակերտների համար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lfaen" panose="010A0502050306030303" pitchFamily="18" charset="0"/>
                        </a:rPr>
                        <a:t>$0</a:t>
                      </a: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632648"/>
                  </a:ext>
                </a:extLst>
              </a:tr>
              <a:tr h="113357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Անգլերեն լեզվի ամառային դպրոցի սկզբնային դասեր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lfaen" panose="010A0502050306030303" pitchFamily="18" charset="0"/>
                        </a:rPr>
                        <a:t>$52,000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lfaen" panose="010A0502050306030303" pitchFamily="18" charset="0"/>
                        </a:rPr>
                        <a:t>$52,000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762499"/>
                  </a:ext>
                </a:extLst>
              </a:tr>
              <a:tr h="100075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Համացանցային դասեր կրեդիտի համար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$191,407</a:t>
                      </a: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$220,478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085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850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73EFA-A726-494D-A734-86E587945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0"/>
            <a:ext cx="10058400" cy="752167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ծառայությունների չափառություն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81A37-62C0-457F-AD97-3EF218235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12686"/>
            <a:ext cx="8535988" cy="4281714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BBE4978-5F98-4B77-A19E-C2EA0344FA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362007"/>
              </p:ext>
            </p:extLst>
          </p:nvPr>
        </p:nvGraphicFramePr>
        <p:xfrm>
          <a:off x="296505" y="550781"/>
          <a:ext cx="11338032" cy="716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508">
                  <a:extLst>
                    <a:ext uri="{9D8B030D-6E8A-4147-A177-3AD203B41FA5}">
                      <a16:colId xmlns:a16="http://schemas.microsoft.com/office/drawing/2014/main" val="3562824816"/>
                    </a:ext>
                  </a:extLst>
                </a:gridCol>
                <a:gridCol w="2944934">
                  <a:extLst>
                    <a:ext uri="{9D8B030D-6E8A-4147-A177-3AD203B41FA5}">
                      <a16:colId xmlns:a16="http://schemas.microsoft.com/office/drawing/2014/main" val="3425691898"/>
                    </a:ext>
                  </a:extLst>
                </a:gridCol>
                <a:gridCol w="2724082">
                  <a:extLst>
                    <a:ext uri="{9D8B030D-6E8A-4147-A177-3AD203B41FA5}">
                      <a16:colId xmlns:a16="http://schemas.microsoft.com/office/drawing/2014/main" val="4241321184"/>
                    </a:ext>
                  </a:extLst>
                </a:gridCol>
                <a:gridCol w="2834508">
                  <a:extLst>
                    <a:ext uri="{9D8B030D-6E8A-4147-A177-3AD203B41FA5}">
                      <a16:colId xmlns:a16="http://schemas.microsoft.com/office/drawing/2014/main" val="505031157"/>
                    </a:ext>
                  </a:extLst>
                </a:gridCol>
              </a:tblGrid>
              <a:tr h="625561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Ելակետ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2018-2019</a:t>
                      </a:r>
                      <a:endParaRPr lang="hy-AM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/2019-2020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Ելակետ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 </a:t>
                      </a:r>
                    </a:p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2021-2022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008921"/>
                  </a:ext>
                </a:extLst>
              </a:tr>
              <a:tr h="71492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Միջամտության բաժիններ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Sylfaen" panose="010A0502050306030303" pitchFamily="18" charset="0"/>
                        </a:rPr>
                        <a:t>D 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և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 F 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գնահատականների քանակը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Աշնանը 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9.83%</a:t>
                      </a: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Գարնանը 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13.45%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Sylfaen" panose="010A0502050306030303" pitchFamily="18" charset="0"/>
                        </a:rPr>
                        <a:t>D 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և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 F 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գնահատականների քանակը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Աշնանը 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17%</a:t>
                      </a: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Գարնանը 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Sylfaen" panose="010A0502050306030303" pitchFamily="18" charset="0"/>
                        </a:rPr>
                        <a:t>D 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և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 F 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գնահատականները նվազեցնել 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 2%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-ով: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133811"/>
                  </a:ext>
                </a:extLst>
              </a:tr>
              <a:tr h="154900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Կրեդիտի համացանցային դասերի միջոցով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Կրեդիտի պակասություն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Բրբենք միջնակարգ դպրոց -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 329 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աշակերտ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Բրոզ միջնակարգ դպրց -</a:t>
                      </a:r>
                    </a:p>
                    <a:p>
                      <a:r>
                        <a:rPr lang="en-US" sz="1400" dirty="0">
                          <a:latin typeface="Sylfaen" panose="010A0502050306030303" pitchFamily="18" charset="0"/>
                        </a:rPr>
                        <a:t>380 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աշակերտ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Կրեդիտի պակասություն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Բրբենք միջնակարգ դպրոց -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415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աշակերտ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Բրոզ միջնակարգ դպրց -</a:t>
                      </a: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455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աշակերտ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sz="1400" dirty="0">
                          <a:latin typeface="Sylfaen" panose="010A0502050306030303" pitchFamily="18" charset="0"/>
                        </a:rPr>
                        <a:t>532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 աշակերտ կրեդիտ են հավաքել ամառվա ընթացքում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sz="1400" dirty="0">
                          <a:latin typeface="Sylfaen" panose="010A0502050306030303" pitchFamily="18" charset="0"/>
                        </a:rPr>
                        <a:t>82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 աշակերտ կրեդիտ է հավաքել կրեդիտի վերականգնման միջոցով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4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-ով: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901334"/>
                  </a:ext>
                </a:extLst>
              </a:tr>
              <a:tr h="290747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Միջնակարգ դպրոցի խորհրդատուներ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Ավարտողների թիվը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 92.3%</a:t>
                      </a: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ԿԱՊՈՒՅՏ-անգլերեն սովորողներ, 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SED, SPED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,</a:t>
                      </a: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ԿԱՆԱՉ- բոլոր աշակերտներ հիսպանիկները.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ՆԱՐՆՋԱԳՈՒՅՆ հիսպանիկ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, 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աֆրիկացի ամերիկացիներ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sz="14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A-G </a:t>
                      </a:r>
                      <a:r>
                        <a:rPr lang="hy-AM" sz="14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ավարրողների թիվ.</a:t>
                      </a:r>
                      <a:endParaRPr lang="en-US" sz="1400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4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Ջոն Բրոզ դպրոց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  47.41%</a:t>
                      </a:r>
                    </a:p>
                    <a:p>
                      <a:r>
                        <a:rPr lang="hy-AM" sz="14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Բրբենք դպրոց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  47%</a:t>
                      </a:r>
                    </a:p>
                    <a:p>
                      <a:r>
                        <a:rPr lang="hy-AM" sz="14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Շրջանում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  48%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sz="1400" dirty="0">
                          <a:latin typeface="Sylfaen" panose="010A0502050306030303" pitchFamily="18" charset="0"/>
                        </a:rPr>
                        <a:t>D 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և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 F 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գնահատականների թիվ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Աշնանը 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9.83%</a:t>
                      </a: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Գարնանը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 13.45%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Ավարտողների թիվը 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91.6%</a:t>
                      </a:r>
                    </a:p>
                    <a:p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endParaRPr lang="en-US" sz="1400" dirty="0">
                        <a:solidFill>
                          <a:srgbClr val="00B050"/>
                        </a:solidFill>
                        <a:latin typeface="Sylfaen" panose="010A0502050306030303" pitchFamily="18" charset="0"/>
                      </a:endParaRPr>
                    </a:p>
                    <a:p>
                      <a:endParaRPr lang="en-US" sz="1400" dirty="0">
                        <a:solidFill>
                          <a:srgbClr val="00B050"/>
                        </a:solidFill>
                        <a:latin typeface="Sylfaen" panose="010A0502050306030303" pitchFamily="18" charset="0"/>
                      </a:endParaRPr>
                    </a:p>
                    <a:p>
                      <a:endParaRPr lang="en-US" sz="1400" dirty="0">
                        <a:solidFill>
                          <a:srgbClr val="00B050"/>
                        </a:solidFill>
                        <a:latin typeface="Sylfaen" panose="010A0502050306030303" pitchFamily="18" charset="0"/>
                      </a:endParaRPr>
                    </a:p>
                    <a:p>
                      <a:r>
                        <a:rPr lang="en-US" sz="14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A-G </a:t>
                      </a:r>
                      <a:r>
                        <a:rPr lang="hy-AM" sz="14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դասերի ավարտական թիվ</a:t>
                      </a:r>
                      <a:endParaRPr lang="en-US" sz="1400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4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Ջոն Բրոզ դպրոց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 57%</a:t>
                      </a:r>
                    </a:p>
                    <a:p>
                      <a:r>
                        <a:rPr lang="hy-AM" sz="14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Բրբենք դպրոց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 55%</a:t>
                      </a:r>
                    </a:p>
                    <a:p>
                      <a:r>
                        <a:rPr lang="hy-AM" sz="14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Շրջանում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 50%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sz="1400" dirty="0">
                          <a:latin typeface="Sylfaen" panose="010A0502050306030303" pitchFamily="18" charset="0"/>
                        </a:rPr>
                        <a:t>D 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և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 F 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գնահատականների թիվ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Աշնանը 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17%</a:t>
                      </a: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Գարնանը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 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Պահպանել կամ ավելացնել դպրոցը ավարտողների թիվը ԿալիֆոռնիայիՆահանգի վահանակի վրա:</a:t>
                      </a:r>
                    </a:p>
                    <a:p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Ավելացնել 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A-G 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դասընթացների պահանջները բավարարող աշակերտների թիվը 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-ով: 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Sylfaen" panose="010A0502050306030303" pitchFamily="18" charset="0"/>
                        </a:rPr>
                        <a:t>D 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և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 F 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գնահատականները նվազեցնել 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 2%</a:t>
                      </a:r>
                      <a:r>
                        <a:rPr lang="hy-AM" sz="1400" dirty="0">
                          <a:latin typeface="Sylfaen" panose="010A0502050306030303" pitchFamily="18" charset="0"/>
                        </a:rPr>
                        <a:t>-ով: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481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95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40FA7-8FDB-492C-911E-E34133C51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955" y="-215267"/>
            <a:ext cx="11302621" cy="1251488"/>
          </a:xfrm>
        </p:spPr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ծառայությունների չափառություն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346A40-F948-40E4-8956-2622C8488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193369"/>
            <a:ext cx="8535988" cy="4801031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18EDFAA-290F-4510-872D-C17C843BE0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339887"/>
              </p:ext>
            </p:extLst>
          </p:nvPr>
        </p:nvGraphicFramePr>
        <p:xfrm>
          <a:off x="151949" y="1014939"/>
          <a:ext cx="10823576" cy="600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2761">
                  <a:extLst>
                    <a:ext uri="{9D8B030D-6E8A-4147-A177-3AD203B41FA5}">
                      <a16:colId xmlns:a16="http://schemas.microsoft.com/office/drawing/2014/main" val="3484138259"/>
                    </a:ext>
                  </a:extLst>
                </a:gridCol>
                <a:gridCol w="2661314">
                  <a:extLst>
                    <a:ext uri="{9D8B030D-6E8A-4147-A177-3AD203B41FA5}">
                      <a16:colId xmlns:a16="http://schemas.microsoft.com/office/drawing/2014/main" val="3163568492"/>
                    </a:ext>
                  </a:extLst>
                </a:gridCol>
                <a:gridCol w="3002507">
                  <a:extLst>
                    <a:ext uri="{9D8B030D-6E8A-4147-A177-3AD203B41FA5}">
                      <a16:colId xmlns:a16="http://schemas.microsoft.com/office/drawing/2014/main" val="3388918111"/>
                    </a:ext>
                  </a:extLst>
                </a:gridCol>
                <a:gridCol w="2936994">
                  <a:extLst>
                    <a:ext uri="{9D8B030D-6E8A-4147-A177-3AD203B41FA5}">
                      <a16:colId xmlns:a16="http://schemas.microsoft.com/office/drawing/2014/main" val="722153109"/>
                    </a:ext>
                  </a:extLst>
                </a:gridCol>
              </a:tblGrid>
              <a:tr h="901684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Ելակետ </a:t>
                      </a:r>
                    </a:p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Ելակետ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2021-2022</a:t>
                      </a:r>
                      <a:endParaRPr lang="hy-AM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838889"/>
                  </a:ext>
                </a:extLst>
              </a:tr>
              <a:tr h="171319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Մոնտերեյ դպրոցի ուսուցիչներ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Կրեդիտի պակասություն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Բոլոր աշակերտները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sz="1600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Ավարտական տոկոս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-ով: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Ավարտական տոկոսը չի վերաբերվում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-ով: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Ավարտական տոկոսը ավելացնել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25%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-ով: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500344"/>
                  </a:ext>
                </a:extLst>
              </a:tr>
              <a:tr h="171319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Մոնտերեյ դպրոցի տնօրենի տեղակալ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Կրեդիտի պակասություն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Բոլոր աշակերտները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sz="1600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Ավարտական տոկոս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-ով: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Ավարտական տոկոսը չի վերաբերվում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-ով: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Ավարտական տոկոսը ավելացնել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25%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-ով: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580280"/>
                  </a:ext>
                </a:extLst>
              </a:tr>
              <a:tr h="105196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Միջանկյալ դպրոցի խորհրդատուներ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Աշնանային արդյունքը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9.83%</a:t>
                      </a: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Գարնանային արդյունք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13.45%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ylfaen" panose="010A0502050306030303" pitchFamily="18" charset="0"/>
                        </a:rPr>
                        <a:t>D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և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F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գնահատականներ</a:t>
                      </a:r>
                    </a:p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Աշնանը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17%</a:t>
                      </a:r>
                    </a:p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Գարնանը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lfaen" panose="010A0502050306030303" pitchFamily="18" charset="0"/>
                        </a:rPr>
                        <a:t>D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և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F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գնահատականները նվազեցնել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2%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-ով: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637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8659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6B3A0-24BC-49BA-8CBC-F30BA3EBE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96" y="0"/>
            <a:ext cx="10058400" cy="792480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ծառայությունների չափառություն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A90B6-E461-4665-BA60-0CBFB8537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18834"/>
            <a:ext cx="8535988" cy="447556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5D5A1F3-32F6-4779-AA41-371CF3EF53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268410"/>
              </p:ext>
            </p:extLst>
          </p:nvPr>
        </p:nvGraphicFramePr>
        <p:xfrm>
          <a:off x="274780" y="766094"/>
          <a:ext cx="11233008" cy="667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144">
                  <a:extLst>
                    <a:ext uri="{9D8B030D-6E8A-4147-A177-3AD203B41FA5}">
                      <a16:colId xmlns:a16="http://schemas.microsoft.com/office/drawing/2014/main" val="1572642492"/>
                    </a:ext>
                  </a:extLst>
                </a:gridCol>
                <a:gridCol w="2716014">
                  <a:extLst>
                    <a:ext uri="{9D8B030D-6E8A-4147-A177-3AD203B41FA5}">
                      <a16:colId xmlns:a16="http://schemas.microsoft.com/office/drawing/2014/main" val="383017284"/>
                    </a:ext>
                  </a:extLst>
                </a:gridCol>
                <a:gridCol w="2968016">
                  <a:extLst>
                    <a:ext uri="{9D8B030D-6E8A-4147-A177-3AD203B41FA5}">
                      <a16:colId xmlns:a16="http://schemas.microsoft.com/office/drawing/2014/main" val="1062053000"/>
                    </a:ext>
                  </a:extLst>
                </a:gridCol>
                <a:gridCol w="3002834">
                  <a:extLst>
                    <a:ext uri="{9D8B030D-6E8A-4147-A177-3AD203B41FA5}">
                      <a16:colId xmlns:a16="http://schemas.microsoft.com/office/drawing/2014/main" val="2823661237"/>
                    </a:ext>
                  </a:extLst>
                </a:gridCol>
              </a:tblGrid>
              <a:tr h="623260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Ելակետ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Ելակետ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Expected Outcome 2021-2022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593583"/>
                  </a:ext>
                </a:extLst>
              </a:tr>
              <a:tr h="169170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Համայնքային ցերեկային դպրոցի ուսուցիչներ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(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2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)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Sylfaen" panose="010A0502050306030303" pitchFamily="18" charset="0"/>
                        </a:rPr>
                        <a:t>Credit deficiency</a:t>
                      </a:r>
                    </a:p>
                    <a:p>
                      <a:r>
                        <a:rPr lang="en-US" sz="1800" dirty="0">
                          <a:latin typeface="Sylfaen" panose="010A0502050306030303" pitchFamily="18" charset="0"/>
                        </a:rPr>
                        <a:t>All students</a:t>
                      </a:r>
                    </a:p>
                    <a:p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Ավարտական տոկոսը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92.3%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-ով: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A-G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պահանջների բավարարումը չի վերաբերվում: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-ով: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endParaRPr lang="en-US" sz="11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Պահպանել կամ ավելացնել դպրոցը ավարտողների թիվը: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657442"/>
                  </a:ext>
                </a:extLst>
              </a:tr>
              <a:tr h="169170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Համայնքային ցերեկային դպրոցի ուսուցիների օգնականներ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(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4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Կրեդիտի անբավարվածություն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Բոլոր աշակերտները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Ավարտական տոկոսը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92.3%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-ով: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A-G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պահանջների բավարարումը չի վերաբերվում: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-ով: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endParaRPr lang="hy-AM" sz="18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Պահպանել կամ ավելացնել դպրոցը ավարտողների թիվը: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385387"/>
                  </a:ext>
                </a:extLst>
              </a:tr>
              <a:tr h="128989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Առաջադեմ դասերի քննությունների համար վճարվող գումար աշակերտների համար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A-G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պահանջների բավարարումը կազմում է </a:t>
                      </a:r>
                      <a:r>
                        <a:rPr lang="en-US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49.2%</a:t>
                      </a:r>
                      <a:r>
                        <a:rPr lang="hy-AM" dirty="0">
                          <a:solidFill>
                            <a:schemeClr val="bg1"/>
                          </a:solidFill>
                          <a:latin typeface="Sylfaen" panose="010A0502050306030303" pitchFamily="18" charset="0"/>
                        </a:rPr>
                        <a:t>:</a:t>
                      </a:r>
                      <a:endParaRPr lang="en-US" dirty="0">
                        <a:solidFill>
                          <a:schemeClr val="bg1"/>
                        </a:solidFill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A-G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պահանջների բավարարումը չի վերաբերվում: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Ավելացնել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A-G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դասընթացների պահանջները բավարարող աշակերտների թիվը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-ով: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765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0787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88C5D-17A8-4DB0-9244-DABA4536D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12822"/>
            <a:ext cx="10058400" cy="550778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Կրթական ծառայությունների չափառություն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15EA1-4447-4319-9FF6-160EC26836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960A1B4-5623-4CB2-8F99-DD4C83FDB4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782824"/>
              </p:ext>
            </p:extLst>
          </p:nvPr>
        </p:nvGraphicFramePr>
        <p:xfrm>
          <a:off x="479494" y="863600"/>
          <a:ext cx="10697664" cy="713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0058">
                  <a:extLst>
                    <a:ext uri="{9D8B030D-6E8A-4147-A177-3AD203B41FA5}">
                      <a16:colId xmlns:a16="http://schemas.microsoft.com/office/drawing/2014/main" val="853188865"/>
                    </a:ext>
                  </a:extLst>
                </a:gridCol>
                <a:gridCol w="2947917">
                  <a:extLst>
                    <a:ext uri="{9D8B030D-6E8A-4147-A177-3AD203B41FA5}">
                      <a16:colId xmlns:a16="http://schemas.microsoft.com/office/drawing/2014/main" val="2982442907"/>
                    </a:ext>
                  </a:extLst>
                </a:gridCol>
                <a:gridCol w="2593074">
                  <a:extLst>
                    <a:ext uri="{9D8B030D-6E8A-4147-A177-3AD203B41FA5}">
                      <a16:colId xmlns:a16="http://schemas.microsoft.com/office/drawing/2014/main" val="2610586435"/>
                    </a:ext>
                  </a:extLst>
                </a:gridCol>
                <a:gridCol w="2906615">
                  <a:extLst>
                    <a:ext uri="{9D8B030D-6E8A-4147-A177-3AD203B41FA5}">
                      <a16:colId xmlns:a16="http://schemas.microsoft.com/office/drawing/2014/main" val="969314343"/>
                    </a:ext>
                  </a:extLst>
                </a:gridCol>
              </a:tblGrid>
              <a:tr h="626841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Ելակետ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Ելակետ </a:t>
                      </a:r>
                    </a:p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Expected Outcomes </a:t>
                      </a:r>
                    </a:p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2021-2022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299432"/>
                  </a:ext>
                </a:extLst>
              </a:tr>
              <a:tr h="146597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Ամառային դասընթացներ անգլերեն լեզվի սկզբնային կրեդիտի համար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Կրեդիտի պակաս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Բրբենք դպրոց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 382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աշակերտ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Ջոն Բրոզ դպրոց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407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աշակերտ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Ավարտական տոկոս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92.3%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Կրեդիտի պակաս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Բրբենք դպրոց 415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աշակերտ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Ջոն Բրոզ դպրոց532 աշակերտ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Ավարտական տոկոս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lfaen" panose="010A0502050306030303" pitchFamily="18" charset="0"/>
                        </a:rPr>
                        <a:t>91.6%</a:t>
                      </a:r>
                    </a:p>
                    <a:p>
                      <a:endParaRPr lang="en-US" sz="18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-ով: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Ավարտական տոկոսն ավելացնել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2%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-ով: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025941"/>
                  </a:ext>
                </a:extLst>
              </a:tr>
              <a:tr h="176112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Կրթական անկախ ակադեմիայի համացանցային դասընթացներ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Կրեդիտ անբավարարվածությունը չի վերաբերվում: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Ավարտողների տոկոսը չի վերաբերվում: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-ով: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endParaRPr lang="en-US" sz="12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Պահպանել կամ ավելացնել դպրոցը ավարտողների թիվը: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Աշակերտների կրեդիտների անբավարարվածությունը նվազեցնել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5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-ով: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endParaRPr lang="en-US" sz="12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Պահպանել կամ ավելացնել դպրոցը ավարտողների թիվը: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492266"/>
                  </a:ext>
                </a:extLst>
              </a:tr>
              <a:tr h="112891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ylfaen" panose="010A0502050306030303" pitchFamily="18" charset="0"/>
                        </a:rPr>
                        <a:t>FSA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խորհրդակցական ծրագիր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Հարցադրել աշակերտների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63%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-ը «իմ դպրոցը ռեսուրսներ է հատկացնում հոգեկան առողջության համար» թեմայի շուրջ: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 ավելացնել հարցաթերթիկին մասնակցող աշակերտների թիվը: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 ավելացնել հարցաթերթիկին մասնակցող աշակերտների թիվը: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65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0865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A68BE-8867-43F7-8DD6-2B5E8171C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86061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Burbank adult school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397A0-1823-4C94-BC95-62C0C5C138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46412"/>
            <a:ext cx="8535988" cy="4625788"/>
          </a:xfrm>
        </p:spPr>
        <p:txBody>
          <a:bodyPr>
            <a:normAutofit/>
          </a:bodyPr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Շրջանային գրասենյակի վերահսկում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Աշխատակազմ </a:t>
            </a: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Բյուջե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Արձանագրություն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Աջակցություն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Ճգնաժամային վիճակի պատասխան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Ուսումնական ծրագիր և դասավանդում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Մասնագիտական վերապատրաստում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pPr lvl="1"/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Հաշվետվողականություն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քննություններ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)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71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43817-E0D5-4A82-85CE-09202199A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425388"/>
          </a:xfrm>
        </p:spPr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Մեծահասակների դպրոցի բյուջե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48AEF-1187-4112-819E-EEE2175C4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635624"/>
            <a:ext cx="8535988" cy="2787714"/>
          </a:xfrm>
        </p:spPr>
        <p:txBody>
          <a:bodyPr/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Մեծահասակների կրթության ադմինիստրատոր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(1)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Ուսուցիչներ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(7.08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+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 ժամանակ առաջադրանքներ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)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Ուսուցչի օգնականներ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(7.8125)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Գրասենյակի աշխատակազմ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(10.30)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Գործող բյուջե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$4,246,365</a:t>
            </a:r>
          </a:p>
        </p:txBody>
      </p:sp>
    </p:spTree>
    <p:extLst>
      <p:ext uri="{BB962C8B-B14F-4D97-AF65-F5344CB8AC3E}">
        <p14:creationId xmlns:p14="http://schemas.microsoft.com/office/powerpoint/2010/main" val="2316557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AE340-0CE0-4FB4-82AB-A9A8E06BB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636" y="83670"/>
            <a:ext cx="10058400" cy="1559859"/>
          </a:xfrm>
        </p:spPr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ՈՒՍԱՆՈՂԱԿԱՆ ԾԱՌԱՅՈՒԹՅՈՒՆՆԵՐ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FE9C83-4A3D-46FF-9CE2-B25E8E1A4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61565"/>
            <a:ext cx="8535988" cy="4232835"/>
          </a:xfrm>
        </p:spPr>
        <p:txBody>
          <a:bodyPr/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Վարիչ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(1)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Հաճախումների մասնագետ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(2.5)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Ճգնաժամային վիճակի պլանավորման և անվտանգության կազմակերպիչ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(1)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Քարտուղարուհի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(1)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Ավագ քարտուղարուհի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(1)</a:t>
            </a:r>
          </a:p>
          <a:p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Աշխատավարձեր և արտոնություններ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$648,807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137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C9E8A-E16F-4A19-927E-187A88E96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793376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ՈՒՍԱՆՈՂԱԿԱՆ ԾԱՌԱՅՈՒԹՅՈՒՆՆԵՐԻ ԴԵՐԸ ԵՎ ՊԱՏԱսխանատվՈՒԹՅՈՒՆԸ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CDF70-9DC7-43AF-8A24-52FFC0AD64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79176"/>
            <a:ext cx="8535988" cy="4515224"/>
          </a:xfrm>
        </p:spPr>
        <p:txBody>
          <a:bodyPr/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Արձանագրություն և թույլտվություններ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Թույլտվություններ 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Ծնողների տվյալների հաստատում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Տարեկան ծանուցում ծնողների համար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Բնակության սահմանները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Դրական վարքի միջամտություն և աջակցություն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(PBIS)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Անօթևան երեխաների կրթական ծրագիր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Ուրիշի տանը ապրող (խնամատար) երեխաների ծրագիր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Կարգապահություն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Ծխախոտի, վայպինգի և թմրադեղերի օգտագործման ռեսուրսներ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8144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CFF74-1B4E-435F-BA8E-BF58627D0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707571"/>
          </a:xfrm>
        </p:spPr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ԱՇԱԿԵՐՏԻ ԱՋԱԿՑՈՒԹՅՈՒՆ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5F60B7-A785-4ACC-B3AD-451C471A8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59106"/>
            <a:ext cx="8535988" cy="3735294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AE8F720-A36D-420D-91D7-4AAEBADE1A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333665"/>
              </p:ext>
            </p:extLst>
          </p:nvPr>
        </p:nvGraphicFramePr>
        <p:xfrm>
          <a:off x="593387" y="1393372"/>
          <a:ext cx="10679665" cy="50807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5933">
                  <a:extLst>
                    <a:ext uri="{9D8B030D-6E8A-4147-A177-3AD203B41FA5}">
                      <a16:colId xmlns:a16="http://schemas.microsoft.com/office/drawing/2014/main" val="1164625539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2671426454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743004672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4201646443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1535042728"/>
                    </a:ext>
                  </a:extLst>
                </a:gridCol>
              </a:tblGrid>
              <a:tr h="965939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Լրացուցիչ բյուջե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Հիմնական բյուջե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2021-2022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Լրացուցիչ բյուջե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2021-2022 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Հիմնական բյուջե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551635"/>
                  </a:ext>
                </a:extLst>
              </a:tr>
              <a:tr h="965939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Ռիսկի տակ գտնվող միջնակարգ դպրոցի միջամտության մասնագետ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$429,786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$459,791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95984"/>
                  </a:ext>
                </a:extLst>
              </a:tr>
              <a:tr h="965939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Ռիսկի տակ գտնվող տարրական դպրոցի միջամտության մասնագետ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$758,232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$805,513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227839"/>
                  </a:ext>
                </a:extLst>
              </a:tr>
              <a:tr h="563689">
                <a:tc>
                  <a:txBody>
                    <a:bodyPr/>
                    <a:lstStyle/>
                    <a:p>
                      <a:r>
                        <a:rPr lang="en-US" dirty="0">
                          <a:latin typeface="Sylfaen" panose="010A0502050306030303" pitchFamily="18" charset="0"/>
                        </a:rPr>
                        <a:t>PBIS (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փոխարինողներ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latin typeface="Sylfaen" panose="010A0502050306030303" pitchFamily="18" charset="0"/>
                        </a:rPr>
                        <a:t>$5,000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$65,000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265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4139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491E9-EB6D-47C6-A0E3-D3E978F65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0"/>
            <a:ext cx="11162044" cy="637672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ՈՒՍԱՆՈՂԱԿԱՆ ԾԱՌԱՅՈՒԹՅՈՒՆՆԵՐԻ ՉԱՓԱՌՈՒԹՅՈՒՆ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866B66-A50E-426C-8715-2187668D2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959429"/>
            <a:ext cx="8535988" cy="4034971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D37475E-7E62-4648-889C-7A6B94E17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081641"/>
              </p:ext>
            </p:extLst>
          </p:nvPr>
        </p:nvGraphicFramePr>
        <p:xfrm>
          <a:off x="684212" y="526739"/>
          <a:ext cx="10521064" cy="73406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0266">
                  <a:extLst>
                    <a:ext uri="{9D8B030D-6E8A-4147-A177-3AD203B41FA5}">
                      <a16:colId xmlns:a16="http://schemas.microsoft.com/office/drawing/2014/main" val="3550190502"/>
                    </a:ext>
                  </a:extLst>
                </a:gridCol>
                <a:gridCol w="2630266">
                  <a:extLst>
                    <a:ext uri="{9D8B030D-6E8A-4147-A177-3AD203B41FA5}">
                      <a16:colId xmlns:a16="http://schemas.microsoft.com/office/drawing/2014/main" val="3697490738"/>
                    </a:ext>
                  </a:extLst>
                </a:gridCol>
                <a:gridCol w="2630266">
                  <a:extLst>
                    <a:ext uri="{9D8B030D-6E8A-4147-A177-3AD203B41FA5}">
                      <a16:colId xmlns:a16="http://schemas.microsoft.com/office/drawing/2014/main" val="2217270468"/>
                    </a:ext>
                  </a:extLst>
                </a:gridCol>
                <a:gridCol w="2630266">
                  <a:extLst>
                    <a:ext uri="{9D8B030D-6E8A-4147-A177-3AD203B41FA5}">
                      <a16:colId xmlns:a16="http://schemas.microsoft.com/office/drawing/2014/main" val="2728967148"/>
                    </a:ext>
                  </a:extLst>
                </a:gridCol>
              </a:tblGrid>
              <a:tr h="665540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2018-2019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ելակետ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2019-2020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1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-202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2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569229"/>
                  </a:ext>
                </a:extLst>
              </a:tr>
              <a:tr h="516977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Միջնակարգ դպրոցի ռիսկի տակ գտնվող միջամտության մասնագետ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(6)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«Դպրոցի միջավայրի» հարցաթերթիկի միջոցով, աշակերտների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60%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-ը զեկուցել է, որ «իր դպրոցը ռեսուրսներ է հատկացնում հոգեկան առողջությանը աջակցելու համար»: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Քրոնիկ բացակայությունը կազմում է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6.7%</a:t>
                      </a:r>
                      <a:endParaRPr lang="hy-AM" sz="1600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Բացակայողների թիվը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6.7%</a:t>
                      </a: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ՆԱՐՆՋԱԳՈՒՅՆ անգլերեն սովորողներ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, SWD</a:t>
                      </a: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ԴԵՂԻՆ աֆրիկացի ամերիկացիներ, խնամատար, հիսպանիկ, անօթևան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Կասեցման թիվը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2.7%</a:t>
                      </a: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ԴԵՂԻՆ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անգլերեն սովորողներհիսպանիկ, անօթևան,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SWD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ավելացնել այն աշակերտների թիվը, ովքեր զեկուցել են (հարցաթեթիկի միջոցով), որ «իր դպրոցը ռեսուրսներ է հատկացնում հոգեկան առողջությանը աջակցելու համար»: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hy-AM" sz="1600" dirty="0">
                          <a:latin typeface="Sylfaen" panose="010A0502050306030303" pitchFamily="18" charset="0"/>
                        </a:rPr>
                        <a:t>Քրոնիկ բացակայողներ – չի վերաբերվում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hy-AM" sz="1600" dirty="0">
                          <a:latin typeface="Sylfaen" panose="010A0502050306030303" pitchFamily="18" charset="0"/>
                        </a:rPr>
                        <a:t>Կասեցվողներ – չի վերաբերվում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ylfaen" panose="010A0502050306030303" pitchFamily="18" charset="0"/>
                        </a:rPr>
                        <a:t>3%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-ով ավելացնել այն աշակերտների թիվը, ովքեր զեկուցել են (հարցաթեթիկի միջոցով), որ «իր դպրոցը ռեսուրսներ է հատկացնում հոգեկան առողջությանը աջակցելու համար»: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Պահպանել կամ նվազեցնել բացակայությունների թիվը Կալիֆոռնիայի վահանակի վրա: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Պահպանել կամ նվազեցնել կասեցվող աշակերտների թիվը Կալիֆոռնիայի վահանակի վրա: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894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521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B4BD6-9531-49EE-A185-9DFB83184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498" y="0"/>
            <a:ext cx="11357971" cy="625642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ՈՒՍԱՆՈՂԱԿԱՆ ԾԱՌԱՅՈՒԹՅՈՒՆՆԵՐԻ ՉԱՓԱՌՈՒԹՅՈՒՆ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FD80D-0CC7-4D8D-A14F-1796AC869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03947"/>
            <a:ext cx="8535988" cy="4490453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B25A90-4D24-4B9A-9401-9D12D30817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834245"/>
              </p:ext>
            </p:extLst>
          </p:nvPr>
        </p:nvGraphicFramePr>
        <p:xfrm>
          <a:off x="556498" y="523781"/>
          <a:ext cx="10457032" cy="63342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4258">
                  <a:extLst>
                    <a:ext uri="{9D8B030D-6E8A-4147-A177-3AD203B41FA5}">
                      <a16:colId xmlns:a16="http://schemas.microsoft.com/office/drawing/2014/main" val="138566623"/>
                    </a:ext>
                  </a:extLst>
                </a:gridCol>
                <a:gridCol w="2614258">
                  <a:extLst>
                    <a:ext uri="{9D8B030D-6E8A-4147-A177-3AD203B41FA5}">
                      <a16:colId xmlns:a16="http://schemas.microsoft.com/office/drawing/2014/main" val="1390947628"/>
                    </a:ext>
                  </a:extLst>
                </a:gridCol>
                <a:gridCol w="2614258">
                  <a:extLst>
                    <a:ext uri="{9D8B030D-6E8A-4147-A177-3AD203B41FA5}">
                      <a16:colId xmlns:a16="http://schemas.microsoft.com/office/drawing/2014/main" val="3369774048"/>
                    </a:ext>
                  </a:extLst>
                </a:gridCol>
                <a:gridCol w="2614258">
                  <a:extLst>
                    <a:ext uri="{9D8B030D-6E8A-4147-A177-3AD203B41FA5}">
                      <a16:colId xmlns:a16="http://schemas.microsoft.com/office/drawing/2014/main" val="127564070"/>
                    </a:ext>
                  </a:extLst>
                </a:gridCol>
              </a:tblGrid>
              <a:tr h="1030699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2018-2019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ելակետ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2019-2020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1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-202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2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572914"/>
                  </a:ext>
                </a:extLst>
              </a:tr>
              <a:tr h="208888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Ռիսկի տակ գտնվող տարրական դպրոցի միջամտության մասնագետ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400" dirty="0">
                          <a:latin typeface="Sylfaen" panose="010A0502050306030303" pitchFamily="18" charset="0"/>
                        </a:rPr>
                        <a:t>Քրոնիկ բացակայողների թիվ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 6.7%</a:t>
                      </a: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ՆԱՐՆՋԱԳՈՒՅՆ անգլերեն սովորողներ, 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SWD</a:t>
                      </a: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ԴԵՂԻՆ աֆրիկացի ամերիկացիներ, խնամատար, հիսպանիկներ, անօթևան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Կասեցվողների թիվ 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2.7%</a:t>
                      </a: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ԴԵՂԻՆ անգլերեն սովորողներ, հիսպանիկներ, անօթևան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, SWD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1400" dirty="0">
                          <a:latin typeface="Sylfaen" panose="010A0502050306030303" pitchFamily="18" charset="0"/>
                        </a:rPr>
                        <a:t>Քրոնիկ բացակայողներ – չի վերաբերվում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hy-AM" sz="1400" dirty="0">
                          <a:latin typeface="Sylfaen" panose="010A0502050306030303" pitchFamily="18" charset="0"/>
                        </a:rPr>
                        <a:t>Կասեցվողների թիվը – չի վերաբերվում 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500" dirty="0">
                          <a:latin typeface="Sylfaen" panose="010A0502050306030303" pitchFamily="18" charset="0"/>
                        </a:rPr>
                        <a:t>Պահպանել կամ նվազեցնել բացակայությունների թիվը Կալիֆոռնիայի վահանակի վրա: </a:t>
                      </a:r>
                      <a:endParaRPr lang="en-US" sz="1500" dirty="0">
                        <a:latin typeface="Sylfaen" panose="010A0502050306030303" pitchFamily="18" charset="0"/>
                      </a:endParaRPr>
                    </a:p>
                    <a:p>
                      <a:endParaRPr lang="en-US" sz="15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500" dirty="0">
                          <a:latin typeface="Sylfaen" panose="010A0502050306030303" pitchFamily="18" charset="0"/>
                        </a:rPr>
                        <a:t>Պահպանել կամ նվազեցնել կասեցվող աշակերտների թիվը Կալիֆոռնիայի վահանակի վրա: </a:t>
                      </a:r>
                      <a:endParaRPr lang="en-US" sz="15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83185"/>
                  </a:ext>
                </a:extLst>
              </a:tr>
              <a:tr h="208888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Sylfaen" panose="010A0502050306030303" pitchFamily="18" charset="0"/>
                        </a:rPr>
                        <a:t>PBIS (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փոխարինողներ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400" dirty="0">
                          <a:latin typeface="Sylfaen" panose="010A0502050306030303" pitchFamily="18" charset="0"/>
                        </a:rPr>
                        <a:t>Քրոնիկ բացակայողների թիվ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 6.7%</a:t>
                      </a: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ՆԱՐՆՋԱԳՈՒՅՆ անգլերեն սովորողներ, 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SWD</a:t>
                      </a: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ԴԵՂԻՆ աֆրիկացի ամերիկացիներ, խնամատար, հիսպանիկներ, անօթևան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Կասեցվողների թիվ 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2.7%</a:t>
                      </a:r>
                    </a:p>
                    <a:p>
                      <a:r>
                        <a:rPr lang="hy-AM" sz="1400" dirty="0">
                          <a:latin typeface="Sylfaen" panose="010A0502050306030303" pitchFamily="18" charset="0"/>
                        </a:rPr>
                        <a:t>ԴԵՂԻՆ անգլերեն սովորողներ, հիսպանիկներ, անօթևան</a:t>
                      </a:r>
                      <a:r>
                        <a:rPr lang="en-US" sz="1400" dirty="0">
                          <a:latin typeface="Sylfaen" panose="010A0502050306030303" pitchFamily="18" charset="0"/>
                        </a:rPr>
                        <a:t>, SWD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sz="1400" dirty="0">
                          <a:latin typeface="Sylfaen" panose="010A0502050306030303" pitchFamily="18" charset="0"/>
                        </a:rPr>
                        <a:t>Քրոնիկ բացակայողներ – չի վերաբերվում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sz="1400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r>
                        <a:rPr lang="hy-AM" sz="1400" dirty="0">
                          <a:latin typeface="Sylfaen" panose="010A0502050306030303" pitchFamily="18" charset="0"/>
                        </a:rPr>
                        <a:t>Կասեցվողների թիվը – չի վերաբերվում </a:t>
                      </a:r>
                      <a:endParaRPr lang="en-US" sz="14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500" dirty="0">
                          <a:latin typeface="Sylfaen" panose="010A0502050306030303" pitchFamily="18" charset="0"/>
                        </a:rPr>
                        <a:t>Պահպանել կամ նվազեցնել բացակայությունների թիվը Կալիֆոռնիայի վահանակի վրա: </a:t>
                      </a:r>
                      <a:endParaRPr lang="en-US" sz="1500" dirty="0">
                        <a:latin typeface="Sylfaen" panose="010A0502050306030303" pitchFamily="18" charset="0"/>
                      </a:endParaRPr>
                    </a:p>
                    <a:p>
                      <a:endParaRPr lang="en-US" sz="15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500" dirty="0">
                          <a:latin typeface="Sylfaen" panose="010A0502050306030303" pitchFamily="18" charset="0"/>
                        </a:rPr>
                        <a:t>Պահպանել կամ նվազեցնել կասեցվող աշակերտների թիվը Կալիֆոռնիայի վահանակի վրա: </a:t>
                      </a:r>
                      <a:endParaRPr lang="en-US" sz="15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646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0144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3F149-D6F4-4962-B722-B17FCFF2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06062"/>
          </a:xfrm>
        </p:spPr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ՃԳՆԱԺԱՄԱՅԻՆ ՎԻՃԱԿ ԵՎ ԱՆՎՏԱՆԳՈՒԹՅՈՒՆ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33A5A-2D61-49E0-9656-6D5DDEC24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02676"/>
            <a:ext cx="8535988" cy="4291724"/>
          </a:xfrm>
        </p:spPr>
        <p:txBody>
          <a:bodyPr/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Անվտանգության կոմիտե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Ապահով դպրոցի ծրագրեր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Անվտանգության գործընթացներ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	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երկրաշարժ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	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հրդեհ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	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մեկուսացում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Ճգնաժամային իրավիճակի պատասխան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Ոստիկանության և հրշեջ բաժնի կապ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Երթևեկություն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393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5605F-97B3-4033-BF11-B46358F9A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89" y="-184081"/>
            <a:ext cx="11701221" cy="1010653"/>
          </a:xfrm>
        </p:spPr>
        <p:txBody>
          <a:bodyPr>
            <a:normAutofit/>
          </a:bodyPr>
          <a:lstStyle/>
          <a:p>
            <a:r>
              <a:rPr lang="hy-AM" sz="2800" b="1" dirty="0">
                <a:solidFill>
                  <a:schemeClr val="bg1"/>
                </a:solidFill>
                <a:latin typeface="Sylfaen" panose="010A0502050306030303" pitchFamily="18" charset="0"/>
              </a:rPr>
              <a:t>ՃԳՆԱԺԱՄԱՅԻՆ ՎԻՃԱԿԻ ԵՎ ԱՆՎՏԱՆԳՈՒԹՅԱՆ ՉԱՓԱՌՈՒԹՅՈՒՆ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1C22F5-5EA7-40F2-88C7-FF3D486E2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46514"/>
            <a:ext cx="8535988" cy="394788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03885CC-3F0D-4B9C-89B3-B07D34523A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220295"/>
              </p:ext>
            </p:extLst>
          </p:nvPr>
        </p:nvGraphicFramePr>
        <p:xfrm>
          <a:off x="544724" y="617282"/>
          <a:ext cx="10823576" cy="606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894">
                  <a:extLst>
                    <a:ext uri="{9D8B030D-6E8A-4147-A177-3AD203B41FA5}">
                      <a16:colId xmlns:a16="http://schemas.microsoft.com/office/drawing/2014/main" val="3458254416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3564896833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2111758360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2182128522"/>
                    </a:ext>
                  </a:extLst>
                </a:gridCol>
              </a:tblGrid>
              <a:tr h="623806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2018-2019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ելակետ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2019-2020</a:t>
                      </a:r>
                      <a:endParaRPr lang="hy-AM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ելակետ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2021-2022</a:t>
                      </a:r>
                      <a:endParaRPr lang="hy-AM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618784"/>
                  </a:ext>
                </a:extLst>
              </a:tr>
              <a:tr h="891151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Դպրոցի անվտանգության ծրագիր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Բոլոր դպրոցների անվտանգությունը վերանայվել է և թարմացվել: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Անվտանգության վերանայման տարեկան ծրագիր յուրաքանչյուր դպրոցի համար: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Անվտանգության վերանայման տարեկան ծրագիր յուրաքանչյուր դպրոցի համար: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446215"/>
                  </a:ext>
                </a:extLst>
              </a:tr>
              <a:tr h="1158497"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Անվտանգության գործընթաց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Երկրաշարժ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Հրդեհ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Մեկուսացում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Մշակված ընթացակարգերի  հաղորդումը աշխատակազմին, աշակերտներին և ծնողներին: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Շարունակական կապ և պարզաբանում անվտանգության գործընթացի վերաբերյալ: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Շարունակական կապ և պարզաբանում անվտանգության գործընթացի վերաբերյալ: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077905"/>
                  </a:ext>
                </a:extLst>
              </a:tr>
              <a:tr h="237980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Հաղորդակցություն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/</a:t>
                      </a:r>
                      <a:r>
                        <a:rPr lang="hy-AM" sz="1600" dirty="0">
                          <a:latin typeface="Sylfaen" panose="010A0502050306030303" pitchFamily="18" charset="0"/>
                        </a:rPr>
                        <a:t>կապ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Ոստիկանության և հրշեջ ծառայության միջև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Կապ ոստիկանության և հրշեջ ծառայության հետ, անհրաժեշտության դեպքում: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Ճգնաժամային վիճակի բավարար պատասխան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Աշխատակազմ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Աշակերտներ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Ծնողներ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Դերերի և պարտականությունների պարզաբանում: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endParaRPr lang="hy-AM" sz="18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Ճգնաժամային վիճակի բավարար պատասխան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Աշխատակազմ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Աշակերտներ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Ծնողներ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y-AM" sz="1800" dirty="0">
                          <a:latin typeface="Sylfaen" panose="010A0502050306030303" pitchFamily="18" charset="0"/>
                        </a:rPr>
                        <a:t>Դերերի և պարտականությունների պարզաբանում: 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endParaRPr lang="hy-AM" sz="18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Ճգնաժամային վիճակի բավարար պատասխան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Աշխատակազմ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</a:t>
                      </a: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Աշակերտներ 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Ծնողներ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735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56347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BCBCE-6471-4AF6-BF70-2CFE50F3E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56733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ԱՌՈՂՋԱՊԱՀԱԿԱՆ ԾԱՌԱՅՈՒԹՅՈՒՆՆԵՐԻ ԲՅՈՒՋԵ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2B368-4C1A-4AA9-A9BF-69722FE87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3394" y="1380066"/>
            <a:ext cx="8535988" cy="4097867"/>
          </a:xfrm>
        </p:spPr>
        <p:txBody>
          <a:bodyPr/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Բուժքույրեր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(9.8)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Բուժքրոջ օգնականներ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 (7.8) </a:t>
            </a:r>
          </a:p>
          <a:p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Աշխատավարձի և արտոնությունների արժեքը. 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$1,319,484</a:t>
            </a:r>
          </a:p>
        </p:txBody>
      </p:sp>
    </p:spTree>
    <p:extLst>
      <p:ext uri="{BB962C8B-B14F-4D97-AF65-F5344CB8AC3E}">
        <p14:creationId xmlns:p14="http://schemas.microsoft.com/office/powerpoint/2010/main" val="2030076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47493-9DA5-4ACA-9B3C-C40262F98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753035"/>
          </a:xfrm>
        </p:spPr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ԱՌՈՂՋԱՊԱՀԱԿԱՆ ԾԱՌԱՅՈՒԹՅՈՒՆՆԵՐ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EEA59A-7A87-42F2-A43E-003F316F4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38835"/>
            <a:ext cx="8535988" cy="4555565"/>
          </a:xfrm>
        </p:spPr>
        <p:txBody>
          <a:bodyPr>
            <a:normAutofit fontScale="92500" lnSpcReduction="20000"/>
          </a:bodyPr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Պատվաստումներ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/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սրսկումներ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Դեղորայք բաշխում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Առողջական քննություններ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Բերանի խոռոչի առողջություն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Վնասվածքից հետո աշխատանքի վերադառնալ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Առողջապահական ծառայությունների աջակցություն հատուկ պայմանների դեպքում (շաքարախտ և այլն)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Ալերգիաներ, ասթմա և այլն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Ոջիլ, կարմրուկ և այլն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Հարբուխ և գրիպ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Սննդի հարմարեցումներ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Օդի որակ 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720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9A6B0-E13A-4708-9FEF-4719A36B7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07533"/>
          </a:xfrm>
        </p:spPr>
        <p:txBody>
          <a:bodyPr>
            <a:normAutofit fontScale="90000"/>
          </a:bodyPr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ԱՌՈՂՋԱՊԱՀԱԿԱՆ ԾԱՌԱՅՈՒԹՅՈՒՆՆԵՐԻ ԲՅՈՒՋԵ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3C81CD-F6C0-460B-A8C9-4086D9128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528047"/>
            <a:ext cx="8535988" cy="3466353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6D83BC1-52D1-41C8-9E4A-C34D909DB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59622"/>
              </p:ext>
            </p:extLst>
          </p:nvPr>
        </p:nvGraphicFramePr>
        <p:xfrm>
          <a:off x="684211" y="1693334"/>
          <a:ext cx="10588840" cy="4514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7768">
                  <a:extLst>
                    <a:ext uri="{9D8B030D-6E8A-4147-A177-3AD203B41FA5}">
                      <a16:colId xmlns:a16="http://schemas.microsoft.com/office/drawing/2014/main" val="908617078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1175263045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091584650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4137349549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377573323"/>
                    </a:ext>
                  </a:extLst>
                </a:gridCol>
              </a:tblGrid>
              <a:tr h="1193674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2020-2021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լրացուցիչ բյուջե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2020-2021 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2021-2022 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լրացուցիչ բյուջե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2021-2022 </a:t>
                      </a:r>
                    </a:p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հիմնական բյուջե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99707"/>
                  </a:ext>
                </a:extLst>
              </a:tr>
              <a:tr h="1193674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Բուժքույր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$249,024</a:t>
                      </a: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$226,964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145711"/>
                  </a:ext>
                </a:extLst>
              </a:tr>
              <a:tr h="122804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Բուժքույրեր ընդհանուր հիմնադրամից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 (6.8)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$642,315</a:t>
                      </a: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$649,705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71424"/>
                  </a:ext>
                </a:extLst>
              </a:tr>
              <a:tr h="898644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Բուժքրոջ օգնականներ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(7.8)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$428,145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$448,393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034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69149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447F6-EFC4-4797-A952-7FAFBA6F6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967" y="-182105"/>
            <a:ext cx="11639226" cy="1259114"/>
          </a:xfrm>
        </p:spPr>
        <p:txBody>
          <a:bodyPr>
            <a:normAutofit/>
          </a:bodyPr>
          <a:lstStyle/>
          <a:p>
            <a:r>
              <a:rPr lang="hy-AM" sz="2800" b="1" dirty="0">
                <a:solidFill>
                  <a:schemeClr val="bg1"/>
                </a:solidFill>
                <a:latin typeface="Sylfaen" panose="010A0502050306030303" pitchFamily="18" charset="0"/>
              </a:rPr>
              <a:t>ԱՌՈՂՋԱՊԱՀԱԿԱՆ ԾԱՌԱՅՈՒԹՅՈՒՆՆԵՐԻ ՉԱՓԱՌՈՒԹՅՈՒՆ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2E2D1-6E60-4E91-9CC6-134D13466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64229"/>
            <a:ext cx="8535988" cy="3730171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5ECBF9B-5603-4C71-9192-AAAFF79CED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748091"/>
              </p:ext>
            </p:extLst>
          </p:nvPr>
        </p:nvGraphicFramePr>
        <p:xfrm>
          <a:off x="477678" y="863600"/>
          <a:ext cx="10471468" cy="643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7549">
                  <a:extLst>
                    <a:ext uri="{9D8B030D-6E8A-4147-A177-3AD203B41FA5}">
                      <a16:colId xmlns:a16="http://schemas.microsoft.com/office/drawing/2014/main" val="182205461"/>
                    </a:ext>
                  </a:extLst>
                </a:gridCol>
                <a:gridCol w="3218185">
                  <a:extLst>
                    <a:ext uri="{9D8B030D-6E8A-4147-A177-3AD203B41FA5}">
                      <a16:colId xmlns:a16="http://schemas.microsoft.com/office/drawing/2014/main" val="2472661052"/>
                    </a:ext>
                  </a:extLst>
                </a:gridCol>
                <a:gridCol w="2617867">
                  <a:extLst>
                    <a:ext uri="{9D8B030D-6E8A-4147-A177-3AD203B41FA5}">
                      <a16:colId xmlns:a16="http://schemas.microsoft.com/office/drawing/2014/main" val="1039044906"/>
                    </a:ext>
                  </a:extLst>
                </a:gridCol>
                <a:gridCol w="2617867">
                  <a:extLst>
                    <a:ext uri="{9D8B030D-6E8A-4147-A177-3AD203B41FA5}">
                      <a16:colId xmlns:a16="http://schemas.microsoft.com/office/drawing/2014/main" val="667125"/>
                    </a:ext>
                  </a:extLst>
                </a:gridCol>
              </a:tblGrid>
              <a:tr h="610356">
                <a:tc>
                  <a:txBody>
                    <a:bodyPr/>
                    <a:lstStyle/>
                    <a:p>
                      <a:r>
                        <a:rPr lang="hy-AM" dirty="0">
                          <a:latin typeface="Sylfaen" panose="010A0502050306030303" pitchFamily="18" charset="0"/>
                        </a:rPr>
                        <a:t>Ինչի՞ համար է դրամը: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Ելակետ </a:t>
                      </a:r>
                    </a:p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y-AM" dirty="0">
                          <a:latin typeface="Sylfaen" panose="010A0502050306030303" pitchFamily="18" charset="0"/>
                        </a:rPr>
                        <a:t>Ելակետ</a:t>
                      </a:r>
                    </a:p>
                    <a:p>
                      <a:pPr algn="ctr"/>
                      <a:r>
                        <a:rPr lang="en-US" dirty="0">
                          <a:latin typeface="Sylfaen" panose="010A0502050306030303" pitchFamily="18" charset="0"/>
                        </a:rPr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202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1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-202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2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Ակնկալվող արդյունքը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algn="ctr"/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649874"/>
                  </a:ext>
                </a:extLst>
              </a:tr>
              <a:tr h="203506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Բուժքույր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Քրոնիկ բացակայողների թիվը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6.7%</a:t>
                      </a: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ՆԱՐՆՋԱԳՈՒՅՆ անգլերեն սովորղներ,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SWD</a:t>
                      </a: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ԴԵՂԻՆ աֆրիկացի ամերիկացի, խնամատար, հիսպանիկ, անօթևան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Օրական հաճախման միջին թիվ -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94.97%</a:t>
                      </a: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Քրոնիկ բացակայողներ – չի վերաբերվում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highlight>
                          <a:srgbClr val="FFFF00"/>
                        </a:highlight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y-AM" sz="1800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y-AM" sz="1800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Օրական հաճախման միջին թիվ -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96.3%</a:t>
                      </a: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lfaen" panose="010A0502050306030303" pitchFamily="18" charset="0"/>
                        </a:rPr>
                        <a:t>2%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 նվազեցնել քրոնիկ բացակայողներին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1%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 բարձրացնել շրջանի դպրոցների հաճախումների թիվը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165597"/>
                  </a:ext>
                </a:extLst>
              </a:tr>
              <a:tr h="183784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Բուժքրոջ օգնական </a:t>
                      </a:r>
                      <a:r>
                        <a:rPr lang="en-US" dirty="0">
                          <a:latin typeface="Sylfaen" panose="010A0502050306030303" pitchFamily="18" charset="0"/>
                        </a:rPr>
                        <a:t>(7.8)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600" dirty="0">
                          <a:latin typeface="Sylfaen" panose="010A0502050306030303" pitchFamily="18" charset="0"/>
                        </a:rPr>
                        <a:t>Քրոնիկ բացակայողների թիվը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 6.7%</a:t>
                      </a: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ՆԱՐՆՋԱԳՈՒՅՆ անգլերեն սովորղներ, </a:t>
                      </a:r>
                      <a:r>
                        <a:rPr lang="en-US" sz="1600" dirty="0">
                          <a:latin typeface="Sylfaen" panose="010A0502050306030303" pitchFamily="18" charset="0"/>
                        </a:rPr>
                        <a:t>SWD</a:t>
                      </a:r>
                    </a:p>
                    <a:p>
                      <a:r>
                        <a:rPr lang="hy-AM" sz="1600" dirty="0">
                          <a:latin typeface="Sylfaen" panose="010A0502050306030303" pitchFamily="18" charset="0"/>
                        </a:rPr>
                        <a:t>ԴԵՂԻՆ աֆրիկացի ամերիկացի, խնամատար, հիսպանիկ, անօթևան</a:t>
                      </a:r>
                      <a:endParaRPr lang="en-US" sz="1600" dirty="0">
                        <a:latin typeface="Sylfaen" panose="010A0502050306030303" pitchFamily="18" charset="0"/>
                      </a:endParaRP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Օրական հաճախման միջին թիվ -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94.97%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dirty="0">
                          <a:latin typeface="Sylfaen" panose="010A0502050306030303" pitchFamily="18" charset="0"/>
                        </a:rPr>
                        <a:t>Քրոնիկ բացակայողներ – չի վերաբերվում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y-AM" sz="1800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y-AM" sz="1800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y-AM" sz="1800" dirty="0">
                          <a:latin typeface="Sylfaen" panose="010A0502050306030303" pitchFamily="18" charset="0"/>
                        </a:rPr>
                        <a:t>Օրական հաճախման միջին թիվ - </a:t>
                      </a:r>
                      <a:r>
                        <a:rPr lang="en-US" sz="1800" dirty="0">
                          <a:latin typeface="Sylfaen" panose="010A0502050306030303" pitchFamily="18" charset="0"/>
                        </a:rPr>
                        <a:t>96.3%</a:t>
                      </a:r>
                    </a:p>
                    <a:p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Sylfaen" panose="010A0502050306030303" pitchFamily="18" charset="0"/>
                        </a:rPr>
                        <a:t>2%</a:t>
                      </a:r>
                      <a:r>
                        <a:rPr lang="hy-AM" sz="1800" dirty="0">
                          <a:latin typeface="Sylfaen" panose="010A0502050306030303" pitchFamily="18" charset="0"/>
                        </a:rPr>
                        <a:t>-ով նվազեցնել քրոնիկ բացակայողներին</a:t>
                      </a:r>
                      <a:endParaRPr lang="en-US" sz="1800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latin typeface="Sylfaen" panose="010A0502050306030303" pitchFamily="18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Sylfaen" panose="010A0502050306030303" pitchFamily="18" charset="0"/>
                        </a:rPr>
                        <a:t>1%</a:t>
                      </a:r>
                      <a:r>
                        <a:rPr lang="hy-AM" dirty="0">
                          <a:latin typeface="Sylfaen" panose="010A0502050306030303" pitchFamily="18" charset="0"/>
                        </a:rPr>
                        <a:t>-ով բարձրացնել շրջանի դպրոցների հաճախումների թիվը </a:t>
                      </a:r>
                      <a:endParaRPr lang="en-US" dirty="0">
                        <a:latin typeface="Sylfaen" panose="010A050205030603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5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02023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A473A-C1DF-43BB-8B2D-B059E35D4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ՀԱՐՑԵՐ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5C9B0E-AEA5-49F8-93FE-E7AD42DDC1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449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A2703-D667-45A7-932D-886CAF8D5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b="1" dirty="0">
                <a:solidFill>
                  <a:schemeClr val="bg1"/>
                </a:solidFill>
                <a:latin typeface="Sylfaen" panose="010A0502050306030303" pitchFamily="18" charset="0"/>
              </a:rPr>
              <a:t>ՈՒ՞Մ ԴԻՄԵԼ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ED41B-1667-405B-BD3D-C1042F356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21467"/>
            <a:ext cx="8535988" cy="3572933"/>
          </a:xfrm>
        </p:spPr>
        <p:txBody>
          <a:bodyPr/>
          <a:lstStyle/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Դոկտոր Ջոն Պարամո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, 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գերատեսչի տեղակալ, Կրթական ծառայություններ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818-729-4451</a:t>
            </a:r>
          </a:p>
          <a:p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Դոկտոր Փիտր Քնապիկ, Տարրական կրթության վարիչ</a:t>
            </a:r>
          </a:p>
          <a:p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Կրթական</a:t>
            </a:r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/</a:t>
            </a:r>
            <a:r>
              <a:rPr lang="hy-AM" dirty="0">
                <a:solidFill>
                  <a:schemeClr val="bg1"/>
                </a:solidFill>
                <a:latin typeface="Sylfaen" panose="010A0502050306030303" pitchFamily="18" charset="0"/>
              </a:rPr>
              <a:t>նահանգային և դաշնային ծրագրեր</a:t>
            </a:r>
            <a:endParaRPr lang="en-US" dirty="0">
              <a:solidFill>
                <a:schemeClr val="bg1"/>
              </a:solidFill>
              <a:latin typeface="Sylfaen" panose="010A0502050306030303" pitchFamily="18" charset="0"/>
            </a:endParaRPr>
          </a:p>
          <a:p>
            <a:r>
              <a:rPr lang="en-US" dirty="0">
                <a:solidFill>
                  <a:schemeClr val="bg1"/>
                </a:solidFill>
                <a:latin typeface="Sylfaen" panose="010A0502050306030303" pitchFamily="18" charset="0"/>
              </a:rPr>
              <a:t>818-729-4482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073072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4645</TotalTime>
  <Words>2117</Words>
  <Application>Microsoft Office PowerPoint</Application>
  <PresentationFormat>Widescreen</PresentationFormat>
  <Paragraphs>576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Century Gothic</vt:lpstr>
      <vt:lpstr>Sylfaen</vt:lpstr>
      <vt:lpstr>Wingdings 3</vt:lpstr>
      <vt:lpstr>Slice</vt:lpstr>
      <vt:lpstr>ԿՐԹԱԿԱՆ ԾԱՌԱՅՈՒԹՅՈՒՆՆԵՐԸ ՏԵՂԱԿԱՆ ՎԵՐԱՀՍԿՈՂՈՒԹՅԱՆ ՀԱՇՎԵՏՎՈՂԱԿԱՆՈՒԹՅԱՆ ԾՐԱԳՐԻ (LCAP) ՏԵՍԱՆԿՅՈՒՆԻՑ </vt:lpstr>
      <vt:lpstr>Կրթական ծառայությունների ակնարկ </vt:lpstr>
      <vt:lpstr>PowerPoint Presentation</vt:lpstr>
      <vt:lpstr>Կրթական ծառայությունների Կազմակերպչական աղյուսակ </vt:lpstr>
      <vt:lpstr>LCAP-ի հիմնական եվ լրացուցիչ ՀԻՄՆԱդրամ </vt:lpstr>
      <vt:lpstr>Կրթական ծառայությունների պաշտոնյաները </vt:lpstr>
      <vt:lpstr>Միջնակարգ դպրոցի պաշտոնյաները </vt:lpstr>
      <vt:lpstr>Միջնակարգ դպրոցների վերահսկողության դերն ու պատասխանատվությունը </vt:lpstr>
      <vt:lpstr>Կրթական ծառայությունների բյուջե </vt:lpstr>
      <vt:lpstr>Կրթական ծառայությունների բյուջե </vt:lpstr>
      <vt:lpstr>Կրթական ծառայությունների բյուջե </vt:lpstr>
      <vt:lpstr>Կրթական ծառայությունների չափառություն </vt:lpstr>
      <vt:lpstr>Կրթական ծառայությունների չափառություն </vt:lpstr>
      <vt:lpstr>Կրթական ծառայությունների չափառություն </vt:lpstr>
      <vt:lpstr>Կրթական ծառայությունների չափառություն </vt:lpstr>
      <vt:lpstr>Burbank adult school</vt:lpstr>
      <vt:lpstr>Մեծահասակների դպրոցի բյուջե</vt:lpstr>
      <vt:lpstr>ՈՒՍԱՆՈՂԱԿԱՆ ԾԱՌԱՅՈՒԹՅՈՒՆՆԵՐ</vt:lpstr>
      <vt:lpstr>ՈՒՍԱՆՈՂԱԿԱՆ ԾԱՌԱՅՈՒԹՅՈՒՆՆԵՐԻ ԴԵՐԸ ԵՎ ՊԱՏԱսխանատվՈՒԹՅՈՒՆԸ</vt:lpstr>
      <vt:lpstr>ԱՇԱԿԵՐՏԻ ԱՋԱԿՑՈՒԹՅՈՒՆ </vt:lpstr>
      <vt:lpstr>ՈՒՍԱՆՈՂԱԿԱՆ ԾԱՌԱՅՈՒԹՅՈՒՆՆԵՐԻ ՉԱՓԱՌՈՒԹՅՈՒՆ </vt:lpstr>
      <vt:lpstr>ՈՒՍԱՆՈՂԱԿԱՆ ԾԱՌԱՅՈՒԹՅՈՒՆՆԵՐԻ ՉԱՓԱՌՈՒԹՅՈՒՆ </vt:lpstr>
      <vt:lpstr>ՃԳՆԱԺԱՄԱՅԻՆ ՎԻՃԱԿ ԵՎ ԱՆՎՏԱՆԳՈՒԹՅՈՒՆ</vt:lpstr>
      <vt:lpstr>ՃԳՆԱԺԱՄԱՅԻՆ ՎԻՃԱԿԻ ԵՎ ԱՆՎՏԱՆԳՈՒԹՅԱՆ ՉԱՓԱՌՈՒԹՅՈՒՆ</vt:lpstr>
      <vt:lpstr>ԱՌՈՂՋԱՊԱՀԱԿԱՆ ԾԱՌԱՅՈՒԹՅՈՒՆՆԵՐԻ ԲՅՈՒՋԵ </vt:lpstr>
      <vt:lpstr>ԱՌՈՂՋԱՊԱՀԱԿԱՆ ԾԱՌԱՅՈՒԹՅՈՒՆՆԵՐ</vt:lpstr>
      <vt:lpstr>ԱՌՈՂՋԱՊԱՀԱԿԱՆ ԾԱՌԱՅՈՒԹՅՈՒՆՆԵՐԻ ԲՅՈՒՋԵ</vt:lpstr>
      <vt:lpstr>ԱՌՈՂՋԱՊԱՀԱԿԱՆ ԾԱՌԱՅՈՒԹՅՈՒՆՆԵՐԻ ՉԱՓԱՌՈՒԹՅՈՒՆ </vt:lpstr>
      <vt:lpstr>ՀԱՐՑԵՐ</vt:lpstr>
      <vt:lpstr>ՈՒ՞Մ ԴԻՄԵԼ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SERVICES</dc:title>
  <dc:creator>Peter Knapik</dc:creator>
  <cp:lastModifiedBy>Anahit Arzumanyan</cp:lastModifiedBy>
  <cp:revision>284</cp:revision>
  <cp:lastPrinted>2021-02-23T21:14:53Z</cp:lastPrinted>
  <dcterms:created xsi:type="dcterms:W3CDTF">2019-11-22T16:39:25Z</dcterms:created>
  <dcterms:modified xsi:type="dcterms:W3CDTF">2021-02-24T21:37:30Z</dcterms:modified>
</cp:coreProperties>
</file>