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342" r:id="rId4"/>
    <p:sldId id="341" r:id="rId5"/>
    <p:sldId id="258" r:id="rId6"/>
    <p:sldId id="313" r:id="rId7"/>
    <p:sldId id="314" r:id="rId8"/>
    <p:sldId id="315" r:id="rId9"/>
    <p:sldId id="317" r:id="rId10"/>
    <p:sldId id="318" r:id="rId11"/>
    <p:sldId id="330" r:id="rId12"/>
    <p:sldId id="335" r:id="rId13"/>
    <p:sldId id="336" r:id="rId14"/>
    <p:sldId id="337" r:id="rId15"/>
    <p:sldId id="338" r:id="rId16"/>
    <p:sldId id="316" r:id="rId17"/>
    <p:sldId id="326" r:id="rId18"/>
    <p:sldId id="319" r:id="rId19"/>
    <p:sldId id="320" r:id="rId20"/>
    <p:sldId id="321" r:id="rId21"/>
    <p:sldId id="333" r:id="rId22"/>
    <p:sldId id="339" r:id="rId23"/>
    <p:sldId id="322" r:id="rId24"/>
    <p:sldId id="332" r:id="rId25"/>
    <p:sldId id="327" r:id="rId26"/>
    <p:sldId id="323" r:id="rId27"/>
    <p:sldId id="324" r:id="rId28"/>
    <p:sldId id="331" r:id="rId29"/>
    <p:sldId id="329" r:id="rId30"/>
    <p:sldId id="328" r:id="rId3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>
        <p:scale>
          <a:sx n="101" d="100"/>
          <a:sy n="101" d="100"/>
        </p:scale>
        <p:origin x="344" y="3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B54EC-DEA6-42D6-A18E-692C1D30B4DB}" type="datetimeFigureOut">
              <a:rPr lang="es-ES" smtClean="0"/>
              <a:t>24/2/21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0382D9-281A-4A30-B352-56A06778220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4423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708D1-CD23-46D6-B587-CE5633ED8404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0DA9-F6CD-4564-9C50-97553BB61EAA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404D-DABE-451A-A417-251CF798C216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4A3A-50AA-41AA-AAFD-1D8459ACC69E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2026-3C9A-4B5A-9451-A7136A3B613B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BDDD-43E9-48B6-A955-A2AE4827ADDD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FDB1-2F3F-46F3-B4E1-B8A9D61C923C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B007E-5316-4DDF-9629-128DD4157363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5CCCD-3A4A-4DDE-9006-24F373BC1109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41DEF-1C92-4D32-A79C-9194B091DFB4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E7FA4-19B4-4928-9C42-71492C5001AA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743E5-BB93-4D3C-BBA6-AFE97571EDFA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DDEF-085C-493A-8181-38E8BACDAC1B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11A2-041B-49A3-A780-1450BC4BD308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B194-6FA1-404A-90B8-E484A86E2340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A9603-F8EF-42B3-A310-A6F5D82D52DE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D2170-F929-4B03-B548-96424741B84D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7C7C03D-25A8-4478-B652-E99D2CC50A8E}" type="datetime1">
              <a:rPr lang="en-US" smtClean="0"/>
              <a:t>2/24/21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800"/>
            <a:ext cx="8001000" cy="2971800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SERVICIOS EDUCATIVOS… a través de la óptica del plan de responsabilidad y control local (LCAP)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1" y="4145280"/>
            <a:ext cx="9588501" cy="2026920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Presentado:</a:t>
            </a:r>
          </a:p>
          <a:p>
            <a:r>
              <a:rPr lang="es-ES" dirty="0">
                <a:solidFill>
                  <a:schemeClr val="bg1"/>
                </a:solidFill>
              </a:rPr>
              <a:t>John Paramo, </a:t>
            </a:r>
            <a:r>
              <a:rPr lang="es-ES" dirty="0" err="1">
                <a:solidFill>
                  <a:schemeClr val="bg1"/>
                </a:solidFill>
              </a:rPr>
              <a:t>Ed.D</a:t>
            </a:r>
            <a:r>
              <a:rPr lang="es-ES" dirty="0">
                <a:solidFill>
                  <a:schemeClr val="bg1"/>
                </a:solidFill>
              </a:rPr>
              <a:t>., Superintendente Adjunto, Servicios Educativos</a:t>
            </a:r>
          </a:p>
          <a:p>
            <a:r>
              <a:rPr lang="es-ES" dirty="0">
                <a:solidFill>
                  <a:schemeClr val="bg1"/>
                </a:solidFill>
              </a:rPr>
              <a:t>Peter </a:t>
            </a:r>
            <a:r>
              <a:rPr lang="es-ES" dirty="0" err="1">
                <a:solidFill>
                  <a:schemeClr val="bg1"/>
                </a:solidFill>
              </a:rPr>
              <a:t>Knapik</a:t>
            </a:r>
            <a:r>
              <a:rPr lang="es-ES" dirty="0">
                <a:solidFill>
                  <a:schemeClr val="bg1"/>
                </a:solidFill>
              </a:rPr>
              <a:t>, </a:t>
            </a:r>
            <a:r>
              <a:rPr lang="es-ES" dirty="0" err="1">
                <a:solidFill>
                  <a:schemeClr val="bg1"/>
                </a:solidFill>
              </a:rPr>
              <a:t>Ed.D</a:t>
            </a:r>
            <a:r>
              <a:rPr lang="es-ES" dirty="0">
                <a:solidFill>
                  <a:schemeClr val="bg1"/>
                </a:solidFill>
              </a:rPr>
              <a:t>., Director de Educación Primaria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Documento traducido al idioma español exclusivamente para BUSD por Nuria </a:t>
            </a:r>
            <a:r>
              <a:rPr lang="es-ES" dirty="0" err="1"/>
              <a:t>Lundberg</a:t>
            </a:r>
            <a:r>
              <a:rPr lang="es-ES" dirty="0"/>
              <a:t>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C596-9CC6-4CD7-8294-333B6F71B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22614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Panorama </a:t>
            </a:r>
            <a:r>
              <a:rPr lang="es-ES" b="1" dirty="0" err="1">
                <a:solidFill>
                  <a:schemeClr val="bg1"/>
                </a:solidFill>
              </a:rPr>
              <a:t>gral.</a:t>
            </a:r>
            <a:r>
              <a:rPr lang="es-ES" b="1" dirty="0">
                <a:solidFill>
                  <a:schemeClr val="bg1"/>
                </a:solidFill>
              </a:rPr>
              <a:t> Servicios Educativos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DB339-5452-4E55-81BA-811AFD318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14501"/>
            <a:ext cx="8535988" cy="42799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</a:rPr>
              <a:t>Servicios Educativos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bg1"/>
                </a:solidFill>
              </a:rPr>
              <a:t>Escuelas secundaria y preparatoria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bg1"/>
                </a:solidFill>
              </a:rPr>
              <a:t>Escuela para Adultos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bg1"/>
                </a:solidFill>
              </a:rPr>
              <a:t>Servicios Estudiantiles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bg1"/>
                </a:solidFill>
              </a:rPr>
              <a:t>Planeación  en Edo. de Emergencia y Seguridad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bg1"/>
                </a:solidFill>
              </a:rPr>
              <a:t>Servicios de Salud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92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D31CB0-C081-49FE-ABF4-1211389069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5786" y="495434"/>
            <a:ext cx="7531999" cy="584598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3FD6B75-8220-4CE6-8ECE-A58D52F1FF0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9908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dirty="0">
                <a:solidFill>
                  <a:schemeClr val="tx1">
                    <a:lumMod val="85000"/>
                  </a:schemeClr>
                </a:solidFill>
              </a:rPr>
              <a:t>DIAGRAMA ORGANIZACIONAL</a:t>
            </a:r>
            <a:endParaRPr lang="en-US" sz="4400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5ACDDF-3B5A-418A-A269-4EA2C509C3A2}"/>
              </a:ext>
            </a:extLst>
          </p:cNvPr>
          <p:cNvSpPr txBox="1"/>
          <p:nvPr/>
        </p:nvSpPr>
        <p:spPr>
          <a:xfrm>
            <a:off x="8009877" y="1324213"/>
            <a:ext cx="1647908" cy="3749040"/>
          </a:xfrm>
          <a:prstGeom prst="rect">
            <a:avLst/>
          </a:prstGeom>
          <a:solidFill>
            <a:srgbClr val="FFFF99">
              <a:alpha val="16078"/>
            </a:srgbClr>
          </a:solidFill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6F92C5-0DEB-47E5-802E-D55289E81A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788822" y="6240922"/>
            <a:ext cx="10723240" cy="365125"/>
          </a:xfrm>
        </p:spPr>
        <p:txBody>
          <a:bodyPr/>
          <a:lstStyle/>
          <a:p>
            <a:r>
              <a:rPr lang="es-ES" dirty="0"/>
              <a:t>Documento traducido al idioma español exclusivamente para BUSD por Nuria </a:t>
            </a:r>
            <a:r>
              <a:rPr lang="es-ES" dirty="0" err="1"/>
              <a:t>Lundberg</a:t>
            </a:r>
            <a:r>
              <a:rPr lang="es-ES" dirty="0"/>
              <a:t>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033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Servicios Educativos </a:t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>DIAGRAMA </a:t>
            </a:r>
            <a:r>
              <a:rPr lang="es-ES" b="1" dirty="0" err="1">
                <a:solidFill>
                  <a:schemeClr val="bg1"/>
                </a:solidFill>
              </a:rPr>
              <a:t>OrganizaCIONAL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C65402-5EA3-4460-8E6D-B278EEF7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876" t="16362" r="52822" b="42338"/>
          <a:stretch/>
        </p:blipFill>
        <p:spPr>
          <a:xfrm>
            <a:off x="3418449" y="1395048"/>
            <a:ext cx="4192173" cy="505234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6273" y="6394939"/>
            <a:ext cx="11179542" cy="365125"/>
          </a:xfrm>
        </p:spPr>
        <p:txBody>
          <a:bodyPr/>
          <a:lstStyle/>
          <a:p>
            <a:r>
              <a:rPr lang="es-ES" sz="900" dirty="0"/>
              <a:t>Documento traducido al idioma español exclusivamente para BUSD por Nuria </a:t>
            </a:r>
            <a:r>
              <a:rPr lang="es-ES" sz="900" dirty="0" err="1"/>
              <a:t>Lundberg</a:t>
            </a:r>
            <a:r>
              <a:rPr lang="es-ES" sz="900" dirty="0"/>
              <a:t> - (Feb. 2021).Aclaraciones sobre la traducción: nuria.lundberg@burbankusd.org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567624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52FD-BFB0-4883-88A2-E80835722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2955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LCAP FONDOS Base Y SUPLEMENTARIO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8115E-6B3D-4C7F-ABE9-53118A5EC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15353"/>
            <a:ext cx="9435148" cy="4179047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Subsidio Base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s-ES" dirty="0">
                <a:solidFill>
                  <a:schemeClr val="bg1"/>
                </a:solidFill>
              </a:rPr>
              <a:t>Calculado en base la asistencia estudiantil promedio diaria (ADA) en grados </a:t>
            </a:r>
            <a:r>
              <a:rPr lang="en-US" dirty="0">
                <a:solidFill>
                  <a:schemeClr val="bg1"/>
                </a:solidFill>
              </a:rPr>
              <a:t>TK-3; 4-6; 7-8; 9-12)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</a:rPr>
              <a:t>Subsidio Suplementario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s-ES" dirty="0">
                <a:solidFill>
                  <a:schemeClr val="bg1"/>
                </a:solidFill>
              </a:rPr>
              <a:t>(Cuenta estudiantil no duplicada/se cuenta una vez)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Alumnos del inglés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Estudiantes en adopción temporal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Estudiantes indigentes/sin hogar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Estudiantes con desventajas socioeconómicas ( Programa Nacional de Alimentación Escolar)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1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F05AE-55F9-4E1F-9866-86CE45A23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17812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dotación de personal Servicios Educativos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8905D-8D88-4B30-BDA0-A5218FFF5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01906"/>
            <a:ext cx="8535988" cy="4192494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Superintendente Adjunto</a:t>
            </a:r>
            <a:r>
              <a:rPr lang="en-US" dirty="0">
                <a:solidFill>
                  <a:schemeClr val="bg1"/>
                </a:solidFill>
              </a:rPr>
              <a:t>(1)</a:t>
            </a:r>
          </a:p>
          <a:p>
            <a:r>
              <a:rPr lang="es-ES" dirty="0">
                <a:solidFill>
                  <a:schemeClr val="bg1"/>
                </a:solidFill>
              </a:rPr>
              <a:t>Asistente Administrativo(1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Supervisor de </a:t>
            </a:r>
            <a:r>
              <a:rPr lang="es-ES" dirty="0">
                <a:solidFill>
                  <a:schemeClr val="bg1"/>
                </a:solidFill>
              </a:rPr>
              <a:t>proporciones en dotación de personal </a:t>
            </a:r>
            <a:r>
              <a:rPr lang="en-US" dirty="0">
                <a:solidFill>
                  <a:schemeClr val="bg1"/>
                </a:solidFill>
              </a:rPr>
              <a:t>1:1</a:t>
            </a:r>
          </a:p>
          <a:p>
            <a:r>
              <a:rPr lang="es-ES" dirty="0">
                <a:solidFill>
                  <a:schemeClr val="bg1"/>
                </a:solidFill>
              </a:rPr>
              <a:t>Costo de sueldos y prestaciones/beneficios  </a:t>
            </a:r>
            <a:r>
              <a:rPr lang="en-US" dirty="0">
                <a:solidFill>
                  <a:schemeClr val="bg1"/>
                </a:solidFill>
              </a:rPr>
              <a:t>$297,735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Total LCAP </a:t>
            </a:r>
            <a:r>
              <a:rPr lang="es-ES" dirty="0">
                <a:solidFill>
                  <a:schemeClr val="bg1"/>
                </a:solidFill>
              </a:rPr>
              <a:t>Presupuesto Suplementario  </a:t>
            </a:r>
            <a:r>
              <a:rPr lang="en-US" dirty="0">
                <a:solidFill>
                  <a:schemeClr val="bg1"/>
                </a:solidFill>
              </a:rPr>
              <a:t>$3,067,334</a:t>
            </a:r>
          </a:p>
          <a:p>
            <a:r>
              <a:rPr lang="en-US" dirty="0">
                <a:solidFill>
                  <a:schemeClr val="bg1"/>
                </a:solidFill>
              </a:rPr>
              <a:t>Total LCAP </a:t>
            </a:r>
            <a:r>
              <a:rPr lang="es-ES" dirty="0">
                <a:solidFill>
                  <a:schemeClr val="bg1"/>
                </a:solidFill>
              </a:rPr>
              <a:t>Presupuesto Base </a:t>
            </a:r>
            <a:r>
              <a:rPr lang="en-US" dirty="0">
                <a:solidFill>
                  <a:schemeClr val="bg1"/>
                </a:solidFill>
              </a:rPr>
              <a:t>$1,835,056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64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F0F4-15D0-4F66-9F33-99D5D1FCC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4129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dotación</a:t>
            </a:r>
            <a:r>
              <a:rPr lang="en-US" b="1" dirty="0">
                <a:solidFill>
                  <a:schemeClr val="bg1"/>
                </a:solidFill>
              </a:rPr>
              <a:t> de personal ESCUELA SECUNDARIA Y PREPARATORIA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AED1D-29AB-4F72-8A85-B9E8F723A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27094"/>
            <a:ext cx="8535988" cy="4367306"/>
          </a:xfrm>
        </p:spPr>
        <p:txBody>
          <a:bodyPr>
            <a:normAutofit/>
          </a:bodyPr>
          <a:lstStyle/>
          <a:p>
            <a:pPr lvl="1"/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6-8 </a:t>
            </a:r>
            <a:r>
              <a:rPr lang="es-ES" dirty="0">
                <a:solidFill>
                  <a:schemeClr val="bg1"/>
                </a:solidFill>
              </a:rPr>
              <a:t>Administradores</a:t>
            </a:r>
            <a:r>
              <a:rPr lang="en-US" dirty="0">
                <a:solidFill>
                  <a:schemeClr val="bg1"/>
                </a:solidFill>
              </a:rPr>
              <a:t> (8) (3,393 </a:t>
            </a:r>
            <a:r>
              <a:rPr lang="es-ES" dirty="0">
                <a:solidFill>
                  <a:schemeClr val="bg1"/>
                </a:solidFill>
              </a:rPr>
              <a:t>estudiantes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$1,320,252</a:t>
            </a:r>
          </a:p>
          <a:p>
            <a:r>
              <a:rPr lang="en-US" dirty="0">
                <a:solidFill>
                  <a:schemeClr val="bg1"/>
                </a:solidFill>
              </a:rPr>
              <a:t>9-12 </a:t>
            </a:r>
            <a:r>
              <a:rPr lang="es-ES" dirty="0">
                <a:solidFill>
                  <a:schemeClr val="bg1"/>
                </a:solidFill>
              </a:rPr>
              <a:t>Administradores</a:t>
            </a:r>
            <a:r>
              <a:rPr lang="en-US" dirty="0">
                <a:solidFill>
                  <a:schemeClr val="bg1"/>
                </a:solidFill>
              </a:rPr>
              <a:t> (10) (5,131 </a:t>
            </a:r>
            <a:r>
              <a:rPr lang="es-ES" dirty="0">
                <a:solidFill>
                  <a:schemeClr val="bg1"/>
                </a:solidFill>
              </a:rPr>
              <a:t>estudiantes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$1,748,169</a:t>
            </a:r>
          </a:p>
          <a:p>
            <a:r>
              <a:rPr lang="en-US" dirty="0">
                <a:solidFill>
                  <a:schemeClr val="bg1"/>
                </a:solidFill>
              </a:rPr>
              <a:t>Alternative Schools </a:t>
            </a:r>
            <a:r>
              <a:rPr lang="es-ES" dirty="0">
                <a:solidFill>
                  <a:schemeClr val="bg1"/>
                </a:solidFill>
              </a:rPr>
              <a:t>Administradores</a:t>
            </a:r>
            <a:r>
              <a:rPr lang="en-US" dirty="0">
                <a:solidFill>
                  <a:schemeClr val="bg1"/>
                </a:solidFill>
              </a:rPr>
              <a:t> (2) (177 </a:t>
            </a:r>
            <a:r>
              <a:rPr lang="es-ES" dirty="0">
                <a:solidFill>
                  <a:schemeClr val="bg1"/>
                </a:solidFill>
              </a:rPr>
              <a:t>estudiantes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$472,610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1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DE263-53C1-48E2-87AC-A7AD31C09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416859"/>
            <a:ext cx="10058400" cy="1385047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escuelas secundaria y preparatoria FUNCIÓN DE auditoría Y RESPONSABILIDAD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ECC47-A293-4F60-9DD3-12F5F9F63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191871"/>
            <a:ext cx="8535988" cy="4450976"/>
          </a:xfrm>
        </p:spPr>
        <p:txBody>
          <a:bodyPr>
            <a:normAutofit lnSpcReduction="10000"/>
          </a:bodyPr>
          <a:lstStyle/>
          <a:p>
            <a:r>
              <a:rPr lang="es-ES" dirty="0">
                <a:solidFill>
                  <a:schemeClr val="bg1"/>
                </a:solidFill>
              </a:rPr>
              <a:t>Supervisión de Oficina del Distrito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Presupuesto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Dotación de personal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Inscripción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Apoyo General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Intervención y Manejo de Crisis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Enseñanza y Plan de Estudios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Desarrollo Profesional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Responsabilidad (Evaluaciones)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Participación e intervención de Padres de Familia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Instalaciones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80306" y="6277722"/>
            <a:ext cx="8535988" cy="365125"/>
          </a:xfrm>
        </p:spPr>
        <p:txBody>
          <a:bodyPr/>
          <a:lstStyle/>
          <a:p>
            <a:r>
              <a:rPr lang="es-ES" dirty="0"/>
              <a:t>Documento traducido al idioma español exclusivamente para BUSD por Nuria </a:t>
            </a:r>
            <a:r>
              <a:rPr lang="es-ES" dirty="0" err="1"/>
              <a:t>Lundberg</a:t>
            </a:r>
            <a:r>
              <a:rPr lang="es-ES" dirty="0"/>
              <a:t>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95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FD0EC-3316-4AF1-8D95-06FB4100E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25120"/>
            <a:ext cx="10058400" cy="53848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Presupuesto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Servicios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Educativos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E3411B-EA76-4CAB-B2AD-51DBEF153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53988"/>
            <a:ext cx="8535988" cy="434041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1BA9A5-83EB-4524-A574-A7E4712C7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110013"/>
              </p:ext>
            </p:extLst>
          </p:nvPr>
        </p:nvGraphicFramePr>
        <p:xfrm>
          <a:off x="573437" y="1016000"/>
          <a:ext cx="10685965" cy="5323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7193">
                  <a:extLst>
                    <a:ext uri="{9D8B030D-6E8A-4147-A177-3AD203B41FA5}">
                      <a16:colId xmlns:a16="http://schemas.microsoft.com/office/drawing/2014/main" val="3458025727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70777060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4188486158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1018111439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00266241"/>
                    </a:ext>
                  </a:extLst>
                </a:gridCol>
              </a:tblGrid>
              <a:tr h="1690657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Partidas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acción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s-ES" noProof="0" dirty="0"/>
                        <a:t>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s-ES" noProof="0" dirty="0"/>
                        <a:t>Presupuesto base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</a:t>
                      </a:r>
                    </a:p>
                    <a:p>
                      <a:pPr algn="ctr"/>
                      <a:r>
                        <a:rPr lang="es-ES" noProof="0" dirty="0"/>
                        <a:t>Propuesta Presupuesto Suplementario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</a:t>
                      </a:r>
                    </a:p>
                    <a:p>
                      <a:pPr algn="ctr"/>
                      <a:r>
                        <a:rPr lang="es-ES" noProof="0" dirty="0"/>
                        <a:t>Propuesta Presupuesto 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43725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en-US" dirty="0" err="1"/>
                        <a:t>Consejeros</a:t>
                      </a:r>
                      <a:r>
                        <a:rPr lang="en-US" dirty="0"/>
                        <a:t>/</a:t>
                      </a:r>
                    </a:p>
                    <a:p>
                      <a:r>
                        <a:rPr lang="en-US" dirty="0" err="1"/>
                        <a:t>Asesores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Preparatoria</a:t>
                      </a:r>
                      <a:r>
                        <a:rPr lang="en-US" dirty="0"/>
                        <a:t>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$228,276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$232,099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74684"/>
                  </a:ext>
                </a:extLst>
              </a:tr>
              <a:tr h="872285">
                <a:tc>
                  <a:txBody>
                    <a:bodyPr/>
                    <a:lstStyle/>
                    <a:p>
                      <a:r>
                        <a:rPr lang="en-US" dirty="0" err="1"/>
                        <a:t>Consejeros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Asesores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secundaria</a:t>
                      </a:r>
                      <a:r>
                        <a:rPr lang="en-US" dirty="0"/>
                        <a:t>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$328,953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$333,900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50338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bg1"/>
                          </a:solidFill>
                        </a:rPr>
                        <a:t>Profesores</a:t>
                      </a:r>
                      <a:r>
                        <a:rPr lang="en-US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Monterey 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$410,289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$874,266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02656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en-US" dirty="0"/>
                        <a:t>Monterey Director</a:t>
                      </a:r>
                      <a:r>
                        <a:rPr lang="en-US" baseline="0" dirty="0"/>
                        <a:t> escolar </a:t>
                      </a:r>
                      <a:r>
                        <a:rPr lang="en-US" baseline="0" dirty="0" err="1"/>
                        <a:t>adjunto</a:t>
                      </a:r>
                      <a:r>
                        <a:rPr lang="en-US" dirty="0"/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$173,310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$173,297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11247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05340" y="6355838"/>
            <a:ext cx="7543800" cy="365125"/>
          </a:xfrm>
        </p:spPr>
        <p:txBody>
          <a:bodyPr/>
          <a:lstStyle/>
          <a:p>
            <a:r>
              <a:rPr lang="es-ES" dirty="0"/>
              <a:t>Documento traducido al idioma español exclusivamente para BUSD por Nuria </a:t>
            </a:r>
            <a:r>
              <a:rPr lang="es-ES" dirty="0" err="1"/>
              <a:t>Lundberg</a:t>
            </a:r>
            <a:r>
              <a:rPr lang="es-ES" dirty="0"/>
              <a:t> - (Feb. 2021).Aclaraciones sobre la traducción: </a:t>
            </a:r>
            <a:r>
              <a:rPr lang="es-ES" dirty="0" err="1"/>
              <a:t>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10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75945-F242-4DAB-A3F4-BBD4A8C31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09282"/>
            <a:ext cx="10058400" cy="833718"/>
          </a:xfrm>
        </p:spPr>
        <p:txBody>
          <a:bodyPr/>
          <a:lstStyle/>
          <a:p>
            <a:r>
              <a:rPr lang="en-US" b="1" dirty="0" err="1">
                <a:solidFill>
                  <a:schemeClr val="bg1"/>
                </a:solidFill>
              </a:rPr>
              <a:t>Presupuesto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Servicios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Educativos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DB35F-608B-4807-9222-1FDC09EA6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84294"/>
            <a:ext cx="8535988" cy="391010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7038B4-178A-4ED9-A639-8CEC0454D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900905"/>
              </p:ext>
            </p:extLst>
          </p:nvPr>
        </p:nvGraphicFramePr>
        <p:xfrm>
          <a:off x="684212" y="1102542"/>
          <a:ext cx="10588840" cy="5316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768">
                  <a:extLst>
                    <a:ext uri="{9D8B030D-6E8A-4147-A177-3AD203B41FA5}">
                      <a16:colId xmlns:a16="http://schemas.microsoft.com/office/drawing/2014/main" val="2251422458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420622015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61348230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32900356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875125777"/>
                    </a:ext>
                  </a:extLst>
                </a:gridCol>
              </a:tblGrid>
              <a:tr h="1142999">
                <a:tc>
                  <a:txBody>
                    <a:bodyPr/>
                    <a:lstStyle/>
                    <a:p>
                      <a:pPr algn="ctr"/>
                      <a:r>
                        <a:rPr lang="en-US" sz="1750" dirty="0" err="1"/>
                        <a:t>Partidas</a:t>
                      </a:r>
                      <a:r>
                        <a:rPr lang="en-US" sz="1750" dirty="0"/>
                        <a:t> de </a:t>
                      </a:r>
                      <a:r>
                        <a:rPr lang="en-US" sz="1750" dirty="0" err="1"/>
                        <a:t>acción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dirty="0"/>
                        <a:t>2020-2021 </a:t>
                      </a:r>
                    </a:p>
                    <a:p>
                      <a:pPr algn="ctr"/>
                      <a:r>
                        <a:rPr lang="es-ES" sz="1750" noProof="0" dirty="0"/>
                        <a:t>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dirty="0"/>
                        <a:t>2020-2021 </a:t>
                      </a:r>
                    </a:p>
                    <a:p>
                      <a:pPr algn="ctr"/>
                      <a:r>
                        <a:rPr lang="es-ES" sz="1750" noProof="0" dirty="0"/>
                        <a:t>Presupuesto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dirty="0"/>
                        <a:t>2021-2022 </a:t>
                      </a:r>
                    </a:p>
                    <a:p>
                      <a:pPr algn="ctr"/>
                      <a:r>
                        <a:rPr lang="es-ES" sz="1750" noProof="0" dirty="0"/>
                        <a:t>Propuesta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dirty="0"/>
                        <a:t>2021-2022 </a:t>
                      </a:r>
                    </a:p>
                    <a:p>
                      <a:pPr algn="ctr"/>
                      <a:r>
                        <a:rPr lang="es-ES" sz="1750" noProof="0" dirty="0"/>
                        <a:t>Propuesta Presupuesto 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45914"/>
                  </a:ext>
                </a:extLst>
              </a:tr>
              <a:tr h="805323">
                <a:tc>
                  <a:txBody>
                    <a:bodyPr/>
                    <a:lstStyle/>
                    <a:p>
                      <a:r>
                        <a:rPr lang="en-US" sz="1600" dirty="0" err="1"/>
                        <a:t>Profesores</a:t>
                      </a:r>
                      <a:r>
                        <a:rPr lang="en-US" sz="1600" dirty="0"/>
                        <a:t> de la Escuela </a:t>
                      </a:r>
                      <a:r>
                        <a:rPr lang="en-US" sz="1600" dirty="0" err="1"/>
                        <a:t>comunitaria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diurna</a:t>
                      </a:r>
                      <a:r>
                        <a:rPr lang="en-US" sz="1600" dirty="0"/>
                        <a:t>/ Community Day School(4)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$226,276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$449,328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5549"/>
                  </a:ext>
                </a:extLst>
              </a:tr>
              <a:tr h="898335">
                <a:tc>
                  <a:txBody>
                    <a:bodyPr/>
                    <a:lstStyle/>
                    <a:p>
                      <a:r>
                        <a:rPr lang="en-US" sz="1600" dirty="0"/>
                        <a:t>Community Day School </a:t>
                      </a:r>
                      <a:r>
                        <a:rPr lang="en-US" sz="1600" dirty="0" err="1"/>
                        <a:t>Asistentes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instrucción</a:t>
                      </a:r>
                      <a:r>
                        <a:rPr lang="en-US" sz="1600" dirty="0"/>
                        <a:t>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$146,658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$145,459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94274"/>
                  </a:ext>
                </a:extLst>
              </a:tr>
              <a:tr h="1106697">
                <a:tc>
                  <a:txBody>
                    <a:bodyPr/>
                    <a:lstStyle/>
                    <a:p>
                      <a:r>
                        <a:rPr lang="en-US" sz="1600" dirty="0"/>
                        <a:t>Academia de </a:t>
                      </a:r>
                      <a:r>
                        <a:rPr lang="en-US" sz="1600" dirty="0" err="1"/>
                        <a:t>Enseñanza</a:t>
                      </a:r>
                      <a:r>
                        <a:rPr lang="en-US" sz="1600" dirty="0"/>
                        <a:t> Independiente </a:t>
                      </a:r>
                      <a:r>
                        <a:rPr lang="en-US" sz="1600" dirty="0" err="1"/>
                        <a:t>Cursos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en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línea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$509,994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$509,994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556408"/>
                  </a:ext>
                </a:extLst>
              </a:tr>
              <a:tr h="84221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Secciones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intervención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$160,000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$146,790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Fondos</a:t>
                      </a:r>
                      <a:r>
                        <a:rPr lang="en-US" sz="1600" dirty="0"/>
                        <a:t> COVID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62521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676400" y="6076489"/>
            <a:ext cx="7543800" cy="260093"/>
          </a:xfrm>
        </p:spPr>
        <p:txBody>
          <a:bodyPr/>
          <a:lstStyle/>
          <a:p>
            <a:r>
              <a:rPr lang="es-ES" dirty="0"/>
              <a:t>Documento traducido al idioma español exclusivamente para BUSD por Nuria </a:t>
            </a:r>
            <a:r>
              <a:rPr lang="es-ES" dirty="0" err="1"/>
              <a:t>Lundberg</a:t>
            </a:r>
            <a:r>
              <a:rPr lang="es-ES" dirty="0"/>
              <a:t> - (Feb. 2021).Aclaraciones sobre la traducción: </a:t>
            </a:r>
            <a:r>
              <a:rPr lang="es-ES" dirty="0" err="1"/>
              <a:t>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867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48A4B-4F9C-44DE-B1C6-9A302BC4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25121"/>
            <a:ext cx="10058400" cy="894080"/>
          </a:xfrm>
        </p:spPr>
        <p:txBody>
          <a:bodyPr/>
          <a:lstStyle/>
          <a:p>
            <a:r>
              <a:rPr lang="en-US" b="1" dirty="0" err="1">
                <a:solidFill>
                  <a:schemeClr val="bg1"/>
                </a:solidFill>
              </a:rPr>
              <a:t>Presupuesto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Servicios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Educativos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D2BA-B34E-4890-A32A-B81B8F9A0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9333"/>
            <a:ext cx="8535988" cy="455506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917AEA-1A6F-44A0-A3B9-F55B24C90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660473"/>
              </p:ext>
            </p:extLst>
          </p:nvPr>
        </p:nvGraphicFramePr>
        <p:xfrm>
          <a:off x="684211" y="1219202"/>
          <a:ext cx="10602490" cy="544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9054">
                  <a:extLst>
                    <a:ext uri="{9D8B030D-6E8A-4147-A177-3AD203B41FA5}">
                      <a16:colId xmlns:a16="http://schemas.microsoft.com/office/drawing/2014/main" val="1875001345"/>
                    </a:ext>
                  </a:extLst>
                </a:gridCol>
                <a:gridCol w="1971942">
                  <a:extLst>
                    <a:ext uri="{9D8B030D-6E8A-4147-A177-3AD203B41FA5}">
                      <a16:colId xmlns:a16="http://schemas.microsoft.com/office/drawing/2014/main" val="3668854705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8199194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24805877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3004353174"/>
                    </a:ext>
                  </a:extLst>
                </a:gridCol>
              </a:tblGrid>
              <a:tr h="923413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Partidas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acción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dirty="0"/>
                        <a:t>2020-2021 </a:t>
                      </a:r>
                    </a:p>
                    <a:p>
                      <a:pPr algn="ctr"/>
                      <a:r>
                        <a:rPr lang="es-ES" sz="1750" noProof="0" dirty="0"/>
                        <a:t>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dirty="0"/>
                        <a:t>2020-2021 </a:t>
                      </a:r>
                    </a:p>
                    <a:p>
                      <a:pPr algn="ctr"/>
                      <a:r>
                        <a:rPr lang="es-ES" sz="1750" noProof="0" dirty="0"/>
                        <a:t>Presupuesto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dirty="0"/>
                        <a:t>2021-2022 </a:t>
                      </a:r>
                    </a:p>
                    <a:p>
                      <a:pPr algn="ctr"/>
                      <a:r>
                        <a:rPr lang="es-ES" sz="1750" noProof="0" dirty="0"/>
                        <a:t>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dirty="0"/>
                        <a:t>2021-2022 </a:t>
                      </a:r>
                    </a:p>
                    <a:p>
                      <a:pPr algn="ctr"/>
                      <a:r>
                        <a:rPr lang="es-ES" sz="1750" noProof="0" dirty="0"/>
                        <a:t>Presupuesto 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31224"/>
                  </a:ext>
                </a:extLst>
              </a:tr>
              <a:tr h="923413">
                <a:tc>
                  <a:txBody>
                    <a:bodyPr/>
                    <a:lstStyle/>
                    <a:p>
                      <a:r>
                        <a:rPr lang="es-ES" dirty="0"/>
                        <a:t>FSA Programa de Asesoría Terapéutica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815728"/>
                  </a:ext>
                </a:extLst>
              </a:tr>
              <a:tr h="120043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Asignación Avanzada para Estudiantes/ Cuota de Exámenes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$0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32648"/>
                  </a:ext>
                </a:extLst>
              </a:tr>
              <a:tr h="11335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noProof="0" dirty="0"/>
                        <a:t>Curso de Verano p Crédito Inicial de Inglés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$52,000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$52,000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62499"/>
                  </a:ext>
                </a:extLst>
              </a:tr>
              <a:tr h="100075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Recuperación de Créditos en Línea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$191,407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$220,478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85473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50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73EFA-A726-494D-A734-86E58794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280220"/>
            <a:ext cx="10058400" cy="75216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MEDICIÓN DE SERVICIOS EDUCATIVOS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81A37-62C0-457F-AD97-3EF218235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12686"/>
            <a:ext cx="8535988" cy="428171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BE4978-5F98-4B77-A19E-C2EA0344F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195132"/>
              </p:ext>
            </p:extLst>
          </p:nvPr>
        </p:nvGraphicFramePr>
        <p:xfrm>
          <a:off x="464947" y="863602"/>
          <a:ext cx="11338032" cy="6035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508">
                  <a:extLst>
                    <a:ext uri="{9D8B030D-6E8A-4147-A177-3AD203B41FA5}">
                      <a16:colId xmlns:a16="http://schemas.microsoft.com/office/drawing/2014/main" val="3562824816"/>
                    </a:ext>
                  </a:extLst>
                </a:gridCol>
                <a:gridCol w="2834508">
                  <a:extLst>
                    <a:ext uri="{9D8B030D-6E8A-4147-A177-3AD203B41FA5}">
                      <a16:colId xmlns:a16="http://schemas.microsoft.com/office/drawing/2014/main" val="3425691898"/>
                    </a:ext>
                  </a:extLst>
                </a:gridCol>
                <a:gridCol w="2834508">
                  <a:extLst>
                    <a:ext uri="{9D8B030D-6E8A-4147-A177-3AD203B41FA5}">
                      <a16:colId xmlns:a16="http://schemas.microsoft.com/office/drawing/2014/main" val="4241321184"/>
                    </a:ext>
                  </a:extLst>
                </a:gridCol>
                <a:gridCol w="2834508">
                  <a:extLst>
                    <a:ext uri="{9D8B030D-6E8A-4147-A177-3AD203B41FA5}">
                      <a16:colId xmlns:a16="http://schemas.microsoft.com/office/drawing/2014/main" val="505031157"/>
                    </a:ext>
                  </a:extLst>
                </a:gridCol>
              </a:tblGrid>
              <a:tr h="640119">
                <a:tc>
                  <a:txBody>
                    <a:bodyPr/>
                    <a:lstStyle/>
                    <a:p>
                      <a:r>
                        <a:rPr lang="en-US" dirty="0" err="1"/>
                        <a:t>Partidas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acción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Punto de Partida</a:t>
                      </a:r>
                    </a:p>
                    <a:p>
                      <a:pPr algn="ctr"/>
                      <a:r>
                        <a:rPr lang="en-US" dirty="0"/>
                        <a:t>2018-2019/2019-2020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Punto de Partida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Resultados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esperados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008921"/>
                  </a:ext>
                </a:extLst>
              </a:tr>
              <a:tr h="71509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noProof="0"/>
                        <a:t>Secciones de Intervención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noProof="0" dirty="0"/>
                        <a:t> Índice calificación en D y F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noProof="0" dirty="0"/>
                        <a:t> Índice de Otoño 9.83%</a:t>
                      </a:r>
                    </a:p>
                    <a:p>
                      <a:r>
                        <a:rPr lang="es-ES_tradnl" sz="1400" noProof="0" dirty="0"/>
                        <a:t>Índice de primavera 13.45%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noProof="0" dirty="0"/>
                        <a:t>Índice de calificación en D y F </a:t>
                      </a:r>
                    </a:p>
                    <a:p>
                      <a:r>
                        <a:rPr lang="es-ES_tradnl" sz="1400" noProof="0" dirty="0"/>
                        <a:t>Índice de Otoño 17%</a:t>
                      </a:r>
                    </a:p>
                    <a:p>
                      <a:r>
                        <a:rPr lang="es-ES_tradnl" sz="1400" noProof="0" dirty="0"/>
                        <a:t>Índice de primavera 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noProof="0" dirty="0"/>
                        <a:t>Disminuir el  % de calificaciones  D y F en 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33811"/>
                  </a:ext>
                </a:extLst>
              </a:tr>
              <a:tr h="175793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noProof="0"/>
                        <a:t>Recuperación de Créditos en Línea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noProof="0" dirty="0"/>
                        <a:t>Deficiencia de Créditos BHS 329 estudiantes</a:t>
                      </a:r>
                    </a:p>
                    <a:p>
                      <a:r>
                        <a:rPr lang="es-ES_tradnl" sz="1400" noProof="0" dirty="0"/>
                        <a:t>JBHS 380 estudiantes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noProof="0" dirty="0"/>
                        <a:t>Deficiencia de Créditos</a:t>
                      </a:r>
                    </a:p>
                    <a:p>
                      <a:r>
                        <a:rPr lang="es-ES_tradnl" sz="1400" noProof="0" dirty="0"/>
                        <a:t>BHS 415 estudiantes</a:t>
                      </a:r>
                    </a:p>
                    <a:p>
                      <a:r>
                        <a:rPr lang="es-ES_tradnl" sz="1400" noProof="0" dirty="0"/>
                        <a:t>JBHS 455 estudiantes</a:t>
                      </a:r>
                    </a:p>
                    <a:p>
                      <a:r>
                        <a:rPr lang="es-ES_tradnl" sz="1400" noProof="0" dirty="0"/>
                        <a:t>532 recuperaron créditos en curso de verano. </a:t>
                      </a:r>
                    </a:p>
                    <a:p>
                      <a:r>
                        <a:rPr lang="es-ES_tradnl" sz="1400" noProof="0" dirty="0"/>
                        <a:t>82 estudiantes lo recuperaron a través de recuperación de créditos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noProof="0" dirty="0"/>
                        <a:t>Disminuir deficiencia de créditos de estudiantes en 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01334"/>
                  </a:ext>
                </a:extLst>
              </a:tr>
              <a:tr h="273296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noProof="0"/>
                        <a:t>Consejeros/Asesores Preparatoria(2)</a:t>
                      </a:r>
                    </a:p>
                    <a:p>
                      <a:endParaRPr lang="es-ES_tradnl" sz="1400" noProof="0"/>
                    </a:p>
                    <a:p>
                      <a:endParaRPr lang="es-ES_tradnl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noProof="0" dirty="0"/>
                        <a:t>Índice de graduación 92.3%</a:t>
                      </a:r>
                    </a:p>
                    <a:p>
                      <a:r>
                        <a:rPr lang="es-ES_tradnl" sz="1400" noProof="0" dirty="0"/>
                        <a:t>AZUL ELL, indigentes, SED, SPED; VERDE  Todos los estudiantes hispanos; NARANJA Hispanos, </a:t>
                      </a:r>
                    </a:p>
                    <a:p>
                      <a:r>
                        <a:rPr lang="es-ES_tradnl" sz="1400" noProof="0" dirty="0"/>
                        <a:t>Afro-</a:t>
                      </a:r>
                      <a:r>
                        <a:rPr lang="es-ES_tradnl" sz="1400" noProof="0" dirty="0" err="1"/>
                        <a:t>African</a:t>
                      </a:r>
                      <a:r>
                        <a:rPr lang="es-ES_tradnl" sz="1400" noProof="0" dirty="0"/>
                        <a:t> </a:t>
                      </a:r>
                    </a:p>
                    <a:p>
                      <a:r>
                        <a:rPr lang="es-ES_tradnl" sz="1400" noProof="0" dirty="0">
                          <a:solidFill>
                            <a:schemeClr val="bg1"/>
                          </a:solidFill>
                        </a:rPr>
                        <a:t>A-G índice de terminación</a:t>
                      </a:r>
                    </a:p>
                    <a:p>
                      <a:r>
                        <a:rPr lang="es-ES_tradnl" sz="1400" noProof="0" dirty="0">
                          <a:solidFill>
                            <a:schemeClr val="bg1"/>
                          </a:solidFill>
                        </a:rPr>
                        <a:t>JBHS 47.41%</a:t>
                      </a:r>
                    </a:p>
                    <a:p>
                      <a:r>
                        <a:rPr lang="es-ES_tradnl" sz="1400" noProof="0" dirty="0">
                          <a:solidFill>
                            <a:schemeClr val="bg1"/>
                          </a:solidFill>
                        </a:rPr>
                        <a:t>BHS 47%</a:t>
                      </a:r>
                    </a:p>
                    <a:p>
                      <a:r>
                        <a:rPr lang="es-ES_tradnl" sz="1400" noProof="0" dirty="0">
                          <a:solidFill>
                            <a:schemeClr val="bg1"/>
                          </a:solidFill>
                        </a:rPr>
                        <a:t>Distrito 48%</a:t>
                      </a:r>
                      <a:endParaRPr lang="es-ES_tradnl" sz="1400" noProof="0" dirty="0"/>
                    </a:p>
                    <a:p>
                      <a:r>
                        <a:rPr lang="es-ES_tradnl" sz="1400" noProof="0" dirty="0"/>
                        <a:t>Índices Calificaciones D y F</a:t>
                      </a:r>
                    </a:p>
                    <a:p>
                      <a:r>
                        <a:rPr lang="es-ES_tradnl" sz="1400" noProof="0" dirty="0"/>
                        <a:t>índice de otoño 9.83%</a:t>
                      </a:r>
                    </a:p>
                    <a:p>
                      <a:r>
                        <a:rPr lang="es-ES_tradnl" sz="1400" noProof="0" dirty="0"/>
                        <a:t>Índice de primavera 13.45%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noProof="0" dirty="0"/>
                        <a:t>Índice de graduación 91.6%</a:t>
                      </a:r>
                    </a:p>
                    <a:p>
                      <a:endParaRPr lang="es-ES_tradnl" sz="1400" noProof="0" dirty="0"/>
                    </a:p>
                    <a:p>
                      <a:endParaRPr lang="es-ES_tradnl" sz="1400" noProof="0" dirty="0">
                        <a:solidFill>
                          <a:srgbClr val="00B050"/>
                        </a:solidFill>
                      </a:endParaRPr>
                    </a:p>
                    <a:p>
                      <a:endParaRPr lang="es-ES_tradnl" sz="1400" noProof="0" dirty="0">
                        <a:solidFill>
                          <a:srgbClr val="00B050"/>
                        </a:solidFill>
                      </a:endParaRPr>
                    </a:p>
                    <a:p>
                      <a:endParaRPr lang="es-ES_tradnl" sz="1400" noProof="0" dirty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lang="es-ES_tradnl" sz="1400" noProof="0" dirty="0">
                          <a:solidFill>
                            <a:schemeClr val="bg1"/>
                          </a:solidFill>
                        </a:rPr>
                        <a:t>A-G índice de terminación</a:t>
                      </a:r>
                    </a:p>
                    <a:p>
                      <a:r>
                        <a:rPr lang="es-ES_tradnl" sz="1400" noProof="0" dirty="0">
                          <a:solidFill>
                            <a:schemeClr val="bg1"/>
                          </a:solidFill>
                        </a:rPr>
                        <a:t>JBHS 57%</a:t>
                      </a:r>
                    </a:p>
                    <a:p>
                      <a:r>
                        <a:rPr lang="es-ES_tradnl" sz="1400" noProof="0" dirty="0">
                          <a:solidFill>
                            <a:schemeClr val="bg1"/>
                          </a:solidFill>
                        </a:rPr>
                        <a:t>BHS 55%</a:t>
                      </a:r>
                    </a:p>
                    <a:p>
                      <a:r>
                        <a:rPr lang="es-ES_tradnl" sz="1400" noProof="0" dirty="0">
                          <a:solidFill>
                            <a:schemeClr val="bg1"/>
                          </a:solidFill>
                        </a:rPr>
                        <a:t>Distrito 50%</a:t>
                      </a:r>
                      <a:endParaRPr lang="es-ES_tradnl" sz="1400" noProof="0" dirty="0"/>
                    </a:p>
                    <a:p>
                      <a:r>
                        <a:rPr lang="es-ES_tradnl" sz="1400" noProof="0" dirty="0"/>
                        <a:t>Índices Calificaciones D y F</a:t>
                      </a:r>
                    </a:p>
                    <a:p>
                      <a:r>
                        <a:rPr lang="es-ES_tradnl" sz="1400" noProof="0" dirty="0"/>
                        <a:t>índice de otoño 17%</a:t>
                      </a:r>
                    </a:p>
                    <a:p>
                      <a:r>
                        <a:rPr lang="es-ES_tradnl" sz="1400" noProof="0" dirty="0"/>
                        <a:t>Índice de primavera 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400" noProof="0" dirty="0"/>
                        <a:t>Mantener o incrementar índice de graduación del tablero de California </a:t>
                      </a:r>
                      <a:r>
                        <a:rPr lang="es-ES_tradnl" sz="1400" noProof="0" dirty="0" err="1"/>
                        <a:t>Dashboard</a:t>
                      </a:r>
                      <a:endParaRPr lang="es-ES_tradnl" sz="1400" noProof="0" dirty="0"/>
                    </a:p>
                    <a:p>
                      <a:endParaRPr lang="es-ES_tradnl" sz="1400" noProof="0" dirty="0"/>
                    </a:p>
                    <a:p>
                      <a:endParaRPr lang="es-ES_tradnl" sz="1400" noProof="0" dirty="0"/>
                    </a:p>
                    <a:p>
                      <a:r>
                        <a:rPr lang="es-ES_tradnl" sz="1400" noProof="0" dirty="0"/>
                        <a:t>Incrementar los estudiantes que alcanzan los requerimientos del curso  A-G en 3%</a:t>
                      </a:r>
                    </a:p>
                    <a:p>
                      <a:endParaRPr lang="es-ES_tradnl" sz="1400" noProof="0" dirty="0"/>
                    </a:p>
                    <a:p>
                      <a:r>
                        <a:rPr lang="es-ES_tradnl" sz="1400" noProof="0" dirty="0"/>
                        <a:t>Disminuir el % de calificaciones D y F  en 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481963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64947" y="5517292"/>
            <a:ext cx="2899247" cy="365125"/>
          </a:xfrm>
        </p:spPr>
        <p:txBody>
          <a:bodyPr/>
          <a:lstStyle/>
          <a:p>
            <a:r>
              <a:rPr lang="es-ES" dirty="0"/>
              <a:t>Documento traducido al idioma español exclusivamente para BUSD por Nuria </a:t>
            </a:r>
            <a:r>
              <a:rPr lang="es-ES" dirty="0" err="1"/>
              <a:t>Lundberg</a:t>
            </a:r>
            <a:r>
              <a:rPr lang="es-ES" dirty="0"/>
              <a:t> - (Feb. 2021).Aclaraciones sobre la traducción: </a:t>
            </a:r>
            <a:r>
              <a:rPr lang="es-ES" dirty="0" err="1"/>
              <a:t>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95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40FA7-8FDB-492C-911E-E34133C51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7688"/>
            <a:ext cx="10058400" cy="1251488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MEDICIÓN DE SERVICIOS EDUCATIVOS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346A40-F948-40E4-8956-2622C8488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193369"/>
            <a:ext cx="8535988" cy="480103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8EDFAA-290F-4510-872D-C17C843BE0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296239"/>
              </p:ext>
            </p:extLst>
          </p:nvPr>
        </p:nvGraphicFramePr>
        <p:xfrm>
          <a:off x="523574" y="906506"/>
          <a:ext cx="10823576" cy="5543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894">
                  <a:extLst>
                    <a:ext uri="{9D8B030D-6E8A-4147-A177-3AD203B41FA5}">
                      <a16:colId xmlns:a16="http://schemas.microsoft.com/office/drawing/2014/main" val="3484138259"/>
                    </a:ext>
                  </a:extLst>
                </a:gridCol>
                <a:gridCol w="3047765">
                  <a:extLst>
                    <a:ext uri="{9D8B030D-6E8A-4147-A177-3AD203B41FA5}">
                      <a16:colId xmlns:a16="http://schemas.microsoft.com/office/drawing/2014/main" val="3163568492"/>
                    </a:ext>
                  </a:extLst>
                </a:gridCol>
                <a:gridCol w="2364023">
                  <a:extLst>
                    <a:ext uri="{9D8B030D-6E8A-4147-A177-3AD203B41FA5}">
                      <a16:colId xmlns:a16="http://schemas.microsoft.com/office/drawing/2014/main" val="3388918111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722153109"/>
                    </a:ext>
                  </a:extLst>
                </a:gridCol>
              </a:tblGrid>
              <a:tr h="674198">
                <a:tc>
                  <a:txBody>
                    <a:bodyPr/>
                    <a:lstStyle/>
                    <a:p>
                      <a:r>
                        <a:rPr lang="en-US" dirty="0" err="1"/>
                        <a:t>Partidas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acción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Punto de Partida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Punto de Partida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Resultados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esperados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838889"/>
                  </a:ext>
                </a:extLst>
              </a:tr>
              <a:tr h="163733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/>
                        <a:t>Monterey </a:t>
                      </a:r>
                      <a:r>
                        <a:rPr lang="en-US" sz="1700" dirty="0" err="1"/>
                        <a:t>Profesores</a:t>
                      </a:r>
                      <a:r>
                        <a:rPr lang="en-US" sz="1700" dirty="0"/>
                        <a:t> (4)</a:t>
                      </a:r>
                    </a:p>
                    <a:p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Insuficiencia de Créditos</a:t>
                      </a:r>
                      <a:r>
                        <a:rPr lang="es-ES" sz="1600" baseline="0" noProof="0" dirty="0"/>
                        <a:t> todos los estudiantes</a:t>
                      </a:r>
                      <a:endParaRPr lang="es-ES" sz="1600" noProof="0" dirty="0"/>
                    </a:p>
                    <a:p>
                      <a:endParaRPr lang="en-US" sz="1600" dirty="0"/>
                    </a:p>
                    <a:p>
                      <a:r>
                        <a:rPr lang="en-US" sz="1600" dirty="0" err="1"/>
                        <a:t>Índice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Graduación</a:t>
                      </a:r>
                      <a:r>
                        <a:rPr lang="en-US" sz="1600" dirty="0"/>
                        <a:t>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Disminuir el número de estudiantes que tienen insuficiencia de créditos en </a:t>
                      </a:r>
                      <a:r>
                        <a:rPr lang="en-US" sz="1600" dirty="0"/>
                        <a:t>5%</a:t>
                      </a:r>
                    </a:p>
                    <a:p>
                      <a:endParaRPr lang="en-US" sz="16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Índice de graduación </a:t>
                      </a:r>
                      <a:r>
                        <a:rPr lang="en-US" sz="1600" dirty="0"/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Disminuir el número de estudiantes que tienen insuficiencia de créditos en </a:t>
                      </a:r>
                      <a:r>
                        <a:rPr lang="en-US" sz="1600" dirty="0"/>
                        <a:t>5%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 err="1"/>
                        <a:t>Incrementar</a:t>
                      </a:r>
                      <a:r>
                        <a:rPr lang="en-US" sz="1600" dirty="0"/>
                        <a:t> </a:t>
                      </a:r>
                      <a:r>
                        <a:rPr lang="es-ES" sz="1600" dirty="0"/>
                        <a:t>Índice de graduación en</a:t>
                      </a:r>
                      <a:r>
                        <a:rPr lang="en-US" sz="1600" dirty="0"/>
                        <a:t> 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00344"/>
                  </a:ext>
                </a:extLst>
              </a:tr>
              <a:tr h="163733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/>
                        <a:t>Monterey Director escolar </a:t>
                      </a:r>
                      <a:r>
                        <a:rPr lang="en-US" sz="1700" dirty="0" err="1"/>
                        <a:t>adjunto</a:t>
                      </a:r>
                      <a:r>
                        <a:rPr lang="en-US" sz="1700" dirty="0"/>
                        <a:t> (1)</a:t>
                      </a:r>
                    </a:p>
                    <a:p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Insuficiencia de Créditos</a:t>
                      </a:r>
                      <a:r>
                        <a:rPr lang="es-ES" sz="1600" baseline="0" noProof="0" dirty="0"/>
                        <a:t> todos los estudiantes</a:t>
                      </a:r>
                      <a:endParaRPr lang="es-ES" sz="1600" noProof="0" dirty="0"/>
                    </a:p>
                    <a:p>
                      <a:endParaRPr lang="en-US" sz="1600" dirty="0"/>
                    </a:p>
                    <a:p>
                      <a:r>
                        <a:rPr lang="en-US" sz="1600" dirty="0" err="1"/>
                        <a:t>Índice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Graduación</a:t>
                      </a:r>
                      <a:r>
                        <a:rPr lang="en-US" sz="1600" dirty="0"/>
                        <a:t>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Disminuir el número de estudiantes que tienen insuficiencia de créditos en </a:t>
                      </a:r>
                      <a:r>
                        <a:rPr lang="en-US" sz="1600" dirty="0"/>
                        <a:t>5%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Índice de graduación </a:t>
                      </a:r>
                      <a:r>
                        <a:rPr lang="en-US" sz="1600" dirty="0"/>
                        <a:t>NA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Disminuir el número de estudiantes que tienen insuficiencia de créditos en </a:t>
                      </a:r>
                      <a:r>
                        <a:rPr lang="en-US" sz="1600" dirty="0"/>
                        <a:t>5%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 err="1"/>
                        <a:t>Incrementar</a:t>
                      </a:r>
                      <a:r>
                        <a:rPr lang="en-US" sz="1600" dirty="0"/>
                        <a:t> </a:t>
                      </a:r>
                      <a:r>
                        <a:rPr lang="es-ES" sz="1600" dirty="0"/>
                        <a:t>Índice de graduación en</a:t>
                      </a:r>
                      <a:r>
                        <a:rPr lang="en-US" sz="1600" dirty="0"/>
                        <a:t> 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580280"/>
                  </a:ext>
                </a:extLst>
              </a:tr>
              <a:tr h="86682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err="1"/>
                        <a:t>Consejeros</a:t>
                      </a:r>
                      <a:r>
                        <a:rPr lang="en-US" sz="1700" dirty="0"/>
                        <a:t> de </a:t>
                      </a:r>
                      <a:r>
                        <a:rPr lang="en-US" sz="1700" dirty="0" err="1"/>
                        <a:t>secundaria</a:t>
                      </a:r>
                      <a:r>
                        <a:rPr lang="en-US" sz="1700" dirty="0"/>
                        <a:t>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Índice calificación en D y F </a:t>
                      </a:r>
                    </a:p>
                    <a:p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Índice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Otoño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9.83%</a:t>
                      </a:r>
                    </a:p>
                    <a:p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Indice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Primavera 13.45</a:t>
                      </a:r>
                      <a:r>
                        <a:rPr lang="en-US" sz="16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55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Índice calificación en D y F </a:t>
                      </a:r>
                    </a:p>
                    <a:p>
                      <a:r>
                        <a:rPr lang="en-US" sz="155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Índice</a:t>
                      </a:r>
                      <a:r>
                        <a:rPr lang="en-US" sz="15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55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Otoño</a:t>
                      </a:r>
                      <a:r>
                        <a:rPr lang="en-US" sz="15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50" dirty="0"/>
                        <a:t>17%</a:t>
                      </a:r>
                    </a:p>
                    <a:p>
                      <a:r>
                        <a:rPr lang="en-US" sz="155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Indice</a:t>
                      </a:r>
                      <a:r>
                        <a:rPr lang="en-US" sz="15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Primavera </a:t>
                      </a:r>
                      <a:r>
                        <a:rPr lang="en-US" sz="1550" dirty="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Disminuir</a:t>
                      </a:r>
                      <a:r>
                        <a:rPr lang="en-US" sz="1600" dirty="0"/>
                        <a:t> % </a:t>
                      </a:r>
                      <a:r>
                        <a:rPr lang="en-US" sz="1600" dirty="0" err="1"/>
                        <a:t>calificaciones</a:t>
                      </a:r>
                      <a:r>
                        <a:rPr lang="en-US" sz="1600" dirty="0"/>
                        <a:t> de  D y F </a:t>
                      </a:r>
                      <a:r>
                        <a:rPr lang="en-US" sz="1600" dirty="0" err="1"/>
                        <a:t>en</a:t>
                      </a:r>
                      <a:r>
                        <a:rPr lang="en-US" sz="1600" dirty="0"/>
                        <a:t> 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637156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84212" y="6435187"/>
            <a:ext cx="10662938" cy="365125"/>
          </a:xfrm>
        </p:spPr>
        <p:txBody>
          <a:bodyPr/>
          <a:lstStyle/>
          <a:p>
            <a:r>
              <a:rPr lang="es-ES" dirty="0"/>
              <a:t>Documento traducido al idioma español exclusivamente para BUSD por Nuria </a:t>
            </a:r>
            <a:r>
              <a:rPr lang="es-ES" dirty="0" err="1"/>
              <a:t>Lundberg</a:t>
            </a:r>
            <a:r>
              <a:rPr lang="es-ES" dirty="0"/>
              <a:t> - (Feb. 2021).Aclaraciones sobre la traducción: </a:t>
            </a:r>
            <a:r>
              <a:rPr lang="es-ES" dirty="0" err="1"/>
              <a:t>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659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6B3A0-24BC-49BA-8CBC-F30BA3EBE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528320"/>
            <a:ext cx="10058400" cy="79248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MEDICIÓN DE SERVICIOS EDUCATIVOS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A90B6-E461-4665-BA60-0CBFB8537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18834"/>
            <a:ext cx="8535988" cy="447556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5D5A1F3-32F6-4779-AA41-371CF3EF5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828040"/>
              </p:ext>
            </p:extLst>
          </p:nvPr>
        </p:nvGraphicFramePr>
        <p:xfrm>
          <a:off x="620836" y="1110046"/>
          <a:ext cx="10950328" cy="5541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582">
                  <a:extLst>
                    <a:ext uri="{9D8B030D-6E8A-4147-A177-3AD203B41FA5}">
                      <a16:colId xmlns:a16="http://schemas.microsoft.com/office/drawing/2014/main" val="1572642492"/>
                    </a:ext>
                  </a:extLst>
                </a:gridCol>
                <a:gridCol w="2737582">
                  <a:extLst>
                    <a:ext uri="{9D8B030D-6E8A-4147-A177-3AD203B41FA5}">
                      <a16:colId xmlns:a16="http://schemas.microsoft.com/office/drawing/2014/main" val="383017284"/>
                    </a:ext>
                  </a:extLst>
                </a:gridCol>
                <a:gridCol w="2737582">
                  <a:extLst>
                    <a:ext uri="{9D8B030D-6E8A-4147-A177-3AD203B41FA5}">
                      <a16:colId xmlns:a16="http://schemas.microsoft.com/office/drawing/2014/main" val="1062053000"/>
                    </a:ext>
                  </a:extLst>
                </a:gridCol>
                <a:gridCol w="2737582">
                  <a:extLst>
                    <a:ext uri="{9D8B030D-6E8A-4147-A177-3AD203B41FA5}">
                      <a16:colId xmlns:a16="http://schemas.microsoft.com/office/drawing/2014/main" val="2823661237"/>
                    </a:ext>
                  </a:extLst>
                </a:gridCol>
              </a:tblGrid>
              <a:tr h="623260">
                <a:tc>
                  <a:txBody>
                    <a:bodyPr/>
                    <a:lstStyle/>
                    <a:p>
                      <a:r>
                        <a:rPr lang="en-US" dirty="0" err="1"/>
                        <a:t>Partidas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acción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Punto de Partida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Punto de Partida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Resultados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esperados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593583"/>
                  </a:ext>
                </a:extLst>
              </a:tr>
              <a:tr h="169170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Community Day School </a:t>
                      </a:r>
                      <a:r>
                        <a:rPr lang="en-US" sz="1500" dirty="0" err="1"/>
                        <a:t>Profesores</a:t>
                      </a:r>
                      <a:r>
                        <a:rPr lang="en-US" sz="1500" dirty="0"/>
                        <a:t>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noProof="0" dirty="0"/>
                        <a:t>Insuficiencia de Créditos</a:t>
                      </a:r>
                      <a:r>
                        <a:rPr lang="es-ES" sz="1500" baseline="0" noProof="0" dirty="0"/>
                        <a:t> todos los estudiantes</a:t>
                      </a:r>
                      <a:endParaRPr lang="es-ES" sz="1500" noProof="0" dirty="0"/>
                    </a:p>
                    <a:p>
                      <a:endParaRPr lang="en-US" sz="1500" dirty="0"/>
                    </a:p>
                    <a:p>
                      <a:r>
                        <a:rPr lang="en-US" sz="1500" dirty="0" err="1"/>
                        <a:t>Índice</a:t>
                      </a:r>
                      <a:r>
                        <a:rPr lang="en-US" sz="1500" dirty="0"/>
                        <a:t> de </a:t>
                      </a:r>
                      <a:r>
                        <a:rPr lang="en-US" sz="1500" dirty="0" err="1"/>
                        <a:t>Graduación</a:t>
                      </a:r>
                      <a:r>
                        <a:rPr lang="en-US" sz="1500" dirty="0"/>
                        <a:t> 92.3%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Disminuir el número de estudiantes que tienen insuficiencia de créditos en </a:t>
                      </a:r>
                      <a:r>
                        <a:rPr lang="en-US" sz="1500" dirty="0"/>
                        <a:t>5%</a:t>
                      </a:r>
                    </a:p>
                    <a:p>
                      <a:endParaRPr lang="en-US" sz="1500" dirty="0"/>
                    </a:p>
                    <a:p>
                      <a:r>
                        <a:rPr lang="en-US" sz="1500" dirty="0" err="1"/>
                        <a:t>Índice</a:t>
                      </a:r>
                      <a:r>
                        <a:rPr lang="en-US" sz="1500" dirty="0"/>
                        <a:t> de </a:t>
                      </a:r>
                      <a:r>
                        <a:rPr lang="en-US" sz="1500" dirty="0" err="1"/>
                        <a:t>Graduación</a:t>
                      </a:r>
                      <a:r>
                        <a:rPr lang="en-US" sz="1500" dirty="0"/>
                        <a:t>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Disminuir el número de estudiantes que tienen insuficiencia de créditos en </a:t>
                      </a:r>
                      <a:r>
                        <a:rPr lang="en-US" sz="1500" dirty="0"/>
                        <a:t>5%</a:t>
                      </a:r>
                    </a:p>
                    <a:p>
                      <a:endParaRPr lang="en-US" sz="1500" dirty="0"/>
                    </a:p>
                    <a:p>
                      <a:r>
                        <a:rPr lang="es-ES" sz="1500" dirty="0"/>
                        <a:t>Mantener o incrementar el Índice de graduación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657442"/>
                  </a:ext>
                </a:extLst>
              </a:tr>
              <a:tr h="169170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Community Day School </a:t>
                      </a:r>
                      <a:r>
                        <a:rPr lang="en-US" sz="1500" dirty="0" err="1"/>
                        <a:t>Asistentes</a:t>
                      </a:r>
                      <a:r>
                        <a:rPr lang="en-US" sz="1500" dirty="0"/>
                        <a:t> de </a:t>
                      </a:r>
                      <a:r>
                        <a:rPr lang="en-US" sz="1500" dirty="0" err="1"/>
                        <a:t>instrucción</a:t>
                      </a:r>
                      <a:r>
                        <a:rPr lang="en-US" sz="1500" dirty="0"/>
                        <a:t>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noProof="0" dirty="0"/>
                        <a:t>Insuficiencia de Créditos</a:t>
                      </a:r>
                      <a:r>
                        <a:rPr lang="es-ES" sz="1500" baseline="0" noProof="0" dirty="0"/>
                        <a:t> todos los estudiantes</a:t>
                      </a:r>
                      <a:endParaRPr lang="es-ES" sz="1500" noProof="0" dirty="0"/>
                    </a:p>
                    <a:p>
                      <a:endParaRPr lang="en-US" sz="1500" dirty="0"/>
                    </a:p>
                    <a:p>
                      <a:r>
                        <a:rPr lang="en-US" sz="1500" dirty="0" err="1"/>
                        <a:t>Índice</a:t>
                      </a:r>
                      <a:r>
                        <a:rPr lang="en-US" sz="1500" dirty="0"/>
                        <a:t> de </a:t>
                      </a:r>
                      <a:r>
                        <a:rPr lang="en-US" sz="1500" dirty="0" err="1"/>
                        <a:t>Graduación</a:t>
                      </a:r>
                      <a:r>
                        <a:rPr lang="en-US" sz="1500" dirty="0"/>
                        <a:t> 92.3%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Disminuir el número de estudiantes que tienen insuficiencia de créditos en </a:t>
                      </a:r>
                      <a:r>
                        <a:rPr lang="en-US" sz="1500" dirty="0"/>
                        <a:t>5%</a:t>
                      </a:r>
                    </a:p>
                    <a:p>
                      <a:endParaRPr lang="en-US" sz="1500" dirty="0"/>
                    </a:p>
                    <a:p>
                      <a:r>
                        <a:rPr lang="en-US" sz="1500" dirty="0" err="1"/>
                        <a:t>Índice</a:t>
                      </a:r>
                      <a:r>
                        <a:rPr lang="en-US" sz="1500" dirty="0"/>
                        <a:t> de </a:t>
                      </a:r>
                      <a:r>
                        <a:rPr lang="en-US" sz="1500" dirty="0" err="1"/>
                        <a:t>Graduación</a:t>
                      </a:r>
                      <a:r>
                        <a:rPr lang="en-US" sz="1500" dirty="0"/>
                        <a:t>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Disminuir el número de estudiantes que tienen insuficiencia de créditos en </a:t>
                      </a:r>
                      <a:r>
                        <a:rPr lang="en-US" sz="1500" dirty="0"/>
                        <a:t>5%</a:t>
                      </a:r>
                    </a:p>
                    <a:p>
                      <a:endParaRPr lang="en-US" sz="1500" dirty="0"/>
                    </a:p>
                    <a:p>
                      <a:endParaRPr lang="en-US" sz="1500" dirty="0"/>
                    </a:p>
                    <a:p>
                      <a:r>
                        <a:rPr lang="es-ES" sz="1500" dirty="0"/>
                        <a:t>Mantener o incrementar el Índice de graduación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385387"/>
                  </a:ext>
                </a:extLst>
              </a:tr>
              <a:tr h="128989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err="1"/>
                        <a:t>Cuotas</a:t>
                      </a:r>
                      <a:r>
                        <a:rPr lang="en-US" sz="1500" dirty="0"/>
                        <a:t> para </a:t>
                      </a:r>
                      <a:r>
                        <a:rPr lang="en-US" sz="1500" dirty="0" err="1"/>
                        <a:t>estudiantes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en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Examenes</a:t>
                      </a:r>
                      <a:r>
                        <a:rPr lang="en-US" sz="1500" dirty="0"/>
                        <a:t> de </a:t>
                      </a:r>
                      <a:r>
                        <a:rPr lang="en-US" sz="1500" dirty="0" err="1"/>
                        <a:t>Asignación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Avanzada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err="1"/>
                        <a:t>Índice</a:t>
                      </a:r>
                      <a:r>
                        <a:rPr lang="en-US" sz="1500" dirty="0"/>
                        <a:t> de </a:t>
                      </a:r>
                      <a:r>
                        <a:rPr lang="en-US" sz="1500" dirty="0" err="1"/>
                        <a:t>acreditación</a:t>
                      </a:r>
                      <a:r>
                        <a:rPr lang="en-US" sz="1500" dirty="0"/>
                        <a:t>  A-G </a:t>
                      </a:r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49.2%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err="1"/>
                        <a:t>Índice</a:t>
                      </a:r>
                      <a:r>
                        <a:rPr lang="en-US" sz="1500" dirty="0"/>
                        <a:t> de </a:t>
                      </a:r>
                      <a:r>
                        <a:rPr lang="en-US" sz="1500" dirty="0" err="1"/>
                        <a:t>acreditación</a:t>
                      </a:r>
                      <a:r>
                        <a:rPr lang="en-US" sz="1500" dirty="0"/>
                        <a:t> A-G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Incrementar el número de estudiantes que acrediten requerimientos del curso A-G en</a:t>
                      </a:r>
                      <a:r>
                        <a:rPr lang="en-US" sz="1600" dirty="0"/>
                        <a:t> </a:t>
                      </a:r>
                      <a:r>
                        <a:rPr lang="en-US" sz="1500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765957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84210" y="6248743"/>
            <a:ext cx="7543800" cy="365125"/>
          </a:xfrm>
        </p:spPr>
        <p:txBody>
          <a:bodyPr/>
          <a:lstStyle/>
          <a:p>
            <a:r>
              <a:rPr lang="es-ES" dirty="0"/>
              <a:t>Documento traducido al idioma español exclusivamente para BUSD por Nuria </a:t>
            </a:r>
            <a:r>
              <a:rPr lang="es-ES" dirty="0" err="1"/>
              <a:t>Lundberg</a:t>
            </a:r>
            <a:r>
              <a:rPr lang="es-ES" dirty="0"/>
              <a:t> - (Feb. 2021).Aclaraciones sobre la traducción: </a:t>
            </a:r>
            <a:r>
              <a:rPr lang="es-ES" dirty="0" err="1"/>
              <a:t>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78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88C5D-17A8-4DB0-9244-DABA4536D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12822"/>
            <a:ext cx="10058400" cy="55077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MEDICIÓN DE SERVICIOS EDUCATIVOS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15EA1-4447-4319-9FF6-160EC2683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60A1B4-5623-4CB2-8F99-DD4C83FDB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422911"/>
              </p:ext>
            </p:extLst>
          </p:nvPr>
        </p:nvGraphicFramePr>
        <p:xfrm>
          <a:off x="684210" y="863603"/>
          <a:ext cx="10697664" cy="533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416">
                  <a:extLst>
                    <a:ext uri="{9D8B030D-6E8A-4147-A177-3AD203B41FA5}">
                      <a16:colId xmlns:a16="http://schemas.microsoft.com/office/drawing/2014/main" val="853188865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2982442907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2610586435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969314343"/>
                    </a:ext>
                  </a:extLst>
                </a:gridCol>
              </a:tblGrid>
              <a:tr h="635217">
                <a:tc>
                  <a:txBody>
                    <a:bodyPr/>
                    <a:lstStyle/>
                    <a:p>
                      <a:r>
                        <a:rPr lang="en-US" dirty="0" err="1"/>
                        <a:t>Partidas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acción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Punto de Partida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Punto de Partida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Resultados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esperados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299432"/>
                  </a:ext>
                </a:extLst>
              </a:tr>
              <a:tr h="178465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Curso</a:t>
                      </a:r>
                      <a:r>
                        <a:rPr lang="en-US" sz="1600" dirty="0"/>
                        <a:t> de Verano  </a:t>
                      </a:r>
                      <a:r>
                        <a:rPr lang="en-US" sz="1600" dirty="0" err="1"/>
                        <a:t>Crédito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Inicial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Inglés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Insuficiencia de Créditos</a:t>
                      </a:r>
                      <a:r>
                        <a:rPr lang="es-ES" sz="1600" baseline="0" noProof="0" dirty="0"/>
                        <a:t> </a:t>
                      </a:r>
                      <a:r>
                        <a:rPr lang="en-US" sz="1600" dirty="0"/>
                        <a:t>BHS 382 </a:t>
                      </a:r>
                      <a:r>
                        <a:rPr lang="en-US" sz="1600" dirty="0" err="1"/>
                        <a:t>estudiantes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JBHS 407 </a:t>
                      </a:r>
                      <a:r>
                        <a:rPr lang="en-US" sz="1600" dirty="0" err="1"/>
                        <a:t>estudiantes</a:t>
                      </a:r>
                      <a:endParaRPr lang="en-US" sz="1600" dirty="0"/>
                    </a:p>
                    <a:p>
                      <a:endParaRPr lang="en-US" sz="1600" dirty="0"/>
                    </a:p>
                    <a:p>
                      <a:r>
                        <a:rPr lang="en-US" sz="1600" dirty="0" err="1"/>
                        <a:t>Índice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Graduación</a:t>
                      </a:r>
                      <a:r>
                        <a:rPr lang="en-US" sz="1600" dirty="0"/>
                        <a:t> 92.3%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Insuficiencia de Créditos</a:t>
                      </a:r>
                      <a:r>
                        <a:rPr lang="es-ES" sz="1600" baseline="0" noProof="0" dirty="0"/>
                        <a:t> </a:t>
                      </a:r>
                      <a:r>
                        <a:rPr lang="en-US" sz="1600" dirty="0"/>
                        <a:t>BHS 415 </a:t>
                      </a:r>
                      <a:r>
                        <a:rPr lang="en-US" sz="1600" dirty="0" err="1"/>
                        <a:t>estudiantes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JBHS 532 </a:t>
                      </a:r>
                      <a:r>
                        <a:rPr lang="en-US" sz="1600" dirty="0" err="1"/>
                        <a:t>estudiantes</a:t>
                      </a:r>
                      <a:endParaRPr lang="en-US" sz="1600" dirty="0"/>
                    </a:p>
                    <a:p>
                      <a:endParaRPr lang="en-US" sz="1600" dirty="0"/>
                    </a:p>
                    <a:p>
                      <a:r>
                        <a:rPr lang="en-US" sz="1600" dirty="0" err="1"/>
                        <a:t>Índice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Graduación</a:t>
                      </a:r>
                      <a:r>
                        <a:rPr lang="en-US" sz="1600" dirty="0"/>
                        <a:t> 91.6%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Disminuir el número de estudiantes que tienen insuficiencia de créditos en </a:t>
                      </a:r>
                      <a:r>
                        <a:rPr lang="en-US" sz="1600" dirty="0"/>
                        <a:t>5%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 err="1"/>
                        <a:t>Incrementar</a:t>
                      </a:r>
                      <a:r>
                        <a:rPr lang="en-US" sz="1600" dirty="0"/>
                        <a:t> el </a:t>
                      </a:r>
                      <a:r>
                        <a:rPr lang="en-US" sz="1600" dirty="0" err="1"/>
                        <a:t>Índice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Graduación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en</a:t>
                      </a:r>
                      <a:r>
                        <a:rPr lang="en-US" sz="1600" dirty="0"/>
                        <a:t> 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025941"/>
                  </a:ext>
                </a:extLst>
              </a:tr>
              <a:tr h="15880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Academia de Enseñanza Independiente Cursos en línea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Insuficiencia de Créditos</a:t>
                      </a:r>
                      <a:r>
                        <a:rPr lang="es-ES" sz="1600" baseline="0" noProof="0" dirty="0"/>
                        <a:t> </a:t>
                      </a:r>
                      <a:r>
                        <a:rPr lang="en-US" sz="1600" dirty="0"/>
                        <a:t>NA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r>
                        <a:rPr lang="en-US" sz="1600" dirty="0" err="1"/>
                        <a:t>Índice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Graduación</a:t>
                      </a:r>
                      <a:r>
                        <a:rPr lang="en-US" sz="1600" dirty="0"/>
                        <a:t>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Disminuir el número de estudiantes que tienen insuficiencia de créditos en </a:t>
                      </a:r>
                      <a:r>
                        <a:rPr lang="en-US" sz="1600" dirty="0"/>
                        <a:t>5%</a:t>
                      </a:r>
                    </a:p>
                    <a:p>
                      <a:r>
                        <a:rPr lang="en-US" sz="1600" dirty="0" err="1"/>
                        <a:t>Mantener</a:t>
                      </a:r>
                      <a:r>
                        <a:rPr lang="en-US" sz="1600" dirty="0"/>
                        <a:t> o </a:t>
                      </a:r>
                      <a:r>
                        <a:rPr lang="en-US" sz="1600" dirty="0" err="1"/>
                        <a:t>incrementar</a:t>
                      </a:r>
                      <a:r>
                        <a:rPr lang="en-US" sz="1600" dirty="0"/>
                        <a:t> el </a:t>
                      </a:r>
                      <a:r>
                        <a:rPr lang="en-US" sz="1600" dirty="0" err="1"/>
                        <a:t>Índice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Graduación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Disminuir el número de estudiantes que tienen insuficiencia de créditos en </a:t>
                      </a:r>
                      <a:r>
                        <a:rPr lang="en-US" sz="1600" dirty="0"/>
                        <a:t>5%</a:t>
                      </a:r>
                    </a:p>
                    <a:p>
                      <a:r>
                        <a:rPr lang="en-US" sz="1600" dirty="0" err="1"/>
                        <a:t>Mantener</a:t>
                      </a:r>
                      <a:r>
                        <a:rPr lang="en-US" sz="1600" dirty="0"/>
                        <a:t> o </a:t>
                      </a:r>
                      <a:r>
                        <a:rPr lang="en-US" sz="1600" dirty="0" err="1"/>
                        <a:t>incrementar</a:t>
                      </a:r>
                      <a:r>
                        <a:rPr lang="en-US" sz="1600" dirty="0"/>
                        <a:t> el </a:t>
                      </a:r>
                      <a:r>
                        <a:rPr lang="en-US" sz="1600" dirty="0" err="1"/>
                        <a:t>Índice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Graduación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92266"/>
                  </a:ext>
                </a:extLst>
              </a:tr>
              <a:tr h="130068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FSA Programa de Asesoría Terapéutica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Encuesta</a:t>
                      </a:r>
                      <a:r>
                        <a:rPr lang="en-US" sz="1600" dirty="0"/>
                        <a:t> 63% </a:t>
                      </a:r>
                      <a:r>
                        <a:rPr lang="es-ES" sz="1600" dirty="0"/>
                        <a:t>de estudiantes “ mi escuela ofrece recursos de apoyo estudiantil sobre salud mental”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Incrementar porcentaje de estudiantes encuestados en </a:t>
                      </a:r>
                      <a:r>
                        <a:rPr lang="en-US" sz="1600" dirty="0"/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Incrementar porcentaje de estudiantes encuestados en </a:t>
                      </a:r>
                      <a:r>
                        <a:rPr lang="en-US" sz="1600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65253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84210" y="6216466"/>
            <a:ext cx="7543800" cy="365125"/>
          </a:xfrm>
        </p:spPr>
        <p:txBody>
          <a:bodyPr/>
          <a:lstStyle/>
          <a:p>
            <a:r>
              <a:rPr lang="es-ES" dirty="0"/>
              <a:t>Documento traducido al idioma español exclusivamente para BUSD por Nuria </a:t>
            </a:r>
            <a:r>
              <a:rPr lang="es-ES" dirty="0" err="1"/>
              <a:t>Lundberg</a:t>
            </a:r>
            <a:r>
              <a:rPr lang="es-ES" dirty="0"/>
              <a:t> - (Feb. 2021).Aclaraciones sobre la traducción: </a:t>
            </a:r>
            <a:r>
              <a:rPr lang="es-ES" dirty="0" err="1"/>
              <a:t>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865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A68BE-8867-43F7-8DD6-2B5E8171C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60612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Escuela para Adultos </a:t>
            </a:r>
            <a:r>
              <a:rPr lang="en-US" b="1" dirty="0">
                <a:solidFill>
                  <a:schemeClr val="bg1"/>
                </a:solidFill>
              </a:rPr>
              <a:t>de Burbank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397A0-1823-4C94-BC95-62C0C5C13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46412"/>
            <a:ext cx="8535988" cy="4625788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Auditoría</a:t>
            </a:r>
            <a:r>
              <a:rPr lang="en-US" dirty="0">
                <a:solidFill>
                  <a:schemeClr val="bg1"/>
                </a:solidFill>
              </a:rPr>
              <a:t>  </a:t>
            </a:r>
            <a:r>
              <a:rPr lang="es-ES" dirty="0">
                <a:solidFill>
                  <a:schemeClr val="bg1"/>
                </a:solidFill>
              </a:rPr>
              <a:t>Oficina </a:t>
            </a:r>
            <a:r>
              <a:rPr lang="en-US" dirty="0">
                <a:solidFill>
                  <a:schemeClr val="bg1"/>
                </a:solidFill>
              </a:rPr>
              <a:t>de Distrito 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s-ES" sz="1800" dirty="0">
                <a:solidFill>
                  <a:schemeClr val="bg1"/>
                </a:solidFill>
              </a:rPr>
              <a:t>Dotación de personal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Presupuesto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Inscripción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Apoyo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Intervención y Manejo de Crisis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s-ES" dirty="0">
                <a:solidFill>
                  <a:schemeClr val="bg1"/>
                </a:solidFill>
              </a:rPr>
              <a:t>Plan de Estudios e Instrucción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s-ES" dirty="0">
                <a:solidFill>
                  <a:schemeClr val="bg1"/>
                </a:solidFill>
              </a:rPr>
              <a:t>Desarrollo Profesional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Responsabilidad (Evaluaciones)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71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43817-E0D5-4A82-85CE-09202199A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425388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Presupuesto escuela para adultos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48AEF-1187-4112-819E-EEE2175C4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635624"/>
            <a:ext cx="8535988" cy="2787714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Educación </a:t>
            </a:r>
            <a:r>
              <a:rPr lang="en-US" dirty="0">
                <a:solidFill>
                  <a:schemeClr val="bg1"/>
                </a:solidFill>
              </a:rPr>
              <a:t>para </a:t>
            </a:r>
            <a:r>
              <a:rPr lang="es-ES" dirty="0">
                <a:solidFill>
                  <a:schemeClr val="bg1"/>
                </a:solidFill>
              </a:rPr>
              <a:t>Adultos  Administradores</a:t>
            </a:r>
            <a:r>
              <a:rPr lang="en-US" dirty="0">
                <a:solidFill>
                  <a:schemeClr val="bg1"/>
                </a:solidFill>
              </a:rPr>
              <a:t>(1)</a:t>
            </a:r>
          </a:p>
          <a:p>
            <a:r>
              <a:rPr lang="es-ES" dirty="0">
                <a:solidFill>
                  <a:schemeClr val="bg1"/>
                </a:solidFill>
              </a:rPr>
              <a:t>Profesores</a:t>
            </a:r>
            <a:r>
              <a:rPr lang="en-US" dirty="0">
                <a:solidFill>
                  <a:schemeClr val="bg1"/>
                </a:solidFill>
              </a:rPr>
              <a:t> (7.08 </a:t>
            </a:r>
            <a:r>
              <a:rPr lang="en-US" dirty="0" err="1">
                <a:solidFill>
                  <a:schemeClr val="bg1"/>
                </a:solidFill>
              </a:rPr>
              <a:t>más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trabajos</a:t>
            </a:r>
            <a:r>
              <a:rPr lang="en-US" dirty="0">
                <a:solidFill>
                  <a:schemeClr val="bg1"/>
                </a:solidFill>
              </a:rPr>
              <a:t> o </a:t>
            </a:r>
            <a:r>
              <a:rPr lang="en-US" dirty="0" err="1">
                <a:solidFill>
                  <a:schemeClr val="bg1"/>
                </a:solidFill>
              </a:rPr>
              <a:t>encomiendas</a:t>
            </a:r>
            <a:r>
              <a:rPr lang="en-US" dirty="0">
                <a:solidFill>
                  <a:schemeClr val="bg1"/>
                </a:solidFill>
              </a:rPr>
              <a:t> por hora)</a:t>
            </a:r>
          </a:p>
          <a:p>
            <a:r>
              <a:rPr lang="es-ES" dirty="0">
                <a:solidFill>
                  <a:schemeClr val="bg1"/>
                </a:solidFill>
              </a:rPr>
              <a:t>Asistentes de Instrucción</a:t>
            </a:r>
            <a:r>
              <a:rPr lang="en-US" dirty="0">
                <a:solidFill>
                  <a:schemeClr val="bg1"/>
                </a:solidFill>
              </a:rPr>
              <a:t>(7.8125)</a:t>
            </a:r>
          </a:p>
          <a:p>
            <a:r>
              <a:rPr lang="en-US" dirty="0">
                <a:solidFill>
                  <a:schemeClr val="bg1"/>
                </a:solidFill>
              </a:rPr>
              <a:t>Personal de </a:t>
            </a:r>
            <a:r>
              <a:rPr lang="en-US" dirty="0" err="1">
                <a:solidFill>
                  <a:schemeClr val="bg1"/>
                </a:solidFill>
              </a:rPr>
              <a:t>Oficina</a:t>
            </a:r>
            <a:r>
              <a:rPr lang="en-US" dirty="0">
                <a:solidFill>
                  <a:schemeClr val="bg1"/>
                </a:solidFill>
              </a:rPr>
              <a:t> (10.30)</a:t>
            </a:r>
          </a:p>
          <a:p>
            <a:r>
              <a:rPr lang="es-ES" dirty="0">
                <a:solidFill>
                  <a:schemeClr val="bg1"/>
                </a:solidFill>
              </a:rPr>
              <a:t>Presupuesto Operativo </a:t>
            </a:r>
            <a:r>
              <a:rPr lang="en-US" dirty="0">
                <a:solidFill>
                  <a:schemeClr val="bg1"/>
                </a:solidFill>
              </a:rPr>
              <a:t>$4,246,365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557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AE340-0CE0-4FB4-82AB-A9A8E06BB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636" y="83670"/>
            <a:ext cx="10058400" cy="1559859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Servicios Estudiantiles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FE9C83-4A3D-46FF-9CE2-B25E8E1A4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61565"/>
            <a:ext cx="8535988" cy="423283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Director (1)</a:t>
            </a:r>
          </a:p>
          <a:p>
            <a:r>
              <a:rPr lang="es-ES" dirty="0">
                <a:solidFill>
                  <a:schemeClr val="bg1"/>
                </a:solidFill>
              </a:rPr>
              <a:t>Especialista en Asistencia Escolar</a:t>
            </a:r>
            <a:r>
              <a:rPr lang="en-US" dirty="0">
                <a:solidFill>
                  <a:schemeClr val="bg1"/>
                </a:solidFill>
              </a:rPr>
              <a:t>(2.5)</a:t>
            </a:r>
          </a:p>
          <a:p>
            <a:r>
              <a:rPr lang="es-ES" dirty="0">
                <a:solidFill>
                  <a:schemeClr val="bg1"/>
                </a:solidFill>
              </a:rPr>
              <a:t>Coordinador de Plan de Emergencias y Seguridad</a:t>
            </a:r>
            <a:r>
              <a:rPr lang="en-US" dirty="0">
                <a:solidFill>
                  <a:schemeClr val="bg1"/>
                </a:solidFill>
              </a:rPr>
              <a:t>(1)</a:t>
            </a:r>
          </a:p>
          <a:p>
            <a:r>
              <a:rPr lang="es-ES" dirty="0">
                <a:solidFill>
                  <a:schemeClr val="bg1"/>
                </a:solidFill>
              </a:rPr>
              <a:t>Secretaria Administrativa</a:t>
            </a:r>
            <a:r>
              <a:rPr lang="en-US" dirty="0">
                <a:solidFill>
                  <a:schemeClr val="bg1"/>
                </a:solidFill>
              </a:rPr>
              <a:t>(1)</a:t>
            </a:r>
          </a:p>
          <a:p>
            <a:r>
              <a:rPr lang="es-ES" dirty="0">
                <a:solidFill>
                  <a:schemeClr val="bg1"/>
                </a:solidFill>
              </a:rPr>
              <a:t>Secretaria </a:t>
            </a:r>
            <a:r>
              <a:rPr lang="en-US" dirty="0">
                <a:solidFill>
                  <a:schemeClr val="bg1"/>
                </a:solidFill>
              </a:rPr>
              <a:t>Senior(1)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Sueldos y Prestaciones/Beneficios </a:t>
            </a:r>
            <a:r>
              <a:rPr lang="en-US" dirty="0">
                <a:solidFill>
                  <a:schemeClr val="bg1"/>
                </a:solidFill>
              </a:rPr>
              <a:t>$648,807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37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C9E8A-E16F-4A19-927E-187A88E96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711200"/>
            <a:ext cx="11925300" cy="793376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Servicios Estudiantiles </a:t>
            </a:r>
            <a:r>
              <a:rPr lang="en-US" b="1" dirty="0">
                <a:solidFill>
                  <a:schemeClr val="bg1"/>
                </a:solidFill>
              </a:rPr>
              <a:t>FUNCIONES Y RESPONSABILIDAD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CDF70-9DC7-43AF-8A24-52FFC0AD6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79176"/>
            <a:ext cx="8535988" cy="4515224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Inscripción y Permisos</a:t>
            </a:r>
          </a:p>
          <a:p>
            <a:r>
              <a:rPr lang="es-ES" dirty="0">
                <a:solidFill>
                  <a:schemeClr val="bg1"/>
                </a:solidFill>
              </a:rPr>
              <a:t>Permisos</a:t>
            </a:r>
          </a:p>
          <a:p>
            <a:r>
              <a:rPr lang="es-ES" dirty="0">
                <a:solidFill>
                  <a:schemeClr val="bg1"/>
                </a:solidFill>
              </a:rPr>
              <a:t>Confirmación de datos por parte de Padres de Familia</a:t>
            </a:r>
          </a:p>
          <a:p>
            <a:r>
              <a:rPr lang="es-ES" dirty="0">
                <a:solidFill>
                  <a:schemeClr val="bg1"/>
                </a:solidFill>
              </a:rPr>
              <a:t>Notificación Anual para Padres de Familia</a:t>
            </a:r>
          </a:p>
          <a:p>
            <a:r>
              <a:rPr lang="es-ES" dirty="0">
                <a:solidFill>
                  <a:schemeClr val="bg1"/>
                </a:solidFill>
              </a:rPr>
              <a:t>Límites de Asistencia Escolar</a:t>
            </a:r>
          </a:p>
          <a:p>
            <a:r>
              <a:rPr lang="es-ES" dirty="0">
                <a:solidFill>
                  <a:schemeClr val="bg1"/>
                </a:solidFill>
              </a:rPr>
              <a:t>Intervenciones Positivas de Comportamiento y Apoyos (PBIS)</a:t>
            </a:r>
          </a:p>
          <a:p>
            <a:r>
              <a:rPr lang="es-ES" dirty="0">
                <a:solidFill>
                  <a:schemeClr val="bg1"/>
                </a:solidFill>
              </a:rPr>
              <a:t>Programa de Educación de Indigencia/Sin hogar</a:t>
            </a:r>
          </a:p>
          <a:p>
            <a:r>
              <a:rPr lang="es-ES" dirty="0">
                <a:solidFill>
                  <a:schemeClr val="bg1"/>
                </a:solidFill>
              </a:rPr>
              <a:t>Programa de Juventud en Edo. De Adopción Temporal</a:t>
            </a:r>
          </a:p>
          <a:p>
            <a:r>
              <a:rPr lang="es-ES" dirty="0">
                <a:solidFill>
                  <a:schemeClr val="bg1"/>
                </a:solidFill>
              </a:rPr>
              <a:t>Disciplina</a:t>
            </a:r>
          </a:p>
          <a:p>
            <a:r>
              <a:rPr lang="es-ES" dirty="0">
                <a:solidFill>
                  <a:schemeClr val="bg1"/>
                </a:solidFill>
              </a:rPr>
              <a:t>Tabaco, </a:t>
            </a:r>
            <a:r>
              <a:rPr lang="es-ES" dirty="0" err="1">
                <a:solidFill>
                  <a:schemeClr val="bg1"/>
                </a:solidFill>
              </a:rPr>
              <a:t>Vaping</a:t>
            </a:r>
            <a:r>
              <a:rPr lang="es-ES" dirty="0">
                <a:solidFill>
                  <a:schemeClr val="bg1"/>
                </a:solidFill>
              </a:rPr>
              <a:t> &amp; Recursos de Uso de Estupefacientes (Drogas)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814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FF74-1B4E-435F-BA8E-BF58627D0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07571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Apoyo ESTUDIANTIL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F60B7-A785-4ACC-B3AD-451C471A8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59106"/>
            <a:ext cx="8535988" cy="373529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AE8F720-A36D-420D-91D7-4AAEBADE1A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602642"/>
              </p:ext>
            </p:extLst>
          </p:nvPr>
        </p:nvGraphicFramePr>
        <p:xfrm>
          <a:off x="593387" y="1393372"/>
          <a:ext cx="10679665" cy="4601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5933">
                  <a:extLst>
                    <a:ext uri="{9D8B030D-6E8A-4147-A177-3AD203B41FA5}">
                      <a16:colId xmlns:a16="http://schemas.microsoft.com/office/drawing/2014/main" val="1164625539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2671426454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743004672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4201646443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1535042728"/>
                    </a:ext>
                  </a:extLst>
                </a:gridCol>
              </a:tblGrid>
              <a:tr h="1080603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Partida de acción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  <a:r>
                        <a:rPr lang="es-ES" noProof="0" dirty="0"/>
                        <a:t>Presupuesto suplementario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s-ES" noProof="0" dirty="0"/>
                        <a:t>Presupuesto 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</a:t>
                      </a:r>
                      <a:r>
                        <a:rPr lang="es-ES" noProof="0" dirty="0"/>
                        <a:t>Presupuesto suplementario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</a:t>
                      </a:r>
                    </a:p>
                    <a:p>
                      <a:pPr algn="ctr"/>
                      <a:r>
                        <a:rPr lang="es-ES" noProof="0" dirty="0"/>
                        <a:t>Presupuesto base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551635"/>
                  </a:ext>
                </a:extLst>
              </a:tr>
              <a:tr h="1594091">
                <a:tc>
                  <a:txBody>
                    <a:bodyPr/>
                    <a:lstStyle/>
                    <a:p>
                      <a:r>
                        <a:rPr lang="es-ES" sz="1750" dirty="0"/>
                        <a:t>Especialistas de Intervención En Riesgo Secundaria y Preparatoria</a:t>
                      </a:r>
                      <a:r>
                        <a:rPr lang="en-US" sz="1750" dirty="0"/>
                        <a:t>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$429,786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$459,791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95984"/>
                  </a:ext>
                </a:extLst>
              </a:tr>
              <a:tr h="1295731">
                <a:tc>
                  <a:txBody>
                    <a:bodyPr/>
                    <a:lstStyle/>
                    <a:p>
                      <a:r>
                        <a:rPr lang="es-ES" sz="1750" dirty="0"/>
                        <a:t>Especialistas de Intervención En Riesgo Primaria</a:t>
                      </a:r>
                      <a:r>
                        <a:rPr lang="en-US" sz="1750" dirty="0"/>
                        <a:t>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$758,232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$805,513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227839"/>
                  </a:ext>
                </a:extLst>
              </a:tr>
              <a:tr h="630603">
                <a:tc>
                  <a:txBody>
                    <a:bodyPr/>
                    <a:lstStyle/>
                    <a:p>
                      <a:r>
                        <a:rPr lang="en-US" sz="1750" dirty="0"/>
                        <a:t>PBIS (</a:t>
                      </a:r>
                      <a:r>
                        <a:rPr lang="es-ES" sz="1750" noProof="0" dirty="0"/>
                        <a:t>Sustitutos</a:t>
                      </a:r>
                      <a:r>
                        <a:rPr lang="en-US" sz="175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265980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139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491E9-EB6D-47C6-A0E3-D3E978F65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85012"/>
            <a:ext cx="10058400" cy="63767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MEDICIÓN </a:t>
            </a:r>
            <a:r>
              <a:rPr lang="es-ES" b="1" dirty="0">
                <a:solidFill>
                  <a:schemeClr val="bg1"/>
                </a:solidFill>
              </a:rPr>
              <a:t>Servicios Estudiantiles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66B66-A50E-426C-8715-2187668D2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959429"/>
            <a:ext cx="8535988" cy="403497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37475E-7E62-4648-889C-7A6B94E17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412639"/>
              </p:ext>
            </p:extLst>
          </p:nvPr>
        </p:nvGraphicFramePr>
        <p:xfrm>
          <a:off x="452881" y="914400"/>
          <a:ext cx="10521064" cy="5692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0266">
                  <a:extLst>
                    <a:ext uri="{9D8B030D-6E8A-4147-A177-3AD203B41FA5}">
                      <a16:colId xmlns:a16="http://schemas.microsoft.com/office/drawing/2014/main" val="3550190502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3697490738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2217270468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2728967148"/>
                    </a:ext>
                  </a:extLst>
                </a:gridCol>
              </a:tblGrid>
              <a:tr h="621628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Partida de acción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Punto </a:t>
                      </a:r>
                      <a:r>
                        <a:rPr lang="es-ES" noProof="0" dirty="0"/>
                        <a:t>de Partida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Punto </a:t>
                      </a:r>
                      <a:r>
                        <a:rPr lang="es-ES" noProof="0" dirty="0"/>
                        <a:t>de Partida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Resultado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Esperado</a:t>
                      </a:r>
                      <a:r>
                        <a:rPr lang="en-US" dirty="0"/>
                        <a:t> 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569229"/>
                  </a:ext>
                </a:extLst>
              </a:tr>
              <a:tr h="48286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Especialistas de Intervención En Riesgo Secundaria y Preparatoria</a:t>
                      </a:r>
                      <a:r>
                        <a:rPr lang="en-US" sz="1600" dirty="0"/>
                        <a:t>(6)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50" dirty="0"/>
                        <a:t>60% </a:t>
                      </a:r>
                      <a:r>
                        <a:rPr lang="es-ES" sz="1550" dirty="0"/>
                        <a:t>de estudiantes reportaron en encuesta de Ambiente escolar " mi escuela ofrece recursos de apoyo estudiantil sobre salud mental"</a:t>
                      </a:r>
                      <a:endParaRPr lang="en-US" sz="1550" dirty="0"/>
                    </a:p>
                    <a:p>
                      <a:endParaRPr lang="en-US" sz="155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50" noProof="0" dirty="0"/>
                        <a:t>Índice de Ausentismo Crónico </a:t>
                      </a:r>
                      <a:r>
                        <a:rPr lang="en-US" sz="1550" dirty="0"/>
                        <a:t>6.7%</a:t>
                      </a:r>
                    </a:p>
                    <a:p>
                      <a:r>
                        <a:rPr lang="en-US" sz="1550" dirty="0"/>
                        <a:t>NARANJA ELLs, SWDs</a:t>
                      </a:r>
                    </a:p>
                    <a:p>
                      <a:r>
                        <a:rPr lang="en-US" sz="1550" dirty="0"/>
                        <a:t>AMARILLO Afro Americano, Juventud </a:t>
                      </a:r>
                      <a:r>
                        <a:rPr lang="en-US" sz="1550" dirty="0" err="1"/>
                        <a:t>en</a:t>
                      </a:r>
                      <a:r>
                        <a:rPr lang="en-US" sz="1550" dirty="0"/>
                        <a:t> </a:t>
                      </a:r>
                      <a:r>
                        <a:rPr lang="en-US" sz="1550" dirty="0" err="1"/>
                        <a:t>Adopción</a:t>
                      </a:r>
                      <a:r>
                        <a:rPr lang="en-US" sz="1550" dirty="0"/>
                        <a:t> temporal , Hispano, </a:t>
                      </a:r>
                      <a:r>
                        <a:rPr lang="en-US" sz="1550" dirty="0" err="1"/>
                        <a:t>Indigente</a:t>
                      </a:r>
                      <a:endParaRPr lang="en-US" sz="1550" dirty="0"/>
                    </a:p>
                    <a:p>
                      <a:endParaRPr lang="es-ES" sz="1600" noProof="0" dirty="0"/>
                    </a:p>
                    <a:p>
                      <a:r>
                        <a:rPr lang="es-ES" sz="1600" noProof="0" dirty="0"/>
                        <a:t>Índice de Suspensión Crónico </a:t>
                      </a:r>
                      <a:r>
                        <a:rPr lang="en-US" sz="1550" dirty="0"/>
                        <a:t>2.7%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50" dirty="0"/>
                        <a:t>AMARILLO ELLS, Hispano, </a:t>
                      </a:r>
                      <a:r>
                        <a:rPr lang="en-US" sz="1550" dirty="0" err="1"/>
                        <a:t>Indigente</a:t>
                      </a:r>
                      <a:r>
                        <a:rPr lang="en-US" sz="1550" dirty="0"/>
                        <a:t> SWDs</a:t>
                      </a:r>
                    </a:p>
                    <a:p>
                      <a:endParaRPr lang="en-US" sz="15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50" noProof="0" dirty="0"/>
                        <a:t>Incrementar el porcentaje</a:t>
                      </a:r>
                      <a:r>
                        <a:rPr lang="es-ES" sz="1550" baseline="0" noProof="0" dirty="0"/>
                        <a:t> de estudiantes que reporten( vía encuesta)</a:t>
                      </a:r>
                      <a:r>
                        <a:rPr lang="es-ES" sz="1550" noProof="0" dirty="0"/>
                        <a:t> </a:t>
                      </a:r>
                      <a:r>
                        <a:rPr lang="es-ES" sz="1550" dirty="0"/>
                        <a:t>" mi escuela ofrece recursos de apoyo estudiantil sobre salud mental"</a:t>
                      </a:r>
                      <a:endParaRPr lang="en-US" sz="1550" dirty="0"/>
                    </a:p>
                    <a:p>
                      <a:r>
                        <a:rPr lang="en-US" sz="1550" dirty="0"/>
                        <a:t> </a:t>
                      </a:r>
                      <a:r>
                        <a:rPr lang="es-ES" sz="1550" noProof="0" dirty="0"/>
                        <a:t>en</a:t>
                      </a:r>
                      <a:r>
                        <a:rPr lang="en-US" sz="1550" dirty="0"/>
                        <a:t> 3%</a:t>
                      </a:r>
                    </a:p>
                    <a:p>
                      <a:endParaRPr lang="en-US" sz="1550" dirty="0"/>
                    </a:p>
                    <a:p>
                      <a:pPr algn="ctr"/>
                      <a:r>
                        <a:rPr lang="es-ES" sz="1550" noProof="0" dirty="0"/>
                        <a:t>Ausentismo Crónico </a:t>
                      </a:r>
                      <a:r>
                        <a:rPr lang="en-US" sz="1550" dirty="0"/>
                        <a:t>NA</a:t>
                      </a:r>
                    </a:p>
                    <a:p>
                      <a:endParaRPr lang="en-US" sz="1550" dirty="0"/>
                    </a:p>
                    <a:p>
                      <a:endParaRPr lang="en-US" sz="1550" dirty="0"/>
                    </a:p>
                    <a:p>
                      <a:endParaRPr lang="en-US" sz="1550" dirty="0"/>
                    </a:p>
                    <a:p>
                      <a:pPr algn="ctr"/>
                      <a:r>
                        <a:rPr lang="es-ES" sz="1550" noProof="0" dirty="0"/>
                        <a:t>Índice de Suspensión </a:t>
                      </a:r>
                      <a:r>
                        <a:rPr lang="en-US" sz="1550" dirty="0"/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50" noProof="0" dirty="0"/>
                        <a:t>Incrementar el porcentaje</a:t>
                      </a:r>
                      <a:r>
                        <a:rPr lang="es-ES" sz="1550" baseline="0" noProof="0" dirty="0"/>
                        <a:t> de estudiantes que reporten( vía encuesta)</a:t>
                      </a:r>
                      <a:r>
                        <a:rPr lang="es-ES" sz="1550" noProof="0" dirty="0"/>
                        <a:t> </a:t>
                      </a:r>
                      <a:r>
                        <a:rPr lang="es-ES" sz="1550" dirty="0"/>
                        <a:t>" mi escuela ofrece recursos de apoyo estudiantil sobre salud mental"</a:t>
                      </a:r>
                      <a:endParaRPr lang="en-US" sz="1550" dirty="0"/>
                    </a:p>
                    <a:p>
                      <a:r>
                        <a:rPr lang="en-US" sz="1550" dirty="0"/>
                        <a:t> </a:t>
                      </a:r>
                      <a:r>
                        <a:rPr lang="es-ES" sz="1550" noProof="0" dirty="0"/>
                        <a:t>en</a:t>
                      </a:r>
                      <a:r>
                        <a:rPr lang="en-US" sz="1550" dirty="0"/>
                        <a:t> 3%</a:t>
                      </a:r>
                    </a:p>
                    <a:p>
                      <a:endParaRPr lang="en-US" sz="1550" dirty="0"/>
                    </a:p>
                    <a:p>
                      <a:r>
                        <a:rPr lang="en-US" sz="1550" dirty="0" err="1"/>
                        <a:t>Mantener</a:t>
                      </a:r>
                      <a:r>
                        <a:rPr lang="en-US" sz="1550" dirty="0"/>
                        <a:t> o </a:t>
                      </a:r>
                      <a:r>
                        <a:rPr lang="en-US" sz="1550" dirty="0" err="1"/>
                        <a:t>disminuir</a:t>
                      </a:r>
                      <a:r>
                        <a:rPr lang="en-US" sz="1550" dirty="0"/>
                        <a:t> </a:t>
                      </a:r>
                      <a:r>
                        <a:rPr lang="en-US" sz="1550" dirty="0" err="1"/>
                        <a:t>índice</a:t>
                      </a:r>
                      <a:r>
                        <a:rPr lang="en-US" sz="1550" dirty="0"/>
                        <a:t> de </a:t>
                      </a:r>
                      <a:r>
                        <a:rPr lang="en-US" sz="1550" dirty="0" err="1"/>
                        <a:t>ausentismo</a:t>
                      </a:r>
                      <a:r>
                        <a:rPr lang="en-US" sz="1550" dirty="0"/>
                        <a:t> </a:t>
                      </a:r>
                      <a:r>
                        <a:rPr lang="en-US" sz="1550" dirty="0" err="1"/>
                        <a:t>en</a:t>
                      </a:r>
                      <a:r>
                        <a:rPr lang="en-US" sz="1550" dirty="0"/>
                        <a:t> el </a:t>
                      </a:r>
                      <a:r>
                        <a:rPr lang="en-US" sz="1550" dirty="0" err="1"/>
                        <a:t>tablero</a:t>
                      </a:r>
                      <a:r>
                        <a:rPr lang="en-US" sz="1550" dirty="0"/>
                        <a:t> California Dashboard</a:t>
                      </a:r>
                    </a:p>
                    <a:p>
                      <a:endParaRPr lang="en-US" sz="1550" dirty="0"/>
                    </a:p>
                    <a:p>
                      <a:endParaRPr lang="en-US" sz="1550" dirty="0"/>
                    </a:p>
                    <a:p>
                      <a:r>
                        <a:rPr lang="en-US" sz="1550" dirty="0" err="1"/>
                        <a:t>Mantener</a:t>
                      </a:r>
                      <a:r>
                        <a:rPr lang="en-US" sz="1550" dirty="0"/>
                        <a:t> o </a:t>
                      </a:r>
                      <a:r>
                        <a:rPr lang="en-US" sz="1550" dirty="0" err="1"/>
                        <a:t>disminuir</a:t>
                      </a:r>
                      <a:r>
                        <a:rPr lang="en-US" sz="1550" dirty="0"/>
                        <a:t> </a:t>
                      </a:r>
                      <a:r>
                        <a:rPr lang="en-US" sz="1550" dirty="0" err="1"/>
                        <a:t>índice</a:t>
                      </a:r>
                      <a:r>
                        <a:rPr lang="en-US" sz="1550" dirty="0"/>
                        <a:t> de </a:t>
                      </a:r>
                      <a:r>
                        <a:rPr lang="en-US" sz="1550" dirty="0" err="1"/>
                        <a:t>suspensión</a:t>
                      </a:r>
                      <a:r>
                        <a:rPr lang="en-US" sz="1550" dirty="0"/>
                        <a:t> </a:t>
                      </a:r>
                      <a:r>
                        <a:rPr lang="en-US" sz="1550" dirty="0" err="1"/>
                        <a:t>en</a:t>
                      </a:r>
                      <a:r>
                        <a:rPr lang="en-US" sz="1550" dirty="0"/>
                        <a:t> el </a:t>
                      </a:r>
                      <a:r>
                        <a:rPr lang="en-US" sz="1550" dirty="0" err="1"/>
                        <a:t>tablero</a:t>
                      </a:r>
                      <a:r>
                        <a:rPr lang="en-US" sz="1550" dirty="0"/>
                        <a:t>  California Dashboard</a:t>
                      </a:r>
                    </a:p>
                    <a:p>
                      <a:endParaRPr lang="en-US" sz="15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94356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52881" y="5080000"/>
            <a:ext cx="2658619" cy="365125"/>
          </a:xfrm>
        </p:spPr>
        <p:txBody>
          <a:bodyPr/>
          <a:lstStyle/>
          <a:p>
            <a:r>
              <a:rPr lang="es-ES" dirty="0"/>
              <a:t>Documento traducido al idioma español exclusivamente para BUSD por Nuria </a:t>
            </a:r>
            <a:r>
              <a:rPr lang="es-ES" dirty="0" err="1"/>
              <a:t>Lundberg</a:t>
            </a:r>
            <a:r>
              <a:rPr lang="es-ES" dirty="0"/>
              <a:t> - (Feb. 2021).Aclaraciones sobre la traducción: </a:t>
            </a:r>
            <a:r>
              <a:rPr lang="es-ES" dirty="0" err="1"/>
              <a:t>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521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B4BD6-9531-49EE-A185-9DFB83184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62564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MEDICIÓN </a:t>
            </a:r>
            <a:r>
              <a:rPr lang="es-ES" b="1" dirty="0">
                <a:solidFill>
                  <a:schemeClr val="bg1"/>
                </a:solidFill>
              </a:rPr>
              <a:t>Servicios Estudiantiles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FD80D-0CC7-4D8D-A14F-1796AC869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03947"/>
            <a:ext cx="8535988" cy="449045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B25A90-4D24-4B9A-9401-9D12D3081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060956"/>
              </p:ext>
            </p:extLst>
          </p:nvPr>
        </p:nvGraphicFramePr>
        <p:xfrm>
          <a:off x="684212" y="1311442"/>
          <a:ext cx="10457032" cy="5480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4258">
                  <a:extLst>
                    <a:ext uri="{9D8B030D-6E8A-4147-A177-3AD203B41FA5}">
                      <a16:colId xmlns:a16="http://schemas.microsoft.com/office/drawing/2014/main" val="138566623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1390947628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3369774048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127564070"/>
                    </a:ext>
                  </a:extLst>
                </a:gridCol>
              </a:tblGrid>
              <a:tr h="1030699"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Partida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acción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Punto de </a:t>
                      </a:r>
                      <a:r>
                        <a:rPr lang="en-US" dirty="0" err="1"/>
                        <a:t>partida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Punto de </a:t>
                      </a:r>
                      <a:r>
                        <a:rPr lang="en-US" dirty="0" err="1"/>
                        <a:t>partida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Resultados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esperados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572914"/>
                  </a:ext>
                </a:extLst>
              </a:tr>
              <a:tr h="20888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Especialistas de Intervención En Riesgo Primaria</a:t>
                      </a:r>
                      <a:r>
                        <a:rPr lang="en-US" sz="1400" dirty="0"/>
                        <a:t>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noProof="0" dirty="0"/>
                        <a:t>Índice de Ausentismo Crónico </a:t>
                      </a:r>
                      <a:r>
                        <a:rPr lang="en-US" sz="1400" dirty="0"/>
                        <a:t>6.7%</a:t>
                      </a:r>
                    </a:p>
                    <a:p>
                      <a:r>
                        <a:rPr lang="en-US" sz="1400" dirty="0"/>
                        <a:t>NARANJA ELLs, SWDs</a:t>
                      </a:r>
                    </a:p>
                    <a:p>
                      <a:r>
                        <a:rPr lang="en-US" sz="1400" dirty="0"/>
                        <a:t>AMARILLO Afro Americano, Juventud </a:t>
                      </a:r>
                      <a:r>
                        <a:rPr lang="en-US" sz="1400" dirty="0" err="1"/>
                        <a:t>en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Adopción</a:t>
                      </a:r>
                      <a:r>
                        <a:rPr lang="en-US" sz="1400" dirty="0"/>
                        <a:t> temporal , Hispano, </a:t>
                      </a:r>
                      <a:r>
                        <a:rPr lang="en-US" sz="1400" dirty="0" err="1"/>
                        <a:t>Indigente</a:t>
                      </a:r>
                      <a:endParaRPr lang="en-US" sz="1400" dirty="0"/>
                    </a:p>
                    <a:p>
                      <a:r>
                        <a:rPr lang="en-US" sz="1400" dirty="0" err="1"/>
                        <a:t>Índice</a:t>
                      </a:r>
                      <a:r>
                        <a:rPr lang="en-US" sz="1400" dirty="0"/>
                        <a:t> de </a:t>
                      </a:r>
                      <a:r>
                        <a:rPr lang="en-US" sz="1400" dirty="0" err="1"/>
                        <a:t>Suspensión</a:t>
                      </a:r>
                      <a:r>
                        <a:rPr lang="en-US" sz="1400" dirty="0"/>
                        <a:t> 2.7%</a:t>
                      </a:r>
                    </a:p>
                    <a:p>
                      <a:r>
                        <a:rPr lang="en-US" sz="1400" dirty="0"/>
                        <a:t>AMARILLO ELLS, Hispano, </a:t>
                      </a:r>
                      <a:r>
                        <a:rPr lang="en-US" sz="1400" dirty="0" err="1"/>
                        <a:t>Indigente</a:t>
                      </a:r>
                      <a:r>
                        <a:rPr lang="en-US" sz="1400" dirty="0"/>
                        <a:t>, SWDs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noProof="0" dirty="0"/>
                        <a:t>Índice de Ausentismo Crónico </a:t>
                      </a:r>
                      <a:r>
                        <a:rPr lang="en-US" sz="1400" dirty="0"/>
                        <a:t>NA</a:t>
                      </a:r>
                    </a:p>
                    <a:p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 err="1"/>
                        <a:t>Índice</a:t>
                      </a:r>
                      <a:r>
                        <a:rPr lang="en-US" sz="1400" dirty="0"/>
                        <a:t> de </a:t>
                      </a:r>
                      <a:r>
                        <a:rPr lang="en-US" sz="1400" dirty="0" err="1"/>
                        <a:t>Suspensión</a:t>
                      </a:r>
                      <a:r>
                        <a:rPr lang="en-US" sz="1400" dirty="0"/>
                        <a:t>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Mantener</a:t>
                      </a:r>
                      <a:r>
                        <a:rPr lang="en-US" sz="1400" dirty="0"/>
                        <a:t> o </a:t>
                      </a:r>
                      <a:r>
                        <a:rPr lang="en-US" sz="1400" dirty="0" err="1"/>
                        <a:t>disminuir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índice</a:t>
                      </a:r>
                      <a:r>
                        <a:rPr lang="en-US" sz="1400" dirty="0"/>
                        <a:t> de </a:t>
                      </a:r>
                      <a:r>
                        <a:rPr lang="en-US" sz="1400" dirty="0" err="1"/>
                        <a:t>ausentismo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en</a:t>
                      </a:r>
                      <a:r>
                        <a:rPr lang="en-US" sz="1400" dirty="0"/>
                        <a:t> el </a:t>
                      </a:r>
                      <a:r>
                        <a:rPr lang="en-US" sz="1400" dirty="0" err="1"/>
                        <a:t>tablero</a:t>
                      </a:r>
                      <a:r>
                        <a:rPr lang="en-US" sz="1400" dirty="0"/>
                        <a:t> California Dashboard</a:t>
                      </a:r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r>
                        <a:rPr lang="en-US" sz="1400" dirty="0" err="1"/>
                        <a:t>Mantener</a:t>
                      </a:r>
                      <a:r>
                        <a:rPr lang="en-US" sz="1400" dirty="0"/>
                        <a:t> o </a:t>
                      </a:r>
                      <a:r>
                        <a:rPr lang="en-US" sz="1400" dirty="0" err="1"/>
                        <a:t>disminuir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índice</a:t>
                      </a:r>
                      <a:r>
                        <a:rPr lang="en-US" sz="1400" dirty="0"/>
                        <a:t> de </a:t>
                      </a:r>
                      <a:r>
                        <a:rPr lang="en-US" sz="1400" dirty="0" err="1"/>
                        <a:t>suspensión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en</a:t>
                      </a:r>
                      <a:r>
                        <a:rPr lang="en-US" sz="1400" dirty="0"/>
                        <a:t> el </a:t>
                      </a:r>
                      <a:r>
                        <a:rPr lang="en-US" sz="1400" dirty="0" err="1"/>
                        <a:t>tablero</a:t>
                      </a:r>
                      <a:r>
                        <a:rPr lang="en-US" sz="1400" dirty="0"/>
                        <a:t>  California Dashboard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3185"/>
                  </a:ext>
                </a:extLst>
              </a:tr>
              <a:tr h="20888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PBIS (</a:t>
                      </a:r>
                      <a:r>
                        <a:rPr lang="en-US" sz="1400" dirty="0" err="1"/>
                        <a:t>substitutos</a:t>
                      </a:r>
                      <a:r>
                        <a:rPr lang="en-US" sz="14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noProof="0" dirty="0"/>
                        <a:t>Índice de Ausentismo Crónico </a:t>
                      </a:r>
                      <a:r>
                        <a:rPr lang="en-US" sz="1400" dirty="0"/>
                        <a:t>6.7%</a:t>
                      </a:r>
                    </a:p>
                    <a:p>
                      <a:r>
                        <a:rPr lang="en-US" sz="1400" dirty="0"/>
                        <a:t>NARANJA ELLs, SWDs</a:t>
                      </a:r>
                    </a:p>
                    <a:p>
                      <a:r>
                        <a:rPr lang="en-US" sz="1400" dirty="0"/>
                        <a:t>AMARILLO Afro Americano, Juventud </a:t>
                      </a:r>
                      <a:r>
                        <a:rPr lang="en-US" sz="1400" dirty="0" err="1"/>
                        <a:t>en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Adopción</a:t>
                      </a:r>
                      <a:r>
                        <a:rPr lang="en-US" sz="1400" dirty="0"/>
                        <a:t> temporal , Hispano, </a:t>
                      </a:r>
                      <a:r>
                        <a:rPr lang="en-US" sz="1400" dirty="0" err="1"/>
                        <a:t>Indigente</a:t>
                      </a:r>
                      <a:endParaRPr lang="en-US" sz="1400" dirty="0"/>
                    </a:p>
                    <a:p>
                      <a:r>
                        <a:rPr lang="en-US" sz="1400" dirty="0" err="1"/>
                        <a:t>Índice</a:t>
                      </a:r>
                      <a:r>
                        <a:rPr lang="en-US" sz="1400" dirty="0"/>
                        <a:t> de </a:t>
                      </a:r>
                      <a:r>
                        <a:rPr lang="en-US" sz="1400" dirty="0" err="1"/>
                        <a:t>Suspensión</a:t>
                      </a:r>
                      <a:r>
                        <a:rPr lang="en-US" sz="1400" dirty="0"/>
                        <a:t> 2.7%</a:t>
                      </a:r>
                    </a:p>
                    <a:p>
                      <a:r>
                        <a:rPr lang="en-US" sz="1400" dirty="0"/>
                        <a:t>AMARILLO ELLS, Hispano, </a:t>
                      </a:r>
                      <a:r>
                        <a:rPr lang="en-US" sz="1400" dirty="0" err="1"/>
                        <a:t>Indigente</a:t>
                      </a:r>
                      <a:r>
                        <a:rPr lang="en-US" sz="1400" dirty="0"/>
                        <a:t>, SWDs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noProof="0" dirty="0"/>
                        <a:t>Índice de Ausentismo Crónico </a:t>
                      </a:r>
                      <a:r>
                        <a:rPr lang="en-US" sz="1400" dirty="0"/>
                        <a:t>NA</a:t>
                      </a:r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pPr algn="ctr"/>
                      <a:r>
                        <a:rPr lang="en-US" sz="1400" dirty="0" err="1"/>
                        <a:t>Índice</a:t>
                      </a:r>
                      <a:r>
                        <a:rPr lang="en-US" sz="1400" dirty="0"/>
                        <a:t> de </a:t>
                      </a:r>
                      <a:r>
                        <a:rPr lang="en-US" sz="1400" dirty="0" err="1"/>
                        <a:t>Suspensión</a:t>
                      </a:r>
                      <a:r>
                        <a:rPr lang="en-US" sz="1400" dirty="0"/>
                        <a:t>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Mantener</a:t>
                      </a:r>
                      <a:r>
                        <a:rPr lang="en-US" sz="1400" dirty="0"/>
                        <a:t> o </a:t>
                      </a:r>
                      <a:r>
                        <a:rPr lang="en-US" sz="1400" dirty="0" err="1"/>
                        <a:t>disminuir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índice</a:t>
                      </a:r>
                      <a:r>
                        <a:rPr lang="en-US" sz="1400" dirty="0"/>
                        <a:t> de </a:t>
                      </a:r>
                      <a:r>
                        <a:rPr lang="en-US" sz="1400" dirty="0" err="1"/>
                        <a:t>ausentismo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en</a:t>
                      </a:r>
                      <a:r>
                        <a:rPr lang="en-US" sz="1400" dirty="0"/>
                        <a:t> el </a:t>
                      </a:r>
                      <a:r>
                        <a:rPr lang="en-US" sz="1400" dirty="0" err="1"/>
                        <a:t>tablero</a:t>
                      </a:r>
                      <a:r>
                        <a:rPr lang="en-US" sz="1400" dirty="0"/>
                        <a:t> California Dashboard</a:t>
                      </a:r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r>
                        <a:rPr lang="en-US" sz="1400" dirty="0" err="1"/>
                        <a:t>Mantener</a:t>
                      </a:r>
                      <a:r>
                        <a:rPr lang="en-US" sz="1400" dirty="0"/>
                        <a:t> o </a:t>
                      </a:r>
                      <a:r>
                        <a:rPr lang="en-US" sz="1400" dirty="0" err="1"/>
                        <a:t>disminuir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índice</a:t>
                      </a:r>
                      <a:r>
                        <a:rPr lang="en-US" sz="1400" dirty="0"/>
                        <a:t> de </a:t>
                      </a:r>
                      <a:r>
                        <a:rPr lang="en-US" sz="1400" dirty="0" err="1"/>
                        <a:t>suspensión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en</a:t>
                      </a:r>
                      <a:r>
                        <a:rPr lang="en-US" sz="1400" dirty="0"/>
                        <a:t> el </a:t>
                      </a:r>
                      <a:r>
                        <a:rPr lang="en-US" sz="1400" dirty="0" err="1"/>
                        <a:t>tablero</a:t>
                      </a:r>
                      <a:r>
                        <a:rPr lang="en-US" sz="1400" dirty="0"/>
                        <a:t>  California Dashboard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646697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84211" y="5546558"/>
            <a:ext cx="2617788" cy="365125"/>
          </a:xfrm>
        </p:spPr>
        <p:txBody>
          <a:bodyPr/>
          <a:lstStyle/>
          <a:p>
            <a:r>
              <a:rPr lang="es-ES" dirty="0"/>
              <a:t>Documento traducido al idioma español exclusivamente para BUSD por Nuria </a:t>
            </a:r>
            <a:r>
              <a:rPr lang="es-ES" dirty="0" err="1"/>
              <a:t>Lundberg</a:t>
            </a:r>
            <a:r>
              <a:rPr lang="es-ES" dirty="0"/>
              <a:t> - (Feb. 2021).Aclaraciones sobre la traducción: </a:t>
            </a:r>
            <a:r>
              <a:rPr lang="es-ES" dirty="0" err="1"/>
              <a:t>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44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3F149-D6F4-4962-B722-B17FCFF2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06062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PLANEACIÓN EDO. DE </a:t>
            </a:r>
            <a:r>
              <a:rPr lang="es-ES" b="1" dirty="0" err="1">
                <a:solidFill>
                  <a:schemeClr val="bg1"/>
                </a:solidFill>
              </a:rPr>
              <a:t>EmergencIA</a:t>
            </a:r>
            <a:r>
              <a:rPr lang="es-ES" b="1" dirty="0">
                <a:solidFill>
                  <a:schemeClr val="bg1"/>
                </a:solidFill>
              </a:rPr>
              <a:t> Y SEGURIDAD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33A5A-2D61-49E0-9656-6D5DDEC24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02676"/>
            <a:ext cx="8535988" cy="4291724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Comité de Seguridad</a:t>
            </a:r>
          </a:p>
          <a:p>
            <a:r>
              <a:rPr lang="es-ES" dirty="0">
                <a:solidFill>
                  <a:schemeClr val="bg1"/>
                </a:solidFill>
              </a:rPr>
              <a:t>Planes Escolares Seguros</a:t>
            </a:r>
          </a:p>
          <a:p>
            <a:r>
              <a:rPr lang="es-ES" dirty="0">
                <a:solidFill>
                  <a:schemeClr val="bg1"/>
                </a:solidFill>
              </a:rPr>
              <a:t>Procedimientos de Seguridad</a:t>
            </a:r>
          </a:p>
          <a:p>
            <a:r>
              <a:rPr lang="es-ES" dirty="0">
                <a:solidFill>
                  <a:schemeClr val="bg1"/>
                </a:solidFill>
              </a:rPr>
              <a:t>	Terremotos</a:t>
            </a:r>
          </a:p>
          <a:p>
            <a:r>
              <a:rPr lang="es-ES" dirty="0">
                <a:solidFill>
                  <a:schemeClr val="bg1"/>
                </a:solidFill>
              </a:rPr>
              <a:t>	Incendios</a:t>
            </a:r>
          </a:p>
          <a:p>
            <a:r>
              <a:rPr lang="es-ES" dirty="0">
                <a:solidFill>
                  <a:schemeClr val="bg1"/>
                </a:solidFill>
              </a:rPr>
              <a:t>	Confinamiento escolar</a:t>
            </a:r>
          </a:p>
          <a:p>
            <a:r>
              <a:rPr lang="es-ES" dirty="0">
                <a:solidFill>
                  <a:schemeClr val="bg1"/>
                </a:solidFill>
              </a:rPr>
              <a:t>Intervención en Emergencias</a:t>
            </a:r>
          </a:p>
          <a:p>
            <a:r>
              <a:rPr lang="es-ES" dirty="0">
                <a:solidFill>
                  <a:schemeClr val="bg1"/>
                </a:solidFill>
              </a:rPr>
              <a:t>Alianza con Cuerpo de Orden Público y Bomberos </a:t>
            </a:r>
          </a:p>
          <a:p>
            <a:r>
              <a:rPr lang="es-ES" dirty="0">
                <a:solidFill>
                  <a:schemeClr val="bg1"/>
                </a:solidFill>
              </a:rPr>
              <a:t>Tránsito o Tráfico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393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605F-97B3-4033-BF11-B46358F9A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97042"/>
            <a:ext cx="10058400" cy="1010653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PLANEACIÓN EDO. DE </a:t>
            </a:r>
            <a:r>
              <a:rPr lang="es-ES" b="1" dirty="0" err="1">
                <a:solidFill>
                  <a:schemeClr val="bg1"/>
                </a:solidFill>
              </a:rPr>
              <a:t>EmergencIA</a:t>
            </a:r>
            <a:r>
              <a:rPr lang="es-ES" b="1" dirty="0">
                <a:solidFill>
                  <a:schemeClr val="bg1"/>
                </a:solidFill>
              </a:rPr>
              <a:t> Y SEGURIDAD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C22F5-5EA7-40F2-88C7-FF3D486E2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46514"/>
            <a:ext cx="8535988" cy="394788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3885CC-3F0D-4B9C-89B3-B07D34523A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71124"/>
              </p:ext>
            </p:extLst>
          </p:nvPr>
        </p:nvGraphicFramePr>
        <p:xfrm>
          <a:off x="684209" y="1407695"/>
          <a:ext cx="10823576" cy="52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894">
                  <a:extLst>
                    <a:ext uri="{9D8B030D-6E8A-4147-A177-3AD203B41FA5}">
                      <a16:colId xmlns:a16="http://schemas.microsoft.com/office/drawing/2014/main" val="3458254416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3564896833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2111758360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2182128522"/>
                    </a:ext>
                  </a:extLst>
                </a:gridCol>
              </a:tblGrid>
              <a:tr h="623806">
                <a:tc>
                  <a:txBody>
                    <a:bodyPr/>
                    <a:lstStyle/>
                    <a:p>
                      <a:r>
                        <a:rPr lang="en-US" dirty="0" err="1"/>
                        <a:t>Partida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acción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Punto de </a:t>
                      </a:r>
                      <a:r>
                        <a:rPr lang="en-US" dirty="0" err="1"/>
                        <a:t>partida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Punto de </a:t>
                      </a:r>
                      <a:r>
                        <a:rPr lang="en-US" dirty="0" err="1"/>
                        <a:t>partida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Resultado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esperado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18784"/>
                  </a:ext>
                </a:extLst>
              </a:tr>
              <a:tr h="891151"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Planes de Seguridad Escolar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noProof="0" dirty="0"/>
                        <a:t>Revisión y Repaso de Seguridad Escolar</a:t>
                      </a:r>
                      <a:r>
                        <a:rPr lang="es-ES" sz="1500" baseline="0" noProof="0" dirty="0"/>
                        <a:t> completa</a:t>
                      </a:r>
                      <a:endParaRPr lang="es-ES" sz="15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noProof="0" dirty="0"/>
                        <a:t>Revisión Anual de Planes de Seguridad de cada colegio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noProof="0" dirty="0"/>
                        <a:t>Revisión Anual de Planes de Seguridad de cada colegio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446215"/>
                  </a:ext>
                </a:extLst>
              </a:tr>
              <a:tr h="1158497"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Seguridad</a:t>
                      </a:r>
                      <a:r>
                        <a:rPr lang="es-ES" sz="1600" baseline="0" noProof="0" dirty="0"/>
                        <a:t> en Procedimiento</a:t>
                      </a:r>
                      <a:endParaRPr lang="es-ES" sz="1600" noProof="0" dirty="0"/>
                    </a:p>
                    <a:p>
                      <a:r>
                        <a:rPr lang="es-ES" sz="1600" noProof="0" dirty="0"/>
                        <a:t>Terremoto</a:t>
                      </a:r>
                    </a:p>
                    <a:p>
                      <a:r>
                        <a:rPr lang="es-ES" sz="1600" noProof="0" dirty="0"/>
                        <a:t>Incendios</a:t>
                      </a:r>
                    </a:p>
                    <a:p>
                      <a:r>
                        <a:rPr lang="es-ES" sz="1600" noProof="0" dirty="0"/>
                        <a:t>Confinamiento</a:t>
                      </a:r>
                      <a:r>
                        <a:rPr lang="es-ES" sz="1600" baseline="0" noProof="0" dirty="0"/>
                        <a:t> Escolar</a:t>
                      </a:r>
                      <a:endParaRPr lang="es-E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noProof="0" dirty="0"/>
                        <a:t>Procedimientos comunicados</a:t>
                      </a:r>
                      <a:r>
                        <a:rPr lang="es-ES" sz="1500" baseline="0" noProof="0" dirty="0"/>
                        <a:t> y delineados al personal </a:t>
                      </a:r>
                      <a:r>
                        <a:rPr lang="es-ES" sz="1500" baseline="0" noProof="0" dirty="0" err="1"/>
                        <a:t>admin</a:t>
                      </a:r>
                      <a:r>
                        <a:rPr lang="es-ES" sz="1500" baseline="0" noProof="0" dirty="0"/>
                        <a:t>. , padres de familia y estudiantes.</a:t>
                      </a:r>
                      <a:endParaRPr lang="es-ES" sz="15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Comunicación continua y clara sobre procedimientos de seguridad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Comunicación continua y clara sobre procedimientos de seguridad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077905"/>
                  </a:ext>
                </a:extLst>
              </a:tr>
              <a:tr h="237980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noProof="0" dirty="0"/>
                        <a:t>Comunicación con el Departamento</a:t>
                      </a:r>
                      <a:r>
                        <a:rPr lang="es-ES" sz="1600" baseline="0" noProof="0" dirty="0"/>
                        <a:t> de Policía y Departamento de Bomberos</a:t>
                      </a:r>
                      <a:endParaRPr lang="es-E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noProof="0" dirty="0"/>
                        <a:t>Contactos</a:t>
                      </a:r>
                      <a:r>
                        <a:rPr lang="es-ES" sz="1500" baseline="0" noProof="0" dirty="0"/>
                        <a:t> con DP y DB como se requiera</a:t>
                      </a:r>
                      <a:endParaRPr lang="es-ES" sz="1500" noProof="0" dirty="0"/>
                    </a:p>
                    <a:p>
                      <a:endParaRPr lang="es-ES" sz="1500" noProof="0" dirty="0"/>
                    </a:p>
                    <a:p>
                      <a:r>
                        <a:rPr lang="es-ES" sz="1500" noProof="0" dirty="0"/>
                        <a:t>Satisfacción</a:t>
                      </a:r>
                      <a:r>
                        <a:rPr lang="es-ES" sz="1500" baseline="0" noProof="0" dirty="0"/>
                        <a:t> con intervención en emergencia</a:t>
                      </a:r>
                      <a:endParaRPr lang="es-ES" sz="1500" noProof="0" dirty="0"/>
                    </a:p>
                    <a:p>
                      <a:r>
                        <a:rPr lang="es-ES" sz="1500" noProof="0" dirty="0"/>
                        <a:t>Personal </a:t>
                      </a:r>
                      <a:r>
                        <a:rPr lang="es-ES" sz="1500" noProof="0" dirty="0" err="1"/>
                        <a:t>admin</a:t>
                      </a:r>
                      <a:r>
                        <a:rPr lang="es-ES" sz="1500" noProof="0" dirty="0"/>
                        <a:t>.</a:t>
                      </a:r>
                    </a:p>
                    <a:p>
                      <a:r>
                        <a:rPr lang="es-ES" sz="1500" noProof="0" dirty="0"/>
                        <a:t>Estudiantes</a:t>
                      </a:r>
                    </a:p>
                    <a:p>
                      <a:r>
                        <a:rPr lang="es-ES" sz="1500" noProof="0" dirty="0"/>
                        <a:t>Padres de familia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Aclaración de funciones y responsabilidades</a:t>
                      </a:r>
                      <a:endParaRPr lang="en-US" sz="1500" dirty="0"/>
                    </a:p>
                    <a:p>
                      <a:endParaRPr lang="en-US" sz="1500" dirty="0"/>
                    </a:p>
                    <a:p>
                      <a:r>
                        <a:rPr lang="es-ES" sz="1500" dirty="0"/>
                        <a:t>Satisfacción con la intervención en emergencias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Aclaración de funciones y responsabilidades</a:t>
                      </a:r>
                      <a:endParaRPr lang="en-US" sz="1500" dirty="0"/>
                    </a:p>
                    <a:p>
                      <a:endParaRPr lang="en-US" sz="1500" dirty="0"/>
                    </a:p>
                    <a:p>
                      <a:r>
                        <a:rPr lang="es-ES" sz="1500" dirty="0"/>
                        <a:t>Satisfacción con la intervención en emergencias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735604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84209" y="5450305"/>
            <a:ext cx="2681291" cy="365125"/>
          </a:xfrm>
        </p:spPr>
        <p:txBody>
          <a:bodyPr/>
          <a:lstStyle/>
          <a:p>
            <a:r>
              <a:rPr lang="es-ES" dirty="0"/>
              <a:t>Documento traducido al idioma español exclusivamente para BUSD por Nuria </a:t>
            </a:r>
            <a:r>
              <a:rPr lang="es-ES" dirty="0" err="1"/>
              <a:t>Lundberg</a:t>
            </a:r>
            <a:r>
              <a:rPr lang="es-ES" dirty="0"/>
              <a:t> - (Feb. 2021).Aclaraciones sobre la traducción: </a:t>
            </a:r>
            <a:r>
              <a:rPr lang="es-ES" dirty="0" err="1"/>
              <a:t>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634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BCBCE-6471-4AF6-BF70-2CFE50F3E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56733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Presupuesto de Servicios de Salud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2B368-4C1A-4AA9-A9BF-69722FE87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96533"/>
            <a:ext cx="8535988" cy="4097867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Enfermeras (9.8)</a:t>
            </a:r>
          </a:p>
          <a:p>
            <a:r>
              <a:rPr lang="es-ES" dirty="0">
                <a:solidFill>
                  <a:schemeClr val="bg1"/>
                </a:solidFill>
              </a:rPr>
              <a:t>Asistentes de Salud(7.8</a:t>
            </a:r>
            <a:r>
              <a:rPr lang="en-US" dirty="0">
                <a:solidFill>
                  <a:schemeClr val="bg1"/>
                </a:solidFill>
              </a:rPr>
              <a:t>)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Total de Costos de Sueldos y Beneficios</a:t>
            </a:r>
            <a:r>
              <a:rPr lang="en-US" dirty="0">
                <a:solidFill>
                  <a:schemeClr val="bg1"/>
                </a:solidFill>
              </a:rPr>
              <a:t>: $1,319,484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076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47493-9DA5-4ACA-9B3C-C40262F9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53035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SERVICIOS DE SALUD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EA59A-7A87-42F2-A43E-003F316F4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8835"/>
            <a:ext cx="8535988" cy="4555565"/>
          </a:xfrm>
        </p:spPr>
        <p:txBody>
          <a:bodyPr>
            <a:normAutofit lnSpcReduction="10000"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Vacunación</a:t>
            </a:r>
          </a:p>
          <a:p>
            <a:r>
              <a:rPr lang="es-ES" dirty="0">
                <a:solidFill>
                  <a:schemeClr val="bg1"/>
                </a:solidFill>
              </a:rPr>
              <a:t>Suministro de Medicamentos</a:t>
            </a:r>
          </a:p>
          <a:p>
            <a:r>
              <a:rPr lang="es-ES" dirty="0">
                <a:solidFill>
                  <a:schemeClr val="bg1"/>
                </a:solidFill>
              </a:rPr>
              <a:t>Revisión Médica</a:t>
            </a:r>
          </a:p>
          <a:p>
            <a:r>
              <a:rPr lang="es-ES" dirty="0">
                <a:solidFill>
                  <a:schemeClr val="bg1"/>
                </a:solidFill>
              </a:rPr>
              <a:t>Higiene Oral o Bucal</a:t>
            </a:r>
          </a:p>
          <a:p>
            <a:r>
              <a:rPr lang="es-ES" dirty="0">
                <a:solidFill>
                  <a:schemeClr val="bg1"/>
                </a:solidFill>
              </a:rPr>
              <a:t>Regreso al colegio después de una lesión</a:t>
            </a:r>
          </a:p>
          <a:p>
            <a:r>
              <a:rPr lang="es-ES" dirty="0">
                <a:solidFill>
                  <a:schemeClr val="bg1"/>
                </a:solidFill>
              </a:rPr>
              <a:t>Apoyo de Servicios en Salud para Condiciones Específicas (Diabetes, et al)</a:t>
            </a:r>
          </a:p>
          <a:p>
            <a:r>
              <a:rPr lang="es-ES" dirty="0">
                <a:solidFill>
                  <a:schemeClr val="bg1"/>
                </a:solidFill>
              </a:rPr>
              <a:t>Alergias, Asma, et al</a:t>
            </a:r>
          </a:p>
          <a:p>
            <a:r>
              <a:rPr lang="es-ES" dirty="0">
                <a:solidFill>
                  <a:schemeClr val="bg1"/>
                </a:solidFill>
              </a:rPr>
              <a:t>Piojos, Varicela y Otros  </a:t>
            </a:r>
          </a:p>
          <a:p>
            <a:r>
              <a:rPr lang="es-ES" dirty="0">
                <a:solidFill>
                  <a:schemeClr val="bg1"/>
                </a:solidFill>
              </a:rPr>
              <a:t>Gripa e Influenza</a:t>
            </a:r>
          </a:p>
          <a:p>
            <a:r>
              <a:rPr lang="es-ES" dirty="0">
                <a:solidFill>
                  <a:schemeClr val="bg1"/>
                </a:solidFill>
              </a:rPr>
              <a:t>Facilidades Alimenticias</a:t>
            </a:r>
          </a:p>
          <a:p>
            <a:r>
              <a:rPr lang="es-ES" dirty="0">
                <a:solidFill>
                  <a:schemeClr val="bg1"/>
                </a:solidFill>
              </a:rPr>
              <a:t>Calidad del Aire o Ambiente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720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9A6B0-E13A-4708-9FEF-4719A36B7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07533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Presupuesto de Servicios de Salud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C81CD-F6C0-460B-A8C9-4086D9128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528047"/>
            <a:ext cx="8535988" cy="346635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D83BC1-52D1-41C8-9E4A-C34D909DB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775813"/>
              </p:ext>
            </p:extLst>
          </p:nvPr>
        </p:nvGraphicFramePr>
        <p:xfrm>
          <a:off x="684211" y="1693334"/>
          <a:ext cx="10588840" cy="4514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768">
                  <a:extLst>
                    <a:ext uri="{9D8B030D-6E8A-4147-A177-3AD203B41FA5}">
                      <a16:colId xmlns:a16="http://schemas.microsoft.com/office/drawing/2014/main" val="908617078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1175263045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091584650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4137349549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77573323"/>
                    </a:ext>
                  </a:extLst>
                </a:gridCol>
              </a:tblGrid>
              <a:tr h="1193674">
                <a:tc>
                  <a:txBody>
                    <a:bodyPr/>
                    <a:lstStyle/>
                    <a:p>
                      <a:r>
                        <a:rPr lang="en-US" dirty="0" err="1"/>
                        <a:t>Partida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acción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  <a:r>
                        <a:rPr lang="es-ES" noProof="0" dirty="0"/>
                        <a:t>Presupuesto suplementario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s-ES" noProof="0" dirty="0"/>
                        <a:t>Presupuesto base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</a:t>
                      </a:r>
                      <a:r>
                        <a:rPr lang="es-ES" noProof="0" dirty="0"/>
                        <a:t>Presupuesto suplementario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</a:t>
                      </a:r>
                    </a:p>
                    <a:p>
                      <a:pPr algn="ctr"/>
                      <a:r>
                        <a:rPr lang="es-ES" noProof="0" dirty="0"/>
                        <a:t>Presupuesto base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9707"/>
                  </a:ext>
                </a:extLst>
              </a:tr>
              <a:tr h="1193674">
                <a:tc>
                  <a:txBody>
                    <a:bodyPr/>
                    <a:lstStyle/>
                    <a:p>
                      <a:r>
                        <a:rPr lang="es-ES" noProof="0" dirty="0"/>
                        <a:t>Enfermeras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$249,024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$226,964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145711"/>
                  </a:ext>
                </a:extLst>
              </a:tr>
              <a:tr h="122804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Enfermeras del Fondo General (6.8)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$642,315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$649,705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71424"/>
                  </a:ext>
                </a:extLst>
              </a:tr>
              <a:tr h="898644">
                <a:tc>
                  <a:txBody>
                    <a:bodyPr/>
                    <a:lstStyle/>
                    <a:p>
                      <a:r>
                        <a:rPr lang="es-ES" noProof="0" dirty="0"/>
                        <a:t>Asistentes de Salud (7.8)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$428,145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$448,393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034615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9149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447F6-EFC4-4797-A952-7FAFBA6F6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59114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Medici</a:t>
            </a:r>
            <a:r>
              <a:rPr lang="es-ES" b="1" dirty="0" err="1">
                <a:solidFill>
                  <a:schemeClr val="bg1"/>
                </a:solidFill>
              </a:rPr>
              <a:t>ón</a:t>
            </a:r>
            <a:r>
              <a:rPr lang="es-ES" b="1" dirty="0">
                <a:solidFill>
                  <a:schemeClr val="bg1"/>
                </a:solidFill>
              </a:rPr>
              <a:t> Servicios de Salud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2E2D1-6E60-4E91-9CC6-134D13466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64229"/>
            <a:ext cx="8535988" cy="373017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ECBF9B-5603-4C71-9192-AAAFF79CED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599021"/>
              </p:ext>
            </p:extLst>
          </p:nvPr>
        </p:nvGraphicFramePr>
        <p:xfrm>
          <a:off x="684212" y="1782305"/>
          <a:ext cx="10471468" cy="4686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7867">
                  <a:extLst>
                    <a:ext uri="{9D8B030D-6E8A-4147-A177-3AD203B41FA5}">
                      <a16:colId xmlns:a16="http://schemas.microsoft.com/office/drawing/2014/main" val="182205461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2472661052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1039044906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667125"/>
                    </a:ext>
                  </a:extLst>
                </a:gridCol>
              </a:tblGrid>
              <a:tr h="610356">
                <a:tc>
                  <a:txBody>
                    <a:bodyPr/>
                    <a:lstStyle/>
                    <a:p>
                      <a:r>
                        <a:rPr lang="en-US" dirty="0" err="1"/>
                        <a:t>Partida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acción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Punto de </a:t>
                      </a:r>
                      <a:r>
                        <a:rPr lang="en-US" dirty="0" err="1"/>
                        <a:t>partida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Punto de </a:t>
                      </a:r>
                      <a:r>
                        <a:rPr lang="en-US" dirty="0" err="1"/>
                        <a:t>partida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Resultado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esperado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649874"/>
                  </a:ext>
                </a:extLst>
              </a:tr>
              <a:tr h="203506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noProof="0" dirty="0"/>
                        <a:t>Enfermeras</a:t>
                      </a:r>
                      <a:r>
                        <a:rPr lang="en-US" sz="1400" dirty="0"/>
                        <a:t> (3)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Índice</a:t>
                      </a:r>
                      <a:r>
                        <a:rPr lang="en-US" sz="1400" dirty="0"/>
                        <a:t> de </a:t>
                      </a:r>
                      <a:r>
                        <a:rPr lang="en-US" sz="1400" dirty="0" err="1"/>
                        <a:t>ausentismo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crónico</a:t>
                      </a:r>
                      <a:r>
                        <a:rPr lang="en-US" sz="1400" dirty="0"/>
                        <a:t> 6.7%</a:t>
                      </a:r>
                    </a:p>
                    <a:p>
                      <a:r>
                        <a:rPr lang="en-US" sz="1400" dirty="0"/>
                        <a:t>NARANJA ELLs, SWDs</a:t>
                      </a:r>
                    </a:p>
                    <a:p>
                      <a:r>
                        <a:rPr lang="en-US" sz="1400" dirty="0"/>
                        <a:t>AMARILLO Afro-americano, Juventud </a:t>
                      </a:r>
                      <a:r>
                        <a:rPr lang="en-US" sz="1400" dirty="0" err="1"/>
                        <a:t>en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Adop</a:t>
                      </a:r>
                      <a:r>
                        <a:rPr lang="en-US" sz="1400" dirty="0"/>
                        <a:t>. Temp. </a:t>
                      </a:r>
                      <a:r>
                        <a:rPr lang="en-US" sz="1400" dirty="0" err="1"/>
                        <a:t>hispano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indigente</a:t>
                      </a:r>
                      <a:endParaRPr lang="en-US" sz="1400" dirty="0"/>
                    </a:p>
                    <a:p>
                      <a:r>
                        <a:rPr lang="en-US" sz="1400" dirty="0" err="1"/>
                        <a:t>Asistencias</a:t>
                      </a:r>
                      <a:r>
                        <a:rPr lang="en-US" sz="1400" dirty="0"/>
                        <a:t> ADA 94.97%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Índice</a:t>
                      </a:r>
                      <a:r>
                        <a:rPr lang="en-US" sz="1400" dirty="0"/>
                        <a:t> de </a:t>
                      </a:r>
                      <a:r>
                        <a:rPr lang="en-US" sz="1400" dirty="0" err="1"/>
                        <a:t>ausentismo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crónico</a:t>
                      </a:r>
                      <a:r>
                        <a:rPr lang="en-US" sz="1400" dirty="0"/>
                        <a:t> NA</a:t>
                      </a:r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Asistencias</a:t>
                      </a:r>
                      <a:r>
                        <a:rPr lang="en-US" sz="1400" dirty="0"/>
                        <a:t> ADA 96.3%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Disminuir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ausentismo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crónico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en</a:t>
                      </a:r>
                      <a:r>
                        <a:rPr lang="en-US" sz="1400" dirty="0"/>
                        <a:t> 2%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Incrementar</a:t>
                      </a:r>
                      <a:r>
                        <a:rPr lang="en-US" sz="1400" dirty="0"/>
                        <a:t> el </a:t>
                      </a:r>
                      <a:r>
                        <a:rPr lang="en-US" sz="1400" dirty="0" err="1"/>
                        <a:t>índice</a:t>
                      </a:r>
                      <a:r>
                        <a:rPr lang="en-US" sz="1400" dirty="0"/>
                        <a:t> de </a:t>
                      </a:r>
                      <a:r>
                        <a:rPr lang="en-US" sz="1400" dirty="0" err="1"/>
                        <a:t>asistencias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en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todo</a:t>
                      </a:r>
                      <a:r>
                        <a:rPr lang="en-US" sz="1400" dirty="0"/>
                        <a:t> el Distrito </a:t>
                      </a:r>
                      <a:r>
                        <a:rPr lang="en-US" sz="1400" dirty="0" err="1"/>
                        <a:t>en</a:t>
                      </a:r>
                      <a:r>
                        <a:rPr lang="en-US" sz="1400" dirty="0"/>
                        <a:t> 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165597"/>
                  </a:ext>
                </a:extLst>
              </a:tr>
              <a:tr h="183784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noProof="0" dirty="0"/>
                        <a:t>Asistentes de Salud </a:t>
                      </a:r>
                      <a:r>
                        <a:rPr lang="en-US" sz="1400" dirty="0"/>
                        <a:t>(7.8)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Índice</a:t>
                      </a:r>
                      <a:r>
                        <a:rPr lang="en-US" sz="1400" dirty="0"/>
                        <a:t> de </a:t>
                      </a:r>
                      <a:r>
                        <a:rPr lang="en-US" sz="1400" dirty="0" err="1"/>
                        <a:t>ausentismo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crónico</a:t>
                      </a:r>
                      <a:r>
                        <a:rPr lang="en-US" sz="1400" dirty="0"/>
                        <a:t>  6.7%</a:t>
                      </a:r>
                    </a:p>
                    <a:p>
                      <a:r>
                        <a:rPr lang="en-US" sz="1400" dirty="0"/>
                        <a:t>NARANJA  ELLs, SWDs</a:t>
                      </a:r>
                    </a:p>
                    <a:p>
                      <a:r>
                        <a:rPr lang="en-US" sz="1400" dirty="0"/>
                        <a:t>AMARILLO Afro-americano, Juventud </a:t>
                      </a:r>
                      <a:r>
                        <a:rPr lang="en-US" sz="1400" dirty="0" err="1"/>
                        <a:t>en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Adop</a:t>
                      </a:r>
                      <a:r>
                        <a:rPr lang="en-US" sz="1400" dirty="0"/>
                        <a:t>. Temp. </a:t>
                      </a:r>
                      <a:r>
                        <a:rPr lang="en-US" sz="1400" dirty="0" err="1"/>
                        <a:t>hispano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 err="1"/>
                        <a:t>indigente</a:t>
                      </a:r>
                      <a:endParaRPr lang="en-US" sz="1400" dirty="0"/>
                    </a:p>
                    <a:p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Asistencias</a:t>
                      </a:r>
                      <a:r>
                        <a:rPr lang="en-US" sz="1400" dirty="0"/>
                        <a:t> ADA 94.97%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Índice</a:t>
                      </a:r>
                      <a:r>
                        <a:rPr lang="en-US" sz="1400" dirty="0"/>
                        <a:t> de </a:t>
                      </a:r>
                      <a:r>
                        <a:rPr lang="en-US" sz="1400" dirty="0" err="1"/>
                        <a:t>ausentismo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crónico</a:t>
                      </a:r>
                      <a:r>
                        <a:rPr lang="en-US" sz="1400" dirty="0"/>
                        <a:t> NA</a:t>
                      </a:r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Asistencias</a:t>
                      </a:r>
                      <a:r>
                        <a:rPr lang="en-US" sz="1400" dirty="0"/>
                        <a:t> ADA 96.3%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Disminuir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ausentismo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crónico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en</a:t>
                      </a:r>
                      <a:r>
                        <a:rPr lang="en-US" sz="1400" dirty="0"/>
                        <a:t> 2%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Incrementar</a:t>
                      </a:r>
                      <a:r>
                        <a:rPr lang="en-US" sz="1400" dirty="0"/>
                        <a:t> el </a:t>
                      </a:r>
                      <a:r>
                        <a:rPr lang="en-US" sz="1400" dirty="0" err="1"/>
                        <a:t>índice</a:t>
                      </a:r>
                      <a:r>
                        <a:rPr lang="en-US" sz="1400" dirty="0"/>
                        <a:t> de </a:t>
                      </a:r>
                      <a:r>
                        <a:rPr lang="en-US" sz="1400" dirty="0" err="1"/>
                        <a:t>asistencias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en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todo</a:t>
                      </a:r>
                      <a:r>
                        <a:rPr lang="en-US" sz="1400" dirty="0"/>
                        <a:t> el Distrito </a:t>
                      </a:r>
                      <a:r>
                        <a:rPr lang="en-US" sz="1400" dirty="0" err="1"/>
                        <a:t>en</a:t>
                      </a:r>
                      <a:r>
                        <a:rPr lang="en-US" sz="1400" dirty="0"/>
                        <a:t> 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57007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84211" y="5270500"/>
            <a:ext cx="2605088" cy="365125"/>
          </a:xfrm>
        </p:spPr>
        <p:txBody>
          <a:bodyPr/>
          <a:lstStyle/>
          <a:p>
            <a:r>
              <a:rPr lang="es-ES" dirty="0"/>
              <a:t>Documento traducido al idioma español exclusivamente para BUSD por Nuria </a:t>
            </a:r>
            <a:r>
              <a:rPr lang="es-ES" dirty="0" err="1"/>
              <a:t>Lundberg</a:t>
            </a:r>
            <a:r>
              <a:rPr lang="es-ES" dirty="0"/>
              <a:t> - (Feb. 2021).Aclaraciones sobre la traducción: </a:t>
            </a:r>
            <a:r>
              <a:rPr lang="es-ES" dirty="0" err="1"/>
              <a:t>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202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A473A-C1DF-43BB-8B2D-B059E35D4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PREGUNTAS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C9B0E-AEA5-49F8-93FE-E7AD42DDC1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449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Contact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John Paramo, Ed.D., </a:t>
            </a:r>
            <a:r>
              <a:rPr lang="es-ES" dirty="0">
                <a:solidFill>
                  <a:schemeClr val="bg1"/>
                </a:solidFill>
              </a:rPr>
              <a:t>Superintendente Adjunto, Servicios Educativos</a:t>
            </a:r>
          </a:p>
          <a:p>
            <a:r>
              <a:rPr lang="en-US" dirty="0">
                <a:solidFill>
                  <a:schemeClr val="bg1"/>
                </a:solidFill>
              </a:rPr>
              <a:t>818-729-4451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Peter </a:t>
            </a:r>
            <a:r>
              <a:rPr lang="es-ES" dirty="0" err="1">
                <a:solidFill>
                  <a:schemeClr val="bg1"/>
                </a:solidFill>
              </a:rPr>
              <a:t>Knapik</a:t>
            </a:r>
            <a:r>
              <a:rPr lang="es-ES" dirty="0">
                <a:solidFill>
                  <a:schemeClr val="bg1"/>
                </a:solidFill>
              </a:rPr>
              <a:t>, Director de Educación Primaria/Programas Estatales  &amp; Federales </a:t>
            </a:r>
          </a:p>
          <a:p>
            <a:r>
              <a:rPr lang="es-ES" dirty="0">
                <a:solidFill>
                  <a:schemeClr val="bg1"/>
                </a:solidFill>
              </a:rPr>
              <a:t>818-729-4482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Documento traducido al idioma español exclusivamente para BUSD por Nuria Lundberg - (Feb. 2021).Aclaraciones sobre la traducción: nuria.lundberg@burbankusd.org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4726</TotalTime>
  <Words>3184</Words>
  <Application>Microsoft Macintosh PowerPoint</Application>
  <PresentationFormat>Widescreen</PresentationFormat>
  <Paragraphs>594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Century Gothic</vt:lpstr>
      <vt:lpstr>Wingdings 3</vt:lpstr>
      <vt:lpstr>Slice</vt:lpstr>
      <vt:lpstr>SERVICIOS EDUCATIVOS… a través de la óptica del plan de responsabilidad y control local (LCAP)</vt:lpstr>
      <vt:lpstr>Panorama gral. Servicios Educativos</vt:lpstr>
      <vt:lpstr>PowerPoint Presentation</vt:lpstr>
      <vt:lpstr>Servicios Educativos  DIAGRAMA OrganizaCIONAL</vt:lpstr>
      <vt:lpstr>LCAP FONDOS Base Y SUPLEMENTARIO</vt:lpstr>
      <vt:lpstr>dotación de personal Servicios Educativos</vt:lpstr>
      <vt:lpstr>dotación de personal ESCUELA SECUNDARIA Y PREPARATORIA</vt:lpstr>
      <vt:lpstr>escuelas secundaria y preparatoria FUNCIÓN DE auditoría Y RESPONSABILIDAD</vt:lpstr>
      <vt:lpstr>Presupuesto Servicios Educativos</vt:lpstr>
      <vt:lpstr>Presupuesto Servicios Educativos</vt:lpstr>
      <vt:lpstr>Presupuesto Servicios Educativos</vt:lpstr>
      <vt:lpstr>MEDICIÓN DE SERVICIOS EDUCATIVOS</vt:lpstr>
      <vt:lpstr>MEDICIÓN DE SERVICIOS EDUCATIVOS</vt:lpstr>
      <vt:lpstr>MEDICIÓN DE SERVICIOS EDUCATIVOS</vt:lpstr>
      <vt:lpstr>MEDICIÓN DE SERVICIOS EDUCATIVOS</vt:lpstr>
      <vt:lpstr>Escuela para Adultos de Burbank</vt:lpstr>
      <vt:lpstr>Presupuesto escuela para adultos</vt:lpstr>
      <vt:lpstr>Servicios Estudiantiles</vt:lpstr>
      <vt:lpstr>Servicios Estudiantiles FUNCIONES Y RESPONSABILIDAD</vt:lpstr>
      <vt:lpstr>Apoyo ESTUDIANTIL</vt:lpstr>
      <vt:lpstr>MEDICIÓN Servicios Estudiantiles</vt:lpstr>
      <vt:lpstr>MEDICIÓN Servicios Estudiantiles</vt:lpstr>
      <vt:lpstr>PLANEACIÓN EDO. DE EmergencIA Y SEGURIDAD</vt:lpstr>
      <vt:lpstr>PLANEACIÓN EDO. DE EmergencIA Y SEGURIDAD</vt:lpstr>
      <vt:lpstr>Presupuesto de Servicios de Salud</vt:lpstr>
      <vt:lpstr>SERVICIOS DE SALUD</vt:lpstr>
      <vt:lpstr>Presupuesto de Servicios de Salud</vt:lpstr>
      <vt:lpstr>Medición Servicios de Salud</vt:lpstr>
      <vt:lpstr>PREGUNTAS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stefan.c.lundberg@gmail.com</cp:lastModifiedBy>
  <cp:revision>291</cp:revision>
  <cp:lastPrinted>2021-02-23T21:14:53Z</cp:lastPrinted>
  <dcterms:created xsi:type="dcterms:W3CDTF">2019-11-22T16:39:25Z</dcterms:created>
  <dcterms:modified xsi:type="dcterms:W3CDTF">2021-02-24T23:24:01Z</dcterms:modified>
</cp:coreProperties>
</file>