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342" r:id="rId4"/>
    <p:sldId id="341" r:id="rId5"/>
    <p:sldId id="258" r:id="rId6"/>
    <p:sldId id="313" r:id="rId7"/>
    <p:sldId id="314" r:id="rId8"/>
    <p:sldId id="315" r:id="rId9"/>
    <p:sldId id="317" r:id="rId10"/>
    <p:sldId id="318" r:id="rId11"/>
    <p:sldId id="330" r:id="rId12"/>
    <p:sldId id="335" r:id="rId13"/>
    <p:sldId id="336" r:id="rId14"/>
    <p:sldId id="337" r:id="rId15"/>
    <p:sldId id="338" r:id="rId16"/>
    <p:sldId id="316" r:id="rId17"/>
    <p:sldId id="326" r:id="rId18"/>
    <p:sldId id="319" r:id="rId19"/>
    <p:sldId id="320" r:id="rId20"/>
    <p:sldId id="321" r:id="rId21"/>
    <p:sldId id="333" r:id="rId22"/>
    <p:sldId id="339" r:id="rId23"/>
    <p:sldId id="322" r:id="rId24"/>
    <p:sldId id="332" r:id="rId25"/>
    <p:sldId id="327" r:id="rId26"/>
    <p:sldId id="323" r:id="rId27"/>
    <p:sldId id="324" r:id="rId28"/>
    <p:sldId id="331" r:id="rId29"/>
    <p:sldId id="329" r:id="rId30"/>
    <p:sldId id="328" r:id="rId3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2" autoAdjust="0"/>
    <p:restoredTop sz="94660"/>
  </p:normalViewPr>
  <p:slideViewPr>
    <p:cSldViewPr snapToGrid="0">
      <p:cViewPr varScale="1">
        <p:scale>
          <a:sx n="92" d="100"/>
          <a:sy n="92" d="100"/>
        </p:scale>
        <p:origin x="120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620FE-52EC-405F-87B1-4780353CE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800"/>
            <a:ext cx="8001000" cy="29718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EDUCATIONAL SERVICES… through the lens of the local control accountability plan (LCAP)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1B4CB-F43B-4782-AED9-1311E1667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1" y="4145280"/>
            <a:ext cx="9588501" cy="202692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Presented by:</a:t>
            </a:r>
          </a:p>
          <a:p>
            <a:r>
              <a:rPr lang="en-US" dirty="0">
                <a:solidFill>
                  <a:schemeClr val="bg1"/>
                </a:solidFill>
              </a:rPr>
              <a:t>John Paramo, Ed.D., Assistant Superintendent, Educational Services</a:t>
            </a:r>
          </a:p>
          <a:p>
            <a:r>
              <a:rPr lang="en-US" dirty="0">
                <a:solidFill>
                  <a:schemeClr val="bg1"/>
                </a:solidFill>
              </a:rPr>
              <a:t>Peter Knapik, Ed.D., Director of Elementary Education</a:t>
            </a:r>
          </a:p>
        </p:txBody>
      </p:sp>
    </p:spTree>
    <p:extLst>
      <p:ext uri="{BB962C8B-B14F-4D97-AF65-F5344CB8AC3E}">
        <p14:creationId xmlns:p14="http://schemas.microsoft.com/office/powerpoint/2010/main" val="3153222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AC596-9CC6-4CD7-8294-333B6F71B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322614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Overview of educational services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DB339-5452-4E55-81BA-811AFD318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14501"/>
            <a:ext cx="8535988" cy="42799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Educational Services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Secondary Schools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Burbank Adult School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Student Services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Emergency Planning and Safety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Health Services</a:t>
            </a:r>
          </a:p>
        </p:txBody>
      </p:sp>
    </p:spTree>
    <p:extLst>
      <p:ext uri="{BB962C8B-B14F-4D97-AF65-F5344CB8AC3E}">
        <p14:creationId xmlns:p14="http://schemas.microsoft.com/office/powerpoint/2010/main" val="2590927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>
            <a:extLst>
              <a:ext uri="{FF2B5EF4-FFF2-40B4-BE49-F238E27FC236}">
                <a16:creationId xmlns:a16="http://schemas.microsoft.com/office/drawing/2014/main" id="{F9D5ADB6-984F-4A30-AED8-080904D5C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/>
          <a:lstStyle/>
          <a:p>
            <a:fld id="{D5A1E77C-CAD7-41C0-9A61-A58DCFC3B151}" type="slidenum">
              <a:rPr lang="en-US" sz="1800" smtClean="0"/>
              <a:t>3</a:t>
            </a:fld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D31CB0-C081-49FE-ABF4-1211389069F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25786" y="495434"/>
            <a:ext cx="7531999" cy="584598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3FD6B75-8220-4CE6-8ECE-A58D52F1FF0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9908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Organization Chart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5ACDDF-3B5A-418A-A269-4EA2C509C3A2}"/>
              </a:ext>
            </a:extLst>
          </p:cNvPr>
          <p:cNvSpPr txBox="1"/>
          <p:nvPr/>
        </p:nvSpPr>
        <p:spPr>
          <a:xfrm>
            <a:off x="8009877" y="1324213"/>
            <a:ext cx="1647908" cy="3749040"/>
          </a:xfrm>
          <a:prstGeom prst="rect">
            <a:avLst/>
          </a:prstGeom>
          <a:solidFill>
            <a:srgbClr val="FFFF99">
              <a:alpha val="16078"/>
            </a:srgbClr>
          </a:solidFill>
          <a:ln w="190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6F92C5-0DEB-47E5-802E-D55289E81A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033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65396"/>
            <a:ext cx="8534400" cy="100620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Educational services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Organizational Chart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C65402-5EA3-4460-8E6D-B278EEF75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876" t="16362" r="52822" b="42338"/>
          <a:stretch/>
        </p:blipFill>
        <p:spPr>
          <a:xfrm>
            <a:off x="3418449" y="1371602"/>
            <a:ext cx="4192173" cy="505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624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552FD-BFB0-4883-88A2-E80835722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12955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LCAP Base and Supplemental Funds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8115E-6B3D-4C7F-ABE9-53118A5EC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15353"/>
            <a:ext cx="9435148" cy="417904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Base Funding </a:t>
            </a:r>
            <a:r>
              <a:rPr lang="en-US" dirty="0">
                <a:solidFill>
                  <a:schemeClr val="bg1"/>
                </a:solidFill>
              </a:rPr>
              <a:t>(Calculated with Student Average Daily Attendance (ADA) in grades TK-3; 4-6; 7-8; 9-12)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Supplemental Funding </a:t>
            </a:r>
            <a:r>
              <a:rPr lang="en-US" dirty="0">
                <a:solidFill>
                  <a:schemeClr val="bg1"/>
                </a:solidFill>
              </a:rPr>
              <a:t>(Unduplicated student count/Counted once)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English Language Learners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Students in Foster Care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Students who are Homeless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Students who are socio-economically disadvantaged (National School Lunch Program)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917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F05AE-55F9-4E1F-9866-86CE45A23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31781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Educational Services staffing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8905D-8D88-4B30-BDA0-A5218FFF5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01906"/>
            <a:ext cx="8535988" cy="419249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Assistant Superintendent (1)</a:t>
            </a:r>
          </a:p>
          <a:p>
            <a:r>
              <a:rPr lang="en-US" dirty="0">
                <a:solidFill>
                  <a:schemeClr val="bg1"/>
                </a:solidFill>
              </a:rPr>
              <a:t>Administrative  Assistant (1)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Supervisor to Staff Ratio 1:1</a:t>
            </a:r>
          </a:p>
          <a:p>
            <a:r>
              <a:rPr lang="en-US" dirty="0">
                <a:solidFill>
                  <a:schemeClr val="bg1"/>
                </a:solidFill>
              </a:rPr>
              <a:t>Cost of Salary and Benefits  $297,735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Total LCAP Budget Supplemental $3,067,334</a:t>
            </a:r>
          </a:p>
          <a:p>
            <a:r>
              <a:rPr lang="en-US" dirty="0">
                <a:solidFill>
                  <a:schemeClr val="bg1"/>
                </a:solidFill>
              </a:rPr>
              <a:t>Total LCAP Budget Base  $1,835,056</a:t>
            </a:r>
          </a:p>
        </p:txBody>
      </p:sp>
    </p:spTree>
    <p:extLst>
      <p:ext uri="{BB962C8B-B14F-4D97-AF65-F5344CB8AC3E}">
        <p14:creationId xmlns:p14="http://schemas.microsoft.com/office/powerpoint/2010/main" val="1969364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FF0F4-15D0-4F66-9F33-99D5D1FCC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41294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Secondary school staffing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AED1D-29AB-4F72-8A85-B9E8F723A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627094"/>
            <a:ext cx="8535988" cy="436730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6-8 Administrators (8) (3,393 students)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$1,320,252</a:t>
            </a:r>
          </a:p>
          <a:p>
            <a:r>
              <a:rPr lang="en-US" dirty="0">
                <a:solidFill>
                  <a:schemeClr val="bg1"/>
                </a:solidFill>
              </a:rPr>
              <a:t>9-12 Administrators (10) (5,131 students)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$1,748,169</a:t>
            </a:r>
          </a:p>
          <a:p>
            <a:r>
              <a:rPr lang="en-US" dirty="0">
                <a:solidFill>
                  <a:schemeClr val="bg1"/>
                </a:solidFill>
              </a:rPr>
              <a:t>Alternative Schools Administrators (2) (177 students)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$472,610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11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DE263-53C1-48E2-87AC-A7AD31C09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416859"/>
            <a:ext cx="10058400" cy="138504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secondary schools Oversight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role and responsibility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ECC47-A293-4F60-9DD3-12F5F9F638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191871"/>
            <a:ext cx="8535988" cy="4450976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District Office Oversight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Budget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Staffing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Enrollment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General Support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Crisis Response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Curriculum and Instruction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Professional Development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Accountability (Assessments)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Parent Engagement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Facilities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895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FD0EC-3316-4AF1-8D95-06FB4100E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25120"/>
            <a:ext cx="10058400" cy="53848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Educational services 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E3411B-EA76-4CAB-B2AD-51DBEF153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653988"/>
            <a:ext cx="8535988" cy="434041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11BA9A5-83EB-4524-A574-A7E4712C78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963616"/>
              </p:ext>
            </p:extLst>
          </p:nvPr>
        </p:nvGraphicFramePr>
        <p:xfrm>
          <a:off x="573437" y="1016000"/>
          <a:ext cx="10685965" cy="5256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7193">
                  <a:extLst>
                    <a:ext uri="{9D8B030D-6E8A-4147-A177-3AD203B41FA5}">
                      <a16:colId xmlns:a16="http://schemas.microsoft.com/office/drawing/2014/main" val="3458025727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2770777060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4188486158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1018111439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2700266241"/>
                    </a:ext>
                  </a:extLst>
                </a:gridCol>
              </a:tblGrid>
              <a:tr h="1690657">
                <a:tc>
                  <a:txBody>
                    <a:bodyPr/>
                    <a:lstStyle/>
                    <a:p>
                      <a:r>
                        <a:rPr lang="en-US" dirty="0"/>
                        <a:t>Actions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</a:p>
                    <a:p>
                      <a:pPr algn="ctr"/>
                      <a:r>
                        <a:rPr lang="en-US" dirty="0"/>
                        <a:t>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</a:p>
                    <a:p>
                      <a:pPr algn="ctr"/>
                      <a:r>
                        <a:rPr lang="en-US" dirty="0"/>
                        <a:t>Base Budget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2021-2022 </a:t>
                      </a:r>
                    </a:p>
                    <a:p>
                      <a:pPr algn="ctr"/>
                      <a:r>
                        <a:rPr lang="en-US" dirty="0"/>
                        <a:t>Proposed Supplemental </a:t>
                      </a:r>
                    </a:p>
                    <a:p>
                      <a:pPr algn="ctr"/>
                      <a:r>
                        <a:rPr lang="en-US" dirty="0"/>
                        <a:t>Budget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2021-2022 </a:t>
                      </a:r>
                    </a:p>
                    <a:p>
                      <a:pPr algn="ctr"/>
                      <a:r>
                        <a:rPr lang="en-US" dirty="0"/>
                        <a:t>Proposed Base</a:t>
                      </a:r>
                    </a:p>
                    <a:p>
                      <a:pPr algn="ctr"/>
                      <a:r>
                        <a:rPr lang="en-US" dirty="0"/>
                        <a:t>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43725"/>
                  </a:ext>
                </a:extLst>
              </a:tr>
              <a:tr h="889819">
                <a:tc>
                  <a:txBody>
                    <a:bodyPr/>
                    <a:lstStyle/>
                    <a:p>
                      <a:r>
                        <a:rPr lang="en-US" dirty="0"/>
                        <a:t>High School Counselors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$228,276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$232,099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74684"/>
                  </a:ext>
                </a:extLst>
              </a:tr>
              <a:tr h="872285">
                <a:tc>
                  <a:txBody>
                    <a:bodyPr/>
                    <a:lstStyle/>
                    <a:p>
                      <a:r>
                        <a:rPr lang="en-US" dirty="0"/>
                        <a:t>Middle School Counselors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$328,953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$333,900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50338"/>
                  </a:ext>
                </a:extLst>
              </a:tr>
              <a:tr h="889819">
                <a:tc>
                  <a:txBody>
                    <a:bodyPr/>
                    <a:lstStyle/>
                    <a:p>
                      <a:r>
                        <a:rPr lang="en-US" dirty="0"/>
                        <a:t>Monterey Teachers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$410,289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$874,266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602656"/>
                  </a:ext>
                </a:extLst>
              </a:tr>
              <a:tr h="889819">
                <a:tc>
                  <a:txBody>
                    <a:bodyPr/>
                    <a:lstStyle/>
                    <a:p>
                      <a:r>
                        <a:rPr lang="en-US" dirty="0"/>
                        <a:t>Monterey Assistant Principal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$173,310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$173,297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111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010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75945-F242-4DAB-A3F4-BBD4A8C31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09282"/>
            <a:ext cx="10058400" cy="833718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Educational services 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DB35F-608B-4807-9222-1FDC09EA6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84294"/>
            <a:ext cx="8535988" cy="391010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67038B4-178A-4ED9-A639-8CEC0454D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559311"/>
              </p:ext>
            </p:extLst>
          </p:nvPr>
        </p:nvGraphicFramePr>
        <p:xfrm>
          <a:off x="684210" y="1143001"/>
          <a:ext cx="10588840" cy="5229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7768">
                  <a:extLst>
                    <a:ext uri="{9D8B030D-6E8A-4147-A177-3AD203B41FA5}">
                      <a16:colId xmlns:a16="http://schemas.microsoft.com/office/drawing/2014/main" val="2251422458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420622015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361348230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332900356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875125777"/>
                    </a:ext>
                  </a:extLst>
                </a:gridCol>
              </a:tblGrid>
              <a:tr h="1431686">
                <a:tc>
                  <a:txBody>
                    <a:bodyPr/>
                    <a:lstStyle/>
                    <a:p>
                      <a:r>
                        <a:rPr lang="en-US" dirty="0"/>
                        <a:t>Action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</a:t>
                      </a:r>
                    </a:p>
                    <a:p>
                      <a:pPr algn="ctr"/>
                      <a:r>
                        <a:rPr lang="en-US" dirty="0"/>
                        <a:t>Supplemental Budget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</a:p>
                    <a:p>
                      <a:pPr algn="ctr"/>
                      <a:r>
                        <a:rPr lang="en-US" dirty="0"/>
                        <a:t>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2021-2022 </a:t>
                      </a:r>
                    </a:p>
                    <a:p>
                      <a:pPr algn="ctr"/>
                      <a:r>
                        <a:rPr lang="en-US" dirty="0"/>
                        <a:t>Proposed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2021-2022 </a:t>
                      </a:r>
                    </a:p>
                    <a:p>
                      <a:pPr algn="ctr"/>
                      <a:r>
                        <a:rPr lang="en-US" dirty="0"/>
                        <a:t>Proposed </a:t>
                      </a:r>
                    </a:p>
                    <a:p>
                      <a:pPr algn="ctr"/>
                      <a:r>
                        <a:rPr lang="en-US" dirty="0"/>
                        <a:t>Base Budget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545914"/>
                  </a:ext>
                </a:extLst>
              </a:tr>
              <a:tr h="805323">
                <a:tc>
                  <a:txBody>
                    <a:bodyPr/>
                    <a:lstStyle/>
                    <a:p>
                      <a:r>
                        <a:rPr lang="en-US" sz="1600" dirty="0"/>
                        <a:t>Community Day School Teachers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$226,276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$449,328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25549"/>
                  </a:ext>
                </a:extLst>
              </a:tr>
              <a:tr h="1043938">
                <a:tc>
                  <a:txBody>
                    <a:bodyPr/>
                    <a:lstStyle/>
                    <a:p>
                      <a:r>
                        <a:rPr lang="en-US" sz="1600" dirty="0"/>
                        <a:t>Community Day School Instructional Assistants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$146,658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$145,459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694274"/>
                  </a:ext>
                </a:extLst>
              </a:tr>
              <a:tr h="1106697">
                <a:tc>
                  <a:txBody>
                    <a:bodyPr/>
                    <a:lstStyle/>
                    <a:p>
                      <a:r>
                        <a:rPr lang="en-US" sz="1600" dirty="0"/>
                        <a:t>Independent Learning Academy Online Courses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$509,994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$509,994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556408"/>
                  </a:ext>
                </a:extLst>
              </a:tr>
              <a:tr h="84221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Intervention Sections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$160,000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$146,790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COVID funds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162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1867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48A4B-4F9C-44DE-B1C6-9A302BC4F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25121"/>
            <a:ext cx="10058400" cy="89408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EDUCATIONAL Services 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AD2BA-B34E-4890-A32A-B81B8F9A0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39333"/>
            <a:ext cx="8535988" cy="455506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4917AEA-1A6F-44A0-A3B9-F55B24C90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609316"/>
              </p:ext>
            </p:extLst>
          </p:nvPr>
        </p:nvGraphicFramePr>
        <p:xfrm>
          <a:off x="684211" y="1219202"/>
          <a:ext cx="10602490" cy="5181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0498">
                  <a:extLst>
                    <a:ext uri="{9D8B030D-6E8A-4147-A177-3AD203B41FA5}">
                      <a16:colId xmlns:a16="http://schemas.microsoft.com/office/drawing/2014/main" val="1875001345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3668854705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819919417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2480587717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3004353174"/>
                    </a:ext>
                  </a:extLst>
                </a:gridCol>
              </a:tblGrid>
              <a:tr h="923413">
                <a:tc>
                  <a:txBody>
                    <a:bodyPr/>
                    <a:lstStyle/>
                    <a:p>
                      <a:r>
                        <a:rPr lang="en-US" dirty="0"/>
                        <a:t>Action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</a:p>
                    <a:p>
                      <a:pPr algn="ctr"/>
                      <a:r>
                        <a:rPr lang="en-US" dirty="0"/>
                        <a:t>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2021-2022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2021-2022 </a:t>
                      </a:r>
                    </a:p>
                    <a:p>
                      <a:pPr algn="ctr"/>
                      <a:r>
                        <a:rPr lang="en-US" dirty="0"/>
                        <a:t>Base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531224"/>
                  </a:ext>
                </a:extLst>
              </a:tr>
              <a:tr h="923413">
                <a:tc>
                  <a:txBody>
                    <a:bodyPr/>
                    <a:lstStyle/>
                    <a:p>
                      <a:r>
                        <a:rPr lang="en-US" dirty="0"/>
                        <a:t>FSA Counseling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815728"/>
                  </a:ext>
                </a:extLst>
              </a:tr>
              <a:tr h="120043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Advanced Placement Testing Fees for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$0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632648"/>
                  </a:ext>
                </a:extLst>
              </a:tr>
              <a:tr h="113357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English Initial Credit Summer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$52,000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$52,000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762499"/>
                  </a:ext>
                </a:extLst>
              </a:tr>
              <a:tr h="100075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Online Credit Recovery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$191,407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$220,478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85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850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73EFA-A726-494D-A734-86E587945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280220"/>
            <a:ext cx="10058400" cy="75216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Educational services measurement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81A37-62C0-457F-AD97-3EF218235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12686"/>
            <a:ext cx="8535988" cy="4281714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BE4978-5F98-4B77-A19E-C2EA0344FA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386515"/>
              </p:ext>
            </p:extLst>
          </p:nvPr>
        </p:nvGraphicFramePr>
        <p:xfrm>
          <a:off x="464947" y="863602"/>
          <a:ext cx="11338032" cy="5864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508">
                  <a:extLst>
                    <a:ext uri="{9D8B030D-6E8A-4147-A177-3AD203B41FA5}">
                      <a16:colId xmlns:a16="http://schemas.microsoft.com/office/drawing/2014/main" val="3562824816"/>
                    </a:ext>
                  </a:extLst>
                </a:gridCol>
                <a:gridCol w="2834508">
                  <a:extLst>
                    <a:ext uri="{9D8B030D-6E8A-4147-A177-3AD203B41FA5}">
                      <a16:colId xmlns:a16="http://schemas.microsoft.com/office/drawing/2014/main" val="3425691898"/>
                    </a:ext>
                  </a:extLst>
                </a:gridCol>
                <a:gridCol w="2834508">
                  <a:extLst>
                    <a:ext uri="{9D8B030D-6E8A-4147-A177-3AD203B41FA5}">
                      <a16:colId xmlns:a16="http://schemas.microsoft.com/office/drawing/2014/main" val="4241321184"/>
                    </a:ext>
                  </a:extLst>
                </a:gridCol>
                <a:gridCol w="2834508">
                  <a:extLst>
                    <a:ext uri="{9D8B030D-6E8A-4147-A177-3AD203B41FA5}">
                      <a16:colId xmlns:a16="http://schemas.microsoft.com/office/drawing/2014/main" val="505031157"/>
                    </a:ext>
                  </a:extLst>
                </a:gridCol>
              </a:tblGrid>
              <a:tr h="625561">
                <a:tc>
                  <a:txBody>
                    <a:bodyPr/>
                    <a:lstStyle/>
                    <a:p>
                      <a:r>
                        <a:rPr lang="en-US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</a:t>
                      </a:r>
                    </a:p>
                    <a:p>
                      <a:pPr algn="ctr"/>
                      <a:r>
                        <a:rPr lang="en-US" dirty="0"/>
                        <a:t>2018-2019/2019-2020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 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 2021-2022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008921"/>
                  </a:ext>
                </a:extLst>
              </a:tr>
              <a:tr h="71492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Intervention Sections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D and F grades rate</a:t>
                      </a:r>
                    </a:p>
                    <a:p>
                      <a:r>
                        <a:rPr lang="en-US" sz="1400" dirty="0"/>
                        <a:t>Fall rate 9.83%</a:t>
                      </a:r>
                    </a:p>
                    <a:p>
                      <a:r>
                        <a:rPr lang="en-US" sz="1400" dirty="0"/>
                        <a:t>Spring rate 13.45%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 and F grades rate</a:t>
                      </a:r>
                    </a:p>
                    <a:p>
                      <a:r>
                        <a:rPr lang="en-US" sz="1400" dirty="0"/>
                        <a:t>Fall rate 17%</a:t>
                      </a:r>
                    </a:p>
                    <a:p>
                      <a:r>
                        <a:rPr lang="en-US" sz="1400" dirty="0"/>
                        <a:t>Spring rate 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Decrease % of D and F grades by 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133811"/>
                  </a:ext>
                </a:extLst>
              </a:tr>
              <a:tr h="154900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Online Credit Recovery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Credit deficiency</a:t>
                      </a:r>
                    </a:p>
                    <a:p>
                      <a:r>
                        <a:rPr lang="en-US" sz="1400" dirty="0"/>
                        <a:t>BHS 329 students</a:t>
                      </a:r>
                    </a:p>
                    <a:p>
                      <a:r>
                        <a:rPr lang="en-US" sz="1400" dirty="0"/>
                        <a:t>JBHS 380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Credit deficiency</a:t>
                      </a:r>
                    </a:p>
                    <a:p>
                      <a:r>
                        <a:rPr lang="en-US" sz="1400" dirty="0"/>
                        <a:t>BHS 415 students</a:t>
                      </a:r>
                    </a:p>
                    <a:p>
                      <a:r>
                        <a:rPr lang="en-US" sz="1400" dirty="0"/>
                        <a:t>JBHS 455 students</a:t>
                      </a:r>
                    </a:p>
                    <a:p>
                      <a:r>
                        <a:rPr lang="en-US" sz="1400" dirty="0"/>
                        <a:t>532 recovered credit in summer school</a:t>
                      </a:r>
                    </a:p>
                    <a:p>
                      <a:r>
                        <a:rPr lang="en-US" sz="1400" dirty="0"/>
                        <a:t>82 students recovered through credit recovery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Decrease students credit deficiency by 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901334"/>
                  </a:ext>
                </a:extLst>
              </a:tr>
              <a:tr h="290747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High School Counselors (2)</a:t>
                      </a:r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Graduation rate 92.3%</a:t>
                      </a:r>
                    </a:p>
                    <a:p>
                      <a:r>
                        <a:rPr lang="en-US" sz="1400" dirty="0"/>
                        <a:t>BLUE ELL, Homeless, SED, SPED; GREEN  All Students</a:t>
                      </a:r>
                    </a:p>
                    <a:p>
                      <a:r>
                        <a:rPr lang="en-US" sz="1400" dirty="0"/>
                        <a:t>Hispanic; ORANGE Hispanic, </a:t>
                      </a:r>
                    </a:p>
                    <a:p>
                      <a:r>
                        <a:rPr lang="en-US" sz="1400" dirty="0"/>
                        <a:t>African American</a:t>
                      </a:r>
                    </a:p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A-G Completion rate</a:t>
                      </a:r>
                    </a:p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JBHS 47.41%</a:t>
                      </a:r>
                    </a:p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BHS 47%</a:t>
                      </a:r>
                    </a:p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District 48%</a:t>
                      </a:r>
                      <a:endParaRPr lang="en-US" sz="1400" dirty="0"/>
                    </a:p>
                    <a:p>
                      <a:r>
                        <a:rPr lang="en-US" sz="1400" dirty="0"/>
                        <a:t>D and F grades rate</a:t>
                      </a:r>
                    </a:p>
                    <a:p>
                      <a:r>
                        <a:rPr lang="en-US" sz="1400" dirty="0"/>
                        <a:t>Fall rate 9.83%</a:t>
                      </a:r>
                    </a:p>
                    <a:p>
                      <a:r>
                        <a:rPr lang="en-US" sz="1400" dirty="0"/>
                        <a:t>Spring rate 13.45%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Graduation rate 91.6%</a:t>
                      </a:r>
                    </a:p>
                    <a:p>
                      <a:endParaRPr lang="en-US" sz="1400" dirty="0"/>
                    </a:p>
                    <a:p>
                      <a:endParaRPr lang="en-US" sz="1400" dirty="0">
                        <a:solidFill>
                          <a:srgbClr val="00B050"/>
                        </a:solidFill>
                      </a:endParaRPr>
                    </a:p>
                    <a:p>
                      <a:endParaRPr lang="en-US" sz="1400" dirty="0">
                        <a:solidFill>
                          <a:srgbClr val="00B050"/>
                        </a:solidFill>
                      </a:endParaRPr>
                    </a:p>
                    <a:p>
                      <a:endParaRPr lang="en-US" sz="1400" dirty="0">
                        <a:solidFill>
                          <a:srgbClr val="00B050"/>
                        </a:solidFill>
                      </a:endParaRPr>
                    </a:p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A-G Completion rate</a:t>
                      </a:r>
                    </a:p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JBHS 57%</a:t>
                      </a:r>
                    </a:p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BHS 55%</a:t>
                      </a:r>
                    </a:p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District 50%</a:t>
                      </a:r>
                      <a:endParaRPr lang="en-US" sz="1400" dirty="0"/>
                    </a:p>
                    <a:p>
                      <a:r>
                        <a:rPr lang="en-US" sz="1400" dirty="0"/>
                        <a:t>D and F grades rate</a:t>
                      </a:r>
                    </a:p>
                    <a:p>
                      <a:r>
                        <a:rPr lang="en-US" sz="1400" dirty="0"/>
                        <a:t>Fall rate 17%</a:t>
                      </a:r>
                    </a:p>
                    <a:p>
                      <a:r>
                        <a:rPr lang="en-US" sz="1400" dirty="0"/>
                        <a:t>Spring rate 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Maintain or increase graduation rate on the California Dashboard</a:t>
                      </a:r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r>
                        <a:rPr lang="en-US" sz="1400" dirty="0"/>
                        <a:t>Increase students who meet A-G course requirements by 3%</a:t>
                      </a:r>
                    </a:p>
                    <a:p>
                      <a:endParaRPr lang="en-US" sz="1400" dirty="0"/>
                    </a:p>
                    <a:p>
                      <a:r>
                        <a:rPr lang="en-US" sz="1400" dirty="0"/>
                        <a:t>Decrease % of D and F grades by 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481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95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40FA7-8FDB-492C-911E-E34133C51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7688"/>
            <a:ext cx="10058400" cy="1251488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Educational services measurement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346A40-F948-40E4-8956-2622C8488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193369"/>
            <a:ext cx="8535988" cy="480103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18EDFAA-290F-4510-872D-C17C843BE0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980997"/>
              </p:ext>
            </p:extLst>
          </p:nvPr>
        </p:nvGraphicFramePr>
        <p:xfrm>
          <a:off x="684212" y="1193369"/>
          <a:ext cx="10823576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894">
                  <a:extLst>
                    <a:ext uri="{9D8B030D-6E8A-4147-A177-3AD203B41FA5}">
                      <a16:colId xmlns:a16="http://schemas.microsoft.com/office/drawing/2014/main" val="3484138259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3163568492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3388918111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722153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 2021-2022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83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Monterey Teachers (4)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Credit deficiency</a:t>
                      </a:r>
                    </a:p>
                    <a:p>
                      <a:r>
                        <a:rPr lang="en-US" sz="1800" dirty="0"/>
                        <a:t>All students</a:t>
                      </a:r>
                    </a:p>
                    <a:p>
                      <a:r>
                        <a:rPr lang="en-US" sz="1800" dirty="0"/>
                        <a:t> 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Graduation rate 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the number of students who are credit deficient by 5%</a:t>
                      </a:r>
                    </a:p>
                    <a:p>
                      <a:endParaRPr lang="en-US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Graduation rate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the number of students who are credit deficient by 5%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Increase the graduation rate by 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500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Monterey Assistant Principal (1)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Credit deficiency</a:t>
                      </a:r>
                    </a:p>
                    <a:p>
                      <a:r>
                        <a:rPr lang="en-US" sz="1800" dirty="0"/>
                        <a:t>All students</a:t>
                      </a:r>
                    </a:p>
                    <a:p>
                      <a:r>
                        <a:rPr lang="en-US" sz="1800" dirty="0"/>
                        <a:t> 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Graduation rate 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the number of students who are credit deficient by 5%</a:t>
                      </a:r>
                    </a:p>
                    <a:p>
                      <a:endParaRPr lang="en-US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Graduation rate NA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the number of students who are credit deficient by 5%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Increase the graduation rate by 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58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Middle School Counselors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D and F grades rate</a:t>
                      </a:r>
                      <a:endParaRPr lang="en-US" dirty="0"/>
                    </a:p>
                    <a:p>
                      <a:r>
                        <a:rPr lang="en-US" dirty="0"/>
                        <a:t>Fall rate 9.83%</a:t>
                      </a:r>
                    </a:p>
                    <a:p>
                      <a:r>
                        <a:rPr lang="en-US" dirty="0"/>
                        <a:t>Spring rate 13.45%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 and F grades rate</a:t>
                      </a:r>
                    </a:p>
                    <a:p>
                      <a:r>
                        <a:rPr lang="en-US" sz="1800" dirty="0"/>
                        <a:t>Fall rate 17%</a:t>
                      </a:r>
                    </a:p>
                    <a:p>
                      <a:r>
                        <a:rPr lang="en-US" sz="1800" dirty="0"/>
                        <a:t>Spring rate 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% of D and F grades by 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637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8659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6B3A0-24BC-49BA-8CBC-F30BA3EBE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528320"/>
            <a:ext cx="10058400" cy="79248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Educational services measurement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A90B6-E461-4665-BA60-0CBFB8537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18834"/>
            <a:ext cx="8535988" cy="447556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5D5A1F3-32F6-4779-AA41-371CF3EF53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142762"/>
              </p:ext>
            </p:extLst>
          </p:nvPr>
        </p:nvGraphicFramePr>
        <p:xfrm>
          <a:off x="684211" y="1320800"/>
          <a:ext cx="10950328" cy="5404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7582">
                  <a:extLst>
                    <a:ext uri="{9D8B030D-6E8A-4147-A177-3AD203B41FA5}">
                      <a16:colId xmlns:a16="http://schemas.microsoft.com/office/drawing/2014/main" val="1572642492"/>
                    </a:ext>
                  </a:extLst>
                </a:gridCol>
                <a:gridCol w="2737582">
                  <a:extLst>
                    <a:ext uri="{9D8B030D-6E8A-4147-A177-3AD203B41FA5}">
                      <a16:colId xmlns:a16="http://schemas.microsoft.com/office/drawing/2014/main" val="383017284"/>
                    </a:ext>
                  </a:extLst>
                </a:gridCol>
                <a:gridCol w="2737582">
                  <a:extLst>
                    <a:ext uri="{9D8B030D-6E8A-4147-A177-3AD203B41FA5}">
                      <a16:colId xmlns:a16="http://schemas.microsoft.com/office/drawing/2014/main" val="1062053000"/>
                    </a:ext>
                  </a:extLst>
                </a:gridCol>
                <a:gridCol w="2737582">
                  <a:extLst>
                    <a:ext uri="{9D8B030D-6E8A-4147-A177-3AD203B41FA5}">
                      <a16:colId xmlns:a16="http://schemas.microsoft.com/office/drawing/2014/main" val="2823661237"/>
                    </a:ext>
                  </a:extLst>
                </a:gridCol>
              </a:tblGrid>
              <a:tr h="623260">
                <a:tc>
                  <a:txBody>
                    <a:bodyPr/>
                    <a:lstStyle/>
                    <a:p>
                      <a:r>
                        <a:rPr lang="en-US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 2021-2022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593583"/>
                  </a:ext>
                </a:extLst>
              </a:tr>
              <a:tr h="169170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Community Day School Teachers (2)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Credit deficiency</a:t>
                      </a:r>
                    </a:p>
                    <a:p>
                      <a:r>
                        <a:rPr lang="en-US" sz="1800" dirty="0"/>
                        <a:t>All students</a:t>
                      </a:r>
                    </a:p>
                    <a:p>
                      <a:r>
                        <a:rPr lang="en-US" sz="1800" dirty="0"/>
                        <a:t> </a:t>
                      </a:r>
                    </a:p>
                    <a:p>
                      <a:r>
                        <a:rPr lang="en-US" dirty="0"/>
                        <a:t>Graduation rate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the number of students who are credit deficient by 5%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Graduation rate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the number of students who are credit deficient by 5%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Maintain or increase the graduation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657442"/>
                  </a:ext>
                </a:extLst>
              </a:tr>
              <a:tr h="169170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Community Day School Instructional Assistants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Credit deficiency</a:t>
                      </a:r>
                    </a:p>
                    <a:p>
                      <a:r>
                        <a:rPr lang="en-US" sz="1800" dirty="0"/>
                        <a:t>All students</a:t>
                      </a:r>
                    </a:p>
                    <a:p>
                      <a:r>
                        <a:rPr lang="en-US" sz="1800" dirty="0"/>
                        <a:t> 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Graduation rate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the number of students who are credit deficient by 5%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Graduation rate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 the number of students who are credit deficient by 5%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Maintain or increase the graduation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385387"/>
                  </a:ext>
                </a:extLst>
              </a:tr>
              <a:tr h="128989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Advanced Placement Testing Fees for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A-G completion rate 49.2%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A-G completion rate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Increase the number of students who meet A-G course requirements by 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765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0787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88C5D-17A8-4DB0-9244-DABA4536D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12822"/>
            <a:ext cx="10058400" cy="55077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Educational services measurement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15EA1-4447-4319-9FF6-160EC2683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960A1B4-5623-4CB2-8F99-DD4C83FDB4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573742"/>
              </p:ext>
            </p:extLst>
          </p:nvPr>
        </p:nvGraphicFramePr>
        <p:xfrm>
          <a:off x="684210" y="863603"/>
          <a:ext cx="10697664" cy="5601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416">
                  <a:extLst>
                    <a:ext uri="{9D8B030D-6E8A-4147-A177-3AD203B41FA5}">
                      <a16:colId xmlns:a16="http://schemas.microsoft.com/office/drawing/2014/main" val="853188865"/>
                    </a:ext>
                  </a:extLst>
                </a:gridCol>
                <a:gridCol w="2674416">
                  <a:extLst>
                    <a:ext uri="{9D8B030D-6E8A-4147-A177-3AD203B41FA5}">
                      <a16:colId xmlns:a16="http://schemas.microsoft.com/office/drawing/2014/main" val="2982442907"/>
                    </a:ext>
                  </a:extLst>
                </a:gridCol>
                <a:gridCol w="2674416">
                  <a:extLst>
                    <a:ext uri="{9D8B030D-6E8A-4147-A177-3AD203B41FA5}">
                      <a16:colId xmlns:a16="http://schemas.microsoft.com/office/drawing/2014/main" val="2610586435"/>
                    </a:ext>
                  </a:extLst>
                </a:gridCol>
                <a:gridCol w="2674416">
                  <a:extLst>
                    <a:ext uri="{9D8B030D-6E8A-4147-A177-3AD203B41FA5}">
                      <a16:colId xmlns:a16="http://schemas.microsoft.com/office/drawing/2014/main" val="969314343"/>
                    </a:ext>
                  </a:extLst>
                </a:gridCol>
              </a:tblGrid>
              <a:tr h="626841">
                <a:tc>
                  <a:txBody>
                    <a:bodyPr/>
                    <a:lstStyle/>
                    <a:p>
                      <a:r>
                        <a:rPr lang="en-US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Outcomes </a:t>
                      </a:r>
                    </a:p>
                    <a:p>
                      <a:pPr algn="ctr"/>
                      <a:r>
                        <a:rPr lang="en-US" dirty="0"/>
                        <a:t>2021-2022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299432"/>
                  </a:ext>
                </a:extLst>
              </a:tr>
              <a:tr h="14659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English Initial Credit Summer School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Credit deficiency</a:t>
                      </a:r>
                    </a:p>
                    <a:p>
                      <a:r>
                        <a:rPr lang="en-US" sz="1800" dirty="0"/>
                        <a:t>BHS 382 students </a:t>
                      </a:r>
                    </a:p>
                    <a:p>
                      <a:r>
                        <a:rPr lang="en-US" sz="1800" dirty="0"/>
                        <a:t>JBHS 407 students</a:t>
                      </a:r>
                    </a:p>
                    <a:p>
                      <a:endParaRPr lang="en-US" sz="1800" dirty="0"/>
                    </a:p>
                    <a:p>
                      <a:r>
                        <a:rPr lang="en-US" sz="1800" dirty="0"/>
                        <a:t>Graduation rate 92.3%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Credit deficiency</a:t>
                      </a:r>
                    </a:p>
                    <a:p>
                      <a:r>
                        <a:rPr lang="en-US" sz="1800" dirty="0"/>
                        <a:t>BHS 415 students</a:t>
                      </a:r>
                    </a:p>
                    <a:p>
                      <a:r>
                        <a:rPr lang="en-US" sz="1800" dirty="0"/>
                        <a:t>JBHS 532 students</a:t>
                      </a:r>
                    </a:p>
                    <a:p>
                      <a:endParaRPr lang="en-US" sz="1800" dirty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Graduation rate 91.6%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Decrease the number of students who are credit deficient by 5%</a:t>
                      </a:r>
                    </a:p>
                    <a:p>
                      <a:endParaRPr lang="en-US" sz="1800" dirty="0"/>
                    </a:p>
                    <a:p>
                      <a:r>
                        <a:rPr lang="en-US" sz="1800" dirty="0"/>
                        <a:t>Increase the graduation rate by 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025941"/>
                  </a:ext>
                </a:extLst>
              </a:tr>
              <a:tr h="176112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Independent Learning Academy Online Courses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Credit deficiency NA</a:t>
                      </a:r>
                    </a:p>
                    <a:p>
                      <a:endParaRPr lang="en-US" sz="1800" dirty="0"/>
                    </a:p>
                    <a:p>
                      <a:endParaRPr lang="en-US" sz="1800" dirty="0"/>
                    </a:p>
                    <a:p>
                      <a:r>
                        <a:rPr lang="en-US" sz="1800" dirty="0"/>
                        <a:t>Graduation rate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Decrease the number of students who are credit deficient by 5%</a:t>
                      </a:r>
                    </a:p>
                    <a:p>
                      <a:endParaRPr lang="en-US" sz="1800" dirty="0"/>
                    </a:p>
                    <a:p>
                      <a:r>
                        <a:rPr lang="en-US" sz="1800" dirty="0"/>
                        <a:t>Maintain or increase the graduation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Decrease the number of students who are credit deficient by 5%</a:t>
                      </a:r>
                    </a:p>
                    <a:p>
                      <a:endParaRPr lang="en-US" sz="1800" dirty="0"/>
                    </a:p>
                    <a:p>
                      <a:r>
                        <a:rPr lang="en-US" sz="1800" dirty="0"/>
                        <a:t>Maintain or increase the graduation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492266"/>
                  </a:ext>
                </a:extLst>
              </a:tr>
              <a:tr h="112891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FSA Counseling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Survey 63% of students “my school provides resources for supporting students’ mental health”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Increase percentage of surveyed students by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Increase percentage of surveyed students by 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65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0865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A68BE-8867-43F7-8DD6-2B5E8171C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86061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Burbank adult school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397A0-1823-4C94-BC95-62C0C5C13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46412"/>
            <a:ext cx="8535988" cy="462578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District Office Oversight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Staffing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Budget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Enrollment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Support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Crisis Response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Curriculum and Instruction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Professional Development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Accountability (Assessments)</a:t>
            </a:r>
          </a:p>
        </p:txBody>
      </p:sp>
    </p:spTree>
    <p:extLst>
      <p:ext uri="{BB962C8B-B14F-4D97-AF65-F5344CB8AC3E}">
        <p14:creationId xmlns:p14="http://schemas.microsoft.com/office/powerpoint/2010/main" val="149671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43817-E0D5-4A82-85CE-09202199A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425388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Adult school 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48AEF-1187-4112-819E-EEE2175C4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635624"/>
            <a:ext cx="8535988" cy="278771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Adult Education Administrators (1)</a:t>
            </a:r>
          </a:p>
          <a:p>
            <a:r>
              <a:rPr lang="en-US" dirty="0">
                <a:solidFill>
                  <a:schemeClr val="bg1"/>
                </a:solidFill>
              </a:rPr>
              <a:t>Teachers (7.08 plus hourly assignments)</a:t>
            </a:r>
          </a:p>
          <a:p>
            <a:r>
              <a:rPr lang="en-US" dirty="0">
                <a:solidFill>
                  <a:schemeClr val="bg1"/>
                </a:solidFill>
              </a:rPr>
              <a:t>Instructional Assistants (7.8125)</a:t>
            </a:r>
          </a:p>
          <a:p>
            <a:r>
              <a:rPr lang="en-US" dirty="0">
                <a:solidFill>
                  <a:schemeClr val="bg1"/>
                </a:solidFill>
              </a:rPr>
              <a:t>Office Staff (10.30)</a:t>
            </a:r>
          </a:p>
          <a:p>
            <a:r>
              <a:rPr lang="en-US" dirty="0">
                <a:solidFill>
                  <a:schemeClr val="bg1"/>
                </a:solidFill>
              </a:rPr>
              <a:t>Operating Budget $4,246,365</a:t>
            </a:r>
          </a:p>
        </p:txBody>
      </p:sp>
    </p:spTree>
    <p:extLst>
      <p:ext uri="{BB962C8B-B14F-4D97-AF65-F5344CB8AC3E}">
        <p14:creationId xmlns:p14="http://schemas.microsoft.com/office/powerpoint/2010/main" val="2316557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AE340-0CE0-4FB4-82AB-A9A8E06BB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636" y="83670"/>
            <a:ext cx="10058400" cy="1559859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Student services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FE9C83-4A3D-46FF-9CE2-B25E8E1A4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61565"/>
            <a:ext cx="8535988" cy="423283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Director (1)</a:t>
            </a:r>
          </a:p>
          <a:p>
            <a:r>
              <a:rPr lang="en-US" dirty="0">
                <a:solidFill>
                  <a:schemeClr val="bg1"/>
                </a:solidFill>
              </a:rPr>
              <a:t>Attendance Specialist (2.5)</a:t>
            </a:r>
          </a:p>
          <a:p>
            <a:r>
              <a:rPr lang="en-US" dirty="0">
                <a:solidFill>
                  <a:schemeClr val="bg1"/>
                </a:solidFill>
              </a:rPr>
              <a:t>Emergency Planning and Safety Coordinator (1)</a:t>
            </a:r>
          </a:p>
          <a:p>
            <a:r>
              <a:rPr lang="en-US" dirty="0">
                <a:solidFill>
                  <a:schemeClr val="bg1"/>
                </a:solidFill>
              </a:rPr>
              <a:t>Administrative Secretary (1)</a:t>
            </a:r>
          </a:p>
          <a:p>
            <a:r>
              <a:rPr lang="en-US" dirty="0">
                <a:solidFill>
                  <a:schemeClr val="bg1"/>
                </a:solidFill>
              </a:rPr>
              <a:t>Senior Secretary (1)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Salary and Benefits $648,807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137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C9E8A-E16F-4A19-927E-187A88E96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793376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Student services role and responsibility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CDF70-9DC7-43AF-8A24-52FFC0AD64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79176"/>
            <a:ext cx="8535988" cy="451522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Enrollment and Permits</a:t>
            </a:r>
          </a:p>
          <a:p>
            <a:r>
              <a:rPr lang="en-US" dirty="0">
                <a:solidFill>
                  <a:schemeClr val="bg1"/>
                </a:solidFill>
              </a:rPr>
              <a:t>Permits</a:t>
            </a:r>
          </a:p>
          <a:p>
            <a:r>
              <a:rPr lang="en-US" dirty="0">
                <a:solidFill>
                  <a:schemeClr val="bg1"/>
                </a:solidFill>
              </a:rPr>
              <a:t>Parent Data Confirmation</a:t>
            </a:r>
          </a:p>
          <a:p>
            <a:r>
              <a:rPr lang="en-US" dirty="0">
                <a:solidFill>
                  <a:schemeClr val="bg1"/>
                </a:solidFill>
              </a:rPr>
              <a:t>Annual Notification to Parents</a:t>
            </a:r>
          </a:p>
          <a:p>
            <a:r>
              <a:rPr lang="en-US" dirty="0">
                <a:solidFill>
                  <a:schemeClr val="bg1"/>
                </a:solidFill>
              </a:rPr>
              <a:t>Attendance Boundaries</a:t>
            </a:r>
          </a:p>
          <a:p>
            <a:r>
              <a:rPr lang="en-US" dirty="0">
                <a:solidFill>
                  <a:schemeClr val="bg1"/>
                </a:solidFill>
              </a:rPr>
              <a:t>Positive Behavioral Interventions and Supports (PBIS)</a:t>
            </a:r>
          </a:p>
          <a:p>
            <a:r>
              <a:rPr lang="en-US" dirty="0">
                <a:solidFill>
                  <a:schemeClr val="bg1"/>
                </a:solidFill>
              </a:rPr>
              <a:t>Homeless Education Program</a:t>
            </a:r>
          </a:p>
          <a:p>
            <a:r>
              <a:rPr lang="en-US" dirty="0">
                <a:solidFill>
                  <a:schemeClr val="bg1"/>
                </a:solidFill>
              </a:rPr>
              <a:t>Foster Youth Program</a:t>
            </a:r>
          </a:p>
          <a:p>
            <a:r>
              <a:rPr lang="en-US" dirty="0">
                <a:solidFill>
                  <a:schemeClr val="bg1"/>
                </a:solidFill>
              </a:rPr>
              <a:t>Discipline</a:t>
            </a:r>
          </a:p>
          <a:p>
            <a:r>
              <a:rPr lang="en-US" dirty="0">
                <a:solidFill>
                  <a:schemeClr val="bg1"/>
                </a:solidFill>
              </a:rPr>
              <a:t>Tobacco, Vaping &amp; Dug Use Resources</a:t>
            </a:r>
          </a:p>
        </p:txBody>
      </p:sp>
    </p:spTree>
    <p:extLst>
      <p:ext uri="{BB962C8B-B14F-4D97-AF65-F5344CB8AC3E}">
        <p14:creationId xmlns:p14="http://schemas.microsoft.com/office/powerpoint/2010/main" val="3536814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CFF74-1B4E-435F-BA8E-BF58627D0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707571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Student support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F60B7-A785-4ACC-B3AD-451C471A8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59106"/>
            <a:ext cx="8535988" cy="3735294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AE8F720-A36D-420D-91D7-4AAEBADE1A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004958"/>
              </p:ext>
            </p:extLst>
          </p:nvPr>
        </p:nvGraphicFramePr>
        <p:xfrm>
          <a:off x="593387" y="1393372"/>
          <a:ext cx="10679665" cy="3461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5933">
                  <a:extLst>
                    <a:ext uri="{9D8B030D-6E8A-4147-A177-3AD203B41FA5}">
                      <a16:colId xmlns:a16="http://schemas.microsoft.com/office/drawing/2014/main" val="1164625539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2671426454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743004672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4201646443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1535042728"/>
                    </a:ext>
                  </a:extLst>
                </a:gridCol>
              </a:tblGrid>
              <a:tr h="965939">
                <a:tc>
                  <a:txBody>
                    <a:bodyPr/>
                    <a:lstStyle/>
                    <a:p>
                      <a:r>
                        <a:rPr lang="en-US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</a:p>
                    <a:p>
                      <a:pPr algn="ctr"/>
                      <a:r>
                        <a:rPr lang="en-US" dirty="0"/>
                        <a:t>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2021-2022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2021-2022 </a:t>
                      </a:r>
                    </a:p>
                    <a:p>
                      <a:pPr algn="ctr"/>
                      <a:r>
                        <a:rPr lang="en-US" dirty="0"/>
                        <a:t>Base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551635"/>
                  </a:ext>
                </a:extLst>
              </a:tr>
              <a:tr h="965939">
                <a:tc>
                  <a:txBody>
                    <a:bodyPr/>
                    <a:lstStyle/>
                    <a:p>
                      <a:r>
                        <a:rPr lang="en-US" dirty="0"/>
                        <a:t>Secondary At-Risk Intervention Specialists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$429,786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$459,791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95984"/>
                  </a:ext>
                </a:extLst>
              </a:tr>
              <a:tr h="965939">
                <a:tc>
                  <a:txBody>
                    <a:bodyPr/>
                    <a:lstStyle/>
                    <a:p>
                      <a:r>
                        <a:rPr lang="en-US" dirty="0"/>
                        <a:t>Elementary At-Risk Intervention Specialists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$758,232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$805,513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227839"/>
                  </a:ext>
                </a:extLst>
              </a:tr>
              <a:tr h="563689">
                <a:tc>
                  <a:txBody>
                    <a:bodyPr/>
                    <a:lstStyle/>
                    <a:p>
                      <a:r>
                        <a:rPr lang="en-US" dirty="0"/>
                        <a:t>PBIS (substitutes)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$5,000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$65,000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265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4139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491E9-EB6D-47C6-A0E3-D3E978F65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85012"/>
            <a:ext cx="10058400" cy="63767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Student services measurement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866B66-A50E-426C-8715-2187668D2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959429"/>
            <a:ext cx="8535988" cy="403497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37475E-7E62-4648-889C-7A6B94E17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861985"/>
              </p:ext>
            </p:extLst>
          </p:nvPr>
        </p:nvGraphicFramePr>
        <p:xfrm>
          <a:off x="684212" y="1022685"/>
          <a:ext cx="10521064" cy="5468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0266">
                  <a:extLst>
                    <a:ext uri="{9D8B030D-6E8A-4147-A177-3AD203B41FA5}">
                      <a16:colId xmlns:a16="http://schemas.microsoft.com/office/drawing/2014/main" val="3550190502"/>
                    </a:ext>
                  </a:extLst>
                </a:gridCol>
                <a:gridCol w="2630266">
                  <a:extLst>
                    <a:ext uri="{9D8B030D-6E8A-4147-A177-3AD203B41FA5}">
                      <a16:colId xmlns:a16="http://schemas.microsoft.com/office/drawing/2014/main" val="3697490738"/>
                    </a:ext>
                  </a:extLst>
                </a:gridCol>
                <a:gridCol w="2630266">
                  <a:extLst>
                    <a:ext uri="{9D8B030D-6E8A-4147-A177-3AD203B41FA5}">
                      <a16:colId xmlns:a16="http://schemas.microsoft.com/office/drawing/2014/main" val="2217270468"/>
                    </a:ext>
                  </a:extLst>
                </a:gridCol>
                <a:gridCol w="2630266">
                  <a:extLst>
                    <a:ext uri="{9D8B030D-6E8A-4147-A177-3AD203B41FA5}">
                      <a16:colId xmlns:a16="http://schemas.microsoft.com/office/drawing/2014/main" val="2728967148"/>
                    </a:ext>
                  </a:extLst>
                </a:gridCol>
              </a:tblGrid>
              <a:tr h="621628">
                <a:tc>
                  <a:txBody>
                    <a:bodyPr/>
                    <a:lstStyle/>
                    <a:p>
                      <a:r>
                        <a:rPr lang="en-US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 2021-2022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569229"/>
                  </a:ext>
                </a:extLst>
              </a:tr>
              <a:tr h="48286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Secondary At-Risk Intervention Specialists (6)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60% of students reported via Climate Survey that “my school provides resources for supporting students’ mental health”</a:t>
                      </a:r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Chronically absent rate 6.7%</a:t>
                      </a:r>
                    </a:p>
                    <a:p>
                      <a:r>
                        <a:rPr lang="en-US" sz="1600" dirty="0"/>
                        <a:t>ORANGE ELLs, SWDs</a:t>
                      </a:r>
                    </a:p>
                    <a:p>
                      <a:r>
                        <a:rPr lang="en-US" sz="1600" dirty="0"/>
                        <a:t>YELLOW African American, Foster, Hispanic, Homeless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Suspension rate 2.7%</a:t>
                      </a:r>
                    </a:p>
                    <a:p>
                      <a:r>
                        <a:rPr lang="en-US" sz="1600" dirty="0"/>
                        <a:t>YELLOW ELLS, Hispanic, Homeless, SWDs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Increase the percentage of students who report (via survey) that “my school provides resources for supporting students’ mental health by 3%</a:t>
                      </a:r>
                    </a:p>
                    <a:p>
                      <a:endParaRPr lang="en-US" sz="1600" dirty="0"/>
                    </a:p>
                    <a:p>
                      <a:pPr algn="ctr"/>
                      <a:r>
                        <a:rPr lang="en-US" sz="1600" dirty="0"/>
                        <a:t>Chronically absent NA</a:t>
                      </a:r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  <a:p>
                      <a:pPr algn="ctr"/>
                      <a:r>
                        <a:rPr lang="en-US" sz="1600" dirty="0"/>
                        <a:t>Suspension rate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Increase the percentage of students who report (via survey) that “my school provides resources for supporting students’ mental health by 3%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Maintain or decease absenteeism rate on California Dashboard</a:t>
                      </a:r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Maintain or decrease suspension rate on California Dashboard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894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521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B4BD6-9531-49EE-A185-9DFB83184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62564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Student services measurement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FD80D-0CC7-4D8D-A14F-1796AC869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03947"/>
            <a:ext cx="8535988" cy="449045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B25A90-4D24-4B9A-9401-9D12D30817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410700"/>
              </p:ext>
            </p:extLst>
          </p:nvPr>
        </p:nvGraphicFramePr>
        <p:xfrm>
          <a:off x="684212" y="1311442"/>
          <a:ext cx="10457032" cy="5208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4258">
                  <a:extLst>
                    <a:ext uri="{9D8B030D-6E8A-4147-A177-3AD203B41FA5}">
                      <a16:colId xmlns:a16="http://schemas.microsoft.com/office/drawing/2014/main" val="138566623"/>
                    </a:ext>
                  </a:extLst>
                </a:gridCol>
                <a:gridCol w="2614258">
                  <a:extLst>
                    <a:ext uri="{9D8B030D-6E8A-4147-A177-3AD203B41FA5}">
                      <a16:colId xmlns:a16="http://schemas.microsoft.com/office/drawing/2014/main" val="1390947628"/>
                    </a:ext>
                  </a:extLst>
                </a:gridCol>
                <a:gridCol w="2614258">
                  <a:extLst>
                    <a:ext uri="{9D8B030D-6E8A-4147-A177-3AD203B41FA5}">
                      <a16:colId xmlns:a16="http://schemas.microsoft.com/office/drawing/2014/main" val="3369774048"/>
                    </a:ext>
                  </a:extLst>
                </a:gridCol>
                <a:gridCol w="2614258">
                  <a:extLst>
                    <a:ext uri="{9D8B030D-6E8A-4147-A177-3AD203B41FA5}">
                      <a16:colId xmlns:a16="http://schemas.microsoft.com/office/drawing/2014/main" val="127564070"/>
                    </a:ext>
                  </a:extLst>
                </a:gridCol>
              </a:tblGrid>
              <a:tr h="1030699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Outcomes</a:t>
                      </a:r>
                    </a:p>
                    <a:p>
                      <a:pPr algn="ctr"/>
                      <a:r>
                        <a:rPr lang="en-US" dirty="0"/>
                        <a:t>2021-2022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572914"/>
                  </a:ext>
                </a:extLst>
              </a:tr>
              <a:tr h="208888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Elementary At-Risk Intervention Specialists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Chronically absent rate 6.7%</a:t>
                      </a:r>
                    </a:p>
                    <a:p>
                      <a:r>
                        <a:rPr lang="en-US" sz="1400" dirty="0"/>
                        <a:t>ORANGE ELLs, SWDs</a:t>
                      </a:r>
                    </a:p>
                    <a:p>
                      <a:r>
                        <a:rPr lang="en-US" sz="1400" dirty="0"/>
                        <a:t>YELLOW African American, Foster, Hispanic, Homeless</a:t>
                      </a:r>
                    </a:p>
                    <a:p>
                      <a:endParaRPr lang="en-US" sz="1400" dirty="0"/>
                    </a:p>
                    <a:p>
                      <a:r>
                        <a:rPr lang="en-US" sz="1400" dirty="0"/>
                        <a:t>Suspension rate 2.7%</a:t>
                      </a:r>
                    </a:p>
                    <a:p>
                      <a:r>
                        <a:rPr lang="en-US" sz="1400" dirty="0"/>
                        <a:t>YELLOW ELLS, Hispanic, Homeless, SWDs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Chronically absent NA</a:t>
                      </a:r>
                    </a:p>
                    <a:p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Suspension rate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Maintain or decease absenteeism rate on California Dashboard</a:t>
                      </a:r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r>
                        <a:rPr lang="en-US" sz="1400" dirty="0"/>
                        <a:t>Maintain or decrease suspension rate on California Dashboard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83185"/>
                  </a:ext>
                </a:extLst>
              </a:tr>
              <a:tr h="208888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PBIS (substitutes)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Chronically absent rate 6.7%</a:t>
                      </a:r>
                    </a:p>
                    <a:p>
                      <a:r>
                        <a:rPr lang="en-US" sz="1400" dirty="0"/>
                        <a:t>ORANGE ELLs, SWDs</a:t>
                      </a:r>
                    </a:p>
                    <a:p>
                      <a:r>
                        <a:rPr lang="en-US" sz="1400" dirty="0"/>
                        <a:t>YELLOW African American, Foster, Hispanic, Homeless</a:t>
                      </a:r>
                    </a:p>
                    <a:p>
                      <a:endParaRPr lang="en-US" sz="1400" dirty="0"/>
                    </a:p>
                    <a:p>
                      <a:r>
                        <a:rPr lang="en-US" sz="1400" dirty="0"/>
                        <a:t>Suspension rate 2.7%</a:t>
                      </a:r>
                    </a:p>
                    <a:p>
                      <a:r>
                        <a:rPr lang="en-US" sz="1400" dirty="0"/>
                        <a:t>YELLOW ELLS, Hispanic, Homeless, SWDs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Chronically absent  NA</a:t>
                      </a:r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Suspension rate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Maintain or decease absenteeism rate on California Dashboard</a:t>
                      </a:r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r>
                        <a:rPr lang="en-US" sz="1400" dirty="0"/>
                        <a:t>Maintain or decrease suspension rate on California Dashboard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646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144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3F149-D6F4-4962-B722-B17FCFF2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0606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Emergency Planning and Safety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33A5A-2D61-49E0-9656-6D5DDEC24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02676"/>
            <a:ext cx="8535988" cy="429172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Safety Committee</a:t>
            </a:r>
          </a:p>
          <a:p>
            <a:r>
              <a:rPr lang="en-US" dirty="0">
                <a:solidFill>
                  <a:schemeClr val="bg1"/>
                </a:solidFill>
              </a:rPr>
              <a:t>Safe School Plans</a:t>
            </a:r>
          </a:p>
          <a:p>
            <a:r>
              <a:rPr lang="en-US" dirty="0">
                <a:solidFill>
                  <a:schemeClr val="bg1"/>
                </a:solidFill>
              </a:rPr>
              <a:t>Safety Procedures</a:t>
            </a:r>
          </a:p>
          <a:p>
            <a:r>
              <a:rPr lang="en-US" dirty="0">
                <a:solidFill>
                  <a:schemeClr val="bg1"/>
                </a:solidFill>
              </a:rPr>
              <a:t>	Earthquake</a:t>
            </a:r>
          </a:p>
          <a:p>
            <a:r>
              <a:rPr lang="en-US" dirty="0">
                <a:solidFill>
                  <a:schemeClr val="bg1"/>
                </a:solidFill>
              </a:rPr>
              <a:t>	Fire</a:t>
            </a:r>
          </a:p>
          <a:p>
            <a:r>
              <a:rPr lang="en-US" dirty="0">
                <a:solidFill>
                  <a:schemeClr val="bg1"/>
                </a:solidFill>
              </a:rPr>
              <a:t>	Lockdown</a:t>
            </a:r>
          </a:p>
          <a:p>
            <a:r>
              <a:rPr lang="en-US" dirty="0">
                <a:solidFill>
                  <a:schemeClr val="bg1"/>
                </a:solidFill>
              </a:rPr>
              <a:t>Emergency Response</a:t>
            </a:r>
          </a:p>
          <a:p>
            <a:r>
              <a:rPr lang="en-US" dirty="0">
                <a:solidFill>
                  <a:schemeClr val="bg1"/>
                </a:solidFill>
              </a:rPr>
              <a:t>Police and Fire Department Liaison</a:t>
            </a:r>
          </a:p>
          <a:p>
            <a:r>
              <a:rPr lang="en-US" dirty="0">
                <a:solidFill>
                  <a:schemeClr val="bg1"/>
                </a:solidFill>
              </a:rPr>
              <a:t>Traffic</a:t>
            </a:r>
          </a:p>
        </p:txBody>
      </p:sp>
    </p:spTree>
    <p:extLst>
      <p:ext uri="{BB962C8B-B14F-4D97-AF65-F5344CB8AC3E}">
        <p14:creationId xmlns:p14="http://schemas.microsoft.com/office/powerpoint/2010/main" val="2055393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5605F-97B3-4033-BF11-B46358F9A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97042"/>
            <a:ext cx="10058400" cy="101065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Emergency planning and safety measurement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1C22F5-5EA7-40F2-88C7-FF3D486E2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46514"/>
            <a:ext cx="8535988" cy="394788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03885CC-3F0D-4B9C-89B3-B07D34523A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128319"/>
              </p:ext>
            </p:extLst>
          </p:nvPr>
        </p:nvGraphicFramePr>
        <p:xfrm>
          <a:off x="684209" y="1407695"/>
          <a:ext cx="10823576" cy="5123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894">
                  <a:extLst>
                    <a:ext uri="{9D8B030D-6E8A-4147-A177-3AD203B41FA5}">
                      <a16:colId xmlns:a16="http://schemas.microsoft.com/office/drawing/2014/main" val="3458254416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3564896833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2111758360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2182128522"/>
                    </a:ext>
                  </a:extLst>
                </a:gridCol>
              </a:tblGrid>
              <a:tr h="623806">
                <a:tc>
                  <a:txBody>
                    <a:bodyPr/>
                    <a:lstStyle/>
                    <a:p>
                      <a:r>
                        <a:rPr lang="en-US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</a:t>
                      </a:r>
                    </a:p>
                    <a:p>
                      <a:pPr algn="ctr"/>
                      <a:r>
                        <a:rPr lang="en-US" dirty="0"/>
                        <a:t>2021-2022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18784"/>
                  </a:ext>
                </a:extLst>
              </a:tr>
              <a:tr h="891151">
                <a:tc>
                  <a:txBody>
                    <a:bodyPr/>
                    <a:lstStyle/>
                    <a:p>
                      <a:r>
                        <a:rPr lang="en-US" dirty="0"/>
                        <a:t>School Safety Plans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All school safety reviewed and revised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Annual Revision of Safety Plans from Each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Annual Revision of Safety Plans from Each School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446215"/>
                  </a:ext>
                </a:extLst>
              </a:tr>
              <a:tr h="1158497">
                <a:tc>
                  <a:txBody>
                    <a:bodyPr/>
                    <a:lstStyle/>
                    <a:p>
                      <a:r>
                        <a:rPr lang="en-US" dirty="0"/>
                        <a:t>Safety Procedures</a:t>
                      </a:r>
                    </a:p>
                    <a:p>
                      <a:r>
                        <a:rPr lang="en-US" dirty="0"/>
                        <a:t>Earthquake</a:t>
                      </a:r>
                    </a:p>
                    <a:p>
                      <a:r>
                        <a:rPr lang="en-US" dirty="0"/>
                        <a:t>Fire</a:t>
                      </a:r>
                    </a:p>
                    <a:p>
                      <a:r>
                        <a:rPr lang="en-US" dirty="0"/>
                        <a:t>Lockdown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Procedures outlined and communicated to staff, students and parents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Ongoing communication and clarity on safety procedures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Ongoing communication and clarity on safety procedures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077905"/>
                  </a:ext>
                </a:extLst>
              </a:tr>
              <a:tr h="237980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Communication with Police Department and Fire Department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Contacts with PD and FD as needed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Satisfaction with emergency responses</a:t>
                      </a:r>
                    </a:p>
                    <a:p>
                      <a:r>
                        <a:rPr lang="en-US" dirty="0"/>
                        <a:t>Staff </a:t>
                      </a:r>
                    </a:p>
                    <a:p>
                      <a:r>
                        <a:rPr lang="en-US" dirty="0"/>
                        <a:t>Students</a:t>
                      </a:r>
                    </a:p>
                    <a:p>
                      <a:r>
                        <a:rPr lang="en-US" dirty="0"/>
                        <a:t>Parents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Clarification of roles and responsibilities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Satisfaction with emergency responses</a:t>
                      </a:r>
                    </a:p>
                    <a:p>
                      <a:r>
                        <a:rPr lang="en-US" dirty="0"/>
                        <a:t>Staff</a:t>
                      </a:r>
                    </a:p>
                    <a:p>
                      <a:r>
                        <a:rPr lang="en-US" dirty="0"/>
                        <a:t>Students</a:t>
                      </a:r>
                    </a:p>
                    <a:p>
                      <a:r>
                        <a:rPr lang="en-US" dirty="0"/>
                        <a:t>Parents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Clarification of roles and responsibilities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Satisfaction with emergency responses</a:t>
                      </a:r>
                    </a:p>
                    <a:p>
                      <a:r>
                        <a:rPr lang="en-US" dirty="0"/>
                        <a:t>Staff</a:t>
                      </a:r>
                    </a:p>
                    <a:p>
                      <a:r>
                        <a:rPr lang="en-US" dirty="0"/>
                        <a:t>Students</a:t>
                      </a:r>
                    </a:p>
                    <a:p>
                      <a:r>
                        <a:rPr lang="en-US" dirty="0"/>
                        <a:t>Parents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735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56347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BCBCE-6471-4AF6-BF70-2CFE50F3E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5673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Health Services 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2B368-4C1A-4AA9-A9BF-69722FE87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96533"/>
            <a:ext cx="8535988" cy="409786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Nurses (9.8)</a:t>
            </a:r>
          </a:p>
          <a:p>
            <a:r>
              <a:rPr lang="en-US" dirty="0">
                <a:solidFill>
                  <a:schemeClr val="bg1"/>
                </a:solidFill>
              </a:rPr>
              <a:t>Health Assistants (7.8)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Total Cost Salary and Benefits: $1,319,484</a:t>
            </a:r>
          </a:p>
        </p:txBody>
      </p:sp>
    </p:spTree>
    <p:extLst>
      <p:ext uri="{BB962C8B-B14F-4D97-AF65-F5344CB8AC3E}">
        <p14:creationId xmlns:p14="http://schemas.microsoft.com/office/powerpoint/2010/main" val="2030076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47493-9DA5-4ACA-9B3C-C40262F98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753035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Health Services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EEA59A-7A87-42F2-A43E-003F316F4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38835"/>
            <a:ext cx="8535988" cy="4555565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Immunizations</a:t>
            </a:r>
          </a:p>
          <a:p>
            <a:r>
              <a:rPr lang="en-US" dirty="0">
                <a:solidFill>
                  <a:schemeClr val="bg1"/>
                </a:solidFill>
              </a:rPr>
              <a:t>Dispensing Medication</a:t>
            </a:r>
          </a:p>
          <a:p>
            <a:r>
              <a:rPr lang="en-US" dirty="0">
                <a:solidFill>
                  <a:schemeClr val="bg1"/>
                </a:solidFill>
              </a:rPr>
              <a:t>Health Examinations </a:t>
            </a:r>
          </a:p>
          <a:p>
            <a:r>
              <a:rPr lang="en-US" dirty="0">
                <a:solidFill>
                  <a:schemeClr val="bg1"/>
                </a:solidFill>
              </a:rPr>
              <a:t>Oral Health</a:t>
            </a:r>
          </a:p>
          <a:p>
            <a:r>
              <a:rPr lang="en-US" dirty="0">
                <a:solidFill>
                  <a:schemeClr val="bg1"/>
                </a:solidFill>
              </a:rPr>
              <a:t>Return to School After Injury</a:t>
            </a:r>
          </a:p>
          <a:p>
            <a:r>
              <a:rPr lang="en-US" dirty="0">
                <a:solidFill>
                  <a:schemeClr val="bg1"/>
                </a:solidFill>
              </a:rPr>
              <a:t>Health Services Support for Specific Conditions (Diabetes, et al)</a:t>
            </a:r>
          </a:p>
          <a:p>
            <a:r>
              <a:rPr lang="en-US" dirty="0">
                <a:solidFill>
                  <a:schemeClr val="bg1"/>
                </a:solidFill>
              </a:rPr>
              <a:t>Allergies, Asthma, et al</a:t>
            </a:r>
          </a:p>
          <a:p>
            <a:r>
              <a:rPr lang="en-US" dirty="0">
                <a:solidFill>
                  <a:schemeClr val="bg1"/>
                </a:solidFill>
              </a:rPr>
              <a:t>Lice, Measles and Other</a:t>
            </a:r>
          </a:p>
          <a:p>
            <a:r>
              <a:rPr lang="en-US" dirty="0">
                <a:solidFill>
                  <a:schemeClr val="bg1"/>
                </a:solidFill>
              </a:rPr>
              <a:t>Cold and Flu</a:t>
            </a:r>
          </a:p>
          <a:p>
            <a:r>
              <a:rPr lang="en-US" dirty="0">
                <a:solidFill>
                  <a:schemeClr val="bg1"/>
                </a:solidFill>
              </a:rPr>
              <a:t>Meal Accommodations</a:t>
            </a:r>
          </a:p>
          <a:p>
            <a:r>
              <a:rPr lang="en-US" dirty="0">
                <a:solidFill>
                  <a:schemeClr val="bg1"/>
                </a:solidFill>
              </a:rPr>
              <a:t>Air Quality</a:t>
            </a:r>
          </a:p>
        </p:txBody>
      </p:sp>
    </p:spTree>
    <p:extLst>
      <p:ext uri="{BB962C8B-B14F-4D97-AF65-F5344CB8AC3E}">
        <p14:creationId xmlns:p14="http://schemas.microsoft.com/office/powerpoint/2010/main" val="564720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9A6B0-E13A-4708-9FEF-4719A36B7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0753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Health Services 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3C81CD-F6C0-460B-A8C9-4086D9128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528047"/>
            <a:ext cx="8535988" cy="346635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D83BC1-52D1-41C8-9E4A-C34D909DB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233811"/>
              </p:ext>
            </p:extLst>
          </p:nvPr>
        </p:nvGraphicFramePr>
        <p:xfrm>
          <a:off x="684211" y="1693334"/>
          <a:ext cx="10588840" cy="4514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7768">
                  <a:extLst>
                    <a:ext uri="{9D8B030D-6E8A-4147-A177-3AD203B41FA5}">
                      <a16:colId xmlns:a16="http://schemas.microsoft.com/office/drawing/2014/main" val="908617078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1175263045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091584650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4137349549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377573323"/>
                    </a:ext>
                  </a:extLst>
                </a:gridCol>
              </a:tblGrid>
              <a:tr h="1193674">
                <a:tc>
                  <a:txBody>
                    <a:bodyPr/>
                    <a:lstStyle/>
                    <a:p>
                      <a:r>
                        <a:rPr lang="en-US" dirty="0"/>
                        <a:t>Action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</a:p>
                    <a:p>
                      <a:pPr algn="ctr"/>
                      <a:r>
                        <a:rPr lang="en-US" dirty="0"/>
                        <a:t>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2021-2022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2021-2022 </a:t>
                      </a:r>
                    </a:p>
                    <a:p>
                      <a:pPr algn="ctr"/>
                      <a:r>
                        <a:rPr lang="en-US" dirty="0"/>
                        <a:t>Base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9707"/>
                  </a:ext>
                </a:extLst>
              </a:tr>
              <a:tr h="1193674">
                <a:tc>
                  <a:txBody>
                    <a:bodyPr/>
                    <a:lstStyle/>
                    <a:p>
                      <a:r>
                        <a:rPr lang="en-US" dirty="0"/>
                        <a:t>Nurses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$249,024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$226,964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145711"/>
                  </a:ext>
                </a:extLst>
              </a:tr>
              <a:tr h="122804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Nurses from General Fund (6.8)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$642,315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$649,705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71424"/>
                  </a:ext>
                </a:extLst>
              </a:tr>
              <a:tr h="898644">
                <a:tc>
                  <a:txBody>
                    <a:bodyPr/>
                    <a:lstStyle/>
                    <a:p>
                      <a:r>
                        <a:rPr lang="en-US" dirty="0"/>
                        <a:t>Health Assistants (7.8)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$428,145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$448,393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034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69149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447F6-EFC4-4797-A952-7FAFBA6F6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59114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Health Services Measurement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2E2D1-6E60-4E91-9CC6-134D13466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64229"/>
            <a:ext cx="8535988" cy="373017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ECBF9B-5603-4C71-9192-AAAFF79CED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687058"/>
              </p:ext>
            </p:extLst>
          </p:nvPr>
        </p:nvGraphicFramePr>
        <p:xfrm>
          <a:off x="684212" y="1782305"/>
          <a:ext cx="10471468" cy="4512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7867">
                  <a:extLst>
                    <a:ext uri="{9D8B030D-6E8A-4147-A177-3AD203B41FA5}">
                      <a16:colId xmlns:a16="http://schemas.microsoft.com/office/drawing/2014/main" val="182205461"/>
                    </a:ext>
                  </a:extLst>
                </a:gridCol>
                <a:gridCol w="2617867">
                  <a:extLst>
                    <a:ext uri="{9D8B030D-6E8A-4147-A177-3AD203B41FA5}">
                      <a16:colId xmlns:a16="http://schemas.microsoft.com/office/drawing/2014/main" val="2472661052"/>
                    </a:ext>
                  </a:extLst>
                </a:gridCol>
                <a:gridCol w="2617867">
                  <a:extLst>
                    <a:ext uri="{9D8B030D-6E8A-4147-A177-3AD203B41FA5}">
                      <a16:colId xmlns:a16="http://schemas.microsoft.com/office/drawing/2014/main" val="1039044906"/>
                    </a:ext>
                  </a:extLst>
                </a:gridCol>
                <a:gridCol w="2617867">
                  <a:extLst>
                    <a:ext uri="{9D8B030D-6E8A-4147-A177-3AD203B41FA5}">
                      <a16:colId xmlns:a16="http://schemas.microsoft.com/office/drawing/2014/main" val="667125"/>
                    </a:ext>
                  </a:extLst>
                </a:gridCol>
              </a:tblGrid>
              <a:tr h="610356">
                <a:tc>
                  <a:txBody>
                    <a:bodyPr/>
                    <a:lstStyle/>
                    <a:p>
                      <a:r>
                        <a:rPr lang="en-US" dirty="0"/>
                        <a:t>Action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 </a:t>
                      </a:r>
                    </a:p>
                    <a:p>
                      <a:pPr algn="ctr"/>
                      <a:r>
                        <a:rPr lang="en-US" dirty="0"/>
                        <a:t>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649874"/>
                  </a:ext>
                </a:extLst>
              </a:tr>
              <a:tr h="203506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Nurses (3)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Chronically absent rate 6.7%</a:t>
                      </a:r>
                    </a:p>
                    <a:p>
                      <a:r>
                        <a:rPr lang="en-US" sz="1400" dirty="0"/>
                        <a:t>ORANGE ELLs, SWDs</a:t>
                      </a:r>
                    </a:p>
                    <a:p>
                      <a:r>
                        <a:rPr lang="en-US" sz="1400" dirty="0"/>
                        <a:t>YELLOW African American, Foster, Hispanic, Homeless</a:t>
                      </a:r>
                    </a:p>
                    <a:p>
                      <a:endParaRPr lang="en-US" sz="1400" dirty="0"/>
                    </a:p>
                    <a:p>
                      <a:r>
                        <a:rPr lang="en-US" sz="1400" dirty="0"/>
                        <a:t>Attendance ADA 94.97%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Chronically absent  NA</a:t>
                      </a:r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Attendance ADA 96.3%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Decrease chronic absenteeism by 2%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Increase districtwide rate of attendance by 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165597"/>
                  </a:ext>
                </a:extLst>
              </a:tr>
              <a:tr h="183784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Health Assistants (7.8)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Chronically absent rate 6.7%</a:t>
                      </a:r>
                    </a:p>
                    <a:p>
                      <a:r>
                        <a:rPr lang="en-US" sz="1400" dirty="0"/>
                        <a:t>ORANGE ELLs, SWDs</a:t>
                      </a:r>
                    </a:p>
                    <a:p>
                      <a:r>
                        <a:rPr lang="en-US" sz="1400" dirty="0"/>
                        <a:t>YELLOW African American, Foster, Hispanic, Homeless</a:t>
                      </a:r>
                    </a:p>
                    <a:p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Attendance ADA 94.97%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Chronically absent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NA</a:t>
                      </a:r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Attendance ADA 96.3%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Decrease chronic absenteeism by 2%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Increase districtwide rate of attendance by 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5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2023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A473A-C1DF-43BB-8B2D-B059E35D4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5C9B0E-AEA5-49F8-93FE-E7AD42DDC1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449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A2703-D667-45A7-932D-886CAF8D5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Contact Information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ED41B-1667-405B-BD3D-C1042F356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21467"/>
            <a:ext cx="8535988" cy="357293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John Paramo, Ed.D., Assistant Superintendent, Educational Services</a:t>
            </a:r>
          </a:p>
          <a:p>
            <a:r>
              <a:rPr lang="en-US" dirty="0">
                <a:solidFill>
                  <a:schemeClr val="bg1"/>
                </a:solidFill>
              </a:rPr>
              <a:t>818-729-4451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Peter Knapik, </a:t>
            </a:r>
            <a:r>
              <a:rPr lang="en-US" dirty="0" err="1">
                <a:solidFill>
                  <a:schemeClr val="bg1"/>
                </a:solidFill>
              </a:rPr>
              <a:t>Ed.D</a:t>
            </a:r>
            <a:r>
              <a:rPr lang="en-US" dirty="0">
                <a:solidFill>
                  <a:schemeClr val="bg1"/>
                </a:solidFill>
              </a:rPr>
              <a:t>., Director of Elementary Education/State &amp; Federal Programs</a:t>
            </a:r>
          </a:p>
          <a:p>
            <a:r>
              <a:rPr lang="en-US" dirty="0">
                <a:solidFill>
                  <a:schemeClr val="bg1"/>
                </a:solidFill>
              </a:rPr>
              <a:t>818-729-4482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073072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4458</TotalTime>
  <Words>1931</Words>
  <Application>Microsoft Office PowerPoint</Application>
  <PresentationFormat>Widescreen</PresentationFormat>
  <Paragraphs>584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Century Gothic</vt:lpstr>
      <vt:lpstr>Wingdings 3</vt:lpstr>
      <vt:lpstr>Slice</vt:lpstr>
      <vt:lpstr>EDUCATIONAL SERVICES… through the lens of the local control accountability plan (LCAP)</vt:lpstr>
      <vt:lpstr>Overview of educational services</vt:lpstr>
      <vt:lpstr>PowerPoint Presentation</vt:lpstr>
      <vt:lpstr>Educational services  Organizational Chart</vt:lpstr>
      <vt:lpstr>LCAP Base and Supplemental Funds</vt:lpstr>
      <vt:lpstr>Educational Services staffing</vt:lpstr>
      <vt:lpstr>Secondary school staffing</vt:lpstr>
      <vt:lpstr>secondary schools Oversight role and responsibility </vt:lpstr>
      <vt:lpstr>Educational services budget</vt:lpstr>
      <vt:lpstr>Educational services budget</vt:lpstr>
      <vt:lpstr>EDUCATIONAL Services budget</vt:lpstr>
      <vt:lpstr>Educational services measurement</vt:lpstr>
      <vt:lpstr>Educational services measurement</vt:lpstr>
      <vt:lpstr>Educational services measurement</vt:lpstr>
      <vt:lpstr>Educational services measurement</vt:lpstr>
      <vt:lpstr>Burbank adult school</vt:lpstr>
      <vt:lpstr>Adult school budget</vt:lpstr>
      <vt:lpstr>Student services</vt:lpstr>
      <vt:lpstr>Student services role and responsibility</vt:lpstr>
      <vt:lpstr>Student support </vt:lpstr>
      <vt:lpstr>Student services measurement</vt:lpstr>
      <vt:lpstr>Student services measurement</vt:lpstr>
      <vt:lpstr>Emergency Planning and Safety</vt:lpstr>
      <vt:lpstr>Emergency planning and safety measurement</vt:lpstr>
      <vt:lpstr>Health Services Budget</vt:lpstr>
      <vt:lpstr>Health Services</vt:lpstr>
      <vt:lpstr>Health Services Budget</vt:lpstr>
      <vt:lpstr>Health Services Measurement</vt:lpstr>
      <vt:lpstr>Questions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SERVICES</dc:title>
  <dc:creator>Peter Knapik</dc:creator>
  <cp:lastModifiedBy>Peter Knapik</cp:lastModifiedBy>
  <cp:revision>270</cp:revision>
  <cp:lastPrinted>2021-02-23T21:14:53Z</cp:lastPrinted>
  <dcterms:created xsi:type="dcterms:W3CDTF">2019-11-22T16:39:25Z</dcterms:created>
  <dcterms:modified xsi:type="dcterms:W3CDTF">2021-02-24T15:33:35Z</dcterms:modified>
</cp:coreProperties>
</file>