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9" r:id="rId3"/>
    <p:sldId id="257" r:id="rId4"/>
    <p:sldId id="258" r:id="rId5"/>
    <p:sldId id="260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9" r:id="rId16"/>
    <p:sldId id="275" r:id="rId17"/>
    <p:sldId id="274" r:id="rId18"/>
    <p:sldId id="273" r:id="rId19"/>
    <p:sldId id="27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70" d="100"/>
          <a:sy n="70" d="100"/>
        </p:scale>
        <p:origin x="-498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AC4B4C-2F48-4E06-A06F-89341E068A6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F5A6F89-188D-4B13-8853-ADA809651B82}">
      <dgm:prSet/>
      <dgm:spPr/>
      <dgm:t>
        <a:bodyPr/>
        <a:lstStyle/>
        <a:p>
          <a:r>
            <a:rPr lang="es-ES" noProof="0" dirty="0" smtClean="0"/>
            <a:t> Información Organizacional – Servicios Administrativos </a:t>
          </a:r>
          <a:br>
            <a:rPr lang="es-ES" noProof="0" dirty="0" smtClean="0"/>
          </a:br>
          <a:endParaRPr lang="es-ES" noProof="0" dirty="0"/>
        </a:p>
      </dgm:t>
    </dgm:pt>
    <dgm:pt modelId="{5A20A652-8B7C-4E9E-888B-45F318D86C4C}" type="parTrans" cxnId="{AB3BA954-BF22-4B8F-8EE2-17D3DF32276A}">
      <dgm:prSet/>
      <dgm:spPr/>
      <dgm:t>
        <a:bodyPr/>
        <a:lstStyle/>
        <a:p>
          <a:endParaRPr lang="en-US"/>
        </a:p>
      </dgm:t>
    </dgm:pt>
    <dgm:pt modelId="{E21438F0-5330-4E7C-B3BD-1053D495438E}" type="sibTrans" cxnId="{AB3BA954-BF22-4B8F-8EE2-17D3DF32276A}">
      <dgm:prSet/>
      <dgm:spPr/>
      <dgm:t>
        <a:bodyPr/>
        <a:lstStyle/>
        <a:p>
          <a:endParaRPr lang="en-US"/>
        </a:p>
      </dgm:t>
    </dgm:pt>
    <dgm:pt modelId="{364CBB1C-0B7A-4B30-A09F-CD5DE2E2FE95}">
      <dgm:prSet/>
      <dgm:spPr/>
      <dgm:t>
        <a:bodyPr/>
        <a:lstStyle/>
        <a:p>
          <a:r>
            <a:rPr lang="es-ES" noProof="0" dirty="0" smtClean="0"/>
            <a:t>Esquema de Departamentos Administrativos </a:t>
          </a:r>
          <a:br>
            <a:rPr lang="es-ES" noProof="0" dirty="0" smtClean="0"/>
          </a:br>
          <a:endParaRPr lang="es-ES" noProof="0" dirty="0"/>
        </a:p>
      </dgm:t>
    </dgm:pt>
    <dgm:pt modelId="{5ECAB64D-AAE7-4549-861C-02679847DE20}" type="parTrans" cxnId="{AB58E262-C779-4A5D-AB25-8B276D744BA0}">
      <dgm:prSet/>
      <dgm:spPr/>
      <dgm:t>
        <a:bodyPr/>
        <a:lstStyle/>
        <a:p>
          <a:endParaRPr lang="en-US"/>
        </a:p>
      </dgm:t>
    </dgm:pt>
    <dgm:pt modelId="{9F542285-1F12-47A2-9359-18B5FD6AD321}" type="sibTrans" cxnId="{AB58E262-C779-4A5D-AB25-8B276D744BA0}">
      <dgm:prSet/>
      <dgm:spPr/>
      <dgm:t>
        <a:bodyPr/>
        <a:lstStyle/>
        <a:p>
          <a:endParaRPr lang="en-US"/>
        </a:p>
      </dgm:t>
    </dgm:pt>
    <dgm:pt modelId="{97D6F4E0-D205-431D-ABAB-5EEAA9D81FC4}" type="pres">
      <dgm:prSet presAssocID="{F5AC4B4C-2F48-4E06-A06F-89341E068A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F06998C-BF0C-495B-B101-E68810A41D2B}" type="pres">
      <dgm:prSet presAssocID="{DF5A6F89-188D-4B13-8853-ADA809651B8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981E07-58E2-4155-A013-0997810A9E39}" type="pres">
      <dgm:prSet presAssocID="{E21438F0-5330-4E7C-B3BD-1053D495438E}" presName="spacer" presStyleCnt="0"/>
      <dgm:spPr/>
    </dgm:pt>
    <dgm:pt modelId="{224CDF03-CAEA-447C-B57A-4A7F6C2D82E8}" type="pres">
      <dgm:prSet presAssocID="{364CBB1C-0B7A-4B30-A09F-CD5DE2E2FE9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3FCA03C-095C-4293-9476-3C1553CF99E9}" type="presOf" srcId="{F5AC4B4C-2F48-4E06-A06F-89341E068A65}" destId="{97D6F4E0-D205-431D-ABAB-5EEAA9D81FC4}" srcOrd="0" destOrd="0" presId="urn:microsoft.com/office/officeart/2005/8/layout/vList2"/>
    <dgm:cxn modelId="{80EEB678-2D97-411B-B8A6-FA23359A7BCA}" type="presOf" srcId="{364CBB1C-0B7A-4B30-A09F-CD5DE2E2FE95}" destId="{224CDF03-CAEA-447C-B57A-4A7F6C2D82E8}" srcOrd="0" destOrd="0" presId="urn:microsoft.com/office/officeart/2005/8/layout/vList2"/>
    <dgm:cxn modelId="{62315F1E-198D-4A68-8704-D0171992920B}" type="presOf" srcId="{DF5A6F89-188D-4B13-8853-ADA809651B82}" destId="{0F06998C-BF0C-495B-B101-E68810A41D2B}" srcOrd="0" destOrd="0" presId="urn:microsoft.com/office/officeart/2005/8/layout/vList2"/>
    <dgm:cxn modelId="{AB58E262-C779-4A5D-AB25-8B276D744BA0}" srcId="{F5AC4B4C-2F48-4E06-A06F-89341E068A65}" destId="{364CBB1C-0B7A-4B30-A09F-CD5DE2E2FE95}" srcOrd="1" destOrd="0" parTransId="{5ECAB64D-AAE7-4549-861C-02679847DE20}" sibTransId="{9F542285-1F12-47A2-9359-18B5FD6AD321}"/>
    <dgm:cxn modelId="{AB3BA954-BF22-4B8F-8EE2-17D3DF32276A}" srcId="{F5AC4B4C-2F48-4E06-A06F-89341E068A65}" destId="{DF5A6F89-188D-4B13-8853-ADA809651B82}" srcOrd="0" destOrd="0" parTransId="{5A20A652-8B7C-4E9E-888B-45F318D86C4C}" sibTransId="{E21438F0-5330-4E7C-B3BD-1053D495438E}"/>
    <dgm:cxn modelId="{BBD1B2AA-0240-46EF-BE0C-094A8E7850D3}" type="presParOf" srcId="{97D6F4E0-D205-431D-ABAB-5EEAA9D81FC4}" destId="{0F06998C-BF0C-495B-B101-E68810A41D2B}" srcOrd="0" destOrd="0" presId="urn:microsoft.com/office/officeart/2005/8/layout/vList2"/>
    <dgm:cxn modelId="{E6C742E3-7A65-43FE-A6AC-932B6A8868E1}" type="presParOf" srcId="{97D6F4E0-D205-431D-ABAB-5EEAA9D81FC4}" destId="{34981E07-58E2-4155-A013-0997810A9E39}" srcOrd="1" destOrd="0" presId="urn:microsoft.com/office/officeart/2005/8/layout/vList2"/>
    <dgm:cxn modelId="{F7E51645-0A36-4678-B605-D3F8C17B376B}" type="presParOf" srcId="{97D6F4E0-D205-431D-ABAB-5EEAA9D81FC4}" destId="{224CDF03-CAEA-447C-B57A-4A7F6C2D82E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6998C-BF0C-495B-B101-E68810A41D2B}">
      <dsp:nvSpPr>
        <dsp:cNvPr id="0" name=""/>
        <dsp:cNvSpPr/>
      </dsp:nvSpPr>
      <dsp:spPr>
        <a:xfrm>
          <a:off x="0" y="454896"/>
          <a:ext cx="6797674" cy="23095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200" kern="1200" noProof="0" dirty="0" smtClean="0"/>
            <a:t> Información Organizacional – Servicios Administrativos </a:t>
          </a:r>
          <a:br>
            <a:rPr lang="es-ES" sz="4200" kern="1200" noProof="0" dirty="0" smtClean="0"/>
          </a:br>
          <a:endParaRPr lang="es-ES" sz="4200" kern="1200" noProof="0" dirty="0"/>
        </a:p>
      </dsp:txBody>
      <dsp:txXfrm>
        <a:off x="112744" y="567640"/>
        <a:ext cx="6572186" cy="2084091"/>
      </dsp:txXfrm>
    </dsp:sp>
    <dsp:sp modelId="{224CDF03-CAEA-447C-B57A-4A7F6C2D82E8}">
      <dsp:nvSpPr>
        <dsp:cNvPr id="0" name=""/>
        <dsp:cNvSpPr/>
      </dsp:nvSpPr>
      <dsp:spPr>
        <a:xfrm>
          <a:off x="0" y="2885436"/>
          <a:ext cx="6797674" cy="2309579"/>
        </a:xfrm>
        <a:prstGeom prst="roundRect">
          <a:avLst/>
        </a:prstGeom>
        <a:solidFill>
          <a:schemeClr val="accent5">
            <a:hueOff val="-839864"/>
            <a:satOff val="45647"/>
            <a:lumOff val="-843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200" kern="1200" noProof="0" dirty="0" smtClean="0"/>
            <a:t>Esquema de Departamentos Administrativos </a:t>
          </a:r>
          <a:br>
            <a:rPr lang="es-ES" sz="4200" kern="1200" noProof="0" dirty="0" smtClean="0"/>
          </a:br>
          <a:endParaRPr lang="es-ES" sz="4200" kern="1200" noProof="0" dirty="0"/>
        </a:p>
      </dsp:txBody>
      <dsp:txXfrm>
        <a:off x="112744" y="2998180"/>
        <a:ext cx="6572186" cy="20840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4D078-3B08-40A0-84D2-745EF285C4C0}" type="datetimeFigureOut">
              <a:rPr lang="es-ES" smtClean="0"/>
              <a:t>08/02/2021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48765-C92B-4563-ACDA-2C5F116DAA4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46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54503-9623-43EC-8773-A63D9C93E5BD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926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CEB00-FA35-4FFC-9A01-35DBE2016C34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765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ABB1-F46B-4FD6-A0D5-D0866E271E52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04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E071B-E8E7-469D-8542-FD0438782485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78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4FE4-9123-49D7-883B-A4450F273FEF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99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89753-A88D-460D-9503-B4A08F1B7344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9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D5147-5B90-4377-A6F5-9DC90BC5725C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953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1C861D7-C521-4DFA-B003-1F8DE53EB55E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6E4A-EECA-4AFE-9704-56F102C07E89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280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F4363-E52D-49DF-9CB7-E8B8872A2BBE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93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4B42-AEBD-4BD1-AFB0-C24C4E9BB10C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22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B7A72D0-160C-43B4-92B3-56A9A1FF7755}" type="datetime1">
              <a:rPr lang="en-US" smtClean="0"/>
              <a:t>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Lámina traducida al idioma español exclusivamente para BUSD por Nuria Lundberg (Ene. 2021) aclaraciones sobre la traducción: nuria.lundberg@burbankusd.org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A1E77C-CAD7-41C0-9A61-A58DCFC3B15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211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gandajournalistsresourcecentre.com/draft-uganda-national-budget-framework-paper-fy-201718-fy-202122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healthy-food-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dministraciondeliberativa.blogspot.com/2011/10/como-te-llevas-con-el-personal-de.html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martinjhoward2/6799955103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coetail.com/jenniferf/2015/05/12/course-4-final-project-from-tinkering-to-lexicon-in-languagemakerspace/" TargetMode="External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PeterKnapik@BurbankUSD.org" TargetMode="External"/><Relationship Id="rId4" Type="http://schemas.openxmlformats.org/officeDocument/2006/relationships/hyperlink" Target="mailto:DebbieKukta@BurbankUS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356862-5C42-4EF9-A77F-3A51E90DB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320688" cy="3566160"/>
          </a:xfrm>
        </p:spPr>
        <p:txBody>
          <a:bodyPr/>
          <a:lstStyle/>
          <a:p>
            <a:pPr algn="r"/>
            <a:r>
              <a:rPr lang="en-US" dirty="0" err="1" smtClean="0"/>
              <a:t>Servicios</a:t>
            </a:r>
            <a:r>
              <a:rPr lang="en-US" dirty="0" smtClean="0"/>
              <a:t> </a:t>
            </a:r>
            <a:r>
              <a:rPr lang="en-US" dirty="0" err="1" smtClean="0"/>
              <a:t>Administrativos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4400" i="1" dirty="0" err="1"/>
              <a:t>D</a:t>
            </a:r>
            <a:r>
              <a:rPr lang="en-US" sz="4400" i="1" dirty="0" err="1" smtClean="0"/>
              <a:t>esde</a:t>
            </a:r>
            <a:r>
              <a:rPr lang="en-US" sz="4400" i="1" dirty="0" smtClean="0"/>
              <a:t> la </a:t>
            </a:r>
            <a:r>
              <a:rPr lang="es-ES" sz="4400" i="1" dirty="0" smtClean="0"/>
              <a:t>óptica de </a:t>
            </a:r>
            <a:r>
              <a:rPr lang="en-US" sz="4400" i="1" dirty="0" smtClean="0"/>
              <a:t>LCAP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A455328-6021-4853-90FA-456F3B7EA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r"/>
            <a:r>
              <a:rPr lang="es-ES" cap="none" dirty="0" smtClean="0">
                <a:latin typeface="+mn-lt"/>
                <a:cs typeface="Arial" panose="020B0604020202020204" pitchFamily="34" charset="0"/>
              </a:rPr>
              <a:t>Presentado por: </a:t>
            </a:r>
          </a:p>
          <a:p>
            <a:pPr algn="r"/>
            <a:r>
              <a:rPr lang="es-ES" cap="none" dirty="0" err="1" smtClean="0">
                <a:latin typeface="+mn-lt"/>
                <a:cs typeface="Arial" panose="020B0604020202020204" pitchFamily="34" charset="0"/>
              </a:rPr>
              <a:t>Debbie</a:t>
            </a:r>
            <a:r>
              <a:rPr lang="es-ES" cap="none" dirty="0" smtClean="0">
                <a:latin typeface="+mn-lt"/>
                <a:cs typeface="Arial" panose="020B0604020202020204" pitchFamily="34" charset="0"/>
              </a:rPr>
              <a:t> </a:t>
            </a:r>
            <a:r>
              <a:rPr lang="es-ES" cap="none" dirty="0" err="1" smtClean="0">
                <a:latin typeface="+mn-lt"/>
                <a:cs typeface="Arial" panose="020B0604020202020204" pitchFamily="34" charset="0"/>
              </a:rPr>
              <a:t>Kukta</a:t>
            </a:r>
            <a:r>
              <a:rPr lang="es-ES" cap="none" dirty="0" smtClean="0">
                <a:latin typeface="+mn-lt"/>
                <a:cs typeface="Arial" panose="020B0604020202020204" pitchFamily="34" charset="0"/>
              </a:rPr>
              <a:t>, Superintendente Adjunto</a:t>
            </a:r>
          </a:p>
          <a:p>
            <a:pPr algn="r"/>
            <a:r>
              <a:rPr lang="es-ES" cap="none" dirty="0" smtClean="0">
                <a:latin typeface="+mn-lt"/>
                <a:cs typeface="Arial" panose="020B0604020202020204" pitchFamily="34" charset="0"/>
              </a:rPr>
              <a:t>Peter </a:t>
            </a:r>
            <a:r>
              <a:rPr lang="es-ES" cap="none" dirty="0" err="1" smtClean="0">
                <a:latin typeface="+mn-lt"/>
                <a:cs typeface="Arial" panose="020B0604020202020204" pitchFamily="34" charset="0"/>
              </a:rPr>
              <a:t>Knapik</a:t>
            </a:r>
            <a:r>
              <a:rPr lang="es-ES" cap="none" dirty="0" smtClean="0">
                <a:latin typeface="+mn-lt"/>
                <a:cs typeface="Arial" panose="020B0604020202020204" pitchFamily="34" charset="0"/>
              </a:rPr>
              <a:t>, Director de Educación Primaria</a:t>
            </a:r>
          </a:p>
          <a:p>
            <a:endParaRPr lang="es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1BBEF3C-0A7F-4BB4-A644-E40B79693E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8739723" y="628444"/>
            <a:ext cx="2061157" cy="1635919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725" y="6459785"/>
            <a:ext cx="11694695" cy="365125"/>
          </a:xfrm>
        </p:spPr>
        <p:txBody>
          <a:bodyPr/>
          <a:lstStyle/>
          <a:p>
            <a:r>
              <a:rPr lang="es-ES" sz="800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sz="800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sz="800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sz="800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sz="800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sz="800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sz="800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sz="800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39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6D16D1E-4205-49F5-BD2A-DA769947C1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12FD100-C039-4E03-B5E4-2EDFA7290A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4193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4418FCD2-8448-4A81-8EB4-72250F7827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FB5993E2-C02B-4335-ABA5-D8EC465551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C0B801A2-5622-4BE8-9AD2-C337A2CD002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93FD6B75-8220-4CE6-8ECE-A58D52F1FF02}"/>
              </a:ext>
            </a:extLst>
          </p:cNvPr>
          <p:cNvSpPr txBox="1">
            <a:spLocks/>
          </p:cNvSpPr>
          <p:nvPr/>
        </p:nvSpPr>
        <p:spPr>
          <a:xfrm>
            <a:off x="492370" y="516835"/>
            <a:ext cx="3084844" cy="5772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B7AF614F-5BC3-4086-99F5-B87C5847A0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0" name="TextBox 7">
            <a:extLst>
              <a:ext uri="{FF2B5EF4-FFF2-40B4-BE49-F238E27FC236}">
                <a16:creationId xmlns:a16="http://schemas.microsoft.com/office/drawing/2014/main" xmlns="" id="{76FF4651-D0AC-4B7A-9861-5CE1B79BCE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9058395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C2B14278-4341-4076-BAED-FC296144F81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1578" y="6459785"/>
            <a:ext cx="11285621" cy="365125"/>
          </a:xfrm>
        </p:spPr>
        <p:txBody>
          <a:bodyPr/>
          <a:lstStyle/>
          <a:p>
            <a:r>
              <a:rPr lang="es-ES" sz="800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sz="800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sz="800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</a:t>
            </a:r>
            <a:r>
              <a:rPr lang="es-ES" sz="800" i="1" cap="none" dirty="0" smtClean="0">
                <a:solidFill>
                  <a:schemeClr val="tx1"/>
                </a:solidFill>
                <a:latin typeface="Lucida Calligraphy" panose="03010101010101010101" pitchFamily="66" charset="0"/>
              </a:rPr>
              <a:t>nuria.</a:t>
            </a:r>
            <a:r>
              <a:rPr lang="es-ES" sz="800" i="1" cap="none" dirty="0" err="1" smtClean="0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sz="800" i="1" cap="none" dirty="0" smtClean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sz="800" i="1" cap="none" dirty="0" err="1" smtClean="0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sz="800" i="1" cap="none" dirty="0" smtClean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sz="800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50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5D31CB0-C081-49FE-ABF4-1211389069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5786" y="495434"/>
            <a:ext cx="7531999" cy="58459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93FD6B75-8220-4CE6-8ECE-A58D52F1FF0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9908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/>
              <a:t>Organigrama </a:t>
            </a:r>
            <a:r>
              <a:rPr lang="es-ES" dirty="0" smtClean="0"/>
              <a:t>I</a:t>
            </a:r>
            <a:r>
              <a:rPr lang="es-ES" dirty="0" smtClean="0"/>
              <a:t>nstitucional</a:t>
            </a:r>
            <a:endParaRPr lang="es-E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C5ACDDF-3B5A-418A-A269-4EA2C509C3A2}"/>
              </a:ext>
            </a:extLst>
          </p:cNvPr>
          <p:cNvSpPr txBox="1"/>
          <p:nvPr/>
        </p:nvSpPr>
        <p:spPr>
          <a:xfrm>
            <a:off x="8009877" y="1324213"/>
            <a:ext cx="1647908" cy="3749040"/>
          </a:xfrm>
          <a:prstGeom prst="rect">
            <a:avLst/>
          </a:prstGeom>
          <a:solidFill>
            <a:srgbClr val="FFFF99">
              <a:alpha val="16078"/>
            </a:srgbClr>
          </a:solidFill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D6F92C5-0DEB-47E5-802E-D55289E81A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73768" y="6459785"/>
            <a:ext cx="10960769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948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5D31CB0-C081-49FE-ABF4-1211389069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5786" y="495434"/>
            <a:ext cx="7531999" cy="58459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93FD6B75-8220-4CE6-8ECE-A58D52F1FF0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9908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Organigrama Institucional</a:t>
            </a:r>
            <a:endParaRPr lang="es-E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C5ACDDF-3B5A-418A-A269-4EA2C509C3A2}"/>
              </a:ext>
            </a:extLst>
          </p:cNvPr>
          <p:cNvSpPr txBox="1"/>
          <p:nvPr/>
        </p:nvSpPr>
        <p:spPr>
          <a:xfrm>
            <a:off x="8009877" y="1324213"/>
            <a:ext cx="1647908" cy="3749040"/>
          </a:xfrm>
          <a:prstGeom prst="rect">
            <a:avLst/>
          </a:prstGeom>
          <a:solidFill>
            <a:srgbClr val="FFFF99">
              <a:alpha val="16078"/>
            </a:srgbClr>
          </a:solidFill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Callout: Right Arrow 6">
            <a:extLst>
              <a:ext uri="{FF2B5EF4-FFF2-40B4-BE49-F238E27FC236}">
                <a16:creationId xmlns:a16="http://schemas.microsoft.com/office/drawing/2014/main" xmlns="" id="{4E75B30E-4E9D-425C-8F82-F8F24F45574E}"/>
              </a:ext>
            </a:extLst>
          </p:cNvPr>
          <p:cNvSpPr/>
          <p:nvPr/>
        </p:nvSpPr>
        <p:spPr>
          <a:xfrm>
            <a:off x="3621973" y="736270"/>
            <a:ext cx="4387903" cy="5506848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63A3112-9DA4-40B5-B622-2DF7F6481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37809" y="881372"/>
            <a:ext cx="2408612" cy="52403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8AFAD22-51DC-4DEB-94BC-F449546260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820" y="6471817"/>
            <a:ext cx="11285621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41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7D379150-F6B4-45C8-BE10-6B278AD40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5FFCF544-A370-4A5D-A95F-CA6E0E7191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6EEB3B97-A638-498B-8083-54191CE71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xmlns="" id="{52ABB703-2B0E-4C3B-B4A2-F3973548E5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93FD6B75-8220-4CE6-8ECE-A58D52F1FF02}"/>
              </a:ext>
            </a:extLst>
          </p:cNvPr>
          <p:cNvSpPr txBox="1">
            <a:spLocks/>
          </p:cNvSpPr>
          <p:nvPr/>
        </p:nvSpPr>
        <p:spPr>
          <a:xfrm>
            <a:off x="6411685" y="634946"/>
            <a:ext cx="512717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ES" sz="4100" dirty="0" smtClean="0"/>
              <a:t>Servicios</a:t>
            </a:r>
            <a:r>
              <a:rPr lang="en-US" sz="4100" dirty="0" smtClean="0"/>
              <a:t> </a:t>
            </a:r>
            <a:r>
              <a:rPr lang="es-ES" sz="4100" dirty="0" smtClean="0"/>
              <a:t>Administrativos </a:t>
            </a:r>
          </a:p>
          <a:p>
            <a:pPr>
              <a:spcAft>
                <a:spcPts val="600"/>
              </a:spcAft>
            </a:pPr>
            <a:r>
              <a:rPr lang="es-ES" sz="4100" dirty="0" smtClean="0"/>
              <a:t>Panorama </a:t>
            </a:r>
            <a:r>
              <a:rPr lang="es-ES" sz="4100" dirty="0" err="1" smtClean="0"/>
              <a:t>gral.</a:t>
            </a:r>
            <a:r>
              <a:rPr lang="es-ES" sz="4100" dirty="0" smtClean="0"/>
              <a:t> del </a:t>
            </a:r>
            <a:r>
              <a:rPr lang="es-ES" sz="4100" dirty="0" err="1" smtClean="0"/>
              <a:t>Departmento</a:t>
            </a:r>
            <a:endParaRPr lang="es-ES" sz="4100" dirty="0"/>
          </a:p>
        </p:txBody>
      </p:sp>
      <p:pic>
        <p:nvPicPr>
          <p:cNvPr id="15" name="Graphic 14" descr="Hierarchy with solid fill">
            <a:extLst>
              <a:ext uri="{FF2B5EF4-FFF2-40B4-BE49-F238E27FC236}">
                <a16:creationId xmlns:a16="http://schemas.microsoft.com/office/drawing/2014/main" xmlns="" id="{5BC92FD9-4017-4B66-825B-D076B692C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745132" y="645106"/>
            <a:ext cx="5247747" cy="5247747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9C21570E-E159-49A6-9891-FA397B7A92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D4924F7-02CA-42D3-B00A-158F8D74FCE4}"/>
              </a:ext>
            </a:extLst>
          </p:cNvPr>
          <p:cNvSpPr txBox="1"/>
          <p:nvPr/>
        </p:nvSpPr>
        <p:spPr>
          <a:xfrm>
            <a:off x="6411684" y="2198913"/>
            <a:ext cx="5247746" cy="3933527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Servicios Administrativos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Servicios Fiscales:  Presupuesto &amp; Finanzas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Nómina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Compras</a:t>
            </a: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Servicios Alimenticios</a:t>
            </a:r>
            <a:endParaRPr lang="es-E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Instalaciones</a:t>
            </a:r>
          </a:p>
          <a:p>
            <a:pPr lvl="1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Conserjería &amp; </a:t>
            </a: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Planteles</a:t>
            </a:r>
            <a:endParaRPr lang="es-E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Instalaciones </a:t>
            </a: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&amp; Intercambios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Servicios de Impresión &amp; </a:t>
            </a: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Almacenaje</a:t>
            </a:r>
            <a:endParaRPr lang="es-E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s-E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Servicios Tecnológicos</a:t>
            </a:r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E95DA498-D9A2-4DA9-B9DA-B3776E08CF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82A73093-4B9D-420D-B17E-52293703A1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8AFAD22-51DC-4DEB-94BC-F449546260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9705" y="6459785"/>
            <a:ext cx="11542295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12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1413040" y="923580"/>
            <a:ext cx="10614355" cy="5897777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Responsabilidades/servicios proporcionados</a:t>
            </a:r>
          </a:p>
          <a:p>
            <a:pPr lvl="1"/>
            <a:r>
              <a:rPr lang="es-ES" sz="2000" dirty="0"/>
              <a:t>Responsables  del día  a día  y de todos los asuntos de incumbencia del distrito de largo alcance </a:t>
            </a:r>
          </a:p>
          <a:p>
            <a:pPr lvl="1"/>
            <a:r>
              <a:rPr lang="es-ES" sz="2000" dirty="0"/>
              <a:t>Proporcionar un sinfín de servicios en apoyo a las escuelas K-12 ,  centros de guardería, y escuela para adultos</a:t>
            </a:r>
          </a:p>
          <a:p>
            <a:pPr lvl="1"/>
            <a:r>
              <a:rPr lang="es-ES" sz="2000" dirty="0"/>
              <a:t>Meta:  Brindar servicios  empresariales que apoyan y enriquecen el ambiente educativo de una manera responsable y económicamente efectiva. </a:t>
            </a:r>
          </a:p>
          <a:p>
            <a:pPr lvl="1"/>
            <a:r>
              <a:rPr lang="es-ES" sz="2000" dirty="0" smtClean="0"/>
              <a:t>Manejo de riesgos</a:t>
            </a:r>
          </a:p>
          <a:p>
            <a:r>
              <a:rPr lang="es-ES" dirty="0" smtClean="0"/>
              <a:t>Número equivalente de miembros en la plantilla de personal por tiempo completo en este departamento   </a:t>
            </a:r>
            <a:endParaRPr lang="en-US" dirty="0"/>
          </a:p>
          <a:p>
            <a:pPr lvl="1"/>
            <a:r>
              <a:rPr lang="en-US" sz="2000" dirty="0"/>
              <a:t>2</a:t>
            </a:r>
          </a:p>
          <a:p>
            <a:r>
              <a:rPr lang="es-ES" dirty="0" smtClean="0"/>
              <a:t>Costo estimado de sueldos y prestaciones o beneficios</a:t>
            </a:r>
            <a:endParaRPr lang="en-US" dirty="0"/>
          </a:p>
          <a:p>
            <a:pPr lvl="1"/>
            <a:r>
              <a:rPr lang="en-US" sz="2000" dirty="0"/>
              <a:t>$349,444</a:t>
            </a:r>
          </a:p>
          <a:p>
            <a:r>
              <a:rPr lang="es-ES" dirty="0" smtClean="0"/>
              <a:t>Supervisor de la proporción en la plantilla del personal </a:t>
            </a:r>
            <a:endParaRPr lang="en-US" dirty="0"/>
          </a:p>
          <a:p>
            <a:pPr lvl="1"/>
            <a:r>
              <a:rPr lang="en-US" sz="2000" dirty="0"/>
              <a:t>1 : 1</a:t>
            </a:r>
          </a:p>
          <a:p>
            <a:r>
              <a:rPr lang="es-ES" dirty="0" smtClean="0"/>
              <a:t>Clasificación del  Financiamiento:  Sin restricción</a:t>
            </a:r>
            <a:endParaRPr lang="es-E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0" y="166671"/>
            <a:ext cx="12192000" cy="7572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/>
              <a:t>Administrativos Servicios</a:t>
            </a: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34716" y="6459785"/>
            <a:ext cx="10503568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243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D379150-F6B4-45C8-BE10-6B278AD40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FFCF544-A370-4A5D-A95F-CA6E0E7191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6EEB3B97-A638-498B-8083-54191CE71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52ABB703-2B0E-4C3B-B4A2-F3973548E5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6411685" y="634946"/>
            <a:ext cx="512717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ES" sz="6000" dirty="0" smtClean="0"/>
              <a:t>Servicios </a:t>
            </a:r>
            <a:r>
              <a:rPr lang="es-ES" sz="6000" dirty="0"/>
              <a:t>Fiscales</a:t>
            </a:r>
            <a:r>
              <a:rPr lang="es-ES" dirty="0"/>
              <a:t/>
            </a:r>
            <a:br>
              <a:rPr lang="es-ES" dirty="0"/>
            </a:br>
            <a:r>
              <a:rPr lang="es-ES" dirty="0"/>
              <a:t>Presupuesto &amp; Finanzas</a:t>
            </a:r>
            <a:endParaRPr lang="en-US" dirty="0"/>
          </a:p>
        </p:txBody>
      </p:sp>
      <p:pic>
        <p:nvPicPr>
          <p:cNvPr id="7" name="Picture 6" descr="A pair of headphones&#10;&#10;Description automatically generated with low confidence">
            <a:extLst>
              <a:ext uri="{FF2B5EF4-FFF2-40B4-BE49-F238E27FC236}">
                <a16:creationId xmlns:a16="http://schemas.microsoft.com/office/drawing/2014/main" xmlns="" id="{0B9DC9BE-0F35-4736-A6B1-9EB72F2F9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43192" y="1776597"/>
            <a:ext cx="5451627" cy="2984765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9C21570E-E159-49A6-9891-FA397B7A92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6411684" y="2198914"/>
            <a:ext cx="5127172" cy="367018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300" dirty="0" smtClean="0"/>
              <a:t>Responsabilidades/servicios proporcionados</a:t>
            </a:r>
          </a:p>
          <a:p>
            <a:pPr lvl="1"/>
            <a:r>
              <a:rPr lang="es-ES" sz="1300" dirty="0" smtClean="0"/>
              <a:t>Desarrollar </a:t>
            </a:r>
            <a:r>
              <a:rPr lang="es-ES" sz="1300" dirty="0"/>
              <a:t>políticas para </a:t>
            </a:r>
            <a:r>
              <a:rPr lang="es-ES" sz="1300" dirty="0"/>
              <a:t>y operar la infraestructura financiera del </a:t>
            </a:r>
            <a:r>
              <a:rPr lang="es-ES" sz="1300" dirty="0"/>
              <a:t>Distrito</a:t>
            </a:r>
            <a:r>
              <a:rPr lang="es-ES" sz="1300" dirty="0"/>
              <a:t>, incluyendo procesamiento de pagos, cobros, manejo de efectivo, financiamiento, contabilidad central, y cobro de cuentas </a:t>
            </a:r>
            <a:r>
              <a:rPr lang="es-ES" sz="1300" dirty="0"/>
              <a:t> morosas</a:t>
            </a:r>
            <a:endParaRPr lang="en-US" sz="1300" dirty="0"/>
          </a:p>
          <a:p>
            <a:r>
              <a:rPr lang="es-ES" sz="1300" dirty="0" smtClean="0"/>
              <a:t>Número equivalente de miembros en la plantilla de personal por tiempo completo en este departamento   </a:t>
            </a:r>
            <a:endParaRPr lang="en-US" sz="1300" dirty="0"/>
          </a:p>
          <a:p>
            <a:pPr lvl="1"/>
            <a:r>
              <a:rPr lang="en-US" sz="1300" dirty="0"/>
              <a:t>15.75</a:t>
            </a:r>
          </a:p>
          <a:p>
            <a:r>
              <a:rPr lang="es-ES" sz="1300" dirty="0" smtClean="0"/>
              <a:t>Costo estimado de sueldos y prestaciones o beneficios</a:t>
            </a:r>
            <a:endParaRPr lang="en-US" sz="1300" dirty="0"/>
          </a:p>
          <a:p>
            <a:pPr lvl="1"/>
            <a:r>
              <a:rPr lang="en-US" sz="1300" dirty="0"/>
              <a:t>$1,561,585</a:t>
            </a:r>
          </a:p>
          <a:p>
            <a:r>
              <a:rPr lang="es-ES" sz="1300" dirty="0" smtClean="0"/>
              <a:t>Supervisor de la proporción en la plantilla del personal </a:t>
            </a:r>
            <a:endParaRPr lang="en-US" sz="1300" dirty="0"/>
          </a:p>
          <a:p>
            <a:pPr lvl="1"/>
            <a:r>
              <a:rPr lang="en-US" sz="1300" dirty="0"/>
              <a:t>2 : 13.75</a:t>
            </a:r>
          </a:p>
          <a:p>
            <a:r>
              <a:rPr lang="es-ES" sz="1300" dirty="0" smtClean="0"/>
              <a:t>Clasificación del  Financiamiento:  </a:t>
            </a:r>
          </a:p>
          <a:p>
            <a:pPr lvl="1"/>
            <a:r>
              <a:rPr lang="es-ES" sz="1300" dirty="0" smtClean="0"/>
              <a:t>Restrictivo/Programa Especial:  $87,397</a:t>
            </a:r>
          </a:p>
          <a:p>
            <a:pPr lvl="1"/>
            <a:r>
              <a:rPr lang="es-ES" sz="1300" dirty="0" smtClean="0"/>
              <a:t>Sin restricción:  $1,474,188</a:t>
            </a:r>
            <a:endParaRPr lang="es-ES" sz="13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E95DA498-D9A2-4DA9-B9DA-B3776E08CF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82A73093-4B9D-420D-B17E-52293703A1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4605" y="6459785"/>
            <a:ext cx="11193206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090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9">
            <a:extLst>
              <a:ext uri="{FF2B5EF4-FFF2-40B4-BE49-F238E27FC236}">
                <a16:creationId xmlns:a16="http://schemas.microsoft.com/office/drawing/2014/main" xmlns="" id="{13FE9996-7EAC-4679-B37D-C1045F42F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xmlns="" id="{761DF1FE-5CC8-43D2-A76C-93C76EEDE1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13">
            <a:extLst>
              <a:ext uri="{FF2B5EF4-FFF2-40B4-BE49-F238E27FC236}">
                <a16:creationId xmlns:a16="http://schemas.microsoft.com/office/drawing/2014/main" xmlns="" id="{E161BEBD-A23C-409E-ABC7-73F9EDC02F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15">
            <a:extLst>
              <a:ext uri="{FF2B5EF4-FFF2-40B4-BE49-F238E27FC236}">
                <a16:creationId xmlns:a16="http://schemas.microsoft.com/office/drawing/2014/main" xmlns="" id="{3741B58E-3B65-4A01-A276-975AB2CF8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17">
            <a:extLst>
              <a:ext uri="{FF2B5EF4-FFF2-40B4-BE49-F238E27FC236}">
                <a16:creationId xmlns:a16="http://schemas.microsoft.com/office/drawing/2014/main" xmlns="" id="{7AAC67C3-831B-4AB1-A259-DFB839CAFA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492370" y="605896"/>
            <a:ext cx="3084844" cy="564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3600" dirty="0" err="1" smtClean="0">
                <a:solidFill>
                  <a:srgbClr val="FFFFFF"/>
                </a:solidFill>
              </a:rPr>
              <a:t>Compras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34" name="Rectangle 19">
            <a:extLst>
              <a:ext uri="{FF2B5EF4-FFF2-40B4-BE49-F238E27FC236}">
                <a16:creationId xmlns:a16="http://schemas.microsoft.com/office/drawing/2014/main" xmlns="" id="{054B3F04-9EAC-45C0-B3CE-0387EEA10A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4742016" y="605896"/>
            <a:ext cx="6413663" cy="564620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Responsabilidades/servicios proporcionados</a:t>
            </a:r>
          </a:p>
          <a:p>
            <a:pPr lvl="1"/>
            <a:r>
              <a:rPr lang="es-ES" dirty="0" smtClean="0"/>
              <a:t>Proporcionar </a:t>
            </a:r>
            <a:r>
              <a:rPr lang="es-ES" dirty="0"/>
              <a:t>productos y servicios al mejor precio con los requisitos de entrega que se necesitan mientras se </a:t>
            </a:r>
            <a:r>
              <a:rPr lang="es-ES" dirty="0" smtClean="0"/>
              <a:t>adhieran </a:t>
            </a:r>
            <a:r>
              <a:rPr lang="es-ES" dirty="0"/>
              <a:t>a las políticas de BUSD,  regulaciones  de Código Ed California, y  de todas las demás disposiciones estatales y federales , leyes, reglamentos, políticas y procedimientos</a:t>
            </a:r>
          </a:p>
          <a:p>
            <a:pPr lvl="1"/>
            <a:endParaRPr lang="en-US" dirty="0"/>
          </a:p>
          <a:p>
            <a:r>
              <a:rPr lang="es-ES" dirty="0" smtClean="0"/>
              <a:t>Número equivalente de miembros en la plantilla de personal por tiempo completo en este departamento   </a:t>
            </a:r>
            <a:endParaRPr lang="en-US" dirty="0"/>
          </a:p>
          <a:p>
            <a:pPr lvl="1"/>
            <a:r>
              <a:rPr lang="en-US" dirty="0"/>
              <a:t>3</a:t>
            </a:r>
          </a:p>
          <a:p>
            <a:r>
              <a:rPr lang="es-ES" dirty="0" smtClean="0"/>
              <a:t>Costo estimado de sueldos y prestaciones o beneficios</a:t>
            </a:r>
            <a:endParaRPr lang="en-US" dirty="0"/>
          </a:p>
          <a:p>
            <a:pPr lvl="1"/>
            <a:r>
              <a:rPr lang="en-US" dirty="0"/>
              <a:t> $234,952</a:t>
            </a:r>
          </a:p>
          <a:p>
            <a:r>
              <a:rPr lang="es-ES" dirty="0" smtClean="0"/>
              <a:t>Supervisor de la proporción en la plantilla del personal </a:t>
            </a:r>
            <a:endParaRPr lang="en-US" dirty="0"/>
          </a:p>
          <a:p>
            <a:pPr lvl="1"/>
            <a:r>
              <a:rPr lang="en-US" dirty="0"/>
              <a:t>1 : 3</a:t>
            </a:r>
          </a:p>
          <a:p>
            <a:r>
              <a:rPr lang="en-US" dirty="0" err="1" smtClean="0"/>
              <a:t>Clasificación</a:t>
            </a:r>
            <a:r>
              <a:rPr lang="en-US" dirty="0" smtClean="0"/>
              <a:t> del  </a:t>
            </a:r>
            <a:r>
              <a:rPr lang="en-US" dirty="0" err="1" smtClean="0"/>
              <a:t>Financiamiento</a:t>
            </a:r>
            <a:r>
              <a:rPr lang="en-US" dirty="0" smtClean="0"/>
              <a:t>:</a:t>
            </a:r>
            <a:r>
              <a:rPr lang="en-US" dirty="0"/>
              <a:t>  </a:t>
            </a:r>
            <a:r>
              <a:rPr lang="en-US" dirty="0" smtClean="0"/>
              <a:t>Sin </a:t>
            </a:r>
            <a:r>
              <a:rPr lang="en-US" dirty="0" err="1" smtClean="0"/>
              <a:t>restricción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13039" y="6459785"/>
            <a:ext cx="10570413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4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3FE9996-7EAC-4679-B37D-C1045F42F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61DF1FE-5CC8-43D2-A76C-93C76EEDE1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E161BEBD-A23C-409E-ABC7-73F9EDC02F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CECF0FC6-D57B-48B6-9036-F4FFD91A4B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1277248" y="286603"/>
            <a:ext cx="6750987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 err="1" smtClean="0">
                <a:solidFill>
                  <a:schemeClr val="accent2"/>
                </a:solidFill>
              </a:rPr>
              <a:t>Nómina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1330520" y="2023962"/>
            <a:ext cx="6697715" cy="3845131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Responsabilidades</a:t>
            </a:r>
            <a:r>
              <a:rPr lang="en-US" dirty="0" smtClean="0"/>
              <a:t>/</a:t>
            </a:r>
            <a:r>
              <a:rPr lang="en-US" dirty="0" err="1" smtClean="0"/>
              <a:t>servicios</a:t>
            </a:r>
            <a:r>
              <a:rPr lang="en-US" dirty="0" smtClean="0"/>
              <a:t> </a:t>
            </a:r>
            <a:r>
              <a:rPr lang="en-US" dirty="0" err="1" smtClean="0"/>
              <a:t>proporcionados</a:t>
            </a:r>
            <a:endParaRPr lang="en-US" dirty="0"/>
          </a:p>
          <a:p>
            <a:pPr lvl="1"/>
            <a:r>
              <a:rPr lang="es-ES" dirty="0" smtClean="0"/>
              <a:t>Proceso </a:t>
            </a:r>
            <a:r>
              <a:rPr lang="es-ES" dirty="0"/>
              <a:t>de pagos (sueldos y prestaciones) para más de 2,100 empleados (incluye contrataciones de sustitutos y por hora)</a:t>
            </a:r>
          </a:p>
          <a:p>
            <a:r>
              <a:rPr lang="es-ES" dirty="0" smtClean="0"/>
              <a:t>Número equivalente de miembros en la plantilla de personal por tiempo completo en este departamento   </a:t>
            </a:r>
            <a:endParaRPr lang="en-US" dirty="0"/>
          </a:p>
          <a:p>
            <a:pPr lvl="1"/>
            <a:r>
              <a:rPr lang="en-US" dirty="0"/>
              <a:t>4</a:t>
            </a:r>
          </a:p>
          <a:p>
            <a:r>
              <a:rPr lang="es-ES" dirty="0" smtClean="0"/>
              <a:t>Costo estimado de sueldos y prestaciones o beneficios</a:t>
            </a:r>
            <a:endParaRPr lang="en-US" dirty="0"/>
          </a:p>
          <a:p>
            <a:pPr lvl="1"/>
            <a:r>
              <a:rPr lang="en-US" dirty="0"/>
              <a:t>$367,341</a:t>
            </a:r>
          </a:p>
          <a:p>
            <a:r>
              <a:rPr lang="es-ES" dirty="0" smtClean="0"/>
              <a:t>Supervisor de la proporción en la plantilla del personal </a:t>
            </a:r>
            <a:endParaRPr lang="en-US" dirty="0"/>
          </a:p>
          <a:p>
            <a:pPr lvl="1"/>
            <a:r>
              <a:rPr lang="en-US" dirty="0"/>
              <a:t>1 : 3</a:t>
            </a:r>
          </a:p>
          <a:p>
            <a:r>
              <a:rPr lang="en-US" dirty="0" err="1" smtClean="0"/>
              <a:t>Clasificación</a:t>
            </a:r>
            <a:r>
              <a:rPr lang="en-US" dirty="0" smtClean="0"/>
              <a:t> del  </a:t>
            </a:r>
            <a:r>
              <a:rPr lang="en-US" dirty="0" err="1" smtClean="0"/>
              <a:t>Financiamiento</a:t>
            </a:r>
            <a:r>
              <a:rPr lang="en-US" dirty="0" smtClean="0"/>
              <a:t>:</a:t>
            </a:r>
            <a:r>
              <a:rPr lang="en-US" dirty="0"/>
              <a:t>  </a:t>
            </a:r>
            <a:r>
              <a:rPr lang="en-US" dirty="0" smtClean="0"/>
              <a:t>Sin </a:t>
            </a:r>
            <a:r>
              <a:rPr lang="en-US" dirty="0" err="1" smtClean="0"/>
              <a:t>restricción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717A211C-5863-4303-AC3D-AEBFDF6D6A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44150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87519CD-2FFF-42E3-BB0C-FEAA828BA5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32823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1579" y="6459785"/>
            <a:ext cx="11081084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739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54">
            <a:extLst>
              <a:ext uri="{FF2B5EF4-FFF2-40B4-BE49-F238E27FC236}">
                <a16:creationId xmlns:a16="http://schemas.microsoft.com/office/drawing/2014/main" xmlns="" id="{600B5AE2-C5CC-499C-8F2D-249888BE22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" name="Rectangle 56">
            <a:extLst>
              <a:ext uri="{FF2B5EF4-FFF2-40B4-BE49-F238E27FC236}">
                <a16:creationId xmlns:a16="http://schemas.microsoft.com/office/drawing/2014/main" xmlns="" id="{BA7A3698-B350-40E5-8475-9BCC41A089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1" name="Straight Connector 58">
            <a:extLst>
              <a:ext uri="{FF2B5EF4-FFF2-40B4-BE49-F238E27FC236}">
                <a16:creationId xmlns:a16="http://schemas.microsoft.com/office/drawing/2014/main" xmlns="" id="{0AC655C7-EC94-4BE6-84C8-2F9EFBBB27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2" name="Rectangle 60">
            <a:extLst>
              <a:ext uri="{FF2B5EF4-FFF2-40B4-BE49-F238E27FC236}">
                <a16:creationId xmlns:a16="http://schemas.microsoft.com/office/drawing/2014/main" xmlns="" id="{5CF81D86-BDBA-477C-B7DD-8D359BB996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4974771" y="634946"/>
            <a:ext cx="6574972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ES" dirty="0"/>
              <a:t>Servicios Alimenticios</a:t>
            </a:r>
            <a:endParaRPr lang="en-US" kern="1200" spc="-50" baseline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8" name="Picture 27" descr="A picture containing food, vegetable, different, salad&#10;&#10;Description automatically generated">
            <a:extLst>
              <a:ext uri="{FF2B5EF4-FFF2-40B4-BE49-F238E27FC236}">
                <a16:creationId xmlns:a16="http://schemas.microsoft.com/office/drawing/2014/main" xmlns="" id="{37E15456-5E3B-46EB-B1F1-EF0508AE2E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26358" r="17926"/>
          <a:stretch/>
        </p:blipFill>
        <p:spPr>
          <a:xfrm>
            <a:off x="633999" y="640081"/>
            <a:ext cx="4001315" cy="5314406"/>
          </a:xfrm>
          <a:prstGeom prst="rect">
            <a:avLst/>
          </a:prstGeom>
        </p:spPr>
      </p:pic>
      <p:cxnSp>
        <p:nvCxnSpPr>
          <p:cNvPr id="73" name="Straight Connector 62">
            <a:extLst>
              <a:ext uri="{FF2B5EF4-FFF2-40B4-BE49-F238E27FC236}">
                <a16:creationId xmlns:a16="http://schemas.microsoft.com/office/drawing/2014/main" xmlns="" id="{C65F3E9C-EF11-4F8F-A621-399C7A3E64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4974770" y="2144688"/>
            <a:ext cx="6736940" cy="4069403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 smtClean="0"/>
              <a:t>Responsabilidades</a:t>
            </a:r>
            <a:r>
              <a:rPr lang="en-US" sz="1800" dirty="0" smtClean="0"/>
              <a:t>/</a:t>
            </a:r>
            <a:r>
              <a:rPr lang="en-US" sz="1800" dirty="0" err="1" smtClean="0"/>
              <a:t>servicios</a:t>
            </a:r>
            <a:r>
              <a:rPr lang="en-US" sz="1800" dirty="0" smtClean="0"/>
              <a:t> </a:t>
            </a:r>
            <a:r>
              <a:rPr lang="en-US" sz="1800" dirty="0" err="1" smtClean="0"/>
              <a:t>proporcionados</a:t>
            </a:r>
            <a:endParaRPr lang="en-US" sz="1800" dirty="0"/>
          </a:p>
          <a:p>
            <a:pPr lvl="1"/>
            <a:r>
              <a:rPr lang="es-ES" dirty="0" smtClean="0"/>
              <a:t>Servir </a:t>
            </a:r>
            <a:r>
              <a:rPr lang="es-ES" dirty="0"/>
              <a:t>alimentos  adecuados, nutritivos y de calidad  con el esfuerzo de apoyar el desarrollo académico y </a:t>
            </a:r>
            <a:r>
              <a:rPr lang="es-ES" dirty="0" smtClean="0"/>
              <a:t>exitoso </a:t>
            </a:r>
            <a:r>
              <a:rPr lang="es-ES" dirty="0"/>
              <a:t>de todos los estudiantes de BUSD</a:t>
            </a:r>
          </a:p>
          <a:p>
            <a:pPr lvl="1"/>
            <a:endParaRPr lang="en-US" dirty="0" smtClean="0"/>
          </a:p>
          <a:p>
            <a:r>
              <a:rPr lang="es-ES" sz="1800" dirty="0" smtClean="0"/>
              <a:t>Número equivalente de miembros en la plantilla de personal por tiempo completo en este departamento   </a:t>
            </a:r>
            <a:endParaRPr lang="en-US" sz="1800" dirty="0"/>
          </a:p>
          <a:p>
            <a:pPr lvl="1"/>
            <a:r>
              <a:rPr lang="en-US" dirty="0"/>
              <a:t>44.032</a:t>
            </a:r>
          </a:p>
          <a:p>
            <a:r>
              <a:rPr lang="es-ES" sz="1800" dirty="0" smtClean="0"/>
              <a:t>Costo estimado de sueldos y prestaciones o beneficios</a:t>
            </a:r>
            <a:endParaRPr lang="en-US" sz="1800" dirty="0"/>
          </a:p>
          <a:p>
            <a:pPr lvl="1"/>
            <a:r>
              <a:rPr lang="en-US" dirty="0"/>
              <a:t>$2,245,839</a:t>
            </a:r>
          </a:p>
          <a:p>
            <a:r>
              <a:rPr lang="es-ES" sz="1800" dirty="0" smtClean="0"/>
              <a:t>Supervisor de la proporción en la plantilla del personal </a:t>
            </a:r>
            <a:endParaRPr lang="en-US" sz="1800" dirty="0"/>
          </a:p>
          <a:p>
            <a:pPr lvl="1"/>
            <a:r>
              <a:rPr lang="en-US" dirty="0"/>
              <a:t>8 : 36.032</a:t>
            </a:r>
          </a:p>
          <a:p>
            <a:r>
              <a:rPr lang="en-US" sz="1800" dirty="0" err="1" smtClean="0"/>
              <a:t>Clasificación</a:t>
            </a:r>
            <a:r>
              <a:rPr lang="en-US" sz="1800" dirty="0" smtClean="0"/>
              <a:t> del  </a:t>
            </a:r>
            <a:r>
              <a:rPr lang="en-US" sz="1800" dirty="0" err="1" smtClean="0"/>
              <a:t>Financiamiento</a:t>
            </a:r>
            <a:r>
              <a:rPr lang="en-US" sz="1800" dirty="0" smtClean="0"/>
              <a:t>:</a:t>
            </a:r>
            <a:r>
              <a:rPr lang="en-US" sz="1800" dirty="0"/>
              <a:t>  </a:t>
            </a:r>
            <a:r>
              <a:rPr lang="en-US" sz="1800" dirty="0" err="1" smtClean="0"/>
              <a:t>Programa</a:t>
            </a:r>
            <a:r>
              <a:rPr lang="en-US" sz="1800" dirty="0" smtClean="0"/>
              <a:t> </a:t>
            </a:r>
            <a:r>
              <a:rPr lang="en-US" sz="1800" dirty="0" err="1" smtClean="0"/>
              <a:t>Restrictivo</a:t>
            </a:r>
            <a:r>
              <a:rPr lang="en-US" sz="1800" dirty="0" smtClean="0"/>
              <a:t>, </a:t>
            </a:r>
            <a:r>
              <a:rPr lang="en-US" sz="1800" dirty="0" err="1" smtClean="0"/>
              <a:t>cuota</a:t>
            </a:r>
            <a:r>
              <a:rPr lang="en-US" sz="1800" dirty="0" smtClean="0"/>
              <a:t> </a:t>
            </a:r>
            <a:r>
              <a:rPr lang="en-US" sz="1800" dirty="0" err="1" smtClean="0"/>
              <a:t>por</a:t>
            </a:r>
            <a:r>
              <a:rPr lang="en-US" sz="1800" dirty="0" smtClean="0"/>
              <a:t> </a:t>
            </a:r>
            <a:r>
              <a:rPr lang="en-US" sz="1800" dirty="0" err="1" smtClean="0"/>
              <a:t>servicio</a:t>
            </a:r>
            <a:endParaRPr lang="en-US" sz="1800" dirty="0"/>
          </a:p>
          <a:p>
            <a:r>
              <a:rPr lang="en-US" sz="1800" dirty="0" err="1" smtClean="0"/>
              <a:t>Presupuesto</a:t>
            </a:r>
            <a:r>
              <a:rPr lang="en-US" sz="1800" dirty="0" smtClean="0"/>
              <a:t> </a:t>
            </a:r>
            <a:r>
              <a:rPr lang="en-US" sz="1800" dirty="0" err="1" smtClean="0"/>
              <a:t>Operativo</a:t>
            </a:r>
            <a:r>
              <a:rPr lang="en-US" sz="1800" dirty="0" smtClean="0"/>
              <a:t>- </a:t>
            </a:r>
            <a:r>
              <a:rPr lang="en-US" sz="1800" dirty="0"/>
              <a:t>$3,852,533</a:t>
            </a:r>
          </a:p>
        </p:txBody>
      </p:sp>
      <p:sp>
        <p:nvSpPr>
          <p:cNvPr id="74" name="Rectangle 64">
            <a:extLst>
              <a:ext uri="{FF2B5EF4-FFF2-40B4-BE49-F238E27FC236}">
                <a16:creationId xmlns:a16="http://schemas.microsoft.com/office/drawing/2014/main" xmlns="" id="{88AA064E-5F6E-4024-BC28-EDDC3DFC70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66">
            <a:extLst>
              <a:ext uri="{FF2B5EF4-FFF2-40B4-BE49-F238E27FC236}">
                <a16:creationId xmlns:a16="http://schemas.microsoft.com/office/drawing/2014/main" xmlns="" id="{03B29638-4838-4B9B-B9DB-96E542BAF3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193532" y="6459785"/>
            <a:ext cx="10705700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806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0">
            <a:extLst>
              <a:ext uri="{FF2B5EF4-FFF2-40B4-BE49-F238E27FC236}">
                <a16:creationId xmlns:a16="http://schemas.microsoft.com/office/drawing/2014/main" xmlns="" id="{7D379150-F6B4-45C8-BE10-6B278AD40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xmlns="" id="{5FFCF544-A370-4A5D-A95F-CA6E0E7191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6" name="Straight Connector 14">
            <a:extLst>
              <a:ext uri="{FF2B5EF4-FFF2-40B4-BE49-F238E27FC236}">
                <a16:creationId xmlns:a16="http://schemas.microsoft.com/office/drawing/2014/main" xmlns="" id="{6EEB3B97-A638-498B-8083-54191CE71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16">
            <a:extLst>
              <a:ext uri="{FF2B5EF4-FFF2-40B4-BE49-F238E27FC236}">
                <a16:creationId xmlns:a16="http://schemas.microsoft.com/office/drawing/2014/main" xmlns="" id="{52ABB703-2B0E-4C3B-B4A2-F3973548E5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6411685" y="634946"/>
            <a:ext cx="512717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ES" sz="4100" dirty="0" smtClean="0"/>
              <a:t>Servicios de instalaciones</a:t>
            </a:r>
          </a:p>
          <a:p>
            <a:pPr>
              <a:spcAft>
                <a:spcPts val="600"/>
              </a:spcAft>
            </a:pPr>
            <a:r>
              <a:rPr lang="es-ES" sz="4100" dirty="0" smtClean="0"/>
              <a:t>Conserjería y planteles</a:t>
            </a:r>
            <a:endParaRPr lang="es-ES" sz="4100" dirty="0"/>
          </a:p>
        </p:txBody>
      </p:sp>
      <p:pic>
        <p:nvPicPr>
          <p:cNvPr id="6" name="Picture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xmlns="" id="{3A07A9CC-9582-46E8-A494-CAC506C6BF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6481" r="13208"/>
          <a:stretch/>
        </p:blipFill>
        <p:spPr>
          <a:xfrm>
            <a:off x="759397" y="645106"/>
            <a:ext cx="5219217" cy="5247747"/>
          </a:xfrm>
          <a:prstGeom prst="rect">
            <a:avLst/>
          </a:prstGeom>
        </p:spPr>
      </p:pic>
      <p:cxnSp>
        <p:nvCxnSpPr>
          <p:cNvPr id="28" name="Straight Connector 18">
            <a:extLst>
              <a:ext uri="{FF2B5EF4-FFF2-40B4-BE49-F238E27FC236}">
                <a16:creationId xmlns:a16="http://schemas.microsoft.com/office/drawing/2014/main" xmlns="" id="{9C21570E-E159-49A6-9891-FA397B7A92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6096000" y="2198913"/>
            <a:ext cx="5745018" cy="3958141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 smtClean="0"/>
              <a:t>Responsabilidades/servicios proporcionados</a:t>
            </a:r>
          </a:p>
          <a:p>
            <a:pPr lvl="1"/>
            <a:r>
              <a:rPr lang="es-ES" dirty="0" smtClean="0"/>
              <a:t>Conserjería</a:t>
            </a:r>
            <a:r>
              <a:rPr lang="es-ES" dirty="0"/>
              <a:t>:  Mantener y limpiar edificios/salones, equipo, y muebles</a:t>
            </a:r>
          </a:p>
          <a:p>
            <a:pPr lvl="1"/>
            <a:r>
              <a:rPr lang="es-ES" dirty="0"/>
              <a:t>Recintos:  Mantener recintos en condiciones atractivas y seguras</a:t>
            </a:r>
          </a:p>
          <a:p>
            <a:pPr lvl="1"/>
            <a:endParaRPr lang="en-US" dirty="0"/>
          </a:p>
          <a:p>
            <a:r>
              <a:rPr lang="es-ES" sz="1800" dirty="0" smtClean="0"/>
              <a:t>Número equivalente de miembros en la plantilla de personal por tiempo completo en este departamento   </a:t>
            </a:r>
            <a:endParaRPr lang="en-US" sz="1800" dirty="0"/>
          </a:p>
          <a:p>
            <a:pPr lvl="1"/>
            <a:r>
              <a:rPr lang="en-US" dirty="0"/>
              <a:t>74</a:t>
            </a:r>
          </a:p>
          <a:p>
            <a:r>
              <a:rPr lang="es-ES" sz="1800" dirty="0" smtClean="0"/>
              <a:t>Costo estimado de sueldos y prestaciones o beneficios</a:t>
            </a:r>
            <a:endParaRPr lang="en-US" sz="1800" dirty="0"/>
          </a:p>
          <a:p>
            <a:pPr lvl="1"/>
            <a:r>
              <a:rPr lang="en-US" dirty="0"/>
              <a:t>$5,225,779</a:t>
            </a:r>
          </a:p>
          <a:p>
            <a:r>
              <a:rPr lang="es-ES" sz="1800" dirty="0" smtClean="0"/>
              <a:t>Supervisor de la proporción en la plantilla del personal </a:t>
            </a:r>
            <a:endParaRPr lang="en-US" sz="1800" dirty="0"/>
          </a:p>
          <a:p>
            <a:pPr lvl="1"/>
            <a:r>
              <a:rPr lang="en-US" dirty="0"/>
              <a:t>3.5 : 70.5</a:t>
            </a:r>
          </a:p>
          <a:p>
            <a:r>
              <a:rPr lang="es-ES" sz="1800" dirty="0" smtClean="0"/>
              <a:t>Clasificación del  Financiamiento:  Sin restricción</a:t>
            </a:r>
            <a:endParaRPr lang="es-ES" sz="1800" dirty="0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xmlns="" id="{E95DA498-D9A2-4DA9-B9DA-B3776E08CF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82A73093-4B9D-420D-B17E-52293703A1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413040" y="6459785"/>
            <a:ext cx="10678697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0" y="166671"/>
            <a:ext cx="12192000" cy="7572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dirty="0" smtClean="0"/>
              <a:t>Servicios de instalaciones</a:t>
            </a:r>
          </a:p>
          <a:p>
            <a:pPr algn="ctr"/>
            <a:r>
              <a:rPr lang="es-ES" sz="3200" dirty="0" smtClean="0"/>
              <a:t>Estándares del Personal de Conserjería</a:t>
            </a:r>
            <a:endParaRPr lang="es-ES" sz="3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341E107-4967-4B59-A465-F20B09B631C1}"/>
              </a:ext>
            </a:extLst>
          </p:cNvPr>
          <p:cNvSpPr/>
          <p:nvPr/>
        </p:nvSpPr>
        <p:spPr>
          <a:xfrm>
            <a:off x="2227515" y="1469420"/>
            <a:ext cx="797242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1">
                    <a:lumMod val="75000"/>
                  </a:schemeClr>
                </a:solidFill>
              </a:rPr>
              <a:t>Estándares del Personal de Conserjería</a:t>
            </a:r>
            <a:endParaRPr lang="es-ES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s-ES" sz="2400" dirty="0" smtClean="0"/>
              <a:t>CASBO (</a:t>
            </a:r>
            <a:r>
              <a:rPr lang="es-ES" sz="2400" dirty="0" err="1" smtClean="0"/>
              <a:t>Asoc</a:t>
            </a:r>
            <a:r>
              <a:rPr lang="es-ES" sz="2400" dirty="0" smtClean="0"/>
              <a:t>. De California de Oficiales de Negocios escolares /California </a:t>
            </a:r>
            <a:r>
              <a:rPr lang="es-ES" sz="2400" dirty="0" err="1" smtClean="0"/>
              <a:t>Association</a:t>
            </a:r>
            <a:r>
              <a:rPr lang="es-ES" sz="2400" dirty="0" smtClean="0"/>
              <a:t> of </a:t>
            </a:r>
            <a:r>
              <a:rPr lang="es-ES" sz="2400" dirty="0" err="1" smtClean="0"/>
              <a:t>school</a:t>
            </a:r>
            <a:r>
              <a:rPr lang="es-ES" sz="2400" dirty="0" smtClean="0"/>
              <a:t> Business </a:t>
            </a:r>
            <a:r>
              <a:rPr lang="es-ES" sz="2400" dirty="0" err="1" smtClean="0"/>
              <a:t>Officials</a:t>
            </a:r>
            <a:r>
              <a:rPr lang="es-ES" sz="2400" dirty="0" smtClean="0"/>
              <a:t>)</a:t>
            </a:r>
            <a:br>
              <a:rPr lang="es-ES" sz="2400" dirty="0" smtClean="0"/>
            </a:br>
            <a:r>
              <a:rPr lang="es-ES" sz="2400" dirty="0" smtClean="0"/>
              <a:t>FCMAT (Crisis Fiscal &amp; Equipo de Asistencia </a:t>
            </a:r>
            <a:r>
              <a:rPr lang="es-ES" sz="2400" dirty="0" smtClean="0"/>
              <a:t>en Dirección/ Fisc</a:t>
            </a:r>
            <a:r>
              <a:rPr lang="es-ES" sz="2400" dirty="0" smtClean="0"/>
              <a:t>al Crisis &amp; Management </a:t>
            </a:r>
            <a:r>
              <a:rPr lang="es-ES" sz="2400" dirty="0" err="1" smtClean="0"/>
              <a:t>Assistance</a:t>
            </a:r>
            <a:r>
              <a:rPr lang="es-ES" sz="2400" dirty="0" smtClean="0"/>
              <a:t> </a:t>
            </a:r>
            <a:r>
              <a:rPr lang="es-ES" sz="2400" dirty="0" err="1" smtClean="0"/>
              <a:t>Team</a:t>
            </a:r>
            <a:r>
              <a:rPr lang="es-ES" sz="2400" dirty="0" smtClean="0"/>
              <a:t>)</a:t>
            </a:r>
            <a:endParaRPr lang="es-E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F986EE2A-E6E5-4BEC-9A34-47C0104D7E23}"/>
              </a:ext>
            </a:extLst>
          </p:cNvPr>
          <p:cNvSpPr txBox="1">
            <a:spLocks/>
          </p:cNvSpPr>
          <p:nvPr/>
        </p:nvSpPr>
        <p:spPr>
          <a:xfrm>
            <a:off x="3078955" y="3834855"/>
            <a:ext cx="6788945" cy="1904870"/>
          </a:xfrm>
          <a:prstGeom prst="rect">
            <a:avLst/>
          </a:prstGeom>
          <a:ln w="317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6788945"/>
                      <a:gd name="connsiteY0" fmla="*/ 0 h 1904870"/>
                      <a:gd name="connsiteX1" fmla="*/ 429967 w 6788945"/>
                      <a:gd name="connsiteY1" fmla="*/ 0 h 1904870"/>
                      <a:gd name="connsiteX2" fmla="*/ 995712 w 6788945"/>
                      <a:gd name="connsiteY2" fmla="*/ 0 h 1904870"/>
                      <a:gd name="connsiteX3" fmla="*/ 1697236 w 6788945"/>
                      <a:gd name="connsiteY3" fmla="*/ 0 h 1904870"/>
                      <a:gd name="connsiteX4" fmla="*/ 2127203 w 6788945"/>
                      <a:gd name="connsiteY4" fmla="*/ 0 h 1904870"/>
                      <a:gd name="connsiteX5" fmla="*/ 2760838 w 6788945"/>
                      <a:gd name="connsiteY5" fmla="*/ 0 h 1904870"/>
                      <a:gd name="connsiteX6" fmla="*/ 3190804 w 6788945"/>
                      <a:gd name="connsiteY6" fmla="*/ 0 h 1904870"/>
                      <a:gd name="connsiteX7" fmla="*/ 3756550 w 6788945"/>
                      <a:gd name="connsiteY7" fmla="*/ 0 h 1904870"/>
                      <a:gd name="connsiteX8" fmla="*/ 4390184 w 6788945"/>
                      <a:gd name="connsiteY8" fmla="*/ 0 h 1904870"/>
                      <a:gd name="connsiteX9" fmla="*/ 4752262 w 6788945"/>
                      <a:gd name="connsiteY9" fmla="*/ 0 h 1904870"/>
                      <a:gd name="connsiteX10" fmla="*/ 5114339 w 6788945"/>
                      <a:gd name="connsiteY10" fmla="*/ 0 h 1904870"/>
                      <a:gd name="connsiteX11" fmla="*/ 5815863 w 6788945"/>
                      <a:gd name="connsiteY11" fmla="*/ 0 h 1904870"/>
                      <a:gd name="connsiteX12" fmla="*/ 6788945 w 6788945"/>
                      <a:gd name="connsiteY12" fmla="*/ 0 h 1904870"/>
                      <a:gd name="connsiteX13" fmla="*/ 6788945 w 6788945"/>
                      <a:gd name="connsiteY13" fmla="*/ 419071 h 1904870"/>
                      <a:gd name="connsiteX14" fmla="*/ 6788945 w 6788945"/>
                      <a:gd name="connsiteY14" fmla="*/ 876240 h 1904870"/>
                      <a:gd name="connsiteX15" fmla="*/ 6788945 w 6788945"/>
                      <a:gd name="connsiteY15" fmla="*/ 1371506 h 1904870"/>
                      <a:gd name="connsiteX16" fmla="*/ 6788945 w 6788945"/>
                      <a:gd name="connsiteY16" fmla="*/ 1904870 h 1904870"/>
                      <a:gd name="connsiteX17" fmla="*/ 6223200 w 6788945"/>
                      <a:gd name="connsiteY17" fmla="*/ 1904870 h 1904870"/>
                      <a:gd name="connsiteX18" fmla="*/ 5521675 w 6788945"/>
                      <a:gd name="connsiteY18" fmla="*/ 1904870 h 1904870"/>
                      <a:gd name="connsiteX19" fmla="*/ 4820151 w 6788945"/>
                      <a:gd name="connsiteY19" fmla="*/ 1904870 h 1904870"/>
                      <a:gd name="connsiteX20" fmla="*/ 4186516 w 6788945"/>
                      <a:gd name="connsiteY20" fmla="*/ 1904870 h 1904870"/>
                      <a:gd name="connsiteX21" fmla="*/ 3552881 w 6788945"/>
                      <a:gd name="connsiteY21" fmla="*/ 1904870 h 1904870"/>
                      <a:gd name="connsiteX22" fmla="*/ 2919246 w 6788945"/>
                      <a:gd name="connsiteY22" fmla="*/ 1904870 h 1904870"/>
                      <a:gd name="connsiteX23" fmla="*/ 2489280 w 6788945"/>
                      <a:gd name="connsiteY23" fmla="*/ 1904870 h 1904870"/>
                      <a:gd name="connsiteX24" fmla="*/ 1787756 w 6788945"/>
                      <a:gd name="connsiteY24" fmla="*/ 1904870 h 1904870"/>
                      <a:gd name="connsiteX25" fmla="*/ 1222010 w 6788945"/>
                      <a:gd name="connsiteY25" fmla="*/ 1904870 h 1904870"/>
                      <a:gd name="connsiteX26" fmla="*/ 859933 w 6788945"/>
                      <a:gd name="connsiteY26" fmla="*/ 1904870 h 1904870"/>
                      <a:gd name="connsiteX27" fmla="*/ 0 w 6788945"/>
                      <a:gd name="connsiteY27" fmla="*/ 1904870 h 1904870"/>
                      <a:gd name="connsiteX28" fmla="*/ 0 w 6788945"/>
                      <a:gd name="connsiteY28" fmla="*/ 1447701 h 1904870"/>
                      <a:gd name="connsiteX29" fmla="*/ 0 w 6788945"/>
                      <a:gd name="connsiteY29" fmla="*/ 971484 h 1904870"/>
                      <a:gd name="connsiteX30" fmla="*/ 0 w 6788945"/>
                      <a:gd name="connsiteY30" fmla="*/ 457169 h 1904870"/>
                      <a:gd name="connsiteX31" fmla="*/ 0 w 6788945"/>
                      <a:gd name="connsiteY31" fmla="*/ 0 h 1904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788945" h="1904870" fill="none" extrusionOk="0">
                        <a:moveTo>
                          <a:pt x="0" y="0"/>
                        </a:moveTo>
                        <a:cubicBezTo>
                          <a:pt x="98967" y="-21755"/>
                          <a:pt x="298496" y="25947"/>
                          <a:pt x="429967" y="0"/>
                        </a:cubicBezTo>
                        <a:cubicBezTo>
                          <a:pt x="561438" y="-25947"/>
                          <a:pt x="741495" y="35777"/>
                          <a:pt x="995712" y="0"/>
                        </a:cubicBezTo>
                        <a:cubicBezTo>
                          <a:pt x="1249930" y="-35777"/>
                          <a:pt x="1422457" y="79403"/>
                          <a:pt x="1697236" y="0"/>
                        </a:cubicBezTo>
                        <a:cubicBezTo>
                          <a:pt x="1972015" y="-79403"/>
                          <a:pt x="2009708" y="194"/>
                          <a:pt x="2127203" y="0"/>
                        </a:cubicBezTo>
                        <a:cubicBezTo>
                          <a:pt x="2244698" y="-194"/>
                          <a:pt x="2582754" y="32962"/>
                          <a:pt x="2760838" y="0"/>
                        </a:cubicBezTo>
                        <a:cubicBezTo>
                          <a:pt x="2938923" y="-32962"/>
                          <a:pt x="2985363" y="41394"/>
                          <a:pt x="3190804" y="0"/>
                        </a:cubicBezTo>
                        <a:cubicBezTo>
                          <a:pt x="3396245" y="-41394"/>
                          <a:pt x="3578745" y="35617"/>
                          <a:pt x="3756550" y="0"/>
                        </a:cubicBezTo>
                        <a:cubicBezTo>
                          <a:pt x="3934355" y="-35617"/>
                          <a:pt x="4234163" y="3355"/>
                          <a:pt x="4390184" y="0"/>
                        </a:cubicBezTo>
                        <a:cubicBezTo>
                          <a:pt x="4546205" y="-3355"/>
                          <a:pt x="4576961" y="4466"/>
                          <a:pt x="4752262" y="0"/>
                        </a:cubicBezTo>
                        <a:cubicBezTo>
                          <a:pt x="4927563" y="-4466"/>
                          <a:pt x="5006347" y="39967"/>
                          <a:pt x="5114339" y="0"/>
                        </a:cubicBezTo>
                        <a:cubicBezTo>
                          <a:pt x="5222331" y="-39967"/>
                          <a:pt x="5516827" y="10522"/>
                          <a:pt x="5815863" y="0"/>
                        </a:cubicBezTo>
                        <a:cubicBezTo>
                          <a:pt x="6114899" y="-10522"/>
                          <a:pt x="6385785" y="25394"/>
                          <a:pt x="6788945" y="0"/>
                        </a:cubicBezTo>
                        <a:cubicBezTo>
                          <a:pt x="6830876" y="158396"/>
                          <a:pt x="6742157" y="299487"/>
                          <a:pt x="6788945" y="419071"/>
                        </a:cubicBezTo>
                        <a:cubicBezTo>
                          <a:pt x="6835733" y="538655"/>
                          <a:pt x="6773819" y="653662"/>
                          <a:pt x="6788945" y="876240"/>
                        </a:cubicBezTo>
                        <a:cubicBezTo>
                          <a:pt x="6804071" y="1098818"/>
                          <a:pt x="6752937" y="1158277"/>
                          <a:pt x="6788945" y="1371506"/>
                        </a:cubicBezTo>
                        <a:cubicBezTo>
                          <a:pt x="6824953" y="1584735"/>
                          <a:pt x="6766317" y="1776618"/>
                          <a:pt x="6788945" y="1904870"/>
                        </a:cubicBezTo>
                        <a:cubicBezTo>
                          <a:pt x="6614445" y="1917622"/>
                          <a:pt x="6387503" y="1885835"/>
                          <a:pt x="6223200" y="1904870"/>
                        </a:cubicBezTo>
                        <a:cubicBezTo>
                          <a:pt x="6058898" y="1923905"/>
                          <a:pt x="5870260" y="1851538"/>
                          <a:pt x="5521675" y="1904870"/>
                        </a:cubicBezTo>
                        <a:cubicBezTo>
                          <a:pt x="5173091" y="1958202"/>
                          <a:pt x="5082423" y="1824720"/>
                          <a:pt x="4820151" y="1904870"/>
                        </a:cubicBezTo>
                        <a:cubicBezTo>
                          <a:pt x="4557879" y="1985020"/>
                          <a:pt x="4351165" y="1886554"/>
                          <a:pt x="4186516" y="1904870"/>
                        </a:cubicBezTo>
                        <a:cubicBezTo>
                          <a:pt x="4021868" y="1923186"/>
                          <a:pt x="3684913" y="1832737"/>
                          <a:pt x="3552881" y="1904870"/>
                        </a:cubicBezTo>
                        <a:cubicBezTo>
                          <a:pt x="3420849" y="1977003"/>
                          <a:pt x="3080876" y="1898304"/>
                          <a:pt x="2919246" y="1904870"/>
                        </a:cubicBezTo>
                        <a:cubicBezTo>
                          <a:pt x="2757617" y="1911436"/>
                          <a:pt x="2625602" y="1861073"/>
                          <a:pt x="2489280" y="1904870"/>
                        </a:cubicBezTo>
                        <a:cubicBezTo>
                          <a:pt x="2352958" y="1948667"/>
                          <a:pt x="1983162" y="1843855"/>
                          <a:pt x="1787756" y="1904870"/>
                        </a:cubicBezTo>
                        <a:cubicBezTo>
                          <a:pt x="1592350" y="1965885"/>
                          <a:pt x="1372600" y="1898279"/>
                          <a:pt x="1222010" y="1904870"/>
                        </a:cubicBezTo>
                        <a:cubicBezTo>
                          <a:pt x="1071420" y="1911461"/>
                          <a:pt x="1004586" y="1887836"/>
                          <a:pt x="859933" y="1904870"/>
                        </a:cubicBezTo>
                        <a:cubicBezTo>
                          <a:pt x="715280" y="1921904"/>
                          <a:pt x="243859" y="1870641"/>
                          <a:pt x="0" y="1904870"/>
                        </a:cubicBezTo>
                        <a:cubicBezTo>
                          <a:pt x="-51925" y="1791774"/>
                          <a:pt x="21396" y="1629225"/>
                          <a:pt x="0" y="1447701"/>
                        </a:cubicBezTo>
                        <a:cubicBezTo>
                          <a:pt x="-21396" y="1266177"/>
                          <a:pt x="31280" y="1115560"/>
                          <a:pt x="0" y="971484"/>
                        </a:cubicBezTo>
                        <a:cubicBezTo>
                          <a:pt x="-31280" y="827408"/>
                          <a:pt x="32010" y="703431"/>
                          <a:pt x="0" y="457169"/>
                        </a:cubicBezTo>
                        <a:cubicBezTo>
                          <a:pt x="-32010" y="210908"/>
                          <a:pt x="10581" y="154619"/>
                          <a:pt x="0" y="0"/>
                        </a:cubicBezTo>
                        <a:close/>
                      </a:path>
                      <a:path w="6788945" h="1904870" stroke="0" extrusionOk="0">
                        <a:moveTo>
                          <a:pt x="0" y="0"/>
                        </a:moveTo>
                        <a:cubicBezTo>
                          <a:pt x="113155" y="-2104"/>
                          <a:pt x="303177" y="18229"/>
                          <a:pt x="497856" y="0"/>
                        </a:cubicBezTo>
                        <a:cubicBezTo>
                          <a:pt x="692535" y="-18229"/>
                          <a:pt x="716083" y="6081"/>
                          <a:pt x="859933" y="0"/>
                        </a:cubicBezTo>
                        <a:cubicBezTo>
                          <a:pt x="1003783" y="-6081"/>
                          <a:pt x="1263606" y="33236"/>
                          <a:pt x="1561457" y="0"/>
                        </a:cubicBezTo>
                        <a:cubicBezTo>
                          <a:pt x="1859308" y="-33236"/>
                          <a:pt x="1866212" y="55609"/>
                          <a:pt x="2059313" y="0"/>
                        </a:cubicBezTo>
                        <a:cubicBezTo>
                          <a:pt x="2252414" y="-55609"/>
                          <a:pt x="2377125" y="29934"/>
                          <a:pt x="2557169" y="0"/>
                        </a:cubicBezTo>
                        <a:cubicBezTo>
                          <a:pt x="2737213" y="-29934"/>
                          <a:pt x="3025356" y="7183"/>
                          <a:pt x="3258694" y="0"/>
                        </a:cubicBezTo>
                        <a:cubicBezTo>
                          <a:pt x="3492032" y="-7183"/>
                          <a:pt x="3549382" y="30487"/>
                          <a:pt x="3688660" y="0"/>
                        </a:cubicBezTo>
                        <a:cubicBezTo>
                          <a:pt x="3827938" y="-30487"/>
                          <a:pt x="4174412" y="69398"/>
                          <a:pt x="4390184" y="0"/>
                        </a:cubicBezTo>
                        <a:cubicBezTo>
                          <a:pt x="4605956" y="-69398"/>
                          <a:pt x="4920867" y="8473"/>
                          <a:pt x="5091709" y="0"/>
                        </a:cubicBezTo>
                        <a:cubicBezTo>
                          <a:pt x="5262552" y="-8473"/>
                          <a:pt x="5381741" y="53442"/>
                          <a:pt x="5657454" y="0"/>
                        </a:cubicBezTo>
                        <a:cubicBezTo>
                          <a:pt x="5933167" y="-53442"/>
                          <a:pt x="6325165" y="79884"/>
                          <a:pt x="6788945" y="0"/>
                        </a:cubicBezTo>
                        <a:cubicBezTo>
                          <a:pt x="6797368" y="105332"/>
                          <a:pt x="6753478" y="298220"/>
                          <a:pt x="6788945" y="457169"/>
                        </a:cubicBezTo>
                        <a:cubicBezTo>
                          <a:pt x="6824412" y="616118"/>
                          <a:pt x="6786774" y="727591"/>
                          <a:pt x="6788945" y="876240"/>
                        </a:cubicBezTo>
                        <a:cubicBezTo>
                          <a:pt x="6791116" y="1024889"/>
                          <a:pt x="6786281" y="1197454"/>
                          <a:pt x="6788945" y="1352458"/>
                        </a:cubicBezTo>
                        <a:cubicBezTo>
                          <a:pt x="6791609" y="1507462"/>
                          <a:pt x="6733943" y="1708134"/>
                          <a:pt x="6788945" y="1904870"/>
                        </a:cubicBezTo>
                        <a:cubicBezTo>
                          <a:pt x="6553423" y="1905481"/>
                          <a:pt x="6422023" y="1868613"/>
                          <a:pt x="6223200" y="1904870"/>
                        </a:cubicBezTo>
                        <a:cubicBezTo>
                          <a:pt x="6024377" y="1941127"/>
                          <a:pt x="5831224" y="1865733"/>
                          <a:pt x="5521675" y="1904870"/>
                        </a:cubicBezTo>
                        <a:cubicBezTo>
                          <a:pt x="5212127" y="1944007"/>
                          <a:pt x="5087566" y="1850852"/>
                          <a:pt x="4955930" y="1904870"/>
                        </a:cubicBezTo>
                        <a:cubicBezTo>
                          <a:pt x="4824295" y="1958888"/>
                          <a:pt x="4743016" y="1871393"/>
                          <a:pt x="4593853" y="1904870"/>
                        </a:cubicBezTo>
                        <a:cubicBezTo>
                          <a:pt x="4444690" y="1938347"/>
                          <a:pt x="4284343" y="1900111"/>
                          <a:pt x="4163886" y="1904870"/>
                        </a:cubicBezTo>
                        <a:cubicBezTo>
                          <a:pt x="4043429" y="1909629"/>
                          <a:pt x="3711290" y="1846496"/>
                          <a:pt x="3462362" y="1904870"/>
                        </a:cubicBezTo>
                        <a:cubicBezTo>
                          <a:pt x="3213434" y="1963244"/>
                          <a:pt x="3178224" y="1859279"/>
                          <a:pt x="2896617" y="1904870"/>
                        </a:cubicBezTo>
                        <a:cubicBezTo>
                          <a:pt x="2615011" y="1950461"/>
                          <a:pt x="2598949" y="1861212"/>
                          <a:pt x="2466650" y="1904870"/>
                        </a:cubicBezTo>
                        <a:cubicBezTo>
                          <a:pt x="2334351" y="1948528"/>
                          <a:pt x="2149114" y="1880494"/>
                          <a:pt x="1900905" y="1904870"/>
                        </a:cubicBezTo>
                        <a:cubicBezTo>
                          <a:pt x="1652696" y="1929246"/>
                          <a:pt x="1648168" y="1896840"/>
                          <a:pt x="1538828" y="1904870"/>
                        </a:cubicBezTo>
                        <a:cubicBezTo>
                          <a:pt x="1429488" y="1912900"/>
                          <a:pt x="1313088" y="1870874"/>
                          <a:pt x="1176750" y="1904870"/>
                        </a:cubicBezTo>
                        <a:cubicBezTo>
                          <a:pt x="1040412" y="1938866"/>
                          <a:pt x="809503" y="1853631"/>
                          <a:pt x="611005" y="1904870"/>
                        </a:cubicBezTo>
                        <a:cubicBezTo>
                          <a:pt x="412508" y="1956109"/>
                          <a:pt x="236796" y="1841492"/>
                          <a:pt x="0" y="1904870"/>
                        </a:cubicBezTo>
                        <a:cubicBezTo>
                          <a:pt x="-32180" y="1765104"/>
                          <a:pt x="48307" y="1580334"/>
                          <a:pt x="0" y="1409604"/>
                        </a:cubicBezTo>
                        <a:cubicBezTo>
                          <a:pt x="-48307" y="1238874"/>
                          <a:pt x="46179" y="1064558"/>
                          <a:pt x="0" y="952435"/>
                        </a:cubicBezTo>
                        <a:cubicBezTo>
                          <a:pt x="-46179" y="840312"/>
                          <a:pt x="352" y="673478"/>
                          <a:pt x="0" y="533364"/>
                        </a:cubicBezTo>
                        <a:cubicBezTo>
                          <a:pt x="-352" y="393250"/>
                          <a:pt x="9" y="2264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anchor="ctr" anchorCtr="0"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>
              <a:buFont typeface="Wingdings" panose="05000000000000000000" pitchFamily="2" charset="2"/>
              <a:buChar char=""/>
            </a:pPr>
            <a:r>
              <a:rPr lang="es-ES" sz="2400" dirty="0" smtClean="0"/>
              <a:t>Un conserje por cada 13 profesores/</a:t>
            </a:r>
            <a:r>
              <a:rPr lang="es-ES" sz="2400" dirty="0" err="1" smtClean="0"/>
              <a:t>Salónes</a:t>
            </a:r>
            <a:r>
              <a:rPr lang="es-ES" sz="2400" dirty="0" smtClean="0"/>
              <a:t> de clase</a:t>
            </a:r>
          </a:p>
          <a:p>
            <a:pPr marL="365760">
              <a:buFont typeface="Wingdings" panose="05000000000000000000" pitchFamily="2" charset="2"/>
              <a:buChar char=""/>
            </a:pPr>
            <a:r>
              <a:rPr lang="es-ES" sz="2400" dirty="0" smtClean="0"/>
              <a:t>Un conserje por cada 325 estudiantes</a:t>
            </a:r>
          </a:p>
          <a:p>
            <a:pPr marL="365760">
              <a:buFont typeface="Wingdings" panose="05000000000000000000" pitchFamily="2" charset="2"/>
              <a:buChar char=""/>
            </a:pPr>
            <a:r>
              <a:rPr lang="es-ES" sz="2400" dirty="0" smtClean="0"/>
              <a:t>Un conserje por cada 18,000 metros cuadrados</a:t>
            </a:r>
            <a:endParaRPr lang="es-ES" sz="24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87DBFBA4-9141-458F-A82D-2FB434E9D078}"/>
              </a:ext>
            </a:extLst>
          </p:cNvPr>
          <p:cNvCxnSpPr/>
          <p:nvPr/>
        </p:nvCxnSpPr>
        <p:spPr>
          <a:xfrm>
            <a:off x="840509" y="1431636"/>
            <a:ext cx="1104669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804736" y="6459785"/>
            <a:ext cx="10387263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66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AA2E1B1-B5E4-4414-AE44-121B8A17D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1571698"/>
            <a:ext cx="11791950" cy="34956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0" y="166671"/>
            <a:ext cx="12192000" cy="7572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err="1" smtClean="0"/>
              <a:t>Servicios</a:t>
            </a:r>
            <a:r>
              <a:rPr lang="en-US" sz="4000" dirty="0" smtClean="0"/>
              <a:t> de </a:t>
            </a:r>
            <a:r>
              <a:rPr lang="en-US" sz="4000" dirty="0" err="1" smtClean="0"/>
              <a:t>instalaciones</a:t>
            </a:r>
            <a:endParaRPr lang="en-US" sz="4000" dirty="0"/>
          </a:p>
          <a:p>
            <a:pPr algn="ctr"/>
            <a:r>
              <a:rPr lang="en-US" sz="3200" dirty="0" err="1"/>
              <a:t>Estándares</a:t>
            </a:r>
            <a:r>
              <a:rPr lang="en-US" sz="3200" dirty="0"/>
              <a:t> del Personal de </a:t>
            </a:r>
            <a:r>
              <a:rPr lang="en-US" sz="3200" dirty="0" err="1"/>
              <a:t>Conserjería</a:t>
            </a:r>
            <a:r>
              <a:rPr lang="en-US" sz="3200" dirty="0"/>
              <a:t> - </a:t>
            </a:r>
            <a:r>
              <a:rPr lang="en-US" sz="3200" dirty="0" err="1" smtClean="0"/>
              <a:t>Primaria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8F8D3EA-7053-402C-B44C-826EF471423F}"/>
              </a:ext>
            </a:extLst>
          </p:cNvPr>
          <p:cNvSpPr txBox="1"/>
          <p:nvPr/>
        </p:nvSpPr>
        <p:spPr>
          <a:xfrm>
            <a:off x="7786255" y="1597891"/>
            <a:ext cx="2687781" cy="3502746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13039" y="6459785"/>
            <a:ext cx="10317749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875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7B2A11A-69A1-4219-A072-FEDECA169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1057275"/>
            <a:ext cx="11791950" cy="47434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0" y="166671"/>
            <a:ext cx="12583236" cy="7572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err="1" smtClean="0"/>
              <a:t>Servicios</a:t>
            </a:r>
            <a:r>
              <a:rPr lang="en-US" sz="4000" dirty="0" smtClean="0"/>
              <a:t> de </a:t>
            </a:r>
            <a:r>
              <a:rPr lang="en-US" sz="4000" dirty="0" err="1" smtClean="0"/>
              <a:t>Instalaciones</a:t>
            </a:r>
            <a:endParaRPr lang="en-US" sz="4000" dirty="0"/>
          </a:p>
          <a:p>
            <a:pPr algn="ctr"/>
            <a:r>
              <a:rPr lang="en-US" sz="3200" dirty="0" smtClean="0"/>
              <a:t>             </a:t>
            </a:r>
            <a:r>
              <a:rPr lang="en-US" sz="3200" dirty="0" err="1" smtClean="0"/>
              <a:t>Estándares</a:t>
            </a:r>
            <a:r>
              <a:rPr lang="en-US" sz="3200" dirty="0" smtClean="0"/>
              <a:t> del Personal de </a:t>
            </a:r>
            <a:r>
              <a:rPr lang="en-US" sz="3200" dirty="0" err="1" smtClean="0"/>
              <a:t>Conserjería</a:t>
            </a:r>
            <a:r>
              <a:rPr lang="en-US" sz="3200" dirty="0" smtClean="0"/>
              <a:t> – </a:t>
            </a:r>
            <a:r>
              <a:rPr lang="en-US" sz="3200" dirty="0" err="1" smtClean="0"/>
              <a:t>Secundaria</a:t>
            </a:r>
            <a:r>
              <a:rPr lang="en-US" sz="3200" dirty="0" smtClean="0"/>
              <a:t> /</a:t>
            </a:r>
            <a:r>
              <a:rPr lang="en-US" sz="3200" dirty="0" err="1" smtClean="0"/>
              <a:t>Preparatoria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D2F2229-85FA-4B5C-BCE4-76C76EE10B91}"/>
              </a:ext>
            </a:extLst>
          </p:cNvPr>
          <p:cNvSpPr txBox="1"/>
          <p:nvPr/>
        </p:nvSpPr>
        <p:spPr>
          <a:xfrm>
            <a:off x="7758546" y="1143000"/>
            <a:ext cx="2687781" cy="466344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2980" y="6459785"/>
            <a:ext cx="10840452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99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4E4490D0-3672-446A-AC12-B4830333BD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39CB82C2-DF65-4EC1-8280-F201D50F57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7E1D4427-852B-4B37-8E76-0E9F1810BA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xmlns="" id="{5AE6C737-FF55-4064-94B7-0B21D2EB60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6730000" y="639097"/>
            <a:ext cx="4813072" cy="368601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ES" sz="5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Servicios de instalaciones</a:t>
            </a:r>
          </a:p>
          <a:p>
            <a:pPr>
              <a:spcAft>
                <a:spcPts val="600"/>
              </a:spcAft>
            </a:pPr>
            <a:r>
              <a:rPr lang="es-ES" sz="5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Personal de Conserjería– Adicionales Posiciones</a:t>
            </a:r>
            <a:endParaRPr lang="es-ES" sz="5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6B5B1DD8-6224-4137-8621-32982B00F9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D8218D9F-38B6-4AE0-9051-5434D19A52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2D3DCA99-84AF-487A-BF72-91C5FA6B0B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xmlns="" id="{18FBE352-6C47-4C15-BA8F-C194C4B14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789811"/>
              </p:ext>
            </p:extLst>
          </p:nvPr>
        </p:nvGraphicFramePr>
        <p:xfrm>
          <a:off x="1787856" y="745045"/>
          <a:ext cx="4357561" cy="5384704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071532">
                  <a:extLst>
                    <a:ext uri="{9D8B030D-6E8A-4147-A177-3AD203B41FA5}">
                      <a16:colId xmlns:a16="http://schemas.microsoft.com/office/drawing/2014/main" xmlns="" val="3535824612"/>
                    </a:ext>
                  </a:extLst>
                </a:gridCol>
                <a:gridCol w="1286029">
                  <a:extLst>
                    <a:ext uri="{9D8B030D-6E8A-4147-A177-3AD203B41FA5}">
                      <a16:colId xmlns:a16="http://schemas.microsoft.com/office/drawing/2014/main" xmlns="" val="2847226679"/>
                    </a:ext>
                  </a:extLst>
                </a:gridCol>
              </a:tblGrid>
              <a:tr h="422432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POSICIÓN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NÚMERO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extLst>
                  <a:ext uri="{0D108BD9-81ED-4DB2-BD59-A6C34878D82A}">
                    <a16:rowId xmlns:a16="http://schemas.microsoft.com/office/drawing/2014/main" xmlns="" val="2524957745"/>
                  </a:ext>
                </a:extLst>
              </a:tr>
              <a:tr h="671728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Balance de la diapositiva</a:t>
                      </a:r>
                      <a:r>
                        <a:rPr lang="es-ES" sz="2000" baseline="0" noProof="0" dirty="0" smtClean="0"/>
                        <a:t> anterior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s-ES" sz="2000" noProof="0" dirty="0" smtClean="0"/>
                        <a:t>63</a:t>
                      </a:r>
                      <a:endParaRPr lang="es-ES" sz="2000" noProof="0" dirty="0"/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3647563509"/>
                  </a:ext>
                </a:extLst>
              </a:tr>
              <a:tr h="422432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Personal</a:t>
                      </a:r>
                      <a:r>
                        <a:rPr lang="es-ES" sz="2000" baseline="0" noProof="0" dirty="0" smtClean="0"/>
                        <a:t> de piso 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s-ES" sz="2000" noProof="0" dirty="0" smtClean="0"/>
                        <a:t>3</a:t>
                      </a:r>
                      <a:endParaRPr lang="es-ES" sz="2000" noProof="0" dirty="0"/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4175608807"/>
                  </a:ext>
                </a:extLst>
              </a:tr>
              <a:tr h="671728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Seguridad Nocturna /Fin de semana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s-ES" sz="2000" noProof="0" dirty="0" smtClean="0"/>
                        <a:t>2</a:t>
                      </a:r>
                      <a:endParaRPr lang="es-ES" sz="2000" noProof="0" dirty="0"/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1752657825"/>
                  </a:ext>
                </a:extLst>
              </a:tr>
              <a:tr h="422432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Pistas y campo (Preparatoria)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s-ES" sz="2000" noProof="0" dirty="0" smtClean="0"/>
                        <a:t>2</a:t>
                      </a:r>
                      <a:endParaRPr lang="es-ES" sz="2000" noProof="0" dirty="0"/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3400544135"/>
                  </a:ext>
                </a:extLst>
              </a:tr>
              <a:tr h="422432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Albercas (Preparatoria)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s-ES" sz="2000" noProof="0" dirty="0" smtClean="0"/>
                        <a:t>1</a:t>
                      </a:r>
                      <a:endParaRPr lang="es-ES" sz="2000" noProof="0" dirty="0"/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1143088002"/>
                  </a:ext>
                </a:extLst>
              </a:tr>
              <a:tr h="422432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Supervisor diurno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s-ES" sz="2000" noProof="0" dirty="0" smtClean="0"/>
                        <a:t>1</a:t>
                      </a:r>
                      <a:endParaRPr lang="es-ES" sz="2000" noProof="0" dirty="0"/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2416234951"/>
                  </a:ext>
                </a:extLst>
              </a:tr>
              <a:tr h="422432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Supervisor nocturno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s-ES" sz="2000" noProof="0" dirty="0" smtClean="0"/>
                        <a:t>1</a:t>
                      </a:r>
                      <a:endParaRPr lang="es-ES" sz="2000" noProof="0" dirty="0"/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4175174694"/>
                  </a:ext>
                </a:extLst>
              </a:tr>
              <a:tr h="422432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Supervisor – M&amp;O</a:t>
                      </a:r>
                      <a:endParaRPr lang="es-ES" sz="2000" noProof="0" dirty="0"/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s-ES" sz="2000" noProof="0" dirty="0" smtClean="0"/>
                        <a:t>1</a:t>
                      </a:r>
                      <a:endParaRPr lang="es-ES" sz="2000" noProof="0" dirty="0"/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3827713199"/>
                  </a:ext>
                </a:extLst>
              </a:tr>
              <a:tr h="67172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2000" kern="1200" noProof="0" dirty="0" smtClean="0"/>
                        <a:t>TOTAL DE</a:t>
                      </a:r>
                      <a:r>
                        <a:rPr lang="es-ES" sz="2000" kern="1200" baseline="0" noProof="0" dirty="0" smtClean="0"/>
                        <a:t>L PERSONAL DE CONSERJERÍA</a:t>
                      </a:r>
                      <a:endParaRPr lang="es-ES" sz="2000" b="1" kern="1200" noProof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928" marR="102928" marT="51464" marB="51464"/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/>
                      <a:r>
                        <a:rPr lang="es-ES" sz="2000" kern="1200" noProof="0" dirty="0" smtClean="0"/>
                        <a:t>74</a:t>
                      </a:r>
                      <a:endParaRPr lang="es-ES" sz="2000" b="1" kern="1200" noProof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928" marR="514640" marT="51464" marB="51464"/>
                </a:tc>
                <a:extLst>
                  <a:ext uri="{0D108BD9-81ED-4DB2-BD59-A6C34878D82A}">
                    <a16:rowId xmlns:a16="http://schemas.microsoft.com/office/drawing/2014/main" xmlns="" val="3573580677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" y="6459785"/>
            <a:ext cx="11194172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465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00B5AE2-C5CC-499C-8F2D-249888BE22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A7A3698-B350-40E5-8475-9BCC41A089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0AC655C7-EC94-4BE6-84C8-2F9EFBBB27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5CF81D86-BDBA-477C-B7DD-8D359BB996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4974771" y="634946"/>
            <a:ext cx="6574972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ES" kern="1200" spc="-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Instalaciones en edificios</a:t>
            </a:r>
            <a:r>
              <a:rPr lang="es-ES" kern="1200" spc="-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e intercambios </a:t>
            </a:r>
            <a:endParaRPr lang="es-ES" kern="1200" spc="-50" baseline="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CC877A9-C2D1-45CD-8FA2-E7DF63CAD5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25" r="30393" b="-2"/>
          <a:stretch/>
        </p:blipFill>
        <p:spPr>
          <a:xfrm>
            <a:off x="633999" y="640081"/>
            <a:ext cx="4001315" cy="531440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C65F3E9C-EF11-4F8F-A621-399C7A3E64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4974769" y="2085703"/>
            <a:ext cx="6930904" cy="4137347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700" dirty="0" smtClean="0"/>
              <a:t>Responsabilidades/servicios proporcionados</a:t>
            </a:r>
          </a:p>
          <a:p>
            <a:pPr lvl="1"/>
            <a:r>
              <a:rPr lang="es-ES" sz="1600" dirty="0" smtClean="0"/>
              <a:t>Mantener </a:t>
            </a:r>
            <a:r>
              <a:rPr lang="es-ES" sz="1600" dirty="0"/>
              <a:t>recintos escolares a través </a:t>
            </a:r>
            <a:r>
              <a:rPr lang="es-ES" sz="1600" dirty="0" smtClean="0"/>
              <a:t>de un </a:t>
            </a:r>
            <a:r>
              <a:rPr lang="es-ES" sz="1600" dirty="0"/>
              <a:t>mantenimiento planificado y órdenes de </a:t>
            </a:r>
            <a:r>
              <a:rPr lang="es-ES" sz="1600" dirty="0" smtClean="0"/>
              <a:t>trabajo</a:t>
            </a:r>
            <a:endParaRPr lang="es-ES" sz="1700" dirty="0" smtClean="0"/>
          </a:p>
          <a:p>
            <a:pPr lvl="1"/>
            <a:r>
              <a:rPr lang="es-ES" sz="1600" dirty="0" smtClean="0"/>
              <a:t>Vigilar  la planeación</a:t>
            </a:r>
            <a:r>
              <a:rPr lang="es-ES" sz="1600" dirty="0"/>
              <a:t>, </a:t>
            </a:r>
            <a:r>
              <a:rPr lang="es-ES" sz="1600" dirty="0" smtClean="0"/>
              <a:t>el financiamiento</a:t>
            </a:r>
            <a:r>
              <a:rPr lang="es-ES" sz="1600" dirty="0"/>
              <a:t>, construcción, modernización, expansión, y rentas de instalaciones para el </a:t>
            </a:r>
            <a:r>
              <a:rPr lang="es-ES" sz="1600" dirty="0" smtClean="0"/>
              <a:t>distrito</a:t>
            </a:r>
            <a:endParaRPr lang="es-ES" sz="1700" dirty="0" smtClean="0"/>
          </a:p>
          <a:p>
            <a:pPr lvl="1"/>
            <a:r>
              <a:rPr lang="es-ES" sz="1600" dirty="0" smtClean="0"/>
              <a:t>Interactuar </a:t>
            </a:r>
            <a:r>
              <a:rPr lang="es-ES" sz="1600" dirty="0"/>
              <a:t>con agencias locales, estatales, federales relacionadas con asuntos correspondientes a </a:t>
            </a:r>
            <a:r>
              <a:rPr lang="es-ES" sz="1600" dirty="0" smtClean="0"/>
              <a:t> la planeación</a:t>
            </a:r>
            <a:r>
              <a:rPr lang="es-ES" sz="1600" dirty="0"/>
              <a:t>, desarrollo, finanzas, impacto ambiental, desarrollo demográfico, y construcción</a:t>
            </a:r>
            <a:r>
              <a:rPr lang="es-ES" sz="1600" dirty="0" smtClean="0"/>
              <a:t>.</a:t>
            </a:r>
            <a:endParaRPr lang="es-ES" sz="1700" dirty="0" smtClean="0"/>
          </a:p>
          <a:p>
            <a:r>
              <a:rPr lang="es-ES" sz="1700" dirty="0" smtClean="0"/>
              <a:t>Número equivalente de miembros en la plantilla de personal por tiempo completo en este departamento   </a:t>
            </a:r>
            <a:endParaRPr lang="en-US" sz="1700" dirty="0"/>
          </a:p>
          <a:p>
            <a:pPr lvl="1"/>
            <a:r>
              <a:rPr lang="en-US" sz="1700" dirty="0"/>
              <a:t>39.5</a:t>
            </a:r>
          </a:p>
          <a:p>
            <a:r>
              <a:rPr lang="es-ES" sz="1700" dirty="0" smtClean="0"/>
              <a:t>Costo estimado de sueldos y prestaciones o beneficios</a:t>
            </a:r>
            <a:endParaRPr lang="en-US" sz="1700" dirty="0"/>
          </a:p>
          <a:p>
            <a:pPr lvl="1"/>
            <a:r>
              <a:rPr lang="en-US" sz="1700" dirty="0"/>
              <a:t>$3,587,812</a:t>
            </a:r>
          </a:p>
          <a:p>
            <a:r>
              <a:rPr lang="es-ES" sz="1700" dirty="0" smtClean="0"/>
              <a:t>Supervisor de la proporción en la plantilla del personal </a:t>
            </a:r>
            <a:endParaRPr lang="en-US" sz="1700" dirty="0"/>
          </a:p>
          <a:p>
            <a:pPr lvl="1"/>
            <a:r>
              <a:rPr lang="en-US" sz="1700" dirty="0"/>
              <a:t>1.5 : 38</a:t>
            </a:r>
          </a:p>
          <a:p>
            <a:r>
              <a:rPr lang="es-ES" sz="1700" dirty="0" smtClean="0"/>
              <a:t>Clasificación del  Financiamiento:  Sin restricción/Programa </a:t>
            </a:r>
            <a:r>
              <a:rPr lang="en-US" sz="1700" dirty="0" smtClean="0"/>
              <a:t>Especial</a:t>
            </a:r>
            <a:endParaRPr lang="en-US" sz="13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8AA064E-5F6E-4024-BC28-EDDC3DFC70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03B29638-4838-4B9B-B9DB-96E542BAF3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13040" y="6459785"/>
            <a:ext cx="10245560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595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>
            <a:extLst>
              <a:ext uri="{FF2B5EF4-FFF2-40B4-BE49-F238E27FC236}">
                <a16:creationId xmlns:a16="http://schemas.microsoft.com/office/drawing/2014/main" xmlns="" id="{7D379150-F6B4-45C8-BE10-6B278AD400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xmlns="" id="{5FFCF544-A370-4A5D-A95F-CA6E0E7191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7" name="Straight Connector 14">
            <a:extLst>
              <a:ext uri="{FF2B5EF4-FFF2-40B4-BE49-F238E27FC236}">
                <a16:creationId xmlns:a16="http://schemas.microsoft.com/office/drawing/2014/main" xmlns="" id="{6EEB3B97-A638-498B-8083-54191CE71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1097279" y="341032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ES" dirty="0"/>
              <a:t>Servicios de </a:t>
            </a:r>
            <a:r>
              <a:rPr lang="es-ES" dirty="0" smtClean="0"/>
              <a:t>Impresión </a:t>
            </a:r>
            <a:r>
              <a:rPr lang="es-ES" dirty="0"/>
              <a:t>y Almacenaje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1092466" y="1774208"/>
            <a:ext cx="7686503" cy="4614051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Responsabilidades/servicios proporcionados</a:t>
            </a:r>
          </a:p>
          <a:p>
            <a:pPr lvl="1"/>
            <a:r>
              <a:rPr lang="es-ES" dirty="0"/>
              <a:t>Operar Centro de Impresión Gral.</a:t>
            </a:r>
          </a:p>
          <a:p>
            <a:pPr lvl="1"/>
            <a:r>
              <a:rPr lang="es-ES" dirty="0"/>
              <a:t>Recibir y almacenar materiales del distrito</a:t>
            </a:r>
          </a:p>
          <a:p>
            <a:pPr lvl="1"/>
            <a:r>
              <a:rPr lang="es-ES" dirty="0"/>
              <a:t>Entregar  trabajos de impresión completos y abastecer órdenes en los recintos </a:t>
            </a:r>
            <a:r>
              <a:rPr lang="es-ES" dirty="0" smtClean="0"/>
              <a:t>escolares</a:t>
            </a:r>
          </a:p>
          <a:p>
            <a:pPr lvl="1"/>
            <a:r>
              <a:rPr lang="es-ES" dirty="0" smtClean="0"/>
              <a:t>Instrumentos de este año distribución PPE </a:t>
            </a:r>
          </a:p>
          <a:p>
            <a:r>
              <a:rPr lang="es-ES" dirty="0" smtClean="0"/>
              <a:t>Número equivalente de miembros en la plantilla de personal por tiempo completo en este departamento   </a:t>
            </a:r>
          </a:p>
          <a:p>
            <a:pPr lvl="1"/>
            <a:r>
              <a:rPr lang="es-ES" dirty="0" smtClean="0"/>
              <a:t>3.625</a:t>
            </a:r>
          </a:p>
          <a:p>
            <a:r>
              <a:rPr lang="es-ES" dirty="0" smtClean="0"/>
              <a:t>Costo estimado de sueldos y prestaciones o beneficios</a:t>
            </a:r>
          </a:p>
          <a:p>
            <a:pPr lvl="1"/>
            <a:r>
              <a:rPr lang="es-ES" dirty="0" smtClean="0"/>
              <a:t>$319,098</a:t>
            </a:r>
          </a:p>
          <a:p>
            <a:r>
              <a:rPr lang="es-ES" dirty="0" smtClean="0"/>
              <a:t>Supervisor de la proporción en la plantilla del personal </a:t>
            </a:r>
          </a:p>
          <a:p>
            <a:pPr lvl="1"/>
            <a:r>
              <a:rPr lang="es-ES" dirty="0" smtClean="0"/>
              <a:t>1 : 2.625 (más un empleado adicional bajo contrato con el Centro de Impresión Sharp)</a:t>
            </a:r>
          </a:p>
          <a:p>
            <a:r>
              <a:rPr lang="es-ES" dirty="0" smtClean="0"/>
              <a:t>Clasificación del  Financiamiento:  Sin restricción/Programa Especial</a:t>
            </a:r>
            <a:endParaRPr lang="es-ES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xmlns="" id="{88ADC9F8-536A-4748-BF1C-59DD3CE89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020570" y="2703454"/>
            <a:ext cx="3135109" cy="18967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61738" y="6459785"/>
            <a:ext cx="10792326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47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27">
            <a:extLst>
              <a:ext uri="{FF2B5EF4-FFF2-40B4-BE49-F238E27FC236}">
                <a16:creationId xmlns:a16="http://schemas.microsoft.com/office/drawing/2014/main" xmlns="" id="{600B5AE2-C5CC-499C-8F2D-249888BE22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" name="Rectangle 29">
            <a:extLst>
              <a:ext uri="{FF2B5EF4-FFF2-40B4-BE49-F238E27FC236}">
                <a16:creationId xmlns:a16="http://schemas.microsoft.com/office/drawing/2014/main" xmlns="" id="{BA7A3698-B350-40E5-8475-9BCC41A089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1" name="Straight Connector 31">
            <a:extLst>
              <a:ext uri="{FF2B5EF4-FFF2-40B4-BE49-F238E27FC236}">
                <a16:creationId xmlns:a16="http://schemas.microsoft.com/office/drawing/2014/main" xmlns="" id="{0AC655C7-EC94-4BE6-84C8-2F9EFBBB27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2" name="Rectangle 33">
            <a:extLst>
              <a:ext uri="{FF2B5EF4-FFF2-40B4-BE49-F238E27FC236}">
                <a16:creationId xmlns:a16="http://schemas.microsoft.com/office/drawing/2014/main" xmlns="" id="{5CF81D86-BDBA-477C-B7DD-8D359BB996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4974771" y="634946"/>
            <a:ext cx="6574972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s-ES" dirty="0"/>
              <a:t>Servicios Tecnológicos</a:t>
            </a:r>
            <a:endParaRPr lang="en-US" kern="1200" spc="-50" baseline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53" name="Straight Connector 35">
            <a:extLst>
              <a:ext uri="{FF2B5EF4-FFF2-40B4-BE49-F238E27FC236}">
                <a16:creationId xmlns:a16="http://schemas.microsoft.com/office/drawing/2014/main" xmlns="" id="{C65F3E9C-EF11-4F8F-A621-399C7A3E64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47402F-42BF-4F99-83AE-2B7CDE637131}"/>
              </a:ext>
            </a:extLst>
          </p:cNvPr>
          <p:cNvSpPr txBox="1">
            <a:spLocks/>
          </p:cNvSpPr>
          <p:nvPr/>
        </p:nvSpPr>
        <p:spPr>
          <a:xfrm>
            <a:off x="4445230" y="2198913"/>
            <a:ext cx="7635933" cy="4135403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 smtClean="0"/>
              <a:t>Responsabilidades</a:t>
            </a:r>
            <a:r>
              <a:rPr lang="en-US" sz="1800" dirty="0" smtClean="0"/>
              <a:t>/</a:t>
            </a:r>
            <a:r>
              <a:rPr lang="en-US" sz="1800" dirty="0" err="1" smtClean="0"/>
              <a:t>servicios</a:t>
            </a:r>
            <a:r>
              <a:rPr lang="en-US" sz="1800" dirty="0" smtClean="0"/>
              <a:t> </a:t>
            </a:r>
            <a:r>
              <a:rPr lang="es-ES" sz="1800" dirty="0" smtClean="0"/>
              <a:t>proporcionados</a:t>
            </a:r>
          </a:p>
          <a:p>
            <a:endParaRPr lang="en-US" sz="1800" dirty="0"/>
          </a:p>
          <a:p>
            <a:pPr lvl="1"/>
            <a:r>
              <a:rPr lang="es-ES" dirty="0" smtClean="0"/>
              <a:t>Apoyo </a:t>
            </a:r>
            <a:r>
              <a:rPr lang="es-ES" dirty="0"/>
              <a:t>a todas las computadoras, redes, y teléfonos a los largo del </a:t>
            </a:r>
            <a:r>
              <a:rPr lang="es-ES" dirty="0" smtClean="0"/>
              <a:t>Distrito</a:t>
            </a:r>
          </a:p>
          <a:p>
            <a:pPr lvl="1"/>
            <a:endParaRPr lang="es-ES" dirty="0"/>
          </a:p>
          <a:p>
            <a:pPr lvl="1"/>
            <a:r>
              <a:rPr lang="es-ES" dirty="0" smtClean="0"/>
              <a:t>Trabajar </a:t>
            </a:r>
            <a:r>
              <a:rPr lang="es-ES" dirty="0"/>
              <a:t>de cerca con profesores, personal, administradores, y miembros de la comunidad proporcionándoles una enseñanza y plataforma administrativa positiva </a:t>
            </a:r>
          </a:p>
          <a:p>
            <a:pPr lvl="1"/>
            <a:endParaRPr lang="en-US" dirty="0"/>
          </a:p>
          <a:p>
            <a:r>
              <a:rPr lang="es-ES" sz="1800" dirty="0" smtClean="0"/>
              <a:t>Número equivalente de miembros en la plantilla de personal por tiempo completo en este departamento   </a:t>
            </a:r>
          </a:p>
          <a:p>
            <a:pPr lvl="1"/>
            <a:r>
              <a:rPr lang="es-ES" dirty="0" smtClean="0"/>
              <a:t>15</a:t>
            </a:r>
          </a:p>
          <a:p>
            <a:r>
              <a:rPr lang="es-ES" sz="1800" dirty="0" smtClean="0"/>
              <a:t>Cost</a:t>
            </a:r>
            <a:r>
              <a:rPr lang="es-ES" sz="1800" dirty="0" smtClean="0"/>
              <a:t>o estimado de sueldos y prestaciones o beneficios</a:t>
            </a:r>
            <a:endParaRPr lang="es-ES" sz="1800" dirty="0" smtClean="0"/>
          </a:p>
          <a:p>
            <a:pPr lvl="1"/>
            <a:r>
              <a:rPr lang="es-ES" dirty="0" smtClean="0"/>
              <a:t>$1,723,562</a:t>
            </a:r>
          </a:p>
          <a:p>
            <a:r>
              <a:rPr lang="es-ES" sz="1800" dirty="0"/>
              <a:t>Supervisor de la proporción en la plantilla del personal </a:t>
            </a:r>
          </a:p>
          <a:p>
            <a:pPr lvl="1"/>
            <a:r>
              <a:rPr lang="es-ES" dirty="0" smtClean="0"/>
              <a:t>2 : 13</a:t>
            </a:r>
          </a:p>
          <a:p>
            <a:r>
              <a:rPr lang="es-ES" sz="1800" dirty="0" smtClean="0"/>
              <a:t>Clasificación del  Financiamiento:  Sin restricción, E-cuota, bonos</a:t>
            </a:r>
          </a:p>
          <a:p>
            <a:endParaRPr lang="es-ES" dirty="0"/>
          </a:p>
        </p:txBody>
      </p:sp>
      <p:sp>
        <p:nvSpPr>
          <p:cNvPr id="54" name="Rectangle 37">
            <a:extLst>
              <a:ext uri="{FF2B5EF4-FFF2-40B4-BE49-F238E27FC236}">
                <a16:creationId xmlns:a16="http://schemas.microsoft.com/office/drawing/2014/main" xmlns="" id="{88AA064E-5F6E-4024-BC28-EDDC3DFC70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" name="Rectangle 39">
            <a:extLst>
              <a:ext uri="{FF2B5EF4-FFF2-40B4-BE49-F238E27FC236}">
                <a16:creationId xmlns:a16="http://schemas.microsoft.com/office/drawing/2014/main" xmlns="" id="{03B29638-4838-4B9B-B9DB-96E542BAF3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pic>
        <p:nvPicPr>
          <p:cNvPr id="35" name="Picture 34" descr="A picture containing box, room, people, computer&#10;&#10;Description automatically generated">
            <a:extLst>
              <a:ext uri="{FF2B5EF4-FFF2-40B4-BE49-F238E27FC236}">
                <a16:creationId xmlns:a16="http://schemas.microsoft.com/office/drawing/2014/main" xmlns="" id="{52153DD7-73D0-48DB-A3A1-53004AAEC5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BF9FA"/>
              </a:clrFrom>
              <a:clrTo>
                <a:srgbClr val="FBF9FA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642258" y="2174633"/>
            <a:ext cx="3802972" cy="250873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23473" y="6459785"/>
            <a:ext cx="11057021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829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5B2A273-D783-4A89-87AF-258DA41F4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xmlns="" id="{6DF25B03-8FAF-45D7-B2D8-0EA1C80EB633}"/>
              </a:ext>
            </a:extLst>
          </p:cNvPr>
          <p:cNvSpPr txBox="1">
            <a:spLocks/>
          </p:cNvSpPr>
          <p:nvPr/>
        </p:nvSpPr>
        <p:spPr>
          <a:xfrm>
            <a:off x="0" y="778914"/>
            <a:ext cx="12192000" cy="7572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¿</a:t>
            </a:r>
            <a:r>
              <a:rPr lang="en-US" dirty="0" err="1" smtClean="0"/>
              <a:t>Preguntas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xmlns="" id="{76ECAAAE-D703-42CB-8865-C9CA36C017A4}"/>
              </a:ext>
            </a:extLst>
          </p:cNvPr>
          <p:cNvSpPr txBox="1">
            <a:spLocks/>
          </p:cNvSpPr>
          <p:nvPr/>
        </p:nvSpPr>
        <p:spPr>
          <a:xfrm>
            <a:off x="299762" y="2689493"/>
            <a:ext cx="11592475" cy="3124201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2800" dirty="0" err="1" smtClean="0"/>
              <a:t>Debbie</a:t>
            </a:r>
            <a:r>
              <a:rPr lang="es-ES" sz="2800" dirty="0" smtClean="0"/>
              <a:t> </a:t>
            </a:r>
            <a:r>
              <a:rPr lang="es-ES" sz="2800" dirty="0" err="1"/>
              <a:t>Kukta</a:t>
            </a:r>
            <a:r>
              <a:rPr lang="es-ES" sz="2800" dirty="0"/>
              <a:t>, </a:t>
            </a:r>
            <a:r>
              <a:rPr lang="en-US" sz="2800" dirty="0"/>
              <a:t>CPA, CGMA, </a:t>
            </a:r>
            <a:r>
              <a:rPr lang="es-ES" sz="2800" dirty="0" smtClean="0"/>
              <a:t>Superintendente </a:t>
            </a:r>
            <a:r>
              <a:rPr lang="es-ES" sz="2800" dirty="0"/>
              <a:t>Adjunto, Servicios Administrativos</a:t>
            </a:r>
          </a:p>
          <a:p>
            <a:pPr marL="0" indent="0" algn="ctr">
              <a:buNone/>
            </a:pPr>
            <a:r>
              <a:rPr lang="en-US" sz="2800" dirty="0">
                <a:hlinkClick r:id="rId4"/>
              </a:rPr>
              <a:t>DebbieKukta@BurbankUSD.org</a:t>
            </a:r>
            <a:r>
              <a:rPr lang="en-US" sz="2800" dirty="0"/>
              <a:t>     (818)729-4473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s-ES" sz="2800" dirty="0"/>
              <a:t>Dr. Peter </a:t>
            </a:r>
            <a:r>
              <a:rPr lang="es-ES" sz="2800" dirty="0" err="1"/>
              <a:t>Knapik</a:t>
            </a:r>
            <a:r>
              <a:rPr lang="es-ES" sz="2800" dirty="0"/>
              <a:t>, Director de Educación Primaria</a:t>
            </a:r>
          </a:p>
          <a:p>
            <a:pPr marL="0" indent="0" algn="ctr">
              <a:buNone/>
            </a:pPr>
            <a:r>
              <a:rPr lang="en-US" sz="2800" dirty="0">
                <a:hlinkClick r:id="rId5"/>
              </a:rPr>
              <a:t>PeterKnapik@BurbankUSD.org</a:t>
            </a:r>
            <a:r>
              <a:rPr lang="en-US" sz="2800" dirty="0"/>
              <a:t>   (818)729-4492</a:t>
            </a:r>
          </a:p>
          <a:p>
            <a:pPr marL="0" indent="0" algn="ctr">
              <a:buFont typeface="Calibri" panose="020F0502020204030204" pitchFamily="34" charset="0"/>
              <a:buNone/>
            </a:pPr>
            <a:endParaRPr lang="en-US" sz="28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74558" y="6459785"/>
            <a:ext cx="10611853" cy="365125"/>
          </a:xfrm>
        </p:spPr>
        <p:txBody>
          <a:bodyPr/>
          <a:lstStyle/>
          <a:p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Lámina traducida al idioma español exclusivamente para BUSD por  Nuria  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(Feb. 2021) aclaraciones sobre la traducción: nuria.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lundberg@burbankusd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..</a:t>
            </a:r>
            <a:r>
              <a:rPr lang="es-ES" i="1" cap="none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org</a:t>
            </a:r>
            <a:r>
              <a:rPr lang="es-ES" i="1" cap="none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endParaRPr lang="en-US" i="1" cap="none" dirty="0">
              <a:solidFill>
                <a:schemeClr val="tx1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73046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1454</Words>
  <Application>Microsoft Office PowerPoint</Application>
  <PresentationFormat>Custom</PresentationFormat>
  <Paragraphs>189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Retrospect</vt:lpstr>
      <vt:lpstr>Servicios Administrativos  Desde la óptica de LCAP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Administrative Services Through the Lens of LCAP</dc:title>
  <dc:creator>Debbie Kukta</dc:creator>
  <cp:lastModifiedBy>Nuria Bo</cp:lastModifiedBy>
  <cp:revision>18</cp:revision>
  <dcterms:created xsi:type="dcterms:W3CDTF">2021-02-03T14:37:24Z</dcterms:created>
  <dcterms:modified xsi:type="dcterms:W3CDTF">2021-02-08T23:33:05Z</dcterms:modified>
</cp:coreProperties>
</file>