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0" r:id="rId6"/>
    <p:sldId id="263" r:id="rId7"/>
    <p:sldId id="264" r:id="rId8"/>
    <p:sldId id="266" r:id="rId9"/>
    <p:sldId id="265" r:id="rId10"/>
    <p:sldId id="267" r:id="rId11"/>
    <p:sldId id="268" r:id="rId12"/>
    <p:sldId id="269" r:id="rId13"/>
    <p:sldId id="270" r:id="rId14"/>
    <p:sldId id="271" r:id="rId15"/>
    <p:sldId id="279" r:id="rId16"/>
    <p:sldId id="275" r:id="rId17"/>
    <p:sldId id="274" r:id="rId18"/>
    <p:sldId id="273" r:id="rId19"/>
    <p:sldId id="27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85" d="100"/>
          <a:sy n="85" d="100"/>
        </p:scale>
        <p:origin x="114"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AC4B4C-2F48-4E06-A06F-89341E068A6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F5A6F89-188D-4B13-8853-ADA809651B82}">
      <dgm:prSet/>
      <dgm:spPr/>
      <dgm:t>
        <a:bodyPr/>
        <a:lstStyle/>
        <a:p>
          <a:r>
            <a:rPr lang="en-US" dirty="0"/>
            <a:t>Organization Information – Administrative Services</a:t>
          </a:r>
          <a:br>
            <a:rPr lang="en-US" dirty="0"/>
          </a:br>
          <a:endParaRPr lang="en-US" dirty="0"/>
        </a:p>
      </dgm:t>
    </dgm:pt>
    <dgm:pt modelId="{5A20A652-8B7C-4E9E-888B-45F318D86C4C}" type="parTrans" cxnId="{AB3BA954-BF22-4B8F-8EE2-17D3DF32276A}">
      <dgm:prSet/>
      <dgm:spPr/>
      <dgm:t>
        <a:bodyPr/>
        <a:lstStyle/>
        <a:p>
          <a:endParaRPr lang="en-US"/>
        </a:p>
      </dgm:t>
    </dgm:pt>
    <dgm:pt modelId="{E21438F0-5330-4E7C-B3BD-1053D495438E}" type="sibTrans" cxnId="{AB3BA954-BF22-4B8F-8EE2-17D3DF32276A}">
      <dgm:prSet/>
      <dgm:spPr/>
      <dgm:t>
        <a:bodyPr/>
        <a:lstStyle/>
        <a:p>
          <a:endParaRPr lang="en-US"/>
        </a:p>
      </dgm:t>
    </dgm:pt>
    <dgm:pt modelId="{364CBB1C-0B7A-4B30-A09F-CD5DE2E2FE95}">
      <dgm:prSet/>
      <dgm:spPr/>
      <dgm:t>
        <a:bodyPr/>
        <a:lstStyle/>
        <a:p>
          <a:r>
            <a:rPr lang="en-US" dirty="0"/>
            <a:t>Overview of Administrative Services Departments</a:t>
          </a:r>
          <a:br>
            <a:rPr lang="en-US" dirty="0"/>
          </a:br>
          <a:endParaRPr lang="en-US" dirty="0"/>
        </a:p>
      </dgm:t>
    </dgm:pt>
    <dgm:pt modelId="{5ECAB64D-AAE7-4549-861C-02679847DE20}" type="parTrans" cxnId="{AB58E262-C779-4A5D-AB25-8B276D744BA0}">
      <dgm:prSet/>
      <dgm:spPr/>
      <dgm:t>
        <a:bodyPr/>
        <a:lstStyle/>
        <a:p>
          <a:endParaRPr lang="en-US"/>
        </a:p>
      </dgm:t>
    </dgm:pt>
    <dgm:pt modelId="{9F542285-1F12-47A2-9359-18B5FD6AD321}" type="sibTrans" cxnId="{AB58E262-C779-4A5D-AB25-8B276D744BA0}">
      <dgm:prSet/>
      <dgm:spPr/>
      <dgm:t>
        <a:bodyPr/>
        <a:lstStyle/>
        <a:p>
          <a:endParaRPr lang="en-US"/>
        </a:p>
      </dgm:t>
    </dgm:pt>
    <dgm:pt modelId="{97D6F4E0-D205-431D-ABAB-5EEAA9D81FC4}" type="pres">
      <dgm:prSet presAssocID="{F5AC4B4C-2F48-4E06-A06F-89341E068A65}" presName="linear" presStyleCnt="0">
        <dgm:presLayoutVars>
          <dgm:animLvl val="lvl"/>
          <dgm:resizeHandles val="exact"/>
        </dgm:presLayoutVars>
      </dgm:prSet>
      <dgm:spPr/>
    </dgm:pt>
    <dgm:pt modelId="{0F06998C-BF0C-495B-B101-E68810A41D2B}" type="pres">
      <dgm:prSet presAssocID="{DF5A6F89-188D-4B13-8853-ADA809651B82}" presName="parentText" presStyleLbl="node1" presStyleIdx="0" presStyleCnt="2">
        <dgm:presLayoutVars>
          <dgm:chMax val="0"/>
          <dgm:bulletEnabled val="1"/>
        </dgm:presLayoutVars>
      </dgm:prSet>
      <dgm:spPr/>
    </dgm:pt>
    <dgm:pt modelId="{34981E07-58E2-4155-A013-0997810A9E39}" type="pres">
      <dgm:prSet presAssocID="{E21438F0-5330-4E7C-B3BD-1053D495438E}" presName="spacer" presStyleCnt="0"/>
      <dgm:spPr/>
    </dgm:pt>
    <dgm:pt modelId="{224CDF03-CAEA-447C-B57A-4A7F6C2D82E8}" type="pres">
      <dgm:prSet presAssocID="{364CBB1C-0B7A-4B30-A09F-CD5DE2E2FE95}" presName="parentText" presStyleLbl="node1" presStyleIdx="1" presStyleCnt="2">
        <dgm:presLayoutVars>
          <dgm:chMax val="0"/>
          <dgm:bulletEnabled val="1"/>
        </dgm:presLayoutVars>
      </dgm:prSet>
      <dgm:spPr/>
    </dgm:pt>
  </dgm:ptLst>
  <dgm:cxnLst>
    <dgm:cxn modelId="{62315F1E-198D-4A68-8704-D0171992920B}" type="presOf" srcId="{DF5A6F89-188D-4B13-8853-ADA809651B82}" destId="{0F06998C-BF0C-495B-B101-E68810A41D2B}" srcOrd="0" destOrd="0" presId="urn:microsoft.com/office/officeart/2005/8/layout/vList2"/>
    <dgm:cxn modelId="{23FCA03C-095C-4293-9476-3C1553CF99E9}" type="presOf" srcId="{F5AC4B4C-2F48-4E06-A06F-89341E068A65}" destId="{97D6F4E0-D205-431D-ABAB-5EEAA9D81FC4}" srcOrd="0" destOrd="0" presId="urn:microsoft.com/office/officeart/2005/8/layout/vList2"/>
    <dgm:cxn modelId="{AB58E262-C779-4A5D-AB25-8B276D744BA0}" srcId="{F5AC4B4C-2F48-4E06-A06F-89341E068A65}" destId="{364CBB1C-0B7A-4B30-A09F-CD5DE2E2FE95}" srcOrd="1" destOrd="0" parTransId="{5ECAB64D-AAE7-4549-861C-02679847DE20}" sibTransId="{9F542285-1F12-47A2-9359-18B5FD6AD321}"/>
    <dgm:cxn modelId="{AB3BA954-BF22-4B8F-8EE2-17D3DF32276A}" srcId="{F5AC4B4C-2F48-4E06-A06F-89341E068A65}" destId="{DF5A6F89-188D-4B13-8853-ADA809651B82}" srcOrd="0" destOrd="0" parTransId="{5A20A652-8B7C-4E9E-888B-45F318D86C4C}" sibTransId="{E21438F0-5330-4E7C-B3BD-1053D495438E}"/>
    <dgm:cxn modelId="{80EEB678-2D97-411B-B8A6-FA23359A7BCA}" type="presOf" srcId="{364CBB1C-0B7A-4B30-A09F-CD5DE2E2FE95}" destId="{224CDF03-CAEA-447C-B57A-4A7F6C2D82E8}" srcOrd="0" destOrd="0" presId="urn:microsoft.com/office/officeart/2005/8/layout/vList2"/>
    <dgm:cxn modelId="{BBD1B2AA-0240-46EF-BE0C-094A8E7850D3}" type="presParOf" srcId="{97D6F4E0-D205-431D-ABAB-5EEAA9D81FC4}" destId="{0F06998C-BF0C-495B-B101-E68810A41D2B}" srcOrd="0" destOrd="0" presId="urn:microsoft.com/office/officeart/2005/8/layout/vList2"/>
    <dgm:cxn modelId="{E6C742E3-7A65-43FE-A6AC-932B6A8868E1}" type="presParOf" srcId="{97D6F4E0-D205-431D-ABAB-5EEAA9D81FC4}" destId="{34981E07-58E2-4155-A013-0997810A9E39}" srcOrd="1" destOrd="0" presId="urn:microsoft.com/office/officeart/2005/8/layout/vList2"/>
    <dgm:cxn modelId="{F7E51645-0A36-4678-B605-D3F8C17B376B}" type="presParOf" srcId="{97D6F4E0-D205-431D-ABAB-5EEAA9D81FC4}" destId="{224CDF03-CAEA-447C-B57A-4A7F6C2D82E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6998C-BF0C-495B-B101-E68810A41D2B}">
      <dsp:nvSpPr>
        <dsp:cNvPr id="0" name=""/>
        <dsp:cNvSpPr/>
      </dsp:nvSpPr>
      <dsp:spPr>
        <a:xfrm>
          <a:off x="0" y="342035"/>
          <a:ext cx="6797675" cy="24195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Organization Information – Administrative Services</a:t>
          </a:r>
          <a:br>
            <a:rPr lang="en-US" sz="4400" kern="1200" dirty="0"/>
          </a:br>
          <a:endParaRPr lang="en-US" sz="4400" kern="1200" dirty="0"/>
        </a:p>
      </dsp:txBody>
      <dsp:txXfrm>
        <a:off x="118113" y="460148"/>
        <a:ext cx="6561449" cy="2183334"/>
      </dsp:txXfrm>
    </dsp:sp>
    <dsp:sp modelId="{224CDF03-CAEA-447C-B57A-4A7F6C2D82E8}">
      <dsp:nvSpPr>
        <dsp:cNvPr id="0" name=""/>
        <dsp:cNvSpPr/>
      </dsp:nvSpPr>
      <dsp:spPr>
        <a:xfrm>
          <a:off x="0" y="2888315"/>
          <a:ext cx="6797675" cy="2419560"/>
        </a:xfrm>
        <a:prstGeom prst="roundRect">
          <a:avLst/>
        </a:prstGeom>
        <a:solidFill>
          <a:schemeClr val="accent5">
            <a:hueOff val="-839865"/>
            <a:satOff val="45647"/>
            <a:lumOff val="-843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Overview of Administrative Services Departments</a:t>
          </a:r>
          <a:br>
            <a:rPr lang="en-US" sz="4400" kern="1200" dirty="0"/>
          </a:br>
          <a:endParaRPr lang="en-US" sz="4400" kern="1200" dirty="0"/>
        </a:p>
      </dsp:txBody>
      <dsp:txXfrm>
        <a:off x="118113" y="3006428"/>
        <a:ext cx="6561449" cy="21833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A1E77C-CAD7-41C0-9A61-A58DCFC3B151}"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265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1711765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A1E77C-CAD7-41C0-9A61-A58DCFC3B151}"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04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1625787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9619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106489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1558953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AF51729-B27C-4483-A7E8-F062A18D0353}" type="datetimeFigureOut">
              <a:rPr lang="en-US" smtClean="0"/>
              <a:t>2/3/2021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A1E77C-CAD7-41C0-9A61-A58DCFC3B151}" type="slidenum">
              <a:rPr lang="en-US" smtClean="0"/>
              <a:t>‹#›</a:t>
            </a:fld>
            <a:endParaRPr lang="en-US" dirty="0"/>
          </a:p>
        </p:txBody>
      </p:sp>
    </p:spTree>
    <p:extLst>
      <p:ext uri="{BB962C8B-B14F-4D97-AF65-F5344CB8AC3E}">
        <p14:creationId xmlns:p14="http://schemas.microsoft.com/office/powerpoint/2010/main" val="33543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3921280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3669930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51729-B27C-4483-A7E8-F062A18D0353}"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A1E77C-CAD7-41C0-9A61-A58DCFC3B151}" type="slidenum">
              <a:rPr lang="en-US" smtClean="0"/>
              <a:t>‹#›</a:t>
            </a:fld>
            <a:endParaRPr lang="en-US" dirty="0"/>
          </a:p>
        </p:txBody>
      </p:sp>
    </p:spTree>
    <p:extLst>
      <p:ext uri="{BB962C8B-B14F-4D97-AF65-F5344CB8AC3E}">
        <p14:creationId xmlns:p14="http://schemas.microsoft.com/office/powerpoint/2010/main" val="1033227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AF51729-B27C-4483-A7E8-F062A18D0353}" type="datetimeFigureOut">
              <a:rPr lang="en-US" smtClean="0"/>
              <a:t>2/3/2021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A1E77C-CAD7-41C0-9A61-A58DCFC3B151}"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211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ugandajournalistsresourcecentre.com/draft-uganda-national-budget-framework-paper-fy-201718-fy-202122/" TargetMode="External"/><Relationship Id="rId2" Type="http://schemas.openxmlformats.org/officeDocument/2006/relationships/image" Target="../media/image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pngall.com/healthy-food-png"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administraciondeliberativa.blogspot.com/2011/10/como-te-llevas-con-el-personal-de.html" TargetMode="External"/><Relationship Id="rId2" Type="http://schemas.openxmlformats.org/officeDocument/2006/relationships/image" Target="../media/image9.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hyperlink" Target="https://www.flickr.com/photos/martinjhoward2/6799955103"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www.coetail.com/jenniferf/2015/05/12/course-4-final-project-from-tinkering-to-lexicon-in-languagemakerspace/" TargetMode="External"/><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mailto:PeterKnapik@BurbankUSD.org" TargetMode="External"/><Relationship Id="rId4" Type="http://schemas.openxmlformats.org/officeDocument/2006/relationships/hyperlink" Target="mailto:DebbieKukta@BurbankUS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56862-5C42-4EF9-A77F-3A51E90DB767}"/>
              </a:ext>
            </a:extLst>
          </p:cNvPr>
          <p:cNvSpPr>
            <a:spLocks noGrp="1"/>
          </p:cNvSpPr>
          <p:nvPr>
            <p:ph type="ctrTitle"/>
          </p:nvPr>
        </p:nvSpPr>
        <p:spPr/>
        <p:txBody>
          <a:bodyPr/>
          <a:lstStyle/>
          <a:p>
            <a:pPr algn="r"/>
            <a:r>
              <a:rPr lang="en-US" dirty="0"/>
              <a:t>Administrative Services</a:t>
            </a:r>
            <a:br>
              <a:rPr lang="en-US" dirty="0"/>
            </a:br>
            <a:r>
              <a:rPr lang="en-US" sz="4400" i="1" dirty="0"/>
              <a:t>Through the Lens of LCAP</a:t>
            </a:r>
            <a:endParaRPr lang="en-US" dirty="0"/>
          </a:p>
        </p:txBody>
      </p:sp>
      <p:sp>
        <p:nvSpPr>
          <p:cNvPr id="3" name="Subtitle 2">
            <a:extLst>
              <a:ext uri="{FF2B5EF4-FFF2-40B4-BE49-F238E27FC236}">
                <a16:creationId xmlns:a16="http://schemas.microsoft.com/office/drawing/2014/main" id="{5A455328-6021-4853-90FA-456F3B7EAF3E}"/>
              </a:ext>
            </a:extLst>
          </p:cNvPr>
          <p:cNvSpPr>
            <a:spLocks noGrp="1"/>
          </p:cNvSpPr>
          <p:nvPr>
            <p:ph type="subTitle" idx="1"/>
          </p:nvPr>
        </p:nvSpPr>
        <p:spPr/>
        <p:txBody>
          <a:bodyPr>
            <a:normAutofit fontScale="85000" lnSpcReduction="20000"/>
          </a:bodyPr>
          <a:lstStyle/>
          <a:p>
            <a:pPr algn="r"/>
            <a:r>
              <a:rPr lang="en-US" cap="none" dirty="0">
                <a:latin typeface="+mn-lt"/>
                <a:cs typeface="Arial" panose="020B0604020202020204" pitchFamily="34" charset="0"/>
              </a:rPr>
              <a:t>Presented by: </a:t>
            </a:r>
          </a:p>
          <a:p>
            <a:pPr algn="r"/>
            <a:r>
              <a:rPr lang="en-US" cap="none" dirty="0">
                <a:latin typeface="+mn-lt"/>
                <a:cs typeface="Arial" panose="020B0604020202020204" pitchFamily="34" charset="0"/>
              </a:rPr>
              <a:t>Debbie Kukta, Assistant Superintendent </a:t>
            </a:r>
          </a:p>
          <a:p>
            <a:pPr algn="r"/>
            <a:r>
              <a:rPr lang="en-US" cap="none" dirty="0">
                <a:latin typeface="+mn-lt"/>
                <a:cs typeface="Arial" panose="020B0604020202020204" pitchFamily="34" charset="0"/>
              </a:rPr>
              <a:t>Peter Knapik, Director of Elementary Education</a:t>
            </a:r>
          </a:p>
          <a:p>
            <a:endParaRPr lang="en-US" dirty="0"/>
          </a:p>
        </p:txBody>
      </p:sp>
      <p:pic>
        <p:nvPicPr>
          <p:cNvPr id="5" name="Picture 4">
            <a:extLst>
              <a:ext uri="{FF2B5EF4-FFF2-40B4-BE49-F238E27FC236}">
                <a16:creationId xmlns:a16="http://schemas.microsoft.com/office/drawing/2014/main" id="{E1BBEF3C-0A7F-4BB4-A644-E40B79693E22}"/>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8739723" y="628444"/>
            <a:ext cx="2061157" cy="1635919"/>
          </a:xfrm>
          <a:prstGeom prst="rect">
            <a:avLst/>
          </a:prstGeom>
        </p:spPr>
      </p:pic>
    </p:spTree>
    <p:extLst>
      <p:ext uri="{BB962C8B-B14F-4D97-AF65-F5344CB8AC3E}">
        <p14:creationId xmlns:p14="http://schemas.microsoft.com/office/powerpoint/2010/main" val="795397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4193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 name="Straight Connector 17">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1">
            <a:extLst>
              <a:ext uri="{FF2B5EF4-FFF2-40B4-BE49-F238E27FC236}">
                <a16:creationId xmlns:a16="http://schemas.microsoft.com/office/drawing/2014/main" id="{93FD6B75-8220-4CE6-8ECE-A58D52F1FF02}"/>
              </a:ext>
            </a:extLst>
          </p:cNvPr>
          <p:cNvSpPr txBox="1">
            <a:spLocks/>
          </p:cNvSpPr>
          <p:nvPr/>
        </p:nvSpPr>
        <p:spPr>
          <a:xfrm>
            <a:off x="492370" y="516835"/>
            <a:ext cx="3084844" cy="5772840"/>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sz="4400" dirty="0">
                <a:solidFill>
                  <a:srgbClr val="FFFFFF"/>
                </a:solidFill>
              </a:rPr>
              <a:t>Agenda</a:t>
            </a:r>
          </a:p>
        </p:txBody>
      </p:sp>
      <p:sp>
        <p:nvSpPr>
          <p:cNvPr id="24" name="Rectangle 2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lide Number Placeholder 8">
            <a:extLst>
              <a:ext uri="{FF2B5EF4-FFF2-40B4-BE49-F238E27FC236}">
                <a16:creationId xmlns:a16="http://schemas.microsoft.com/office/drawing/2014/main" id="{F9D5ADB6-984F-4A30-AED8-080904D5C384}"/>
              </a:ext>
            </a:extLst>
          </p:cNvPr>
          <p:cNvSpPr>
            <a:spLocks noGrp="1"/>
          </p:cNvSpPr>
          <p:nvPr>
            <p:ph type="sldNum" sz="quarter" idx="12"/>
          </p:nvPr>
        </p:nvSpPr>
        <p:spPr>
          <a:xfrm>
            <a:off x="10123055" y="6459785"/>
            <a:ext cx="1089428" cy="365125"/>
          </a:xfrm>
        </p:spPr>
        <p:txBody>
          <a:bodyPr vert="horz" lIns="91440" tIns="45720" rIns="91440" bIns="45720" rtlCol="0" anchor="ctr">
            <a:noAutofit/>
          </a:bodyPr>
          <a:lstStyle/>
          <a:p>
            <a:pPr>
              <a:spcAft>
                <a:spcPts val="600"/>
              </a:spcAft>
            </a:pPr>
            <a:fld id="{D5A1E77C-CAD7-41C0-9A61-A58DCFC3B151}" type="slidenum">
              <a:rPr lang="en-US" sz="1800" smtClean="0">
                <a:solidFill>
                  <a:schemeClr val="tx2"/>
                </a:solidFill>
              </a:rPr>
              <a:pPr>
                <a:spcAft>
                  <a:spcPts val="600"/>
                </a:spcAft>
              </a:pPr>
              <a:t>2</a:t>
            </a:fld>
            <a:endParaRPr lang="en-US" sz="1800" dirty="0">
              <a:solidFill>
                <a:schemeClr val="tx2"/>
              </a:solidFill>
            </a:endParaRPr>
          </a:p>
        </p:txBody>
      </p:sp>
      <p:graphicFrame>
        <p:nvGraphicFramePr>
          <p:cNvPr id="10" name="TextBox 7">
            <a:extLst>
              <a:ext uri="{FF2B5EF4-FFF2-40B4-BE49-F238E27FC236}">
                <a16:creationId xmlns:a16="http://schemas.microsoft.com/office/drawing/2014/main" id="{76FF4651-D0AC-4B7A-9861-5CE1B79BCE4E}"/>
              </a:ext>
            </a:extLst>
          </p:cNvPr>
          <p:cNvGraphicFramePr/>
          <p:nvPr>
            <p:extLst>
              <p:ext uri="{D42A27DB-BD31-4B8C-83A1-F6EECF244321}">
                <p14:modId xmlns:p14="http://schemas.microsoft.com/office/powerpoint/2010/main" val="3249128408"/>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 name="Picture 18">
            <a:extLst>
              <a:ext uri="{FF2B5EF4-FFF2-40B4-BE49-F238E27FC236}">
                <a16:creationId xmlns:a16="http://schemas.microsoft.com/office/drawing/2014/main" id="{C2B14278-4341-4076-BAED-FC296144F819}"/>
              </a:ext>
            </a:extLst>
          </p:cNvPr>
          <p:cNvPicPr>
            <a:picLocks noChangeAspect="1"/>
          </p:cNvPicPr>
          <p:nvPr/>
        </p:nvPicPr>
        <p:blipFill rotWithShape="1">
          <a:blip r:embed="rId7">
            <a:clrChange>
              <a:clrFrom>
                <a:srgbClr val="F8F8F8"/>
              </a:clrFrom>
              <a:clrTo>
                <a:srgbClr val="F8F8F8">
                  <a:alpha val="0"/>
                </a:srgbClr>
              </a:clrTo>
            </a:clrChange>
            <a:extLst>
              <a:ext uri="{BEBA8EAE-BF5A-486C-A8C5-ECC9F3942E4B}">
                <a14:imgProps xmlns:a14="http://schemas.microsoft.com/office/drawing/2010/main">
                  <a14:imgLayer r:embed="rId8">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363850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F9D5ADB6-984F-4A30-AED8-080904D5C384}"/>
              </a:ext>
            </a:extLst>
          </p:cNvPr>
          <p:cNvSpPr>
            <a:spLocks noGrp="1"/>
          </p:cNvSpPr>
          <p:nvPr>
            <p:ph type="sldNum" sz="quarter" idx="12"/>
          </p:nvPr>
        </p:nvSpPr>
        <p:spPr>
          <a:xfrm>
            <a:off x="9900458" y="6459785"/>
            <a:ext cx="1312025" cy="365125"/>
          </a:xfrm>
        </p:spPr>
        <p:txBody>
          <a:bodyPr/>
          <a:lstStyle/>
          <a:p>
            <a:fld id="{D5A1E77C-CAD7-41C0-9A61-A58DCFC3B151}" type="slidenum">
              <a:rPr lang="en-US" sz="1800" smtClean="0"/>
              <a:t>3</a:t>
            </a:fld>
            <a:endParaRPr lang="en-US" sz="1800" dirty="0"/>
          </a:p>
        </p:txBody>
      </p:sp>
      <p:pic>
        <p:nvPicPr>
          <p:cNvPr id="4" name="Picture 3">
            <a:extLst>
              <a:ext uri="{FF2B5EF4-FFF2-40B4-BE49-F238E27FC236}">
                <a16:creationId xmlns:a16="http://schemas.microsoft.com/office/drawing/2014/main" id="{95D31CB0-C081-49FE-ABF4-1211389069F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125786" y="495434"/>
            <a:ext cx="7531999" cy="5845989"/>
          </a:xfrm>
          <a:prstGeom prst="rect">
            <a:avLst/>
          </a:prstGeom>
        </p:spPr>
      </p:pic>
      <p:sp>
        <p:nvSpPr>
          <p:cNvPr id="5" name="Title 1">
            <a:extLst>
              <a:ext uri="{FF2B5EF4-FFF2-40B4-BE49-F238E27FC236}">
                <a16:creationId xmlns:a16="http://schemas.microsoft.com/office/drawing/2014/main" id="{93FD6B75-8220-4CE6-8ECE-A58D52F1FF02}"/>
              </a:ext>
            </a:extLst>
          </p:cNvPr>
          <p:cNvSpPr txBox="1">
            <a:spLocks/>
          </p:cNvSpPr>
          <p:nvPr/>
        </p:nvSpPr>
        <p:spPr>
          <a:xfrm>
            <a:off x="0" y="0"/>
            <a:ext cx="12191999" cy="990869"/>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Organization Chart</a:t>
            </a:r>
          </a:p>
        </p:txBody>
      </p:sp>
      <p:sp>
        <p:nvSpPr>
          <p:cNvPr id="6" name="TextBox 5">
            <a:extLst>
              <a:ext uri="{FF2B5EF4-FFF2-40B4-BE49-F238E27FC236}">
                <a16:creationId xmlns:a16="http://schemas.microsoft.com/office/drawing/2014/main" id="{1C5ACDDF-3B5A-418A-A269-4EA2C509C3A2}"/>
              </a:ext>
            </a:extLst>
          </p:cNvPr>
          <p:cNvSpPr txBox="1"/>
          <p:nvPr/>
        </p:nvSpPr>
        <p:spPr>
          <a:xfrm>
            <a:off x="8009877" y="1324213"/>
            <a:ext cx="1647908" cy="3749040"/>
          </a:xfrm>
          <a:prstGeom prst="rect">
            <a:avLst/>
          </a:prstGeom>
          <a:solidFill>
            <a:srgbClr val="FFFF99">
              <a:alpha val="16078"/>
            </a:srgbClr>
          </a:solidFill>
          <a:ln w="19050">
            <a:solidFill>
              <a:schemeClr val="accent4"/>
            </a:solidFill>
          </a:ln>
        </p:spPr>
        <p:txBody>
          <a:bodyPr wrap="square" rtlCol="0">
            <a:spAutoFit/>
          </a:bodyPr>
          <a:lstStyle/>
          <a:p>
            <a:endParaRPr lang="en-US" dirty="0"/>
          </a:p>
        </p:txBody>
      </p:sp>
      <p:pic>
        <p:nvPicPr>
          <p:cNvPr id="7" name="Picture 6">
            <a:extLst>
              <a:ext uri="{FF2B5EF4-FFF2-40B4-BE49-F238E27FC236}">
                <a16:creationId xmlns:a16="http://schemas.microsoft.com/office/drawing/2014/main" id="{0D6F92C5-0DEB-47E5-802E-D55289E81AD2}"/>
              </a:ext>
            </a:extLst>
          </p:cNvPr>
          <p:cNvPicPr>
            <a:picLocks noChangeAspect="1"/>
          </p:cNvPicPr>
          <p:nvPr/>
        </p:nvPicPr>
        <p:blipFill rotWithShape="1">
          <a:blip r:embed="rId3">
            <a:clrChange>
              <a:clrFrom>
                <a:srgbClr val="F8F8F8"/>
              </a:clrFrom>
              <a:clrTo>
                <a:srgbClr val="F8F8F8">
                  <a:alpha val="0"/>
                </a:srgbClr>
              </a:clrTo>
            </a:clrChange>
            <a:extLst>
              <a:ext uri="{BEBA8EAE-BF5A-486C-A8C5-ECC9F3942E4B}">
                <a14:imgProps xmlns:a14="http://schemas.microsoft.com/office/drawing/2010/main">
                  <a14:imgLayer r:embed="rId4">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183794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8">
            <a:extLst>
              <a:ext uri="{FF2B5EF4-FFF2-40B4-BE49-F238E27FC236}">
                <a16:creationId xmlns:a16="http://schemas.microsoft.com/office/drawing/2014/main" id="{F9D5ADB6-984F-4A30-AED8-080904D5C384}"/>
              </a:ext>
            </a:extLst>
          </p:cNvPr>
          <p:cNvSpPr>
            <a:spLocks noGrp="1"/>
          </p:cNvSpPr>
          <p:nvPr>
            <p:ph type="sldNum" sz="quarter" idx="12"/>
          </p:nvPr>
        </p:nvSpPr>
        <p:spPr>
          <a:xfrm>
            <a:off x="9900458" y="6459785"/>
            <a:ext cx="1312025" cy="365125"/>
          </a:xfrm>
        </p:spPr>
        <p:txBody>
          <a:bodyPr/>
          <a:lstStyle/>
          <a:p>
            <a:fld id="{D5A1E77C-CAD7-41C0-9A61-A58DCFC3B151}" type="slidenum">
              <a:rPr lang="en-US" sz="1800" smtClean="0"/>
              <a:t>4</a:t>
            </a:fld>
            <a:endParaRPr lang="en-US" sz="1800" dirty="0"/>
          </a:p>
        </p:txBody>
      </p:sp>
      <p:pic>
        <p:nvPicPr>
          <p:cNvPr id="4" name="Picture 3">
            <a:extLst>
              <a:ext uri="{FF2B5EF4-FFF2-40B4-BE49-F238E27FC236}">
                <a16:creationId xmlns:a16="http://schemas.microsoft.com/office/drawing/2014/main" id="{95D31CB0-C081-49FE-ABF4-1211389069F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125786" y="495434"/>
            <a:ext cx="7531999" cy="5845989"/>
          </a:xfrm>
          <a:prstGeom prst="rect">
            <a:avLst/>
          </a:prstGeom>
        </p:spPr>
      </p:pic>
      <p:sp>
        <p:nvSpPr>
          <p:cNvPr id="5" name="Title 1">
            <a:extLst>
              <a:ext uri="{FF2B5EF4-FFF2-40B4-BE49-F238E27FC236}">
                <a16:creationId xmlns:a16="http://schemas.microsoft.com/office/drawing/2014/main" id="{93FD6B75-8220-4CE6-8ECE-A58D52F1FF02}"/>
              </a:ext>
            </a:extLst>
          </p:cNvPr>
          <p:cNvSpPr txBox="1">
            <a:spLocks/>
          </p:cNvSpPr>
          <p:nvPr/>
        </p:nvSpPr>
        <p:spPr>
          <a:xfrm>
            <a:off x="0" y="0"/>
            <a:ext cx="12191999" cy="990869"/>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Organization Chart</a:t>
            </a:r>
          </a:p>
        </p:txBody>
      </p:sp>
      <p:sp>
        <p:nvSpPr>
          <p:cNvPr id="6" name="TextBox 5">
            <a:extLst>
              <a:ext uri="{FF2B5EF4-FFF2-40B4-BE49-F238E27FC236}">
                <a16:creationId xmlns:a16="http://schemas.microsoft.com/office/drawing/2014/main" id="{1C5ACDDF-3B5A-418A-A269-4EA2C509C3A2}"/>
              </a:ext>
            </a:extLst>
          </p:cNvPr>
          <p:cNvSpPr txBox="1"/>
          <p:nvPr/>
        </p:nvSpPr>
        <p:spPr>
          <a:xfrm>
            <a:off x="8009877" y="1324213"/>
            <a:ext cx="1647908" cy="3749040"/>
          </a:xfrm>
          <a:prstGeom prst="rect">
            <a:avLst/>
          </a:prstGeom>
          <a:solidFill>
            <a:srgbClr val="FFFF99">
              <a:alpha val="16078"/>
            </a:srgbClr>
          </a:solidFill>
          <a:ln w="19050">
            <a:solidFill>
              <a:schemeClr val="accent4"/>
            </a:solidFill>
          </a:ln>
        </p:spPr>
        <p:txBody>
          <a:bodyPr wrap="square" rtlCol="0">
            <a:spAutoFit/>
          </a:bodyPr>
          <a:lstStyle/>
          <a:p>
            <a:endParaRPr lang="en-US" dirty="0"/>
          </a:p>
        </p:txBody>
      </p:sp>
      <p:sp>
        <p:nvSpPr>
          <p:cNvPr id="7" name="Callout: Right Arrow 6">
            <a:extLst>
              <a:ext uri="{FF2B5EF4-FFF2-40B4-BE49-F238E27FC236}">
                <a16:creationId xmlns:a16="http://schemas.microsoft.com/office/drawing/2014/main" id="{4E75B30E-4E9D-425C-8F82-F8F24F45574E}"/>
              </a:ext>
            </a:extLst>
          </p:cNvPr>
          <p:cNvSpPr/>
          <p:nvPr/>
        </p:nvSpPr>
        <p:spPr>
          <a:xfrm>
            <a:off x="3621973" y="736270"/>
            <a:ext cx="4387903" cy="5506848"/>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63A3112-9DA4-40B5-B622-2DF7F6481F6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1000"/>
                    </a14:imgEffect>
                  </a14:imgLayer>
                </a14:imgProps>
              </a:ext>
            </a:extLst>
          </a:blip>
          <a:stretch>
            <a:fillRect/>
          </a:stretch>
        </p:blipFill>
        <p:spPr>
          <a:xfrm>
            <a:off x="3837809" y="881372"/>
            <a:ext cx="2408612" cy="5240358"/>
          </a:xfrm>
          <a:prstGeom prst="rect">
            <a:avLst/>
          </a:prstGeom>
        </p:spPr>
      </p:pic>
      <p:pic>
        <p:nvPicPr>
          <p:cNvPr id="11" name="Picture 10">
            <a:extLst>
              <a:ext uri="{FF2B5EF4-FFF2-40B4-BE49-F238E27FC236}">
                <a16:creationId xmlns:a16="http://schemas.microsoft.com/office/drawing/2014/main" id="{68AFAD22-51DC-4DEB-94BC-F4495462601D}"/>
              </a:ext>
            </a:extLst>
          </p:cNvPr>
          <p:cNvPicPr>
            <a:picLocks noChangeAspect="1"/>
          </p:cNvPicPr>
          <p:nvPr/>
        </p:nvPicPr>
        <p:blipFill rotWithShape="1">
          <a:blip r:embed="rId5">
            <a:clrChange>
              <a:clrFrom>
                <a:srgbClr val="F8F8F8"/>
              </a:clrFrom>
              <a:clrTo>
                <a:srgbClr val="F8F8F8">
                  <a:alpha val="0"/>
                </a:srgbClr>
              </a:clrTo>
            </a:clrChange>
            <a:extLst>
              <a:ext uri="{BEBA8EAE-BF5A-486C-A8C5-ECC9F3942E4B}">
                <a14:imgProps xmlns:a14="http://schemas.microsoft.com/office/drawing/2010/main">
                  <a14:imgLayer r:embed="rId6">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890641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4" name="Rectangle 23">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93FD6B75-8220-4CE6-8ECE-A58D52F1FF02}"/>
              </a:ext>
            </a:extLst>
          </p:cNvPr>
          <p:cNvSpPr txBox="1">
            <a:spLocks/>
          </p:cNvSpPr>
          <p:nvPr/>
        </p:nvSpPr>
        <p:spPr>
          <a:xfrm>
            <a:off x="6411685" y="634946"/>
            <a:ext cx="5127171"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sz="4100" dirty="0"/>
              <a:t>Administrative Services</a:t>
            </a:r>
          </a:p>
          <a:p>
            <a:pPr>
              <a:spcAft>
                <a:spcPts val="600"/>
              </a:spcAft>
            </a:pPr>
            <a:r>
              <a:rPr lang="en-US" sz="4100" dirty="0"/>
              <a:t>Department Overview</a:t>
            </a:r>
          </a:p>
        </p:txBody>
      </p:sp>
      <p:pic>
        <p:nvPicPr>
          <p:cNvPr id="15" name="Graphic 14" descr="Hierarchy with solid fill">
            <a:extLst>
              <a:ext uri="{FF2B5EF4-FFF2-40B4-BE49-F238E27FC236}">
                <a16:creationId xmlns:a16="http://schemas.microsoft.com/office/drawing/2014/main" id="{5BC92FD9-4017-4B66-825B-D076B692C3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45132" y="645106"/>
            <a:ext cx="5247747" cy="5247747"/>
          </a:xfrm>
          <a:prstGeom prst="rect">
            <a:avLst/>
          </a:prstGeom>
        </p:spPr>
      </p:pic>
      <p:cxnSp>
        <p:nvCxnSpPr>
          <p:cNvPr id="26" name="Straight Connector 25">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D4924F7-02CA-42D3-B00A-158F8D74FCE4}"/>
              </a:ext>
            </a:extLst>
          </p:cNvPr>
          <p:cNvSpPr txBox="1"/>
          <p:nvPr/>
        </p:nvSpPr>
        <p:spPr>
          <a:xfrm>
            <a:off x="6411684" y="2198913"/>
            <a:ext cx="5247746" cy="3933527"/>
          </a:xfrm>
          <a:prstGeom prst="rect">
            <a:avLst/>
          </a:prstGeom>
        </p:spPr>
        <p:txBody>
          <a:bodyPr vert="horz" lIns="0" tIns="45720" rIns="0" bIns="45720" rtlCol="0">
            <a:normAutofit lnSpcReduction="10000"/>
          </a:bodyPr>
          <a:lstStyle/>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Administrative Services</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Fiscal Services:  Budget &amp; Finance</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Payroll</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Purchasing </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Food Services</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Facilities</a:t>
            </a:r>
          </a:p>
          <a:p>
            <a:pPr lvl="1"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Custodial &amp; Grounds</a:t>
            </a:r>
          </a:p>
          <a:p>
            <a:pPr lvl="1"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Building &amp; Trades</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Print Services &amp; Warehouse</a:t>
            </a:r>
          </a:p>
          <a:p>
            <a:pPr defTabSz="914400">
              <a:lnSpc>
                <a:spcPct val="90000"/>
              </a:lnSpc>
              <a:spcAft>
                <a:spcPts val="600"/>
              </a:spcAft>
              <a:buClr>
                <a:schemeClr val="accent1"/>
              </a:buClr>
              <a:buFont typeface="Calibri" panose="020F0502020204030204" pitchFamily="34" charset="0"/>
            </a:pPr>
            <a:r>
              <a:rPr lang="en-US" sz="2400" dirty="0">
                <a:solidFill>
                  <a:schemeClr val="tx1">
                    <a:lumMod val="75000"/>
                    <a:lumOff val="25000"/>
                  </a:schemeClr>
                </a:solidFill>
              </a:rPr>
              <a:t>Technology Services</a:t>
            </a:r>
          </a:p>
        </p:txBody>
      </p:sp>
      <p:sp>
        <p:nvSpPr>
          <p:cNvPr id="28" name="Rectangle 27">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lide Number Placeholder 8">
            <a:extLst>
              <a:ext uri="{FF2B5EF4-FFF2-40B4-BE49-F238E27FC236}">
                <a16:creationId xmlns:a16="http://schemas.microsoft.com/office/drawing/2014/main" id="{F9D5ADB6-984F-4A30-AED8-080904D5C384}"/>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5</a:t>
            </a:fld>
            <a:endParaRPr lang="en-US" sz="1800" dirty="0"/>
          </a:p>
        </p:txBody>
      </p:sp>
      <p:pic>
        <p:nvPicPr>
          <p:cNvPr id="11" name="Picture 10">
            <a:extLst>
              <a:ext uri="{FF2B5EF4-FFF2-40B4-BE49-F238E27FC236}">
                <a16:creationId xmlns:a16="http://schemas.microsoft.com/office/drawing/2014/main" id="{68AFAD22-51DC-4DEB-94BC-F4495462601D}"/>
              </a:ext>
            </a:extLst>
          </p:cNvPr>
          <p:cNvPicPr>
            <a:picLocks noChangeAspect="1"/>
          </p:cNvPicPr>
          <p:nvPr/>
        </p:nvPicPr>
        <p:blipFill rotWithShape="1">
          <a:blip r:embed="rId4">
            <a:clrChange>
              <a:clrFrom>
                <a:srgbClr val="F8F8F8"/>
              </a:clrFrom>
              <a:clrTo>
                <a:srgbClr val="F8F8F8">
                  <a:alpha val="0"/>
                </a:srgbClr>
              </a:clrTo>
            </a:clrChange>
            <a:extLst>
              <a:ext uri="{BEBA8EAE-BF5A-486C-A8C5-ECC9F3942E4B}">
                <a14:imgProps xmlns:a14="http://schemas.microsoft.com/office/drawing/2010/main">
                  <a14:imgLayer r:embed="rId5">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2882125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1307162" y="1077828"/>
            <a:ext cx="10614355" cy="5897777"/>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dirty="0"/>
              <a:t>Responsibilities/services provided</a:t>
            </a:r>
          </a:p>
          <a:p>
            <a:pPr lvl="1"/>
            <a:r>
              <a:rPr lang="en-US" sz="2000" dirty="0"/>
              <a:t>Responsible for all day-to-day and long-range business matters of the district</a:t>
            </a:r>
          </a:p>
          <a:p>
            <a:pPr lvl="1"/>
            <a:r>
              <a:rPr lang="en-US" sz="2000" dirty="0"/>
              <a:t>Provide a myriad of services in support of K-12 schools, childcare centers, and the adult school</a:t>
            </a:r>
          </a:p>
          <a:p>
            <a:pPr lvl="1"/>
            <a:r>
              <a:rPr lang="en-US" sz="2000" dirty="0"/>
              <a:t>Goal:  Deliver business services that support and enhance the learning environment in a responsible and cost-effective manner</a:t>
            </a:r>
          </a:p>
          <a:p>
            <a:pPr lvl="1"/>
            <a:r>
              <a:rPr lang="en-US" sz="2000" dirty="0"/>
              <a:t>Risk management</a:t>
            </a:r>
          </a:p>
          <a:p>
            <a:r>
              <a:rPr lang="en-US" sz="2400" dirty="0"/>
              <a:t>Number of full-time equivalent staff members in department</a:t>
            </a:r>
          </a:p>
          <a:p>
            <a:pPr lvl="1"/>
            <a:r>
              <a:rPr lang="en-US" sz="2000" dirty="0"/>
              <a:t>2</a:t>
            </a:r>
          </a:p>
          <a:p>
            <a:r>
              <a:rPr lang="en-US" sz="2400" dirty="0"/>
              <a:t>Estimated cost of salary and benefits</a:t>
            </a:r>
          </a:p>
          <a:p>
            <a:pPr lvl="1"/>
            <a:r>
              <a:rPr lang="en-US" sz="2000" dirty="0"/>
              <a:t>$349,444</a:t>
            </a:r>
          </a:p>
          <a:p>
            <a:r>
              <a:rPr lang="en-US" sz="2400" dirty="0"/>
              <a:t>Supervisor to staff ratios</a:t>
            </a:r>
          </a:p>
          <a:p>
            <a:pPr lvl="1"/>
            <a:r>
              <a:rPr lang="en-US" sz="2000" dirty="0"/>
              <a:t>1 : 1</a:t>
            </a:r>
          </a:p>
          <a:p>
            <a:r>
              <a:rPr lang="en-US" sz="2400" dirty="0"/>
              <a:t>Categorize funding:  Unrestricted</a:t>
            </a:r>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0" y="166671"/>
            <a:ext cx="12192000" cy="75725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Administrative Services</a:t>
            </a:r>
          </a:p>
        </p:txBody>
      </p:sp>
      <p:sp>
        <p:nvSpPr>
          <p:cNvPr id="5" name="Slide Number Placeholder 8">
            <a:extLst>
              <a:ext uri="{FF2B5EF4-FFF2-40B4-BE49-F238E27FC236}">
                <a16:creationId xmlns:a16="http://schemas.microsoft.com/office/drawing/2014/main" id="{206E6C88-BF0B-4FB9-BB56-BD8A1A8C50E6}"/>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6</a:t>
            </a:fld>
            <a:endParaRPr lang="en-US" sz="1800" dirty="0"/>
          </a:p>
        </p:txBody>
      </p:sp>
    </p:spTree>
    <p:extLst>
      <p:ext uri="{BB962C8B-B14F-4D97-AF65-F5344CB8AC3E}">
        <p14:creationId xmlns:p14="http://schemas.microsoft.com/office/powerpoint/2010/main" val="436243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6411685" y="634946"/>
            <a:ext cx="5127171"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dirty="0"/>
              <a:t>Fiscal Services</a:t>
            </a:r>
          </a:p>
          <a:p>
            <a:pPr>
              <a:spcAft>
                <a:spcPts val="600"/>
              </a:spcAft>
            </a:pPr>
            <a:r>
              <a:rPr lang="en-US" dirty="0"/>
              <a:t>Budget &amp; Finance</a:t>
            </a:r>
          </a:p>
        </p:txBody>
      </p:sp>
      <p:pic>
        <p:nvPicPr>
          <p:cNvPr id="7" name="Picture 6" descr="A pair of headphones&#10;&#10;Description automatically generated with low confidence">
            <a:extLst>
              <a:ext uri="{FF2B5EF4-FFF2-40B4-BE49-F238E27FC236}">
                <a16:creationId xmlns:a16="http://schemas.microsoft.com/office/drawing/2014/main" id="{0B9DC9BE-0F35-4736-A6B1-9EB72F2F970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3192" y="1776597"/>
            <a:ext cx="5451627" cy="2984765"/>
          </a:xfrm>
          <a:prstGeom prst="rect">
            <a:avLst/>
          </a:prstGeom>
        </p:spPr>
      </p:pic>
      <p:cxnSp>
        <p:nvCxnSpPr>
          <p:cNvPr id="20" name="Straight Connector 19">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6411684" y="2198914"/>
            <a:ext cx="5127172" cy="367018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300" dirty="0"/>
              <a:t>Responsibilities/services provided</a:t>
            </a:r>
          </a:p>
          <a:p>
            <a:pPr lvl="1"/>
            <a:r>
              <a:rPr lang="en-US" sz="1300" dirty="0"/>
              <a:t>Develop policy for and operate the financial infrastructure of the district, including payments, collections, cash management, financing, central accounting, and delinquent debt collection</a:t>
            </a:r>
          </a:p>
          <a:p>
            <a:r>
              <a:rPr lang="en-US" sz="1300" dirty="0"/>
              <a:t>Number of full-time equivalent staff members in department</a:t>
            </a:r>
          </a:p>
          <a:p>
            <a:pPr lvl="1"/>
            <a:r>
              <a:rPr lang="en-US" sz="1300" dirty="0"/>
              <a:t>15.75</a:t>
            </a:r>
          </a:p>
          <a:p>
            <a:r>
              <a:rPr lang="en-US" sz="1300" dirty="0"/>
              <a:t>Estimated cost of salary and benefits</a:t>
            </a:r>
          </a:p>
          <a:p>
            <a:pPr lvl="1"/>
            <a:r>
              <a:rPr lang="en-US" sz="1300" dirty="0"/>
              <a:t>$1,561,585</a:t>
            </a:r>
          </a:p>
          <a:p>
            <a:r>
              <a:rPr lang="en-US" sz="1300" dirty="0"/>
              <a:t>Supervisor to staff ratios</a:t>
            </a:r>
          </a:p>
          <a:p>
            <a:pPr lvl="1"/>
            <a:r>
              <a:rPr lang="en-US" sz="1300" dirty="0"/>
              <a:t>2 : 13.75</a:t>
            </a:r>
          </a:p>
          <a:p>
            <a:r>
              <a:rPr lang="en-US" sz="1300" dirty="0"/>
              <a:t>Categorize funding:  </a:t>
            </a:r>
          </a:p>
          <a:p>
            <a:pPr lvl="1"/>
            <a:r>
              <a:rPr lang="en-US" sz="1300" dirty="0"/>
              <a:t>Restricted/special program:  $87,397</a:t>
            </a:r>
          </a:p>
          <a:p>
            <a:pPr lvl="1"/>
            <a:r>
              <a:rPr lang="en-US" sz="1300" dirty="0"/>
              <a:t>Unrestricted:  $1,474,188</a:t>
            </a:r>
          </a:p>
        </p:txBody>
      </p:sp>
      <p:sp>
        <p:nvSpPr>
          <p:cNvPr id="22" name="Rectangle 21">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A71037B2-3D62-483E-99B0-5533868E10D7}"/>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D5A1E77C-CAD7-41C0-9A61-A58DCFC3B151}" type="slidenum">
              <a:rPr lang="en-US" smtClean="0"/>
              <a:pPr defTabSz="914400">
                <a:spcAft>
                  <a:spcPts val="600"/>
                </a:spcAft>
              </a:pPr>
              <a:t>7</a:t>
            </a:fld>
            <a:endParaRPr lang="en-US" dirty="0"/>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4">
            <a:clrChange>
              <a:clrFrom>
                <a:srgbClr val="F8F8F8"/>
              </a:clrFrom>
              <a:clrTo>
                <a:srgbClr val="F8F8F8">
                  <a:alpha val="0"/>
                </a:srgbClr>
              </a:clrTo>
            </a:clrChange>
            <a:extLst>
              <a:ext uri="{BEBA8EAE-BF5A-486C-A8C5-ECC9F3942E4B}">
                <a14:imgProps xmlns:a14="http://schemas.microsoft.com/office/drawing/2010/main">
                  <a14:imgLayer r:embed="rId5">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3500090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9">
            <a:extLst>
              <a:ext uri="{FF2B5EF4-FFF2-40B4-BE49-F238E27FC236}">
                <a16:creationId xmlns:a16="http://schemas.microsoft.com/office/drawing/2014/main" id="{13FE9996-7EAC-4679-B37D-C1045F42F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11">
            <a:extLst>
              <a:ext uri="{FF2B5EF4-FFF2-40B4-BE49-F238E27FC236}">
                <a16:creationId xmlns:a16="http://schemas.microsoft.com/office/drawing/2014/main" id="{761DF1FE-5CC8-43D2-A76C-93C76EEDE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1" name="Straight Connector 13">
            <a:extLst>
              <a:ext uri="{FF2B5EF4-FFF2-40B4-BE49-F238E27FC236}">
                <a16:creationId xmlns:a16="http://schemas.microsoft.com/office/drawing/2014/main" id="{E161BEBD-A23C-409E-ABC7-73F9EDC02F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15">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33" name="Rectangle 17">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1">
            <a:extLst>
              <a:ext uri="{FF2B5EF4-FFF2-40B4-BE49-F238E27FC236}">
                <a16:creationId xmlns:a16="http://schemas.microsoft.com/office/drawing/2014/main" id="{6DF25B03-8FAF-45D7-B2D8-0EA1C80EB633}"/>
              </a:ext>
            </a:extLst>
          </p:cNvPr>
          <p:cNvSpPr txBox="1">
            <a:spLocks/>
          </p:cNvSpPr>
          <p:nvPr/>
        </p:nvSpPr>
        <p:spPr>
          <a:xfrm>
            <a:off x="492370" y="605896"/>
            <a:ext cx="3084844" cy="564620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sz="3600" dirty="0">
                <a:solidFill>
                  <a:srgbClr val="FFFFFF"/>
                </a:solidFill>
              </a:rPr>
              <a:t>Purchasing</a:t>
            </a:r>
          </a:p>
        </p:txBody>
      </p:sp>
      <p:sp>
        <p:nvSpPr>
          <p:cNvPr id="34" name="Rectangle 19">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4742016" y="605896"/>
            <a:ext cx="6413663" cy="5646208"/>
          </a:xfrm>
          <a:prstGeom prst="rect">
            <a:avLst/>
          </a:prstGeom>
        </p:spPr>
        <p:txBody>
          <a:bodyPr vert="horz" lIns="0" tIns="45720" rIns="0" bIns="45720" rtlCol="0" anchor="ct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Responsibilities/services provided</a:t>
            </a:r>
          </a:p>
          <a:p>
            <a:pPr lvl="1"/>
            <a:r>
              <a:rPr lang="en-US" dirty="0"/>
              <a:t>Provide goods and services at the most affordable pricing with needed delivery requirements while adhering to BUSD’s policies, California Ed Code regulations, and all other state and federal regulations, laws, rules, policies and procedures</a:t>
            </a:r>
          </a:p>
          <a:p>
            <a:r>
              <a:rPr lang="en-US" dirty="0"/>
              <a:t>Number of full-time equivalent staff members in department</a:t>
            </a:r>
          </a:p>
          <a:p>
            <a:pPr lvl="1"/>
            <a:r>
              <a:rPr lang="en-US" dirty="0"/>
              <a:t>3</a:t>
            </a:r>
          </a:p>
          <a:p>
            <a:r>
              <a:rPr lang="en-US" dirty="0"/>
              <a:t>Estimated cost of salary and benefits</a:t>
            </a:r>
          </a:p>
          <a:p>
            <a:pPr lvl="1"/>
            <a:r>
              <a:rPr lang="en-US" dirty="0"/>
              <a:t> $234,952</a:t>
            </a:r>
          </a:p>
          <a:p>
            <a:r>
              <a:rPr lang="en-US" dirty="0"/>
              <a:t>Supervisor to staff ratios</a:t>
            </a:r>
          </a:p>
          <a:p>
            <a:pPr lvl="1"/>
            <a:r>
              <a:rPr lang="en-US" dirty="0"/>
              <a:t>1 : 3</a:t>
            </a:r>
          </a:p>
          <a:p>
            <a:r>
              <a:rPr lang="en-US" dirty="0"/>
              <a:t>Categorize funding:  Unrestricted</a:t>
            </a:r>
          </a:p>
        </p:txBody>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10123055" y="6459785"/>
            <a:ext cx="1089428" cy="365125"/>
          </a:xfrm>
        </p:spPr>
        <p:txBody>
          <a:bodyPr vert="horz" lIns="91440" tIns="45720" rIns="91440" bIns="45720" rtlCol="0" anchor="ctr">
            <a:normAutofit/>
          </a:bodyPr>
          <a:lstStyle/>
          <a:p>
            <a:pPr>
              <a:spcAft>
                <a:spcPts val="600"/>
              </a:spcAft>
            </a:pPr>
            <a:fld id="{D5A1E77C-CAD7-41C0-9A61-A58DCFC3B151}" type="slidenum">
              <a:rPr lang="en-US">
                <a:solidFill>
                  <a:schemeClr val="tx2"/>
                </a:solidFill>
              </a:rPr>
              <a:pPr>
                <a:spcAft>
                  <a:spcPts val="600"/>
                </a:spcAft>
              </a:pPr>
              <a:t>8</a:t>
            </a:fld>
            <a:endParaRPr lang="en-US" dirty="0">
              <a:solidFill>
                <a:schemeClr val="tx2"/>
              </a:solidFill>
            </a:endParaRPr>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1717346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FE9996-7EAC-4679-B37D-C1045F42F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61DF1FE-5CC8-43D2-A76C-93C76EEDE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161BEBD-A23C-409E-ABC7-73F9EDC02F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1277248" y="286603"/>
            <a:ext cx="6750987"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dirty="0">
                <a:solidFill>
                  <a:schemeClr val="accent2"/>
                </a:solidFill>
              </a:rPr>
              <a:t>Payroll</a:t>
            </a:r>
          </a:p>
        </p:txBody>
      </p: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1330520" y="2023962"/>
            <a:ext cx="6697715" cy="384513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Responsibilities/services provided</a:t>
            </a:r>
          </a:p>
          <a:p>
            <a:pPr lvl="1"/>
            <a:r>
              <a:rPr lang="en-US" dirty="0"/>
              <a:t>Process payroll (salary and benefits) for over 2,100 employees (includes hourlies and subs)</a:t>
            </a:r>
          </a:p>
          <a:p>
            <a:r>
              <a:rPr lang="en-US" dirty="0"/>
              <a:t>Number of full-time equivalent staff members in department</a:t>
            </a:r>
          </a:p>
          <a:p>
            <a:pPr lvl="1"/>
            <a:r>
              <a:rPr lang="en-US" dirty="0"/>
              <a:t>4</a:t>
            </a:r>
          </a:p>
          <a:p>
            <a:r>
              <a:rPr lang="en-US" dirty="0"/>
              <a:t>Estimated cost of salary and benefits</a:t>
            </a:r>
          </a:p>
          <a:p>
            <a:pPr lvl="1"/>
            <a:r>
              <a:rPr lang="en-US" dirty="0"/>
              <a:t>$367,341</a:t>
            </a:r>
          </a:p>
          <a:p>
            <a:r>
              <a:rPr lang="en-US" dirty="0"/>
              <a:t>Supervisor to staff ratios</a:t>
            </a:r>
          </a:p>
          <a:p>
            <a:pPr lvl="1"/>
            <a:r>
              <a:rPr lang="en-US" dirty="0"/>
              <a:t>1 : 3</a:t>
            </a:r>
          </a:p>
          <a:p>
            <a:r>
              <a:rPr lang="en-US" dirty="0"/>
              <a:t>Categorize funding:  Unrestricted</a:t>
            </a:r>
          </a:p>
        </p:txBody>
      </p:sp>
      <p:sp>
        <p:nvSpPr>
          <p:cNvPr id="18" name="Rectangle 17">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4B552D6F-8B65-4AB7-9B0B-321F771883DD}"/>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D5A1E77C-CAD7-41C0-9A61-A58DCFC3B151}" type="slidenum">
              <a:rPr lang="en-US" smtClean="0"/>
              <a:pPr>
                <a:spcAft>
                  <a:spcPts val="600"/>
                </a:spcAft>
              </a:pPr>
              <a:t>9</a:t>
            </a:fld>
            <a:endParaRPr lang="en-US" dirty="0"/>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2629739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 name="Rectangle 5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 name="Rectangle 56">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1" name="Straight Connector 58">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2" name="Rectangle 60">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4974771" y="634946"/>
            <a:ext cx="6574972"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kern="1200" spc="-50" baseline="0" dirty="0">
                <a:solidFill>
                  <a:schemeClr val="tx1">
                    <a:lumMod val="75000"/>
                    <a:lumOff val="25000"/>
                  </a:schemeClr>
                </a:solidFill>
                <a:latin typeface="+mj-lt"/>
                <a:ea typeface="+mj-ea"/>
                <a:cs typeface="+mj-cs"/>
              </a:rPr>
              <a:t>Food Services</a:t>
            </a:r>
          </a:p>
        </p:txBody>
      </p:sp>
      <p:pic>
        <p:nvPicPr>
          <p:cNvPr id="28" name="Picture 27" descr="A picture containing food, vegetable, different, salad&#10;&#10;Description automatically generated">
            <a:extLst>
              <a:ext uri="{FF2B5EF4-FFF2-40B4-BE49-F238E27FC236}">
                <a16:creationId xmlns:a16="http://schemas.microsoft.com/office/drawing/2014/main" id="{37E15456-5E3B-46EB-B1F1-EF0508AE2EF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358" r="17926"/>
          <a:stretch/>
        </p:blipFill>
        <p:spPr>
          <a:xfrm>
            <a:off x="633999" y="640081"/>
            <a:ext cx="4001315" cy="5314406"/>
          </a:xfrm>
          <a:prstGeom prst="rect">
            <a:avLst/>
          </a:prstGeom>
        </p:spPr>
      </p:pic>
      <p:cxnSp>
        <p:nvCxnSpPr>
          <p:cNvPr id="73" name="Straight Connector 62">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4974770" y="2144688"/>
            <a:ext cx="6736940" cy="406940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800" dirty="0"/>
              <a:t>Responsibilities/services provided</a:t>
            </a:r>
          </a:p>
          <a:p>
            <a:pPr lvl="1"/>
            <a:r>
              <a:rPr lang="en-US" dirty="0"/>
              <a:t>Serving safe, nutritious, and quality meals in an effort to support the academic growth and success of BUSD students</a:t>
            </a:r>
          </a:p>
          <a:p>
            <a:r>
              <a:rPr lang="en-US" sz="1800" dirty="0"/>
              <a:t>Number of full-time equivalent staff members in department</a:t>
            </a:r>
          </a:p>
          <a:p>
            <a:pPr lvl="1"/>
            <a:r>
              <a:rPr lang="en-US" dirty="0"/>
              <a:t>44.032</a:t>
            </a:r>
          </a:p>
          <a:p>
            <a:r>
              <a:rPr lang="en-US" sz="1800" dirty="0"/>
              <a:t>Estimated cost of salary and benefits</a:t>
            </a:r>
          </a:p>
          <a:p>
            <a:pPr lvl="1"/>
            <a:r>
              <a:rPr lang="en-US" dirty="0"/>
              <a:t>$2,245,839</a:t>
            </a:r>
          </a:p>
          <a:p>
            <a:r>
              <a:rPr lang="en-US" sz="1800" dirty="0"/>
              <a:t>Supervisor to staff ratios</a:t>
            </a:r>
          </a:p>
          <a:p>
            <a:pPr lvl="1"/>
            <a:r>
              <a:rPr lang="en-US" dirty="0"/>
              <a:t>8 : 36.032</a:t>
            </a:r>
          </a:p>
          <a:p>
            <a:r>
              <a:rPr lang="en-US" sz="1800" dirty="0"/>
              <a:t>Categorize funding:  Restricted program, fee for service</a:t>
            </a:r>
          </a:p>
          <a:p>
            <a:r>
              <a:rPr lang="en-US" sz="1800" dirty="0"/>
              <a:t>Operational Budget - $3,852,533</a:t>
            </a:r>
          </a:p>
        </p:txBody>
      </p:sp>
      <p:sp>
        <p:nvSpPr>
          <p:cNvPr id="74" name="Rectangle 64">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66">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26FFE825-C92D-4A1C-B531-5E7E5E4885E0}"/>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D5A1E77C-CAD7-41C0-9A61-A58DCFC3B151}" type="slidenum">
              <a:rPr lang="en-US" smtClean="0"/>
              <a:pPr defTabSz="914400">
                <a:spcAft>
                  <a:spcPts val="600"/>
                </a:spcAft>
              </a:pPr>
              <a:t>10</a:t>
            </a:fld>
            <a:endParaRPr lang="en-US" dirty="0"/>
          </a:p>
        </p:txBody>
      </p:sp>
    </p:spTree>
    <p:extLst>
      <p:ext uri="{BB962C8B-B14F-4D97-AF65-F5344CB8AC3E}">
        <p14:creationId xmlns:p14="http://schemas.microsoft.com/office/powerpoint/2010/main" val="2246806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0">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12">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14">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16">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6411685" y="634946"/>
            <a:ext cx="5127171"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sz="4100" dirty="0"/>
              <a:t>Facilities Services</a:t>
            </a:r>
          </a:p>
          <a:p>
            <a:pPr>
              <a:spcAft>
                <a:spcPts val="600"/>
              </a:spcAft>
            </a:pPr>
            <a:r>
              <a:rPr lang="en-US" sz="4100" dirty="0"/>
              <a:t>Custodial and Grounds</a:t>
            </a:r>
          </a:p>
        </p:txBody>
      </p:sp>
      <p:pic>
        <p:nvPicPr>
          <p:cNvPr id="6" name="Picture 5" descr="A group of people posing for the camera&#10;&#10;Description automatically generated">
            <a:extLst>
              <a:ext uri="{FF2B5EF4-FFF2-40B4-BE49-F238E27FC236}">
                <a16:creationId xmlns:a16="http://schemas.microsoft.com/office/drawing/2014/main" id="{3A07A9CC-9582-46E8-A494-CAC506C6BF3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6481" r="13208"/>
          <a:stretch/>
        </p:blipFill>
        <p:spPr>
          <a:xfrm>
            <a:off x="759397" y="645106"/>
            <a:ext cx="5219217" cy="5247747"/>
          </a:xfrm>
          <a:prstGeom prst="rect">
            <a:avLst/>
          </a:prstGeom>
        </p:spPr>
      </p:pic>
      <p:cxnSp>
        <p:nvCxnSpPr>
          <p:cNvPr id="28" name="Straight Connector 18">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6411684" y="2198913"/>
            <a:ext cx="5429334" cy="3958141"/>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800" dirty="0"/>
              <a:t>Responsibilities/services provided</a:t>
            </a:r>
          </a:p>
          <a:p>
            <a:pPr lvl="1"/>
            <a:r>
              <a:rPr lang="en-US" dirty="0"/>
              <a:t>Custodial:  Maintain and clean the buildings/classrooms, equipment, and furnishings</a:t>
            </a:r>
          </a:p>
          <a:p>
            <a:pPr lvl="1"/>
            <a:r>
              <a:rPr lang="en-US" dirty="0"/>
              <a:t>Grounds:  Maintain grounds in a safe and attractive condition</a:t>
            </a:r>
          </a:p>
          <a:p>
            <a:r>
              <a:rPr lang="en-US" sz="1800" dirty="0"/>
              <a:t>Number of full-time equivalent staff members in department</a:t>
            </a:r>
          </a:p>
          <a:p>
            <a:pPr lvl="1"/>
            <a:r>
              <a:rPr lang="en-US" dirty="0"/>
              <a:t>74</a:t>
            </a:r>
          </a:p>
          <a:p>
            <a:r>
              <a:rPr lang="en-US" sz="1800" dirty="0"/>
              <a:t>Estimated cost of salary and benefits</a:t>
            </a:r>
          </a:p>
          <a:p>
            <a:pPr lvl="1"/>
            <a:r>
              <a:rPr lang="en-US" dirty="0"/>
              <a:t>$5,225,779</a:t>
            </a:r>
          </a:p>
          <a:p>
            <a:r>
              <a:rPr lang="en-US" sz="1800" dirty="0"/>
              <a:t>Supervisor to staff ratios</a:t>
            </a:r>
          </a:p>
          <a:p>
            <a:pPr lvl="1"/>
            <a:r>
              <a:rPr lang="en-US" dirty="0"/>
              <a:t>3.5 : 70.5</a:t>
            </a:r>
          </a:p>
          <a:p>
            <a:r>
              <a:rPr lang="en-US" sz="1800" dirty="0"/>
              <a:t>Categorize funding:  Unrestricted</a:t>
            </a:r>
          </a:p>
        </p:txBody>
      </p:sp>
      <p:sp>
        <p:nvSpPr>
          <p:cNvPr id="29" name="Rectangle 20">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26FFE825-C92D-4A1C-B531-5E7E5E4885E0}"/>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11</a:t>
            </a:fld>
            <a:endParaRPr lang="en-US" sz="1800" dirty="0"/>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4">
            <a:clrChange>
              <a:clrFrom>
                <a:srgbClr val="F8F8F8"/>
              </a:clrFrom>
              <a:clrTo>
                <a:srgbClr val="F8F8F8">
                  <a:alpha val="0"/>
                </a:srgbClr>
              </a:clrTo>
            </a:clrChange>
            <a:extLst>
              <a:ext uri="{BEBA8EAE-BF5A-486C-A8C5-ECC9F3942E4B}">
                <a14:imgProps xmlns:a14="http://schemas.microsoft.com/office/drawing/2010/main">
                  <a14:imgLayer r:embed="rId5">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1635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
        <p:nvSpPr>
          <p:cNvPr id="4" name="Title 1">
            <a:extLst>
              <a:ext uri="{FF2B5EF4-FFF2-40B4-BE49-F238E27FC236}">
                <a16:creationId xmlns:a16="http://schemas.microsoft.com/office/drawing/2014/main" id="{6DF25B03-8FAF-45D7-B2D8-0EA1C80EB633}"/>
              </a:ext>
            </a:extLst>
          </p:cNvPr>
          <p:cNvSpPr txBox="1">
            <a:spLocks/>
          </p:cNvSpPr>
          <p:nvPr/>
        </p:nvSpPr>
        <p:spPr>
          <a:xfrm>
            <a:off x="0" y="166671"/>
            <a:ext cx="12192000" cy="75725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4000" dirty="0"/>
              <a:t>Facilities Services</a:t>
            </a:r>
          </a:p>
          <a:p>
            <a:pPr algn="ctr"/>
            <a:r>
              <a:rPr lang="en-US" sz="3200" dirty="0"/>
              <a:t>Custodial Staffing Standards</a:t>
            </a:r>
          </a:p>
        </p:txBody>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12</a:t>
            </a:fld>
            <a:endParaRPr lang="en-US" sz="1800" dirty="0"/>
          </a:p>
        </p:txBody>
      </p:sp>
      <p:sp>
        <p:nvSpPr>
          <p:cNvPr id="6" name="Rectangle 5">
            <a:extLst>
              <a:ext uri="{FF2B5EF4-FFF2-40B4-BE49-F238E27FC236}">
                <a16:creationId xmlns:a16="http://schemas.microsoft.com/office/drawing/2014/main" id="{3341E107-4967-4B59-A465-F20B09B631C1}"/>
              </a:ext>
            </a:extLst>
          </p:cNvPr>
          <p:cNvSpPr/>
          <p:nvPr/>
        </p:nvSpPr>
        <p:spPr>
          <a:xfrm>
            <a:off x="2377641" y="2044005"/>
            <a:ext cx="7972425" cy="1384995"/>
          </a:xfrm>
          <a:prstGeom prst="rect">
            <a:avLst/>
          </a:prstGeom>
        </p:spPr>
        <p:txBody>
          <a:bodyPr wrap="square">
            <a:spAutoFit/>
          </a:bodyPr>
          <a:lstStyle/>
          <a:p>
            <a:pPr algn="ctr"/>
            <a:r>
              <a:rPr lang="en-US" sz="3600" dirty="0">
                <a:solidFill>
                  <a:schemeClr val="accent1">
                    <a:lumMod val="75000"/>
                  </a:schemeClr>
                </a:solidFill>
              </a:rPr>
              <a:t>Custodial Staffing Standards  </a:t>
            </a:r>
          </a:p>
          <a:p>
            <a:pPr algn="ctr"/>
            <a:r>
              <a:rPr lang="en-US" sz="2400" dirty="0"/>
              <a:t>CASBO (California Association of school Business Officials)</a:t>
            </a:r>
            <a:br>
              <a:rPr lang="en-US" sz="2400" dirty="0"/>
            </a:br>
            <a:r>
              <a:rPr lang="en-US" sz="2400" dirty="0"/>
              <a:t>FCMAT (Fiscal Crisis &amp; Management Assistance Team)</a:t>
            </a:r>
          </a:p>
        </p:txBody>
      </p:sp>
      <p:sp>
        <p:nvSpPr>
          <p:cNvPr id="7" name="Content Placeholder 2">
            <a:extLst>
              <a:ext uri="{FF2B5EF4-FFF2-40B4-BE49-F238E27FC236}">
                <a16:creationId xmlns:a16="http://schemas.microsoft.com/office/drawing/2014/main" id="{F986EE2A-E6E5-4BEC-9A34-47C0104D7E23}"/>
              </a:ext>
            </a:extLst>
          </p:cNvPr>
          <p:cNvSpPr txBox="1">
            <a:spLocks/>
          </p:cNvSpPr>
          <p:nvPr/>
        </p:nvSpPr>
        <p:spPr>
          <a:xfrm>
            <a:off x="3078955" y="3834855"/>
            <a:ext cx="6788945" cy="1904870"/>
          </a:xfrm>
          <a:prstGeom prst="rect">
            <a:avLst/>
          </a:prstGeom>
          <a:ln w="31750">
            <a:solidFill>
              <a:schemeClr val="accent1">
                <a:lumMod val="75000"/>
              </a:schemeClr>
            </a:solidFill>
            <a:extLst>
              <a:ext uri="{C807C97D-BFC1-408E-A445-0C87EB9F89A2}">
                <ask:lineSketchStyleProps xmlns="" xmlns:ask="http://schemas.microsoft.com/office/drawing/2018/sketchyshapes" sd="1219033472">
                  <a:custGeom>
                    <a:avLst/>
                    <a:gdLst>
                      <a:gd name="connsiteX0" fmla="*/ 0 w 6788945"/>
                      <a:gd name="connsiteY0" fmla="*/ 0 h 1904870"/>
                      <a:gd name="connsiteX1" fmla="*/ 429967 w 6788945"/>
                      <a:gd name="connsiteY1" fmla="*/ 0 h 1904870"/>
                      <a:gd name="connsiteX2" fmla="*/ 995712 w 6788945"/>
                      <a:gd name="connsiteY2" fmla="*/ 0 h 1904870"/>
                      <a:gd name="connsiteX3" fmla="*/ 1697236 w 6788945"/>
                      <a:gd name="connsiteY3" fmla="*/ 0 h 1904870"/>
                      <a:gd name="connsiteX4" fmla="*/ 2127203 w 6788945"/>
                      <a:gd name="connsiteY4" fmla="*/ 0 h 1904870"/>
                      <a:gd name="connsiteX5" fmla="*/ 2760838 w 6788945"/>
                      <a:gd name="connsiteY5" fmla="*/ 0 h 1904870"/>
                      <a:gd name="connsiteX6" fmla="*/ 3190804 w 6788945"/>
                      <a:gd name="connsiteY6" fmla="*/ 0 h 1904870"/>
                      <a:gd name="connsiteX7" fmla="*/ 3756550 w 6788945"/>
                      <a:gd name="connsiteY7" fmla="*/ 0 h 1904870"/>
                      <a:gd name="connsiteX8" fmla="*/ 4390184 w 6788945"/>
                      <a:gd name="connsiteY8" fmla="*/ 0 h 1904870"/>
                      <a:gd name="connsiteX9" fmla="*/ 4752262 w 6788945"/>
                      <a:gd name="connsiteY9" fmla="*/ 0 h 1904870"/>
                      <a:gd name="connsiteX10" fmla="*/ 5114339 w 6788945"/>
                      <a:gd name="connsiteY10" fmla="*/ 0 h 1904870"/>
                      <a:gd name="connsiteX11" fmla="*/ 5815863 w 6788945"/>
                      <a:gd name="connsiteY11" fmla="*/ 0 h 1904870"/>
                      <a:gd name="connsiteX12" fmla="*/ 6788945 w 6788945"/>
                      <a:gd name="connsiteY12" fmla="*/ 0 h 1904870"/>
                      <a:gd name="connsiteX13" fmla="*/ 6788945 w 6788945"/>
                      <a:gd name="connsiteY13" fmla="*/ 419071 h 1904870"/>
                      <a:gd name="connsiteX14" fmla="*/ 6788945 w 6788945"/>
                      <a:gd name="connsiteY14" fmla="*/ 876240 h 1904870"/>
                      <a:gd name="connsiteX15" fmla="*/ 6788945 w 6788945"/>
                      <a:gd name="connsiteY15" fmla="*/ 1371506 h 1904870"/>
                      <a:gd name="connsiteX16" fmla="*/ 6788945 w 6788945"/>
                      <a:gd name="connsiteY16" fmla="*/ 1904870 h 1904870"/>
                      <a:gd name="connsiteX17" fmla="*/ 6223200 w 6788945"/>
                      <a:gd name="connsiteY17" fmla="*/ 1904870 h 1904870"/>
                      <a:gd name="connsiteX18" fmla="*/ 5521675 w 6788945"/>
                      <a:gd name="connsiteY18" fmla="*/ 1904870 h 1904870"/>
                      <a:gd name="connsiteX19" fmla="*/ 4820151 w 6788945"/>
                      <a:gd name="connsiteY19" fmla="*/ 1904870 h 1904870"/>
                      <a:gd name="connsiteX20" fmla="*/ 4186516 w 6788945"/>
                      <a:gd name="connsiteY20" fmla="*/ 1904870 h 1904870"/>
                      <a:gd name="connsiteX21" fmla="*/ 3552881 w 6788945"/>
                      <a:gd name="connsiteY21" fmla="*/ 1904870 h 1904870"/>
                      <a:gd name="connsiteX22" fmla="*/ 2919246 w 6788945"/>
                      <a:gd name="connsiteY22" fmla="*/ 1904870 h 1904870"/>
                      <a:gd name="connsiteX23" fmla="*/ 2489280 w 6788945"/>
                      <a:gd name="connsiteY23" fmla="*/ 1904870 h 1904870"/>
                      <a:gd name="connsiteX24" fmla="*/ 1787756 w 6788945"/>
                      <a:gd name="connsiteY24" fmla="*/ 1904870 h 1904870"/>
                      <a:gd name="connsiteX25" fmla="*/ 1222010 w 6788945"/>
                      <a:gd name="connsiteY25" fmla="*/ 1904870 h 1904870"/>
                      <a:gd name="connsiteX26" fmla="*/ 859933 w 6788945"/>
                      <a:gd name="connsiteY26" fmla="*/ 1904870 h 1904870"/>
                      <a:gd name="connsiteX27" fmla="*/ 0 w 6788945"/>
                      <a:gd name="connsiteY27" fmla="*/ 1904870 h 1904870"/>
                      <a:gd name="connsiteX28" fmla="*/ 0 w 6788945"/>
                      <a:gd name="connsiteY28" fmla="*/ 1447701 h 1904870"/>
                      <a:gd name="connsiteX29" fmla="*/ 0 w 6788945"/>
                      <a:gd name="connsiteY29" fmla="*/ 971484 h 1904870"/>
                      <a:gd name="connsiteX30" fmla="*/ 0 w 6788945"/>
                      <a:gd name="connsiteY30" fmla="*/ 457169 h 1904870"/>
                      <a:gd name="connsiteX31" fmla="*/ 0 w 6788945"/>
                      <a:gd name="connsiteY31" fmla="*/ 0 h 1904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788945" h="1904870" fill="none" extrusionOk="0">
                        <a:moveTo>
                          <a:pt x="0" y="0"/>
                        </a:moveTo>
                        <a:cubicBezTo>
                          <a:pt x="98967" y="-21755"/>
                          <a:pt x="298496" y="25947"/>
                          <a:pt x="429967" y="0"/>
                        </a:cubicBezTo>
                        <a:cubicBezTo>
                          <a:pt x="561438" y="-25947"/>
                          <a:pt x="741495" y="35777"/>
                          <a:pt x="995712" y="0"/>
                        </a:cubicBezTo>
                        <a:cubicBezTo>
                          <a:pt x="1249930" y="-35777"/>
                          <a:pt x="1422457" y="79403"/>
                          <a:pt x="1697236" y="0"/>
                        </a:cubicBezTo>
                        <a:cubicBezTo>
                          <a:pt x="1972015" y="-79403"/>
                          <a:pt x="2009708" y="194"/>
                          <a:pt x="2127203" y="0"/>
                        </a:cubicBezTo>
                        <a:cubicBezTo>
                          <a:pt x="2244698" y="-194"/>
                          <a:pt x="2582754" y="32962"/>
                          <a:pt x="2760838" y="0"/>
                        </a:cubicBezTo>
                        <a:cubicBezTo>
                          <a:pt x="2938923" y="-32962"/>
                          <a:pt x="2985363" y="41394"/>
                          <a:pt x="3190804" y="0"/>
                        </a:cubicBezTo>
                        <a:cubicBezTo>
                          <a:pt x="3396245" y="-41394"/>
                          <a:pt x="3578745" y="35617"/>
                          <a:pt x="3756550" y="0"/>
                        </a:cubicBezTo>
                        <a:cubicBezTo>
                          <a:pt x="3934355" y="-35617"/>
                          <a:pt x="4234163" y="3355"/>
                          <a:pt x="4390184" y="0"/>
                        </a:cubicBezTo>
                        <a:cubicBezTo>
                          <a:pt x="4546205" y="-3355"/>
                          <a:pt x="4576961" y="4466"/>
                          <a:pt x="4752262" y="0"/>
                        </a:cubicBezTo>
                        <a:cubicBezTo>
                          <a:pt x="4927563" y="-4466"/>
                          <a:pt x="5006347" y="39967"/>
                          <a:pt x="5114339" y="0"/>
                        </a:cubicBezTo>
                        <a:cubicBezTo>
                          <a:pt x="5222331" y="-39967"/>
                          <a:pt x="5516827" y="10522"/>
                          <a:pt x="5815863" y="0"/>
                        </a:cubicBezTo>
                        <a:cubicBezTo>
                          <a:pt x="6114899" y="-10522"/>
                          <a:pt x="6385785" y="25394"/>
                          <a:pt x="6788945" y="0"/>
                        </a:cubicBezTo>
                        <a:cubicBezTo>
                          <a:pt x="6830876" y="158396"/>
                          <a:pt x="6742157" y="299487"/>
                          <a:pt x="6788945" y="419071"/>
                        </a:cubicBezTo>
                        <a:cubicBezTo>
                          <a:pt x="6835733" y="538655"/>
                          <a:pt x="6773819" y="653662"/>
                          <a:pt x="6788945" y="876240"/>
                        </a:cubicBezTo>
                        <a:cubicBezTo>
                          <a:pt x="6804071" y="1098818"/>
                          <a:pt x="6752937" y="1158277"/>
                          <a:pt x="6788945" y="1371506"/>
                        </a:cubicBezTo>
                        <a:cubicBezTo>
                          <a:pt x="6824953" y="1584735"/>
                          <a:pt x="6766317" y="1776618"/>
                          <a:pt x="6788945" y="1904870"/>
                        </a:cubicBezTo>
                        <a:cubicBezTo>
                          <a:pt x="6614445" y="1917622"/>
                          <a:pt x="6387503" y="1885835"/>
                          <a:pt x="6223200" y="1904870"/>
                        </a:cubicBezTo>
                        <a:cubicBezTo>
                          <a:pt x="6058898" y="1923905"/>
                          <a:pt x="5870260" y="1851538"/>
                          <a:pt x="5521675" y="1904870"/>
                        </a:cubicBezTo>
                        <a:cubicBezTo>
                          <a:pt x="5173091" y="1958202"/>
                          <a:pt x="5082423" y="1824720"/>
                          <a:pt x="4820151" y="1904870"/>
                        </a:cubicBezTo>
                        <a:cubicBezTo>
                          <a:pt x="4557879" y="1985020"/>
                          <a:pt x="4351165" y="1886554"/>
                          <a:pt x="4186516" y="1904870"/>
                        </a:cubicBezTo>
                        <a:cubicBezTo>
                          <a:pt x="4021868" y="1923186"/>
                          <a:pt x="3684913" y="1832737"/>
                          <a:pt x="3552881" y="1904870"/>
                        </a:cubicBezTo>
                        <a:cubicBezTo>
                          <a:pt x="3420849" y="1977003"/>
                          <a:pt x="3080876" y="1898304"/>
                          <a:pt x="2919246" y="1904870"/>
                        </a:cubicBezTo>
                        <a:cubicBezTo>
                          <a:pt x="2757617" y="1911436"/>
                          <a:pt x="2625602" y="1861073"/>
                          <a:pt x="2489280" y="1904870"/>
                        </a:cubicBezTo>
                        <a:cubicBezTo>
                          <a:pt x="2352958" y="1948667"/>
                          <a:pt x="1983162" y="1843855"/>
                          <a:pt x="1787756" y="1904870"/>
                        </a:cubicBezTo>
                        <a:cubicBezTo>
                          <a:pt x="1592350" y="1965885"/>
                          <a:pt x="1372600" y="1898279"/>
                          <a:pt x="1222010" y="1904870"/>
                        </a:cubicBezTo>
                        <a:cubicBezTo>
                          <a:pt x="1071420" y="1911461"/>
                          <a:pt x="1004586" y="1887836"/>
                          <a:pt x="859933" y="1904870"/>
                        </a:cubicBezTo>
                        <a:cubicBezTo>
                          <a:pt x="715280" y="1921904"/>
                          <a:pt x="243859" y="1870641"/>
                          <a:pt x="0" y="1904870"/>
                        </a:cubicBezTo>
                        <a:cubicBezTo>
                          <a:pt x="-51925" y="1791774"/>
                          <a:pt x="21396" y="1629225"/>
                          <a:pt x="0" y="1447701"/>
                        </a:cubicBezTo>
                        <a:cubicBezTo>
                          <a:pt x="-21396" y="1266177"/>
                          <a:pt x="31280" y="1115560"/>
                          <a:pt x="0" y="971484"/>
                        </a:cubicBezTo>
                        <a:cubicBezTo>
                          <a:pt x="-31280" y="827408"/>
                          <a:pt x="32010" y="703431"/>
                          <a:pt x="0" y="457169"/>
                        </a:cubicBezTo>
                        <a:cubicBezTo>
                          <a:pt x="-32010" y="210908"/>
                          <a:pt x="10581" y="154619"/>
                          <a:pt x="0" y="0"/>
                        </a:cubicBezTo>
                        <a:close/>
                      </a:path>
                      <a:path w="6788945" h="1904870" stroke="0" extrusionOk="0">
                        <a:moveTo>
                          <a:pt x="0" y="0"/>
                        </a:moveTo>
                        <a:cubicBezTo>
                          <a:pt x="113155" y="-2104"/>
                          <a:pt x="303177" y="18229"/>
                          <a:pt x="497856" y="0"/>
                        </a:cubicBezTo>
                        <a:cubicBezTo>
                          <a:pt x="692535" y="-18229"/>
                          <a:pt x="716083" y="6081"/>
                          <a:pt x="859933" y="0"/>
                        </a:cubicBezTo>
                        <a:cubicBezTo>
                          <a:pt x="1003783" y="-6081"/>
                          <a:pt x="1263606" y="33236"/>
                          <a:pt x="1561457" y="0"/>
                        </a:cubicBezTo>
                        <a:cubicBezTo>
                          <a:pt x="1859308" y="-33236"/>
                          <a:pt x="1866212" y="55609"/>
                          <a:pt x="2059313" y="0"/>
                        </a:cubicBezTo>
                        <a:cubicBezTo>
                          <a:pt x="2252414" y="-55609"/>
                          <a:pt x="2377125" y="29934"/>
                          <a:pt x="2557169" y="0"/>
                        </a:cubicBezTo>
                        <a:cubicBezTo>
                          <a:pt x="2737213" y="-29934"/>
                          <a:pt x="3025356" y="7183"/>
                          <a:pt x="3258694" y="0"/>
                        </a:cubicBezTo>
                        <a:cubicBezTo>
                          <a:pt x="3492032" y="-7183"/>
                          <a:pt x="3549382" y="30487"/>
                          <a:pt x="3688660" y="0"/>
                        </a:cubicBezTo>
                        <a:cubicBezTo>
                          <a:pt x="3827938" y="-30487"/>
                          <a:pt x="4174412" y="69398"/>
                          <a:pt x="4390184" y="0"/>
                        </a:cubicBezTo>
                        <a:cubicBezTo>
                          <a:pt x="4605956" y="-69398"/>
                          <a:pt x="4920867" y="8473"/>
                          <a:pt x="5091709" y="0"/>
                        </a:cubicBezTo>
                        <a:cubicBezTo>
                          <a:pt x="5262552" y="-8473"/>
                          <a:pt x="5381741" y="53442"/>
                          <a:pt x="5657454" y="0"/>
                        </a:cubicBezTo>
                        <a:cubicBezTo>
                          <a:pt x="5933167" y="-53442"/>
                          <a:pt x="6325165" y="79884"/>
                          <a:pt x="6788945" y="0"/>
                        </a:cubicBezTo>
                        <a:cubicBezTo>
                          <a:pt x="6797368" y="105332"/>
                          <a:pt x="6753478" y="298220"/>
                          <a:pt x="6788945" y="457169"/>
                        </a:cubicBezTo>
                        <a:cubicBezTo>
                          <a:pt x="6824412" y="616118"/>
                          <a:pt x="6786774" y="727591"/>
                          <a:pt x="6788945" y="876240"/>
                        </a:cubicBezTo>
                        <a:cubicBezTo>
                          <a:pt x="6791116" y="1024889"/>
                          <a:pt x="6786281" y="1197454"/>
                          <a:pt x="6788945" y="1352458"/>
                        </a:cubicBezTo>
                        <a:cubicBezTo>
                          <a:pt x="6791609" y="1507462"/>
                          <a:pt x="6733943" y="1708134"/>
                          <a:pt x="6788945" y="1904870"/>
                        </a:cubicBezTo>
                        <a:cubicBezTo>
                          <a:pt x="6553423" y="1905481"/>
                          <a:pt x="6422023" y="1868613"/>
                          <a:pt x="6223200" y="1904870"/>
                        </a:cubicBezTo>
                        <a:cubicBezTo>
                          <a:pt x="6024377" y="1941127"/>
                          <a:pt x="5831224" y="1865733"/>
                          <a:pt x="5521675" y="1904870"/>
                        </a:cubicBezTo>
                        <a:cubicBezTo>
                          <a:pt x="5212127" y="1944007"/>
                          <a:pt x="5087566" y="1850852"/>
                          <a:pt x="4955930" y="1904870"/>
                        </a:cubicBezTo>
                        <a:cubicBezTo>
                          <a:pt x="4824295" y="1958888"/>
                          <a:pt x="4743016" y="1871393"/>
                          <a:pt x="4593853" y="1904870"/>
                        </a:cubicBezTo>
                        <a:cubicBezTo>
                          <a:pt x="4444690" y="1938347"/>
                          <a:pt x="4284343" y="1900111"/>
                          <a:pt x="4163886" y="1904870"/>
                        </a:cubicBezTo>
                        <a:cubicBezTo>
                          <a:pt x="4043429" y="1909629"/>
                          <a:pt x="3711290" y="1846496"/>
                          <a:pt x="3462362" y="1904870"/>
                        </a:cubicBezTo>
                        <a:cubicBezTo>
                          <a:pt x="3213434" y="1963244"/>
                          <a:pt x="3178224" y="1859279"/>
                          <a:pt x="2896617" y="1904870"/>
                        </a:cubicBezTo>
                        <a:cubicBezTo>
                          <a:pt x="2615011" y="1950461"/>
                          <a:pt x="2598949" y="1861212"/>
                          <a:pt x="2466650" y="1904870"/>
                        </a:cubicBezTo>
                        <a:cubicBezTo>
                          <a:pt x="2334351" y="1948528"/>
                          <a:pt x="2149114" y="1880494"/>
                          <a:pt x="1900905" y="1904870"/>
                        </a:cubicBezTo>
                        <a:cubicBezTo>
                          <a:pt x="1652696" y="1929246"/>
                          <a:pt x="1648168" y="1896840"/>
                          <a:pt x="1538828" y="1904870"/>
                        </a:cubicBezTo>
                        <a:cubicBezTo>
                          <a:pt x="1429488" y="1912900"/>
                          <a:pt x="1313088" y="1870874"/>
                          <a:pt x="1176750" y="1904870"/>
                        </a:cubicBezTo>
                        <a:cubicBezTo>
                          <a:pt x="1040412" y="1938866"/>
                          <a:pt x="809503" y="1853631"/>
                          <a:pt x="611005" y="1904870"/>
                        </a:cubicBezTo>
                        <a:cubicBezTo>
                          <a:pt x="412508" y="1956109"/>
                          <a:pt x="236796" y="1841492"/>
                          <a:pt x="0" y="1904870"/>
                        </a:cubicBezTo>
                        <a:cubicBezTo>
                          <a:pt x="-32180" y="1765104"/>
                          <a:pt x="48307" y="1580334"/>
                          <a:pt x="0" y="1409604"/>
                        </a:cubicBezTo>
                        <a:cubicBezTo>
                          <a:pt x="-48307" y="1238874"/>
                          <a:pt x="46179" y="1064558"/>
                          <a:pt x="0" y="952435"/>
                        </a:cubicBezTo>
                        <a:cubicBezTo>
                          <a:pt x="-46179" y="840312"/>
                          <a:pt x="352" y="673478"/>
                          <a:pt x="0" y="533364"/>
                        </a:cubicBezTo>
                        <a:cubicBezTo>
                          <a:pt x="-352" y="393250"/>
                          <a:pt x="9" y="226430"/>
                          <a:pt x="0" y="0"/>
                        </a:cubicBezTo>
                        <a:close/>
                      </a:path>
                    </a:pathLst>
                  </a:custGeom>
                  <ask:type>
                    <ask:lineSketchNone/>
                  </ask:type>
                </ask:lineSketchStyleProps>
              </a:ext>
            </a:extLst>
          </a:ln>
        </p:spPr>
        <p:txBody>
          <a:bodyPr anchor="ctr" anchorCtr="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5760">
              <a:buFont typeface="Wingdings" panose="05000000000000000000" pitchFamily="2" charset="2"/>
              <a:buChar char=""/>
            </a:pPr>
            <a:r>
              <a:rPr lang="en-US" sz="2400" dirty="0"/>
              <a:t>One custodian for every 13 teachers/classrooms</a:t>
            </a:r>
          </a:p>
          <a:p>
            <a:pPr marL="365760">
              <a:buFont typeface="Wingdings" panose="05000000000000000000" pitchFamily="2" charset="2"/>
              <a:buChar char=""/>
            </a:pPr>
            <a:r>
              <a:rPr lang="en-US" sz="2400" dirty="0"/>
              <a:t>One custodian for every 325 students</a:t>
            </a:r>
          </a:p>
          <a:p>
            <a:pPr marL="365760">
              <a:buFont typeface="Wingdings" panose="05000000000000000000" pitchFamily="2" charset="2"/>
              <a:buChar char=""/>
            </a:pPr>
            <a:r>
              <a:rPr lang="en-US" sz="2400" dirty="0"/>
              <a:t>One custodian for every 18,000 square feet</a:t>
            </a:r>
          </a:p>
        </p:txBody>
      </p:sp>
      <p:cxnSp>
        <p:nvCxnSpPr>
          <p:cNvPr id="9" name="Straight Connector 8">
            <a:extLst>
              <a:ext uri="{FF2B5EF4-FFF2-40B4-BE49-F238E27FC236}">
                <a16:creationId xmlns:a16="http://schemas.microsoft.com/office/drawing/2014/main" id="{87DBFBA4-9141-458F-A82D-2FB434E9D078}"/>
              </a:ext>
            </a:extLst>
          </p:cNvPr>
          <p:cNvCxnSpPr/>
          <p:nvPr/>
        </p:nvCxnSpPr>
        <p:spPr>
          <a:xfrm>
            <a:off x="840509" y="1431636"/>
            <a:ext cx="11046691"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666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AA2E1B1-B5E4-4414-AE44-121B8A17D549}"/>
              </a:ext>
            </a:extLst>
          </p:cNvPr>
          <p:cNvPicPr>
            <a:picLocks noChangeAspect="1"/>
          </p:cNvPicPr>
          <p:nvPr/>
        </p:nvPicPr>
        <p:blipFill>
          <a:blip r:embed="rId2"/>
          <a:stretch>
            <a:fillRect/>
          </a:stretch>
        </p:blipFill>
        <p:spPr>
          <a:xfrm>
            <a:off x="200025" y="1681162"/>
            <a:ext cx="11791950" cy="3495675"/>
          </a:xfrm>
          <a:prstGeom prst="rect">
            <a:avLst/>
          </a:prstGeom>
        </p:spPr>
      </p:pic>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3">
            <a:clrChange>
              <a:clrFrom>
                <a:srgbClr val="F8F8F8"/>
              </a:clrFrom>
              <a:clrTo>
                <a:srgbClr val="F8F8F8">
                  <a:alpha val="0"/>
                </a:srgbClr>
              </a:clrTo>
            </a:clrChange>
            <a:extLst>
              <a:ext uri="{BEBA8EAE-BF5A-486C-A8C5-ECC9F3942E4B}">
                <a14:imgProps xmlns:a14="http://schemas.microsoft.com/office/drawing/2010/main">
                  <a14:imgLayer r:embed="rId4">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
        <p:nvSpPr>
          <p:cNvPr id="4" name="Title 1">
            <a:extLst>
              <a:ext uri="{FF2B5EF4-FFF2-40B4-BE49-F238E27FC236}">
                <a16:creationId xmlns:a16="http://schemas.microsoft.com/office/drawing/2014/main" id="{6DF25B03-8FAF-45D7-B2D8-0EA1C80EB633}"/>
              </a:ext>
            </a:extLst>
          </p:cNvPr>
          <p:cNvSpPr txBox="1">
            <a:spLocks/>
          </p:cNvSpPr>
          <p:nvPr/>
        </p:nvSpPr>
        <p:spPr>
          <a:xfrm>
            <a:off x="0" y="166671"/>
            <a:ext cx="12192000" cy="75725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4000" dirty="0"/>
              <a:t>Facilities Services</a:t>
            </a:r>
          </a:p>
          <a:p>
            <a:pPr algn="ctr"/>
            <a:r>
              <a:rPr lang="en-US" sz="3200" dirty="0"/>
              <a:t>Custodial Staffing Standards - Elementary</a:t>
            </a:r>
          </a:p>
        </p:txBody>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13</a:t>
            </a:fld>
            <a:endParaRPr lang="en-US" sz="1800" dirty="0"/>
          </a:p>
        </p:txBody>
      </p:sp>
      <p:sp>
        <p:nvSpPr>
          <p:cNvPr id="8" name="TextBox 7">
            <a:extLst>
              <a:ext uri="{FF2B5EF4-FFF2-40B4-BE49-F238E27FC236}">
                <a16:creationId xmlns:a16="http://schemas.microsoft.com/office/drawing/2014/main" id="{C8F8D3EA-7053-402C-B44C-826EF471423F}"/>
              </a:ext>
            </a:extLst>
          </p:cNvPr>
          <p:cNvSpPr txBox="1"/>
          <p:nvPr/>
        </p:nvSpPr>
        <p:spPr>
          <a:xfrm>
            <a:off x="7786255" y="1597891"/>
            <a:ext cx="2687781" cy="3502746"/>
          </a:xfrm>
          <a:prstGeom prst="rect">
            <a:avLst/>
          </a:prstGeom>
          <a:noFill/>
          <a:ln w="28575">
            <a:solidFill>
              <a:schemeClr val="accent1">
                <a:lumMod val="75000"/>
              </a:schemeClr>
            </a:solidFill>
            <a:prstDash val="dash"/>
          </a:ln>
        </p:spPr>
        <p:txBody>
          <a:bodyPr wrap="square" rtlCol="0">
            <a:spAutoFit/>
          </a:bodyPr>
          <a:lstStyle/>
          <a:p>
            <a:endParaRPr lang="en-US" dirty="0"/>
          </a:p>
        </p:txBody>
      </p:sp>
    </p:spTree>
    <p:extLst>
      <p:ext uri="{BB962C8B-B14F-4D97-AF65-F5344CB8AC3E}">
        <p14:creationId xmlns:p14="http://schemas.microsoft.com/office/powerpoint/2010/main" val="3999875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7B2A11A-69A1-4219-A072-FEDECA169B2E}"/>
              </a:ext>
            </a:extLst>
          </p:cNvPr>
          <p:cNvPicPr>
            <a:picLocks noChangeAspect="1"/>
          </p:cNvPicPr>
          <p:nvPr/>
        </p:nvPicPr>
        <p:blipFill>
          <a:blip r:embed="rId2"/>
          <a:stretch>
            <a:fillRect/>
          </a:stretch>
        </p:blipFill>
        <p:spPr>
          <a:xfrm>
            <a:off x="200025" y="1057275"/>
            <a:ext cx="11791950" cy="4743450"/>
          </a:xfrm>
          <a:prstGeom prst="rect">
            <a:avLst/>
          </a:prstGeom>
        </p:spPr>
      </p:pic>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3">
            <a:clrChange>
              <a:clrFrom>
                <a:srgbClr val="F8F8F8"/>
              </a:clrFrom>
              <a:clrTo>
                <a:srgbClr val="F8F8F8">
                  <a:alpha val="0"/>
                </a:srgbClr>
              </a:clrTo>
            </a:clrChange>
            <a:extLst>
              <a:ext uri="{BEBA8EAE-BF5A-486C-A8C5-ECC9F3942E4B}">
                <a14:imgProps xmlns:a14="http://schemas.microsoft.com/office/drawing/2010/main">
                  <a14:imgLayer r:embed="rId4">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
        <p:nvSpPr>
          <p:cNvPr id="4" name="Title 1">
            <a:extLst>
              <a:ext uri="{FF2B5EF4-FFF2-40B4-BE49-F238E27FC236}">
                <a16:creationId xmlns:a16="http://schemas.microsoft.com/office/drawing/2014/main" id="{6DF25B03-8FAF-45D7-B2D8-0EA1C80EB633}"/>
              </a:ext>
            </a:extLst>
          </p:cNvPr>
          <p:cNvSpPr txBox="1">
            <a:spLocks/>
          </p:cNvSpPr>
          <p:nvPr/>
        </p:nvSpPr>
        <p:spPr>
          <a:xfrm>
            <a:off x="0" y="166671"/>
            <a:ext cx="12192000" cy="75725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4000" dirty="0"/>
              <a:t>Facilities Services</a:t>
            </a:r>
          </a:p>
          <a:p>
            <a:pPr algn="ctr"/>
            <a:r>
              <a:rPr lang="en-US" sz="3200" dirty="0"/>
              <a:t>Custodial Staffing Standards - Secondary</a:t>
            </a:r>
          </a:p>
        </p:txBody>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14</a:t>
            </a:fld>
            <a:endParaRPr lang="en-US" sz="1800" dirty="0"/>
          </a:p>
        </p:txBody>
      </p:sp>
      <p:sp>
        <p:nvSpPr>
          <p:cNvPr id="8" name="TextBox 7">
            <a:extLst>
              <a:ext uri="{FF2B5EF4-FFF2-40B4-BE49-F238E27FC236}">
                <a16:creationId xmlns:a16="http://schemas.microsoft.com/office/drawing/2014/main" id="{1D2F2229-85FA-4B5C-BCE4-76C76EE10B91}"/>
              </a:ext>
            </a:extLst>
          </p:cNvPr>
          <p:cNvSpPr txBox="1"/>
          <p:nvPr/>
        </p:nvSpPr>
        <p:spPr>
          <a:xfrm>
            <a:off x="7758546" y="1143000"/>
            <a:ext cx="2687781" cy="4663440"/>
          </a:xfrm>
          <a:prstGeom prst="rect">
            <a:avLst/>
          </a:prstGeom>
          <a:noFill/>
          <a:ln w="28575">
            <a:solidFill>
              <a:schemeClr val="accent1">
                <a:lumMod val="75000"/>
              </a:schemeClr>
            </a:solidFill>
            <a:prstDash val="dash"/>
          </a:ln>
        </p:spPr>
        <p:txBody>
          <a:bodyPr wrap="square" rtlCol="0">
            <a:spAutoFit/>
          </a:bodyPr>
          <a:lstStyle/>
          <a:p>
            <a:endParaRPr lang="en-US" dirty="0"/>
          </a:p>
        </p:txBody>
      </p:sp>
    </p:spTree>
    <p:extLst>
      <p:ext uri="{BB962C8B-B14F-4D97-AF65-F5344CB8AC3E}">
        <p14:creationId xmlns:p14="http://schemas.microsoft.com/office/powerpoint/2010/main" val="7829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8" name="Straight Connector 47">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0" name="Rectangle 49">
            <a:extLst>
              <a:ext uri="{FF2B5EF4-FFF2-40B4-BE49-F238E27FC236}">
                <a16:creationId xmlns:a16="http://schemas.microsoft.com/office/drawing/2014/main" id="{5AE6C737-FF55-4064-94B7-0B21D2EB6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6730000" y="639097"/>
            <a:ext cx="4813072" cy="368601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sz="5000" dirty="0">
                <a:solidFill>
                  <a:schemeClr val="tx1">
                    <a:lumMod val="85000"/>
                    <a:lumOff val="15000"/>
                  </a:schemeClr>
                </a:solidFill>
              </a:rPr>
              <a:t>Facilities Services</a:t>
            </a:r>
          </a:p>
          <a:p>
            <a:pPr>
              <a:spcAft>
                <a:spcPts val="600"/>
              </a:spcAft>
            </a:pPr>
            <a:r>
              <a:rPr lang="en-US" sz="5000" dirty="0">
                <a:solidFill>
                  <a:schemeClr val="tx1">
                    <a:lumMod val="85000"/>
                    <a:lumOff val="15000"/>
                  </a:schemeClr>
                </a:solidFill>
              </a:rPr>
              <a:t>Custodial Staffing – Additional Positions</a:t>
            </a:r>
          </a:p>
        </p:txBody>
      </p:sp>
      <p:cxnSp>
        <p:nvCxnSpPr>
          <p:cNvPr id="52" name="Straight Connector 51">
            <a:extLst>
              <a:ext uri="{FF2B5EF4-FFF2-40B4-BE49-F238E27FC236}">
                <a16:creationId xmlns:a16="http://schemas.microsoft.com/office/drawing/2014/main" id="{6B5B1DD8-6224-4137-8621-32982B00F9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D8218D9F-38B6-4AE0-9051-5434D19A5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 name="Rectangle 55">
            <a:extLst>
              <a:ext uri="{FF2B5EF4-FFF2-40B4-BE49-F238E27FC236}">
                <a16:creationId xmlns:a16="http://schemas.microsoft.com/office/drawing/2014/main" id="{2D3DCA99-84AF-487A-BF72-91C5FA6B0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D5A1E77C-CAD7-41C0-9A61-A58DCFC3B151}" type="slidenum">
              <a:rPr lang="en-US" smtClean="0"/>
              <a:pPr defTabSz="914400">
                <a:spcAft>
                  <a:spcPts val="600"/>
                </a:spcAft>
              </a:pPr>
              <a:t>15</a:t>
            </a:fld>
            <a:endParaRPr lang="en-US" dirty="0"/>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graphicFrame>
        <p:nvGraphicFramePr>
          <p:cNvPr id="3" name="Table 5">
            <a:extLst>
              <a:ext uri="{FF2B5EF4-FFF2-40B4-BE49-F238E27FC236}">
                <a16:creationId xmlns:a16="http://schemas.microsoft.com/office/drawing/2014/main" id="{18FBE352-6C47-4C15-BA8F-C194C4B140B3}"/>
              </a:ext>
            </a:extLst>
          </p:cNvPr>
          <p:cNvGraphicFramePr>
            <a:graphicFrameLocks noGrp="1"/>
          </p:cNvGraphicFramePr>
          <p:nvPr>
            <p:extLst>
              <p:ext uri="{D42A27DB-BD31-4B8C-83A1-F6EECF244321}">
                <p14:modId xmlns:p14="http://schemas.microsoft.com/office/powerpoint/2010/main" val="1933197843"/>
              </p:ext>
            </p:extLst>
          </p:nvPr>
        </p:nvGraphicFramePr>
        <p:xfrm>
          <a:off x="1326191" y="1224025"/>
          <a:ext cx="4846320" cy="4480900"/>
        </p:xfrm>
        <a:graphic>
          <a:graphicData uri="http://schemas.openxmlformats.org/drawingml/2006/table">
            <a:tbl>
              <a:tblPr firstRow="1" bandRow="1">
                <a:tableStyleId>{85BE263C-DBD7-4A20-BB59-AAB30ACAA65A}</a:tableStyleId>
              </a:tblPr>
              <a:tblGrid>
                <a:gridCol w="3416046">
                  <a:extLst>
                    <a:ext uri="{9D8B030D-6E8A-4147-A177-3AD203B41FA5}">
                      <a16:colId xmlns:a16="http://schemas.microsoft.com/office/drawing/2014/main" val="3535824612"/>
                    </a:ext>
                  </a:extLst>
                </a:gridCol>
                <a:gridCol w="1430274">
                  <a:extLst>
                    <a:ext uri="{9D8B030D-6E8A-4147-A177-3AD203B41FA5}">
                      <a16:colId xmlns:a16="http://schemas.microsoft.com/office/drawing/2014/main" val="2847226679"/>
                    </a:ext>
                  </a:extLst>
                </a:gridCol>
              </a:tblGrid>
              <a:tr h="448090">
                <a:tc>
                  <a:txBody>
                    <a:bodyPr/>
                    <a:lstStyle/>
                    <a:p>
                      <a:r>
                        <a:rPr lang="en-US" sz="2000" dirty="0"/>
                        <a:t>POSITION</a:t>
                      </a:r>
                    </a:p>
                  </a:txBody>
                  <a:tcPr marL="102928" marR="102928" marT="51464" marB="51464"/>
                </a:tc>
                <a:tc>
                  <a:txBody>
                    <a:bodyPr/>
                    <a:lstStyle/>
                    <a:p>
                      <a:r>
                        <a:rPr lang="en-US" sz="2000" dirty="0"/>
                        <a:t>NUMBER</a:t>
                      </a:r>
                    </a:p>
                  </a:txBody>
                  <a:tcPr marL="102928" marR="102928" marT="51464" marB="51464"/>
                </a:tc>
                <a:extLst>
                  <a:ext uri="{0D108BD9-81ED-4DB2-BD59-A6C34878D82A}">
                    <a16:rowId xmlns:a16="http://schemas.microsoft.com/office/drawing/2014/main" val="2524957745"/>
                  </a:ext>
                </a:extLst>
              </a:tr>
              <a:tr h="448090">
                <a:tc>
                  <a:txBody>
                    <a:bodyPr/>
                    <a:lstStyle/>
                    <a:p>
                      <a:r>
                        <a:rPr lang="en-US" sz="2000" dirty="0"/>
                        <a:t>Balance from Previous Slide</a:t>
                      </a:r>
                    </a:p>
                  </a:txBody>
                  <a:tcPr marL="102928" marR="102928" marT="51464" marB="51464"/>
                </a:tc>
                <a:tc>
                  <a:txBody>
                    <a:bodyPr/>
                    <a:lstStyle/>
                    <a:p>
                      <a:pPr lvl="0" algn="r"/>
                      <a:r>
                        <a:rPr lang="en-US" sz="2000" dirty="0"/>
                        <a:t>63</a:t>
                      </a:r>
                    </a:p>
                  </a:txBody>
                  <a:tcPr marL="102928" marR="514640" marT="51464" marB="51464"/>
                </a:tc>
                <a:extLst>
                  <a:ext uri="{0D108BD9-81ED-4DB2-BD59-A6C34878D82A}">
                    <a16:rowId xmlns:a16="http://schemas.microsoft.com/office/drawing/2014/main" val="3647563509"/>
                  </a:ext>
                </a:extLst>
              </a:tr>
              <a:tr h="448090">
                <a:tc>
                  <a:txBody>
                    <a:bodyPr/>
                    <a:lstStyle/>
                    <a:p>
                      <a:r>
                        <a:rPr lang="en-US" sz="2000" dirty="0"/>
                        <a:t>Floor Crew</a:t>
                      </a:r>
                    </a:p>
                  </a:txBody>
                  <a:tcPr marL="102928" marR="102928" marT="51464" marB="51464"/>
                </a:tc>
                <a:tc>
                  <a:txBody>
                    <a:bodyPr/>
                    <a:lstStyle/>
                    <a:p>
                      <a:pPr lvl="0" algn="r"/>
                      <a:r>
                        <a:rPr lang="en-US" sz="2000" dirty="0"/>
                        <a:t>3</a:t>
                      </a:r>
                    </a:p>
                  </a:txBody>
                  <a:tcPr marL="102928" marR="514640" marT="51464" marB="51464"/>
                </a:tc>
                <a:extLst>
                  <a:ext uri="{0D108BD9-81ED-4DB2-BD59-A6C34878D82A}">
                    <a16:rowId xmlns:a16="http://schemas.microsoft.com/office/drawing/2014/main" val="4175608807"/>
                  </a:ext>
                </a:extLst>
              </a:tr>
              <a:tr h="448090">
                <a:tc>
                  <a:txBody>
                    <a:bodyPr/>
                    <a:lstStyle/>
                    <a:p>
                      <a:r>
                        <a:rPr lang="en-US" sz="2000" dirty="0"/>
                        <a:t>Night/Weekend Security</a:t>
                      </a:r>
                    </a:p>
                  </a:txBody>
                  <a:tcPr marL="102928" marR="102928" marT="51464" marB="51464"/>
                </a:tc>
                <a:tc>
                  <a:txBody>
                    <a:bodyPr/>
                    <a:lstStyle/>
                    <a:p>
                      <a:pPr lvl="0" algn="r"/>
                      <a:r>
                        <a:rPr lang="en-US" sz="2000" dirty="0"/>
                        <a:t>2</a:t>
                      </a:r>
                    </a:p>
                  </a:txBody>
                  <a:tcPr marL="102928" marR="514640" marT="51464" marB="51464"/>
                </a:tc>
                <a:extLst>
                  <a:ext uri="{0D108BD9-81ED-4DB2-BD59-A6C34878D82A}">
                    <a16:rowId xmlns:a16="http://schemas.microsoft.com/office/drawing/2014/main" val="1752657825"/>
                  </a:ext>
                </a:extLst>
              </a:tr>
              <a:tr h="448090">
                <a:tc>
                  <a:txBody>
                    <a:bodyPr/>
                    <a:lstStyle/>
                    <a:p>
                      <a:r>
                        <a:rPr lang="en-US" sz="2000" dirty="0"/>
                        <a:t>Track and Fields (High Schools)</a:t>
                      </a:r>
                    </a:p>
                  </a:txBody>
                  <a:tcPr marL="102928" marR="102928" marT="51464" marB="51464"/>
                </a:tc>
                <a:tc>
                  <a:txBody>
                    <a:bodyPr/>
                    <a:lstStyle/>
                    <a:p>
                      <a:pPr lvl="0" algn="r"/>
                      <a:r>
                        <a:rPr lang="en-US" sz="2000" dirty="0"/>
                        <a:t>2</a:t>
                      </a:r>
                    </a:p>
                  </a:txBody>
                  <a:tcPr marL="102928" marR="514640" marT="51464" marB="51464"/>
                </a:tc>
                <a:extLst>
                  <a:ext uri="{0D108BD9-81ED-4DB2-BD59-A6C34878D82A}">
                    <a16:rowId xmlns:a16="http://schemas.microsoft.com/office/drawing/2014/main" val="3400544135"/>
                  </a:ext>
                </a:extLst>
              </a:tr>
              <a:tr h="448090">
                <a:tc>
                  <a:txBody>
                    <a:bodyPr/>
                    <a:lstStyle/>
                    <a:p>
                      <a:r>
                        <a:rPr lang="en-US" sz="2000" dirty="0"/>
                        <a:t>Pools (High Schools)</a:t>
                      </a:r>
                    </a:p>
                  </a:txBody>
                  <a:tcPr marL="102928" marR="102928" marT="51464" marB="51464"/>
                </a:tc>
                <a:tc>
                  <a:txBody>
                    <a:bodyPr/>
                    <a:lstStyle/>
                    <a:p>
                      <a:pPr lvl="0" algn="r"/>
                      <a:r>
                        <a:rPr lang="en-US" sz="2000" dirty="0"/>
                        <a:t>1</a:t>
                      </a:r>
                    </a:p>
                  </a:txBody>
                  <a:tcPr marL="102928" marR="514640" marT="51464" marB="51464"/>
                </a:tc>
                <a:extLst>
                  <a:ext uri="{0D108BD9-81ED-4DB2-BD59-A6C34878D82A}">
                    <a16:rowId xmlns:a16="http://schemas.microsoft.com/office/drawing/2014/main" val="1143088002"/>
                  </a:ext>
                </a:extLst>
              </a:tr>
              <a:tr h="448090">
                <a:tc>
                  <a:txBody>
                    <a:bodyPr/>
                    <a:lstStyle/>
                    <a:p>
                      <a:r>
                        <a:rPr lang="en-US" sz="2000" dirty="0"/>
                        <a:t>Day Supervisor</a:t>
                      </a:r>
                    </a:p>
                  </a:txBody>
                  <a:tcPr marL="102928" marR="102928" marT="51464" marB="51464"/>
                </a:tc>
                <a:tc>
                  <a:txBody>
                    <a:bodyPr/>
                    <a:lstStyle/>
                    <a:p>
                      <a:pPr lvl="0" algn="r"/>
                      <a:r>
                        <a:rPr lang="en-US" sz="2000" dirty="0"/>
                        <a:t>1</a:t>
                      </a:r>
                    </a:p>
                  </a:txBody>
                  <a:tcPr marL="102928" marR="514640" marT="51464" marB="51464"/>
                </a:tc>
                <a:extLst>
                  <a:ext uri="{0D108BD9-81ED-4DB2-BD59-A6C34878D82A}">
                    <a16:rowId xmlns:a16="http://schemas.microsoft.com/office/drawing/2014/main" val="2416234951"/>
                  </a:ext>
                </a:extLst>
              </a:tr>
              <a:tr h="448090">
                <a:tc>
                  <a:txBody>
                    <a:bodyPr/>
                    <a:lstStyle/>
                    <a:p>
                      <a:r>
                        <a:rPr lang="en-US" sz="2000" dirty="0"/>
                        <a:t>Night Supervisor</a:t>
                      </a:r>
                    </a:p>
                  </a:txBody>
                  <a:tcPr marL="102928" marR="102928" marT="51464" marB="51464"/>
                </a:tc>
                <a:tc>
                  <a:txBody>
                    <a:bodyPr/>
                    <a:lstStyle/>
                    <a:p>
                      <a:pPr lvl="0" algn="r"/>
                      <a:r>
                        <a:rPr lang="en-US" sz="2000" dirty="0"/>
                        <a:t>1</a:t>
                      </a:r>
                    </a:p>
                  </a:txBody>
                  <a:tcPr marL="102928" marR="514640" marT="51464" marB="51464"/>
                </a:tc>
                <a:extLst>
                  <a:ext uri="{0D108BD9-81ED-4DB2-BD59-A6C34878D82A}">
                    <a16:rowId xmlns:a16="http://schemas.microsoft.com/office/drawing/2014/main" val="4175174694"/>
                  </a:ext>
                </a:extLst>
              </a:tr>
              <a:tr h="448090">
                <a:tc>
                  <a:txBody>
                    <a:bodyPr/>
                    <a:lstStyle/>
                    <a:p>
                      <a:r>
                        <a:rPr lang="en-US" sz="2000" dirty="0"/>
                        <a:t>Supervisor – M&amp;O</a:t>
                      </a:r>
                    </a:p>
                  </a:txBody>
                  <a:tcPr marL="102928" marR="102928" marT="51464" marB="51464"/>
                </a:tc>
                <a:tc>
                  <a:txBody>
                    <a:bodyPr/>
                    <a:lstStyle/>
                    <a:p>
                      <a:pPr lvl="0" algn="r"/>
                      <a:r>
                        <a:rPr lang="en-US" sz="2000" dirty="0"/>
                        <a:t>1</a:t>
                      </a:r>
                    </a:p>
                  </a:txBody>
                  <a:tcPr marL="102928" marR="514640" marT="51464" marB="51464"/>
                </a:tc>
                <a:extLst>
                  <a:ext uri="{0D108BD9-81ED-4DB2-BD59-A6C34878D82A}">
                    <a16:rowId xmlns:a16="http://schemas.microsoft.com/office/drawing/2014/main" val="3827713199"/>
                  </a:ext>
                </a:extLst>
              </a:tr>
              <a:tr h="448090">
                <a:tc>
                  <a:txBody>
                    <a:bodyPr/>
                    <a:lstStyle/>
                    <a:p>
                      <a:pPr marL="0" algn="l" defTabSz="914400" rtl="0" eaLnBrk="1" latinLnBrk="0" hangingPunct="1"/>
                      <a:r>
                        <a:rPr lang="en-US" sz="2000" kern="1200" dirty="0"/>
                        <a:t>TOTAL CUSTODIAL STAFF</a:t>
                      </a:r>
                      <a:endParaRPr lang="en-US" sz="2000" b="1" kern="1200" dirty="0">
                        <a:solidFill>
                          <a:schemeClr val="lt1"/>
                        </a:solidFill>
                        <a:latin typeface="+mn-lt"/>
                        <a:ea typeface="+mn-ea"/>
                        <a:cs typeface="+mn-cs"/>
                      </a:endParaRPr>
                    </a:p>
                  </a:txBody>
                  <a:tcPr marL="102928" marR="102928" marT="51464" marB="51464"/>
                </a:tc>
                <a:tc>
                  <a:txBody>
                    <a:bodyPr/>
                    <a:lstStyle/>
                    <a:p>
                      <a:pPr marL="0" lvl="0" algn="r" defTabSz="914400" rtl="0" eaLnBrk="1" latinLnBrk="0" hangingPunct="1"/>
                      <a:r>
                        <a:rPr lang="en-US" sz="2000" kern="1200" dirty="0"/>
                        <a:t>74</a:t>
                      </a:r>
                      <a:endParaRPr lang="en-US" sz="2000" b="1" kern="1200" dirty="0">
                        <a:solidFill>
                          <a:schemeClr val="lt1"/>
                        </a:solidFill>
                        <a:latin typeface="+mn-lt"/>
                        <a:ea typeface="+mn-ea"/>
                        <a:cs typeface="+mn-cs"/>
                      </a:endParaRPr>
                    </a:p>
                  </a:txBody>
                  <a:tcPr marL="102928" marR="514640" marT="51464" marB="51464"/>
                </a:tc>
                <a:extLst>
                  <a:ext uri="{0D108BD9-81ED-4DB2-BD59-A6C34878D82A}">
                    <a16:rowId xmlns:a16="http://schemas.microsoft.com/office/drawing/2014/main" val="3573580677"/>
                  </a:ext>
                </a:extLst>
              </a:tr>
            </a:tbl>
          </a:graphicData>
        </a:graphic>
      </p:graphicFrame>
    </p:spTree>
    <p:extLst>
      <p:ext uri="{BB962C8B-B14F-4D97-AF65-F5344CB8AC3E}">
        <p14:creationId xmlns:p14="http://schemas.microsoft.com/office/powerpoint/2010/main" val="2021465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4974771" y="634946"/>
            <a:ext cx="6574972"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kern="1200" spc="-50" baseline="0" dirty="0">
                <a:solidFill>
                  <a:schemeClr val="tx1">
                    <a:lumMod val="75000"/>
                    <a:lumOff val="25000"/>
                  </a:schemeClr>
                </a:solidFill>
                <a:latin typeface="+mj-lt"/>
                <a:ea typeface="+mj-ea"/>
                <a:cs typeface="+mj-cs"/>
              </a:rPr>
              <a:t>Facilities</a:t>
            </a:r>
          </a:p>
          <a:p>
            <a:pPr>
              <a:spcAft>
                <a:spcPts val="600"/>
              </a:spcAft>
            </a:pPr>
            <a:r>
              <a:rPr lang="en-US" kern="1200" spc="-50" baseline="0" dirty="0">
                <a:solidFill>
                  <a:schemeClr val="tx1">
                    <a:lumMod val="75000"/>
                    <a:lumOff val="25000"/>
                  </a:schemeClr>
                </a:solidFill>
                <a:latin typeface="+mj-lt"/>
                <a:ea typeface="+mj-ea"/>
                <a:cs typeface="+mj-cs"/>
              </a:rPr>
              <a:t>Building and Trades</a:t>
            </a:r>
          </a:p>
        </p:txBody>
      </p:sp>
      <p:pic>
        <p:nvPicPr>
          <p:cNvPr id="7" name="Picture 6">
            <a:extLst>
              <a:ext uri="{FF2B5EF4-FFF2-40B4-BE49-F238E27FC236}">
                <a16:creationId xmlns:a16="http://schemas.microsoft.com/office/drawing/2014/main" id="{FCC877A9-C2D1-45CD-8FA2-E7DF63CAD581}"/>
              </a:ext>
            </a:extLst>
          </p:cNvPr>
          <p:cNvPicPr>
            <a:picLocks noChangeAspect="1"/>
          </p:cNvPicPr>
          <p:nvPr/>
        </p:nvPicPr>
        <p:blipFill rotWithShape="1">
          <a:blip r:embed="rId2"/>
          <a:srcRect l="35725" r="30393" b="-2"/>
          <a:stretch/>
        </p:blipFill>
        <p:spPr>
          <a:xfrm>
            <a:off x="633999" y="640081"/>
            <a:ext cx="4001315" cy="5314406"/>
          </a:xfrm>
          <a:prstGeom prst="rect">
            <a:avLst/>
          </a:prstGeom>
        </p:spPr>
      </p:pic>
      <p:cxnSp>
        <p:nvCxnSpPr>
          <p:cNvPr id="20" name="Straight Connector 19">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4974769" y="2198913"/>
            <a:ext cx="6930904" cy="4024137"/>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Responsibilities/services provided</a:t>
            </a:r>
          </a:p>
          <a:p>
            <a:pPr lvl="1"/>
            <a:r>
              <a:rPr lang="en-US" sz="1700" dirty="0"/>
              <a:t>Maintains sites through planned maintenance and work orders</a:t>
            </a:r>
          </a:p>
          <a:p>
            <a:pPr lvl="1"/>
            <a:r>
              <a:rPr lang="en-US" sz="1700" dirty="0"/>
              <a:t>Oversees the planning, funding, construction, modernization, expansion, and facilities rentals for the district</a:t>
            </a:r>
          </a:p>
          <a:p>
            <a:pPr lvl="1"/>
            <a:r>
              <a:rPr lang="en-US" sz="1700" dirty="0"/>
              <a:t>Interacts with local, state, and federal agencies on all issues pertaining to planning, development, finance, environmental impact, population growth, and construction</a:t>
            </a:r>
          </a:p>
          <a:p>
            <a:r>
              <a:rPr lang="en-US" sz="1700" dirty="0"/>
              <a:t>Number of full-time equivalent staff members in department</a:t>
            </a:r>
          </a:p>
          <a:p>
            <a:pPr lvl="1"/>
            <a:r>
              <a:rPr lang="en-US" sz="1700" dirty="0"/>
              <a:t>39.5</a:t>
            </a:r>
          </a:p>
          <a:p>
            <a:r>
              <a:rPr lang="en-US" sz="1700" dirty="0"/>
              <a:t>Estimated cost of salary and benefits</a:t>
            </a:r>
          </a:p>
          <a:p>
            <a:pPr lvl="1"/>
            <a:r>
              <a:rPr lang="en-US" sz="1700" dirty="0"/>
              <a:t>$3,587,812</a:t>
            </a:r>
          </a:p>
          <a:p>
            <a:r>
              <a:rPr lang="en-US" sz="1700" dirty="0"/>
              <a:t>Supervisor to staff ratios</a:t>
            </a:r>
          </a:p>
          <a:p>
            <a:pPr lvl="1"/>
            <a:r>
              <a:rPr lang="en-US" sz="1700" dirty="0"/>
              <a:t>1.5 : 38</a:t>
            </a:r>
          </a:p>
          <a:p>
            <a:r>
              <a:rPr lang="en-US" sz="1700" dirty="0"/>
              <a:t>Categorize funding:  Unrestricted/special program</a:t>
            </a:r>
            <a:endParaRPr lang="en-US" sz="1300" dirty="0"/>
          </a:p>
        </p:txBody>
      </p:sp>
      <p:sp>
        <p:nvSpPr>
          <p:cNvPr id="22" name="Rectangle 21">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16</a:t>
            </a:fld>
            <a:endParaRPr lang="en-US" sz="1800" dirty="0"/>
          </a:p>
        </p:txBody>
      </p:sp>
      <p:pic>
        <p:nvPicPr>
          <p:cNvPr id="2" name="Picture 1" descr="Logo&#10;&#10;Description automatically generated">
            <a:extLst>
              <a:ext uri="{FF2B5EF4-FFF2-40B4-BE49-F238E27FC236}">
                <a16:creationId xmlns:a16="http://schemas.microsoft.com/office/drawing/2014/main" id="{95B2A273-D783-4A89-87AF-258DA41F49D6}"/>
              </a:ext>
            </a:extLst>
          </p:cNvPr>
          <p:cNvPicPr>
            <a:picLocks noChangeAspect="1"/>
          </p:cNvPicPr>
          <p:nvPr/>
        </p:nvPicPr>
        <p:blipFill rotWithShape="1">
          <a:blip r:embed="rId3">
            <a:clrChange>
              <a:clrFrom>
                <a:srgbClr val="F8F8F8"/>
              </a:clrFrom>
              <a:clrTo>
                <a:srgbClr val="F8F8F8">
                  <a:alpha val="0"/>
                </a:srgbClr>
              </a:clrTo>
            </a:clrChange>
            <a:extLst>
              <a:ext uri="{BEBA8EAE-BF5A-486C-A8C5-ECC9F3942E4B}">
                <a14:imgProps xmlns:a14="http://schemas.microsoft.com/office/drawing/2010/main">
                  <a14:imgLayer r:embed="rId4">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4223595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0">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12">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7" name="Straight Connector 14">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6DF25B03-8FAF-45D7-B2D8-0EA1C80EB633}"/>
              </a:ext>
            </a:extLst>
          </p:cNvPr>
          <p:cNvSpPr txBox="1">
            <a:spLocks/>
          </p:cNvSpPr>
          <p:nvPr/>
        </p:nvSpPr>
        <p:spPr>
          <a:xfrm>
            <a:off x="1097279" y="341032"/>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dirty="0"/>
              <a:t>Print Services and Warehouse</a:t>
            </a:r>
          </a:p>
        </p:txBody>
      </p: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1092466" y="1774208"/>
            <a:ext cx="7686503" cy="461405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Responsibilities/services provided</a:t>
            </a:r>
          </a:p>
          <a:p>
            <a:pPr lvl="1"/>
            <a:r>
              <a:rPr lang="en-US" dirty="0"/>
              <a:t>Operate central Print Center</a:t>
            </a:r>
          </a:p>
          <a:p>
            <a:pPr lvl="1"/>
            <a:r>
              <a:rPr lang="en-US" dirty="0"/>
              <a:t>Receive and store district supplies</a:t>
            </a:r>
          </a:p>
          <a:p>
            <a:pPr lvl="1"/>
            <a:r>
              <a:rPr lang="en-US" dirty="0"/>
              <a:t>Deliver completed print jobs and supply orders to sites</a:t>
            </a:r>
          </a:p>
          <a:p>
            <a:pPr lvl="1"/>
            <a:r>
              <a:rPr lang="en-US" dirty="0"/>
              <a:t>Instrumental this year in PPE distribution</a:t>
            </a:r>
          </a:p>
          <a:p>
            <a:r>
              <a:rPr lang="en-US" dirty="0"/>
              <a:t>Number of full-time equivalent staff members in department</a:t>
            </a:r>
          </a:p>
          <a:p>
            <a:pPr lvl="1"/>
            <a:r>
              <a:rPr lang="en-US" dirty="0"/>
              <a:t>3.625</a:t>
            </a:r>
          </a:p>
          <a:p>
            <a:r>
              <a:rPr lang="en-US" dirty="0"/>
              <a:t>Estimated cost of salary and benefits</a:t>
            </a:r>
          </a:p>
          <a:p>
            <a:pPr lvl="1"/>
            <a:r>
              <a:rPr lang="en-US" dirty="0"/>
              <a:t>$319,098</a:t>
            </a:r>
          </a:p>
          <a:p>
            <a:r>
              <a:rPr lang="en-US" dirty="0"/>
              <a:t>Supervisor to staff ratios</a:t>
            </a:r>
          </a:p>
          <a:p>
            <a:pPr lvl="1"/>
            <a:r>
              <a:rPr lang="en-US" dirty="0"/>
              <a:t>1 : 2.625 (plus one staff provided under contract with Sharp for Print Center)</a:t>
            </a:r>
          </a:p>
          <a:p>
            <a:r>
              <a:rPr lang="en-US" dirty="0"/>
              <a:t>Categorize funding:  Unrestricted/special program</a:t>
            </a:r>
          </a:p>
        </p:txBody>
      </p:sp>
      <p:pic>
        <p:nvPicPr>
          <p:cNvPr id="6" name="Picture 5" descr="A close up of a logo&#10;&#10;Description automatically generated">
            <a:extLst>
              <a:ext uri="{FF2B5EF4-FFF2-40B4-BE49-F238E27FC236}">
                <a16:creationId xmlns:a16="http://schemas.microsoft.com/office/drawing/2014/main" id="{88ADC9F8-536A-4748-BF1C-59DD3CE89C5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020570" y="2703454"/>
            <a:ext cx="3135109" cy="1896740"/>
          </a:xfrm>
          <a:prstGeom prst="rect">
            <a:avLst/>
          </a:prstGeom>
        </p:spPr>
      </p:pic>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17</a:t>
            </a:fld>
            <a:endParaRPr lang="en-US" sz="1800" dirty="0"/>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4">
            <a:clrChange>
              <a:clrFrom>
                <a:srgbClr val="F8F8F8"/>
              </a:clrFrom>
              <a:clrTo>
                <a:srgbClr val="F8F8F8">
                  <a:alpha val="0"/>
                </a:srgbClr>
              </a:clrTo>
            </a:clrChange>
            <a:extLst>
              <a:ext uri="{BEBA8EAE-BF5A-486C-A8C5-ECC9F3942E4B}">
                <a14:imgProps xmlns:a14="http://schemas.microsoft.com/office/drawing/2010/main">
                  <a14:imgLayer r:embed="rId5">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Tree>
    <p:extLst>
      <p:ext uri="{BB962C8B-B14F-4D97-AF65-F5344CB8AC3E}">
        <p14:creationId xmlns:p14="http://schemas.microsoft.com/office/powerpoint/2010/main" val="75747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27">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Rectangle 29">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1" name="Straight Connector 31">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2" name="Rectangle 33">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DF25B03-8FAF-45D7-B2D8-0EA1C80EB633}"/>
              </a:ext>
            </a:extLst>
          </p:cNvPr>
          <p:cNvSpPr txBox="1">
            <a:spLocks/>
          </p:cNvSpPr>
          <p:nvPr/>
        </p:nvSpPr>
        <p:spPr>
          <a:xfrm>
            <a:off x="4974771" y="634946"/>
            <a:ext cx="6574972"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pPr>
            <a:r>
              <a:rPr lang="en-US" kern="1200" spc="-50" baseline="0" dirty="0">
                <a:solidFill>
                  <a:schemeClr val="tx1">
                    <a:lumMod val="75000"/>
                    <a:lumOff val="25000"/>
                  </a:schemeClr>
                </a:solidFill>
                <a:latin typeface="+mj-lt"/>
                <a:ea typeface="+mj-ea"/>
                <a:cs typeface="+mj-cs"/>
              </a:rPr>
              <a:t>Technology Services</a:t>
            </a:r>
          </a:p>
        </p:txBody>
      </p:sp>
      <p:cxnSp>
        <p:nvCxnSpPr>
          <p:cNvPr id="53" name="Straight Connector 35">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47402F-42BF-4F99-83AE-2B7CDE637131}"/>
              </a:ext>
            </a:extLst>
          </p:cNvPr>
          <p:cNvSpPr txBox="1">
            <a:spLocks/>
          </p:cNvSpPr>
          <p:nvPr/>
        </p:nvSpPr>
        <p:spPr>
          <a:xfrm>
            <a:off x="4974768" y="2198913"/>
            <a:ext cx="7106395" cy="3924781"/>
          </a:xfrm>
          <a:prstGeom prst="rect">
            <a:avLst/>
          </a:prstGeom>
        </p:spPr>
        <p:txBody>
          <a:bodyPr vert="horz" lIns="0" tIns="45720" rIns="0" bIns="45720" rtlCol="0">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800" dirty="0"/>
              <a:t>Responsibilities/services provided</a:t>
            </a:r>
          </a:p>
          <a:p>
            <a:pPr lvl="1"/>
            <a:r>
              <a:rPr lang="en-US" dirty="0"/>
              <a:t>Supports all computers, networks, and telephones throughout the district</a:t>
            </a:r>
          </a:p>
          <a:p>
            <a:pPr lvl="1"/>
            <a:r>
              <a:rPr lang="en-US" dirty="0"/>
              <a:t>Works closely with teachers, staff, administrators, and community members to provide support for a positive instructional and administrative setting</a:t>
            </a:r>
          </a:p>
          <a:p>
            <a:r>
              <a:rPr lang="en-US" sz="1800" dirty="0"/>
              <a:t>Number of full-time equivalent staff members in department</a:t>
            </a:r>
          </a:p>
          <a:p>
            <a:pPr lvl="1"/>
            <a:r>
              <a:rPr lang="en-US" dirty="0"/>
              <a:t>15</a:t>
            </a:r>
          </a:p>
          <a:p>
            <a:r>
              <a:rPr lang="en-US" sz="1800" dirty="0"/>
              <a:t>Estimated cost of salary and benefits</a:t>
            </a:r>
          </a:p>
          <a:p>
            <a:pPr lvl="1"/>
            <a:r>
              <a:rPr lang="en-US" dirty="0"/>
              <a:t>$1,723,562</a:t>
            </a:r>
          </a:p>
          <a:p>
            <a:r>
              <a:rPr lang="en-US" sz="1800" dirty="0"/>
              <a:t>Supervisor to staff ratios</a:t>
            </a:r>
          </a:p>
          <a:p>
            <a:pPr lvl="1"/>
            <a:r>
              <a:rPr lang="en-US" dirty="0"/>
              <a:t>2 : 13</a:t>
            </a:r>
          </a:p>
          <a:p>
            <a:r>
              <a:rPr lang="en-US" sz="1800" dirty="0"/>
              <a:t>Categorize funding:  Unrestricted, E-rate, bond</a:t>
            </a:r>
          </a:p>
        </p:txBody>
      </p:sp>
      <p:sp>
        <p:nvSpPr>
          <p:cNvPr id="54" name="Rectangle 37">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 name="Rectangle 39">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8">
            <a:extLst>
              <a:ext uri="{FF2B5EF4-FFF2-40B4-BE49-F238E27FC236}">
                <a16:creationId xmlns:a16="http://schemas.microsoft.com/office/drawing/2014/main" id="{21F680D4-3895-4284-AE9F-7488315DEE32}"/>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18</a:t>
            </a:fld>
            <a:endParaRPr lang="en-US" sz="1800" dirty="0"/>
          </a:p>
        </p:txBody>
      </p:sp>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pic>
        <p:nvPicPr>
          <p:cNvPr id="35" name="Picture 34" descr="A picture containing box, room, people, computer&#10;&#10;Description automatically generated">
            <a:extLst>
              <a:ext uri="{FF2B5EF4-FFF2-40B4-BE49-F238E27FC236}">
                <a16:creationId xmlns:a16="http://schemas.microsoft.com/office/drawing/2014/main" id="{52153DD7-73D0-48DB-A3A1-53004AAEC52B}"/>
              </a:ext>
            </a:extLst>
          </p:cNvPr>
          <p:cNvPicPr>
            <a:picLocks noChangeAspect="1"/>
          </p:cNvPicPr>
          <p:nvPr/>
        </p:nvPicPr>
        <p:blipFill>
          <a:blip r:embed="rId4">
            <a:clrChange>
              <a:clrFrom>
                <a:srgbClr val="FBF9FA"/>
              </a:clrFrom>
              <a:clrTo>
                <a:srgbClr val="FBF9FA">
                  <a:alpha val="0"/>
                </a:srgbClr>
              </a:clrTo>
            </a:clrChange>
            <a:extLst>
              <a:ext uri="{837473B0-CC2E-450A-ABE3-18F120FF3D39}">
                <a1611:picAttrSrcUrl xmlns:a1611="http://schemas.microsoft.com/office/drawing/2016/11/main" r:id="rId5"/>
              </a:ext>
            </a:extLst>
          </a:blip>
          <a:stretch>
            <a:fillRect/>
          </a:stretch>
        </p:blipFill>
        <p:spPr>
          <a:xfrm>
            <a:off x="642258" y="2174633"/>
            <a:ext cx="3802972" cy="2508734"/>
          </a:xfrm>
          <a:prstGeom prst="rect">
            <a:avLst/>
          </a:prstGeom>
        </p:spPr>
      </p:pic>
    </p:spTree>
    <p:extLst>
      <p:ext uri="{BB962C8B-B14F-4D97-AF65-F5344CB8AC3E}">
        <p14:creationId xmlns:p14="http://schemas.microsoft.com/office/powerpoint/2010/main" val="3351829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B2A273-D783-4A89-87AF-258DA41F49D6}"/>
              </a:ext>
            </a:extLst>
          </p:cNvPr>
          <p:cNvPicPr>
            <a:picLocks noChangeAspect="1"/>
          </p:cNvPicPr>
          <p:nvPr/>
        </p:nvPicPr>
        <p:blipFill rotWithShape="1">
          <a:blip r:embed="rId2">
            <a:clrChange>
              <a:clrFrom>
                <a:srgbClr val="F8F8F8"/>
              </a:clrFrom>
              <a:clrTo>
                <a:srgbClr val="F8F8F8">
                  <a:alpha val="0"/>
                </a:srgbClr>
              </a:clrTo>
            </a:clrChange>
            <a:extLst>
              <a:ext uri="{BEBA8EAE-BF5A-486C-A8C5-ECC9F3942E4B}">
                <a14:imgProps xmlns:a14="http://schemas.microsoft.com/office/drawing/2010/main">
                  <a14:imgLayer r:embed="rId3">
                    <a14:imgEffect>
                      <a14:sharpenSoften amount="63000"/>
                    </a14:imgEffect>
                    <a14:imgEffect>
                      <a14:saturation sat="0"/>
                    </a14:imgEffect>
                  </a14:imgLayer>
                </a14:imgProps>
              </a:ext>
            </a:extLst>
          </a:blip>
          <a:srcRect l="2307" t="6059" r="3676" b="4528"/>
          <a:stretch/>
        </p:blipFill>
        <p:spPr>
          <a:xfrm>
            <a:off x="164605" y="166671"/>
            <a:ext cx="1248435" cy="990870"/>
          </a:xfrm>
          <a:prstGeom prst="rect">
            <a:avLst/>
          </a:prstGeom>
        </p:spPr>
      </p:pic>
      <p:sp>
        <p:nvSpPr>
          <p:cNvPr id="4" name="Title 1">
            <a:extLst>
              <a:ext uri="{FF2B5EF4-FFF2-40B4-BE49-F238E27FC236}">
                <a16:creationId xmlns:a16="http://schemas.microsoft.com/office/drawing/2014/main" id="{6DF25B03-8FAF-45D7-B2D8-0EA1C80EB633}"/>
              </a:ext>
            </a:extLst>
          </p:cNvPr>
          <p:cNvSpPr txBox="1">
            <a:spLocks/>
          </p:cNvSpPr>
          <p:nvPr/>
        </p:nvSpPr>
        <p:spPr>
          <a:xfrm>
            <a:off x="0" y="778914"/>
            <a:ext cx="12192000" cy="75725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dirty="0"/>
              <a:t>Questions?</a:t>
            </a:r>
          </a:p>
        </p:txBody>
      </p:sp>
      <p:sp>
        <p:nvSpPr>
          <p:cNvPr id="5" name="Slide Number Placeholder 8">
            <a:extLst>
              <a:ext uri="{FF2B5EF4-FFF2-40B4-BE49-F238E27FC236}">
                <a16:creationId xmlns:a16="http://schemas.microsoft.com/office/drawing/2014/main" id="{206E6C88-BF0B-4FB9-BB56-BD8A1A8C50E6}"/>
              </a:ext>
            </a:extLst>
          </p:cNvPr>
          <p:cNvSpPr>
            <a:spLocks noGrp="1"/>
          </p:cNvSpPr>
          <p:nvPr>
            <p:ph type="sldNum" sz="quarter" idx="12"/>
          </p:nvPr>
        </p:nvSpPr>
        <p:spPr>
          <a:xfrm>
            <a:off x="9900458" y="6459785"/>
            <a:ext cx="1312025" cy="365125"/>
          </a:xfrm>
        </p:spPr>
        <p:txBody>
          <a:bodyPr vert="horz" lIns="91440" tIns="45720" rIns="91440" bIns="45720" rtlCol="0" anchor="ctr">
            <a:noAutofit/>
          </a:bodyPr>
          <a:lstStyle/>
          <a:p>
            <a:pPr defTabSz="914400">
              <a:spcAft>
                <a:spcPts val="600"/>
              </a:spcAft>
            </a:pPr>
            <a:fld id="{D5A1E77C-CAD7-41C0-9A61-A58DCFC3B151}" type="slidenum">
              <a:rPr lang="en-US" sz="1800" smtClean="0"/>
              <a:pPr defTabSz="914400">
                <a:spcAft>
                  <a:spcPts val="600"/>
                </a:spcAft>
              </a:pPr>
              <a:t>19</a:t>
            </a:fld>
            <a:endParaRPr lang="en-US" sz="1800" dirty="0"/>
          </a:p>
        </p:txBody>
      </p:sp>
      <p:sp>
        <p:nvSpPr>
          <p:cNvPr id="6" name="Content Placeholder 7">
            <a:extLst>
              <a:ext uri="{FF2B5EF4-FFF2-40B4-BE49-F238E27FC236}">
                <a16:creationId xmlns:a16="http://schemas.microsoft.com/office/drawing/2014/main" id="{76ECAAAE-D703-42CB-8865-C9CA36C017A4}"/>
              </a:ext>
            </a:extLst>
          </p:cNvPr>
          <p:cNvSpPr txBox="1">
            <a:spLocks/>
          </p:cNvSpPr>
          <p:nvPr/>
        </p:nvSpPr>
        <p:spPr>
          <a:xfrm>
            <a:off x="299762" y="2689493"/>
            <a:ext cx="11592475" cy="3124201"/>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Font typeface="Calibri" panose="020F0502020204030204" pitchFamily="34" charset="0"/>
              <a:buNone/>
            </a:pPr>
            <a:r>
              <a:rPr lang="en-US" sz="2800" dirty="0"/>
              <a:t>Debbie Kukta, CPA, CGMA, Assistant Superintendent, Administrative Services</a:t>
            </a:r>
          </a:p>
          <a:p>
            <a:pPr marL="0" indent="0" algn="ctr">
              <a:buFont typeface="Calibri" panose="020F0502020204030204" pitchFamily="34" charset="0"/>
              <a:buNone/>
            </a:pPr>
            <a:r>
              <a:rPr lang="en-US" sz="2800" dirty="0">
                <a:hlinkClick r:id="rId4"/>
              </a:rPr>
              <a:t>DebbieKukta@BurbankUSD.org</a:t>
            </a:r>
            <a:r>
              <a:rPr lang="en-US" sz="2800" dirty="0"/>
              <a:t>     (818)729-4473</a:t>
            </a:r>
          </a:p>
          <a:p>
            <a:pPr marL="0" indent="0" algn="ctr">
              <a:buFont typeface="Calibri" panose="020F0502020204030204" pitchFamily="34" charset="0"/>
              <a:buNone/>
            </a:pPr>
            <a:endParaRPr lang="en-US" sz="2800" dirty="0"/>
          </a:p>
          <a:p>
            <a:pPr marL="0" indent="0" algn="ctr">
              <a:buFont typeface="Calibri" panose="020F0502020204030204" pitchFamily="34" charset="0"/>
              <a:buNone/>
            </a:pPr>
            <a:r>
              <a:rPr lang="en-US" sz="2800" dirty="0"/>
              <a:t>Dr. Peter Knapik, Director of Elementary Education</a:t>
            </a:r>
          </a:p>
          <a:p>
            <a:pPr marL="0" indent="0" algn="ctr">
              <a:buFont typeface="Calibri" panose="020F0502020204030204" pitchFamily="34" charset="0"/>
              <a:buNone/>
            </a:pPr>
            <a:r>
              <a:rPr lang="en-US" sz="2800" dirty="0">
                <a:hlinkClick r:id="rId5"/>
              </a:rPr>
              <a:t>PeterKnapik@BurbankUSD.org</a:t>
            </a:r>
            <a:r>
              <a:rPr lang="en-US" sz="2800" dirty="0"/>
              <a:t>   (818)729-4492</a:t>
            </a:r>
          </a:p>
        </p:txBody>
      </p:sp>
    </p:spTree>
    <p:extLst>
      <p:ext uri="{BB962C8B-B14F-4D97-AF65-F5344CB8AC3E}">
        <p14:creationId xmlns:p14="http://schemas.microsoft.com/office/powerpoint/2010/main" val="1691730463"/>
      </p:ext>
    </p:extLst>
  </p:cSld>
  <p:clrMapOvr>
    <a:masterClrMapping/>
  </p:clrMapOvr>
</p:sld>
</file>

<file path=ppt/theme/theme1.xml><?xml version="1.0" encoding="utf-8"?>
<a:theme xmlns:a="http://schemas.openxmlformats.org/drawingml/2006/main" name="Retrospect">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11</TotalTime>
  <Words>904</Words>
  <Application>Microsoft Office PowerPoint</Application>
  <PresentationFormat>Widescreen</PresentationFormat>
  <Paragraphs>184</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Retrospect</vt:lpstr>
      <vt:lpstr>Administrative Services Through the Lens of LCAP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Services Through the Lens of LCAP</dc:title>
  <dc:creator>Debbie Kukta</dc:creator>
  <cp:lastModifiedBy>Peter Knapik</cp:lastModifiedBy>
  <cp:revision>4</cp:revision>
  <dcterms:created xsi:type="dcterms:W3CDTF">2021-02-03T14:37:24Z</dcterms:created>
  <dcterms:modified xsi:type="dcterms:W3CDTF">2021-02-03T23:46:00Z</dcterms:modified>
</cp:coreProperties>
</file>