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256" r:id="rId5"/>
    <p:sldId id="310" r:id="rId6"/>
    <p:sldId id="267" r:id="rId7"/>
    <p:sldId id="278" r:id="rId8"/>
    <p:sldId id="309" r:id="rId9"/>
    <p:sldId id="322" r:id="rId10"/>
    <p:sldId id="323" r:id="rId11"/>
    <p:sldId id="313" r:id="rId12"/>
    <p:sldId id="314" r:id="rId13"/>
    <p:sldId id="315" r:id="rId14"/>
    <p:sldId id="316" r:id="rId15"/>
    <p:sldId id="325" r:id="rId16"/>
    <p:sldId id="318" r:id="rId17"/>
    <p:sldId id="319" r:id="rId18"/>
    <p:sldId id="320" r:id="rId19"/>
    <p:sldId id="321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5" autoAdjust="0"/>
    <p:restoredTop sz="94660"/>
  </p:normalViewPr>
  <p:slideViewPr>
    <p:cSldViewPr>
      <p:cViewPr varScale="1">
        <p:scale>
          <a:sx n="69" d="100"/>
          <a:sy n="69" d="100"/>
        </p:scale>
        <p:origin x="84" y="10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8" d="100"/>
          <a:sy n="58" d="100"/>
        </p:scale>
        <p:origin x="2965" y="4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43DAE18-FF53-43C8-B129-B2254E0CD35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4C594C-BB62-4D1A-AA15-460CAB026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AB0719-0C0B-4FCD-8C42-A758D216E1BD}" type="datetimeFigureOut">
              <a:rPr lang="en-US" smtClean="0"/>
              <a:t>1/27/2021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7CD9E3-2F3C-4226-A22C-6BC586ACB34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7FA062-CF80-4049-B333-6A99FEE14BB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DC2621-7037-4E35-B549-8255C904F6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48871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</a:lstStyle>
          <a:p>
            <a:fld id="{925A17EF-115B-4BB9-BF42-426DFD9E898A}" type="datetimeFigureOut">
              <a:rPr lang="en-US" smtClean="0"/>
              <a:pPr/>
              <a:t>1/27/2021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</a:lstStyle>
          <a:p>
            <a:fld id="{7C4E7652-46AF-4259-BAE2-54978EA077C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4E7652-46AF-4259-BAE2-54978EA077CD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4E7652-46AF-4259-BAE2-54978EA077CD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609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svg"/><Relationship Id="rId7" Type="http://schemas.openxmlformats.org/officeDocument/2006/relationships/image" Target="../media/image15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11" Type="http://schemas.openxmlformats.org/officeDocument/2006/relationships/image" Target="../media/image19.svg"/><Relationship Id="rId5" Type="http://schemas.openxmlformats.org/officeDocument/2006/relationships/image" Target="../media/image13.sv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E770D99E-2869-438B-B483-1F6CCD5437EE}"/>
              </a:ext>
            </a:extLst>
          </p:cNvPr>
          <p:cNvGrpSpPr/>
          <p:nvPr userDrawn="1"/>
        </p:nvGrpSpPr>
        <p:grpSpPr>
          <a:xfrm>
            <a:off x="-1" y="-10825"/>
            <a:ext cx="9144002" cy="6515395"/>
            <a:chOff x="-1" y="-10825"/>
            <a:chExt cx="9144002" cy="6515395"/>
          </a:xfrm>
        </p:grpSpPr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F66236F9-EA1F-4D2A-84DE-EC04F9972C4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57200" y="-10825"/>
              <a:ext cx="3429000" cy="3181546"/>
            </a:xfrm>
            <a:prstGeom prst="rect">
              <a:avLst/>
            </a:prstGeom>
          </p:spPr>
        </p:pic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32A12C4E-53AE-4900-9783-F6190544083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295401" y="-10825"/>
              <a:ext cx="7848600" cy="3522243"/>
            </a:xfrm>
            <a:prstGeom prst="rect">
              <a:avLst/>
            </a:prstGeom>
          </p:spPr>
        </p:pic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A14E049B-6FD4-487E-927B-506983629A3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831825" y="2232482"/>
              <a:ext cx="1282976" cy="1108588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EF27E3F5-0D4D-492C-8A3E-50BC30CEFD2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-1" y="2962082"/>
              <a:ext cx="2757625" cy="3542488"/>
            </a:xfrm>
            <a:prstGeom prst="rect">
              <a:avLst/>
            </a:prstGeom>
          </p:spPr>
        </p:pic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36D4FF91-8818-4598-AC9F-B8C2FA867C0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2" y="2313169"/>
              <a:ext cx="2259131" cy="2895506"/>
            </a:xfrm>
            <a:prstGeom prst="rect">
              <a:avLst/>
            </a:prstGeom>
          </p:spPr>
        </p:pic>
      </p:grp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276600" y="1213332"/>
            <a:ext cx="5326856" cy="1425577"/>
          </a:xfrm>
        </p:spPr>
        <p:txBody>
          <a:bodyPr anchor="b"/>
          <a:lstStyle>
            <a:lvl1pPr algn="r">
              <a:defRPr sz="45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724400" y="3849666"/>
            <a:ext cx="3879056" cy="1234575"/>
          </a:xfrm>
          <a:noFill/>
        </p:spPr>
        <p:txBody>
          <a:bodyPr/>
          <a:lstStyle>
            <a:lvl1pPr marL="0" marR="36576" indent="0" algn="l">
              <a:spcBef>
                <a:spcPts val="0"/>
              </a:spcBef>
              <a:buNone/>
              <a:defRPr>
                <a:ln>
                  <a:noFill/>
                </a:ln>
                <a:solidFill>
                  <a:schemeClr val="bg2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2812256" y="6322007"/>
            <a:ext cx="5791200" cy="365125"/>
          </a:xfrm>
          <a:prstGeom prst="rect">
            <a:avLst/>
          </a:prstGeom>
        </p:spPr>
        <p:txBody>
          <a:bodyPr tIns="0" bIns="0" anchor="t"/>
          <a:lstStyle>
            <a:lvl1pPr algn="r">
              <a:defRPr sz="1000"/>
            </a:lvl1pPr>
          </a:lstStyle>
          <a:p>
            <a:pPr algn="r"/>
            <a:fld id="{A2E209FB-7A34-414B-812A-BCC5C4256F49}" type="datetime1">
              <a:rPr lang="en-US" smtClean="0"/>
              <a:pPr algn="r"/>
              <a:t>1/27/2021</a:t>
            </a:fld>
            <a:endParaRPr lang="en-US" sz="1000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12256" y="5960055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pPr algn="r"/>
            <a:endParaRPr lang="en-US" sz="110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5395"/>
            <a:ext cx="4876800" cy="79930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72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15000" y="173195"/>
            <a:ext cx="2468880" cy="300831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www.website.com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1243F-3000-4347-94A4-FBDEAD3122C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CABB0C64-AD16-4270-8323-3B986F4CAD10}"/>
              </a:ext>
            </a:extLst>
          </p:cNvPr>
          <p:cNvGrpSpPr/>
          <p:nvPr userDrawn="1"/>
        </p:nvGrpSpPr>
        <p:grpSpPr>
          <a:xfrm>
            <a:off x="5105399" y="3142"/>
            <a:ext cx="4038601" cy="1101851"/>
            <a:chOff x="5334000" y="-37306"/>
            <a:chExt cx="3281716" cy="895350"/>
          </a:xfrm>
        </p:grpSpPr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323EE1CF-2D6B-4E08-B98D-D9F9B919680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448301" y="-37306"/>
              <a:ext cx="3167415" cy="609600"/>
            </a:xfrm>
            <a:prstGeom prst="rect">
              <a:avLst/>
            </a:prstGeom>
          </p:spPr>
        </p:pic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2AA44434-8959-4391-901A-0B056114A2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334000" y="-37306"/>
              <a:ext cx="819150" cy="895350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3133CFB-98CB-4408-8818-24F931AC1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EE7E31-13F0-404F-BFFF-EE236EB5D4B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www.website.com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FC6F67-BAE4-413D-8066-1E361D58912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9598980-D22C-4904-9F8F-3DB09B2ECD8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DF566D8F-E696-41DE-BA1C-A8D0C7F03E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25655"/>
            <a:ext cx="7726680" cy="571500"/>
          </a:xfrm>
        </p:spPr>
        <p:txBody>
          <a:bodyPr>
            <a:normAutofit/>
          </a:bodyPr>
          <a:lstStyle>
            <a:lvl1pPr marL="64008" indent="0">
              <a:buFont typeface="Arial" panose="020B0604020202020204" pitchFamily="34" charset="0"/>
              <a:buNone/>
              <a:defRPr sz="2000"/>
            </a:lvl1pPr>
            <a:lvl2pPr marL="537210" indent="0">
              <a:buNone/>
              <a:defRPr/>
            </a:lvl2pPr>
            <a:lvl3pPr marL="877824" indent="0">
              <a:buNone/>
              <a:defRPr/>
            </a:lvl3pPr>
            <a:lvl4pPr marL="1161288" indent="0">
              <a:buNone/>
              <a:defRPr/>
            </a:lvl4pPr>
            <a:lvl5pPr marL="1389888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18787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791200" y="173195"/>
            <a:ext cx="2355056" cy="301752"/>
          </a:xfrm>
        </p:spPr>
        <p:txBody>
          <a:bodyPr/>
          <a:lstStyle/>
          <a:p>
            <a:r>
              <a:rPr lang="en-US" dirty="0"/>
              <a:t>www.website.com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B32CA5EA-865E-4EF0-89BB-61FD6EFE2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80070" y="173195"/>
            <a:ext cx="502920" cy="301752"/>
          </a:xfrm>
        </p:spPr>
        <p:txBody>
          <a:bodyPr/>
          <a:lstStyle/>
          <a:p>
            <a:fld id="{FEA1243F-3000-4347-94A4-FBDEAD3122C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295400"/>
            <a:ext cx="914400" cy="5015864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5856" y="1295400"/>
            <a:ext cx="2438400" cy="5015864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51250" y="1295400"/>
            <a:ext cx="5276088" cy="5013960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67400" y="173195"/>
            <a:ext cx="2324196" cy="301752"/>
          </a:xfrm>
        </p:spPr>
        <p:txBody>
          <a:bodyPr/>
          <a:lstStyle>
            <a:lvl1pPr>
              <a:defRPr sz="1200"/>
            </a:lvl1pPr>
          </a:lstStyle>
          <a:p>
            <a:r>
              <a:rPr lang="en-US" dirty="0"/>
              <a:t>www.website.com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BD5BE3E6-AFB3-460C-834B-D73EE2A7C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91596" y="173195"/>
            <a:ext cx="502920" cy="301752"/>
          </a:xfrm>
        </p:spPr>
        <p:txBody>
          <a:bodyPr/>
          <a:lstStyle>
            <a:lvl1pPr>
              <a:defRPr sz="1200"/>
            </a:lvl1pPr>
          </a:lstStyle>
          <a:p>
            <a:fld id="{FEA1243F-3000-4347-94A4-FBDEAD3122C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12" Type="http://schemas.openxmlformats.org/officeDocument/2006/relationships/image" Target="../media/image7.sv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6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5.sv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Relationship Id="rId14" Type="http://schemas.openxmlformats.org/officeDocument/2006/relationships/image" Target="../media/image9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1423E8A4-D2B7-46D2-92C3-AE6BC0B9BD06}"/>
              </a:ext>
            </a:extLst>
          </p:cNvPr>
          <p:cNvGrpSpPr/>
          <p:nvPr userDrawn="1"/>
        </p:nvGrpSpPr>
        <p:grpSpPr>
          <a:xfrm>
            <a:off x="5105399" y="3142"/>
            <a:ext cx="4038601" cy="1101851"/>
            <a:chOff x="5334000" y="-37306"/>
            <a:chExt cx="3281716" cy="895350"/>
          </a:xfrm>
        </p:grpSpPr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9309AE25-B267-4B83-A0CB-35016E70EE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448301" y="-37306"/>
              <a:ext cx="3167415" cy="609600"/>
            </a:xfrm>
            <a:prstGeom prst="rect">
              <a:avLst/>
            </a:prstGeom>
          </p:spPr>
        </p:pic>
        <p:pic>
          <p:nvPicPr>
            <p:cNvPr id="19" name="Graphic 18">
              <a:extLst>
                <a:ext uri="{FF2B5EF4-FFF2-40B4-BE49-F238E27FC236}">
                  <a16:creationId xmlns:a16="http://schemas.microsoft.com/office/drawing/2014/main" id="{61BEEC28-F63A-4526-A6C3-33CFC7679C2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334000" y="-37306"/>
              <a:ext cx="819150" cy="895350"/>
            </a:xfrm>
            <a:prstGeom prst="rect">
              <a:avLst/>
            </a:prstGeom>
          </p:spPr>
        </p:pic>
      </p:grp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66725" y="381198"/>
            <a:ext cx="4638674" cy="675926"/>
          </a:xfrm>
          <a:prstGeom prst="rect">
            <a:avLst/>
          </a:prstGeom>
        </p:spPr>
        <p:txBody>
          <a:bodyPr vert="horz" lIns="0" rIns="0" anchor="ctr">
            <a:noAutofit/>
          </a:bodyPr>
          <a:lstStyle/>
          <a:p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566839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867400" y="174116"/>
            <a:ext cx="2212182" cy="300831"/>
          </a:xfrm>
          <a:prstGeom prst="rect">
            <a:avLst/>
          </a:prstGeom>
        </p:spPr>
        <p:txBody>
          <a:bodyPr vert="horz" anchor="b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www.website.com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83880" y="173195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>
              <a:defRPr sz="1200" b="1">
                <a:solidFill>
                  <a:schemeClr val="bg2"/>
                </a:solidFill>
              </a:defRPr>
            </a:lvl1pPr>
          </a:lstStyle>
          <a:p>
            <a:fld id="{49598980-D22C-4904-9F8F-3DB09B2ECD8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41E45D2D-0469-4652-A090-C4D13F3C1502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0" y="5307178"/>
            <a:ext cx="1219200" cy="1550822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16C04FF8-AE2F-4C75-8657-A2201B95197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-16459" y="4545317"/>
            <a:ext cx="1248460" cy="1570328"/>
          </a:xfrm>
          <a:prstGeom prst="rect">
            <a:avLst/>
          </a:prstGeom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7" r:id="rId3"/>
    <p:sldLayoutId id="2147483652" r:id="rId4"/>
    <p:sldLayoutId id="2147483656" r:id="rId5"/>
  </p:sldLayoutIdLst>
  <p:txStyles>
    <p:titleStyle>
      <a:lvl1pPr marL="182880" algn="l" rtl="0" eaLnBrk="1" latinLnBrk="0" hangingPunct="1">
        <a:spcBef>
          <a:spcPct val="0"/>
        </a:spcBef>
        <a:buNone/>
        <a:defRPr sz="4000" b="1" kern="1200">
          <a:ln w="6350">
            <a:noFill/>
          </a:ln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spcAft>
          <a:spcPts val="1000"/>
        </a:spcAft>
        <a:buClr>
          <a:schemeClr val="accent1"/>
        </a:buClr>
        <a:buSzPct val="80000"/>
        <a:buFont typeface="Arial" panose="020B0604020202020204" pitchFamily="34" charset="0"/>
        <a:buChar char="•"/>
        <a:defRPr sz="2800" kern="1200">
          <a:solidFill>
            <a:schemeClr val="bg2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spcAft>
          <a:spcPts val="1000"/>
        </a:spcAft>
        <a:buClr>
          <a:schemeClr val="accent1"/>
        </a:buClr>
        <a:buSzPct val="95000"/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ctrTitle"/>
          </p:nvPr>
        </p:nvSpPr>
        <p:spPr>
          <a:xfrm>
            <a:off x="2667000" y="762000"/>
            <a:ext cx="5326856" cy="1806577"/>
          </a:xfrm>
        </p:spPr>
        <p:txBody>
          <a:bodyPr/>
          <a:lstStyle/>
          <a:p>
            <a:r>
              <a:rPr lang="hy-AM" sz="3600" dirty="0">
                <a:latin typeface="Sylfaen" panose="010A0502050306030303" pitchFamily="18" charset="0"/>
              </a:rPr>
              <a:t>Կադրերի բաժին </a:t>
            </a:r>
            <a:br>
              <a:rPr lang="en-US" sz="3600" dirty="0"/>
            </a:br>
            <a:r>
              <a:rPr lang="en-US" sz="3600" b="0" dirty="0">
                <a:latin typeface="Sylfaen" panose="010A0502050306030303" pitchFamily="18" charset="0"/>
              </a:rPr>
              <a:t>LCAP</a:t>
            </a:r>
            <a:r>
              <a:rPr lang="hy-AM" sz="3600" b="0" dirty="0">
                <a:latin typeface="Sylfaen" panose="010A0502050306030303" pitchFamily="18" charset="0"/>
              </a:rPr>
              <a:t>-ի ֆինանսավորած ծառայություններ</a:t>
            </a:r>
            <a:endParaRPr lang="en-US" sz="3600" b="0" dirty="0"/>
          </a:p>
        </p:txBody>
      </p:sp>
      <p:sp>
        <p:nvSpPr>
          <p:cNvPr id="3" name="Rectangle 2"/>
          <p:cNvSpPr>
            <a:spLocks noGrp="1"/>
          </p:cNvSpPr>
          <p:nvPr>
            <p:ph type="subTitle" idx="1"/>
          </p:nvPr>
        </p:nvSpPr>
        <p:spPr>
          <a:xfrm>
            <a:off x="2362200" y="3849666"/>
            <a:ext cx="6241256" cy="1234575"/>
          </a:xfrm>
        </p:spPr>
        <p:txBody>
          <a:bodyPr>
            <a:normAutofit fontScale="62500" lnSpcReduction="20000"/>
          </a:bodyPr>
          <a:lstStyle/>
          <a:p>
            <a:pPr algn="r"/>
            <a:r>
              <a:rPr lang="hy-AM" dirty="0">
                <a:latin typeface="Sylfaen" panose="010A0502050306030303" pitchFamily="18" charset="0"/>
              </a:rPr>
              <a:t>Ներկայացնում են.</a:t>
            </a:r>
            <a:endParaRPr lang="en-US" dirty="0">
              <a:latin typeface="Sylfaen" panose="010A0502050306030303" pitchFamily="18" charset="0"/>
            </a:endParaRPr>
          </a:p>
          <a:p>
            <a:pPr algn="r"/>
            <a:r>
              <a:rPr lang="hy-AM" dirty="0">
                <a:latin typeface="Sylfaen" panose="010A0502050306030303" pitchFamily="18" charset="0"/>
              </a:rPr>
              <a:t>Դոկտոր Սառա Նիմանը, գերատեսչի տեղակալ</a:t>
            </a:r>
            <a:endParaRPr lang="en-US" dirty="0">
              <a:latin typeface="Sylfaen" panose="010A0502050306030303" pitchFamily="18" charset="0"/>
            </a:endParaRPr>
          </a:p>
          <a:p>
            <a:pPr algn="r"/>
            <a:r>
              <a:rPr lang="hy-AM" dirty="0">
                <a:latin typeface="Sylfaen" panose="010A0502050306030303" pitchFamily="18" charset="0"/>
              </a:rPr>
              <a:t>Դոկտոր Փիտր Քնապիկը, տարրական կրթության վարիչ </a:t>
            </a:r>
            <a:r>
              <a:rPr lang="en-US" dirty="0">
                <a:latin typeface="Sylfaen" panose="010A0502050306030303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80247-C86F-44DB-A05D-E005F8D38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sz="3200" dirty="0">
                <a:latin typeface="Sylfaen" panose="010A0502050306030303" pitchFamily="18" charset="0"/>
              </a:rPr>
              <a:t>Ընդհանուր տեղեկություն 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988917-3687-4F24-AAD0-9A7EB62E6B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hy-AM" dirty="0">
                <a:latin typeface="Sylfaen" panose="010A0502050306030303" pitchFamily="18" charset="0"/>
              </a:rPr>
              <a:t>Կադրերի բաժնի դերն ու պարտականությունները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hy-AM" dirty="0">
                <a:latin typeface="Sylfaen" panose="010A0502050306030303" pitchFamily="18" charset="0"/>
              </a:rPr>
              <a:t>Անձնակազմի ծախսեր</a:t>
            </a:r>
            <a:endParaRPr lang="en-US" dirty="0">
              <a:latin typeface="Sylfaen" panose="010A0502050306030303" pitchFamily="18" charset="0"/>
            </a:endParaRPr>
          </a:p>
          <a:p>
            <a:pPr lvl="1"/>
            <a:r>
              <a:rPr lang="hy-AM" dirty="0">
                <a:latin typeface="Sylfaen" panose="010A0502050306030303" pitchFamily="18" charset="0"/>
              </a:rPr>
              <a:t>Կադրերի բաժնի բաժիններ </a:t>
            </a:r>
            <a:endParaRPr lang="en-US" dirty="0">
              <a:latin typeface="Sylfaen" panose="010A0502050306030303" pitchFamily="18" charset="0"/>
            </a:endParaRPr>
          </a:p>
          <a:p>
            <a:pPr lvl="1"/>
            <a:r>
              <a:rPr lang="hy-AM" dirty="0">
                <a:latin typeface="Sylfaen" panose="010A0502050306030303" pitchFamily="18" charset="0"/>
              </a:rPr>
              <a:t>ԱՄ-</a:t>
            </a:r>
            <a:r>
              <a:rPr lang="en-US" dirty="0">
                <a:latin typeface="Sylfaen" panose="010A0502050306030303" pitchFamily="18" charset="0"/>
              </a:rPr>
              <a:t>12</a:t>
            </a:r>
            <a:r>
              <a:rPr lang="hy-AM" dirty="0">
                <a:latin typeface="Sylfaen" panose="010A0502050306030303" pitchFamily="18" charset="0"/>
              </a:rPr>
              <a:t>-րդ դասարանների ադմինիստրատորներ</a:t>
            </a:r>
            <a:endParaRPr lang="en-US" dirty="0">
              <a:latin typeface="Sylfaen" panose="010A0502050306030303" pitchFamily="18" charset="0"/>
            </a:endParaRPr>
          </a:p>
          <a:p>
            <a:pPr lvl="1"/>
            <a:r>
              <a:rPr lang="hy-AM" dirty="0">
                <a:latin typeface="Sylfaen" panose="010A0502050306030303" pitchFamily="18" charset="0"/>
              </a:rPr>
              <a:t>ԱՄ</a:t>
            </a:r>
            <a:r>
              <a:rPr lang="en-US" dirty="0">
                <a:latin typeface="Sylfaen" panose="010A0502050306030303" pitchFamily="18" charset="0"/>
              </a:rPr>
              <a:t>-12 </a:t>
            </a:r>
            <a:r>
              <a:rPr lang="hy-AM" dirty="0">
                <a:latin typeface="Sylfaen" panose="010A0502050306030303" pitchFamily="18" charset="0"/>
              </a:rPr>
              <a:t>–րդ դասարանների ուսուցիչներ</a:t>
            </a:r>
            <a:endParaRPr lang="en-US" dirty="0">
              <a:latin typeface="Sylfaen" panose="010A0502050306030303" pitchFamily="18" charset="0"/>
            </a:endParaRPr>
          </a:p>
          <a:p>
            <a:pPr lvl="1"/>
            <a:r>
              <a:rPr lang="hy-AM" dirty="0">
                <a:latin typeface="Sylfaen" panose="010A0502050306030303" pitchFamily="18" charset="0"/>
              </a:rPr>
              <a:t>ԱՄ</a:t>
            </a:r>
            <a:r>
              <a:rPr lang="en-US" dirty="0">
                <a:latin typeface="Sylfaen" panose="010A0502050306030303" pitchFamily="18" charset="0"/>
              </a:rPr>
              <a:t>-12 </a:t>
            </a:r>
            <a:r>
              <a:rPr lang="hy-AM" dirty="0">
                <a:latin typeface="Sylfaen" panose="010A0502050306030303" pitchFamily="18" charset="0"/>
              </a:rPr>
              <a:t>այլ աշխատակազմ 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hy-AM" dirty="0">
                <a:latin typeface="Sylfaen" panose="010A0502050306030303" pitchFamily="18" charset="0"/>
              </a:rPr>
              <a:t>Աշխատակազմի գործակիցներ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hy-AM" dirty="0">
                <a:latin typeface="Sylfaen" panose="010A0502050306030303" pitchFamily="18" charset="0"/>
              </a:rPr>
              <a:t>Առողջության և բարեկեցության նպաստներ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hy-AM" dirty="0">
                <a:latin typeface="Sylfaen" panose="010A0502050306030303" pitchFamily="18" charset="0"/>
              </a:rPr>
              <a:t>Ոգեշնչող ադմինիստրատորներ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hy-AM" dirty="0">
                <a:latin typeface="Sylfaen" panose="010A0502050306030303" pitchFamily="18" charset="0"/>
              </a:rPr>
              <a:t>Բազմազանություն </a:t>
            </a:r>
            <a:endParaRPr lang="en-US" dirty="0">
              <a:latin typeface="Sylfaen" panose="010A0502050306030303" pitchFamily="18" charset="0"/>
            </a:endParaRP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28180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1A2A5-0545-40DB-A0A9-1B2A20E20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sz="3200" dirty="0">
                <a:latin typeface="Sylfaen" panose="010A0502050306030303" pitchFamily="18" charset="0"/>
              </a:rPr>
              <a:t>Դերն ու պարտականությունները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0622C6-4FAA-4726-BB4B-D5E4AA3FE6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77500" lnSpcReduction="20000"/>
          </a:bodyPr>
          <a:lstStyle/>
          <a:p>
            <a:r>
              <a:rPr lang="hy-AM" dirty="0">
                <a:latin typeface="Sylfaen" panose="010A0502050306030303" pitchFamily="18" charset="0"/>
              </a:rPr>
              <a:t>Մտածված կառավարում 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hy-AM" dirty="0">
                <a:latin typeface="Sylfaen" panose="010A0502050306030303" pitchFamily="18" charset="0"/>
              </a:rPr>
              <a:t>Աշխատուժի պլանավորում և աշխատանքի ապահովում 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hy-AM" dirty="0">
                <a:latin typeface="Sylfaen" panose="010A0502050306030303" pitchFamily="18" charset="0"/>
              </a:rPr>
              <a:t>Աշխատանքի ընդունում (հավաքագրում) և ընտրություն</a:t>
            </a:r>
            <a:r>
              <a:rPr lang="en-US" dirty="0">
                <a:latin typeface="Sylfaen" panose="010A0502050306030303" pitchFamily="18" charset="0"/>
              </a:rPr>
              <a:t> </a:t>
            </a:r>
          </a:p>
          <a:p>
            <a:r>
              <a:rPr lang="hy-AM" dirty="0">
                <a:latin typeface="Sylfaen" panose="010A0502050306030303" pitchFamily="18" charset="0"/>
              </a:rPr>
              <a:t>Փոխհատուցում և արտոնություններ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hy-AM" dirty="0">
                <a:latin typeface="Sylfaen" panose="010A0502050306030303" pitchFamily="18" charset="0"/>
              </a:rPr>
              <a:t>Բանակցություններ աշխատանքային գործընկերների հետ </a:t>
            </a:r>
          </a:p>
          <a:p>
            <a:r>
              <a:rPr lang="hy-AM" dirty="0">
                <a:latin typeface="Sylfaen" panose="010A0502050306030303" pitchFamily="18" charset="0"/>
              </a:rPr>
              <a:t>Օրենքների ձևավորում 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hy-AM" dirty="0">
                <a:latin typeface="Sylfaen" panose="010A0502050306030303" pitchFamily="18" charset="0"/>
              </a:rPr>
              <a:t>Աշխատակիցների և աշխատանքային հարաբերությունների մասին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hy-AM" dirty="0">
                <a:latin typeface="Sylfaen" panose="010A0502050306030303" pitchFamily="18" charset="0"/>
              </a:rPr>
              <a:t>Ռիսկի կառավարում </a:t>
            </a:r>
            <a:r>
              <a:rPr lang="en-US" dirty="0">
                <a:latin typeface="Sylfaen" panose="010A0502050306030303" pitchFamily="18" charset="0"/>
              </a:rPr>
              <a:t>(</a:t>
            </a:r>
            <a:r>
              <a:rPr lang="hy-AM" dirty="0">
                <a:latin typeface="Sylfaen" panose="010A0502050306030303" pitchFamily="18" charset="0"/>
              </a:rPr>
              <a:t>աշխատակիցների անվտանգություն և առողջություն</a:t>
            </a:r>
            <a:r>
              <a:rPr lang="en-US" dirty="0">
                <a:latin typeface="Sylfaen" panose="010A0502050306030303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901220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AB73C-2415-47B2-906C-9690E0478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5394"/>
            <a:ext cx="4876800" cy="1082405"/>
          </a:xfrm>
        </p:spPr>
        <p:txBody>
          <a:bodyPr/>
          <a:lstStyle/>
          <a:p>
            <a:r>
              <a:rPr lang="hy-AM" sz="2800" dirty="0">
                <a:latin typeface="Sylfaen" panose="010A0502050306030303" pitchFamily="18" charset="0"/>
              </a:rPr>
              <a:t>Նպատակ.</a:t>
            </a:r>
            <a:br>
              <a:rPr lang="en-US" sz="2800" dirty="0">
                <a:latin typeface="Sylfaen" panose="010A0502050306030303" pitchFamily="18" charset="0"/>
              </a:rPr>
            </a:br>
            <a:r>
              <a:rPr lang="hy-AM" sz="2800" dirty="0">
                <a:latin typeface="Sylfaen" panose="010A0502050306030303" pitchFamily="18" charset="0"/>
              </a:rPr>
              <a:t>Աշխատանքի ընդունել և պահպանել</a:t>
            </a:r>
            <a:endParaRPr lang="en-US" sz="2800" dirty="0">
              <a:latin typeface="Sylfaen" panose="010A05020503060303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07367B-1A12-4994-8FE1-5275BF6DED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y-AM" dirty="0">
                <a:latin typeface="Sylfaen" panose="010A0502050306030303" pitchFamily="18" charset="0"/>
              </a:rPr>
              <a:t>Դժվարություններ մրցակցային աշխատավարձերի շուրջ: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hy-AM" dirty="0">
                <a:latin typeface="Sylfaen" panose="010A0502050306030303" pitchFamily="18" charset="0"/>
              </a:rPr>
              <a:t>Ի վիճակի չենք հետևել կյանքի արժեքի ճշգրտման աճին </a:t>
            </a:r>
            <a:r>
              <a:rPr lang="en-US" dirty="0">
                <a:latin typeface="Sylfaen" panose="010A0502050306030303" pitchFamily="18" charset="0"/>
              </a:rPr>
              <a:t>(COLA)</a:t>
            </a:r>
            <a:r>
              <a:rPr lang="hy-AM" dirty="0">
                <a:latin typeface="Sylfaen" panose="010A0502050306030303" pitchFamily="18" charset="0"/>
              </a:rPr>
              <a:t>: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hy-AM" dirty="0">
                <a:latin typeface="Sylfaen" panose="010A0502050306030303" pitchFamily="18" charset="0"/>
              </a:rPr>
              <a:t>Առողջության և բարեկեցության նպաստների գնի բարձրացումը կազգի գործատուների և աշխատակիցների վրա:</a:t>
            </a:r>
            <a:endParaRPr lang="en-US" dirty="0"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93364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102200" y="264490"/>
            <a:ext cx="5917600" cy="1650752"/>
          </a:xfrm>
        </p:spPr>
        <p:txBody>
          <a:bodyPr/>
          <a:lstStyle/>
          <a:p>
            <a:r>
              <a:rPr lang="hy-AM" sz="2400" b="0" dirty="0">
                <a:latin typeface="Sylfaen" panose="010A0502050306030303" pitchFamily="18" charset="0"/>
              </a:rPr>
              <a:t>Նպատակ. Կենտրոնանալ հավասարության, բազմազանության և ներառման վրա</a:t>
            </a:r>
            <a:endParaRPr lang="en-US" sz="240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8FCD5F1-B09D-4B0A-BB07-423B979A6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1243F-3000-4347-94A4-FBDEAD3122CB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2643B44D-2D85-4B6D-A1A4-A7C257522169}"/>
              </a:ext>
            </a:extLst>
          </p:cNvPr>
          <p:cNvSpPr txBox="1">
            <a:spLocks/>
          </p:cNvSpPr>
          <p:nvPr/>
        </p:nvSpPr>
        <p:spPr>
          <a:xfrm>
            <a:off x="439271" y="2133600"/>
            <a:ext cx="8229600" cy="4459910"/>
          </a:xfrm>
          <a:prstGeom prst="rect">
            <a:avLst/>
          </a:prstGeom>
        </p:spPr>
        <p:txBody>
          <a:bodyPr/>
          <a:lstStyle>
            <a:lvl1pPr marL="448056" indent="-384048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822960" indent="-285750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SzPct val="95000"/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06424" indent="-228600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371600" indent="-210312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600200" indent="-210312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1828800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84832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146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y-AM" sz="1800" b="1" dirty="0">
                <a:latin typeface="Sylfaen" panose="010A0502050306030303" pitchFamily="18" charset="0"/>
              </a:rPr>
              <a:t>Վերլուծություն.</a:t>
            </a:r>
            <a:r>
              <a:rPr lang="en-US" sz="1800" dirty="0">
                <a:latin typeface="Sylfaen" panose="010A0502050306030303" pitchFamily="18" charset="0"/>
              </a:rPr>
              <a:t> </a:t>
            </a:r>
            <a:r>
              <a:rPr lang="hy-AM" sz="1800" dirty="0">
                <a:latin typeface="Sylfaen" panose="010A0502050306030303" pitchFamily="18" charset="0"/>
              </a:rPr>
              <a:t>Աշխատել հավաքական գործարքների գործընկերների հետ: Մենք նախկինում խնբեր ենք կազմել բանակցային բոլոր միավորների համար և տվյալները փոխանցել կրթական գրասենյակին: </a:t>
            </a:r>
            <a:endParaRPr lang="en-US" sz="1800" dirty="0">
              <a:latin typeface="Sylfaen" panose="010A0502050306030303" pitchFamily="18" charset="0"/>
            </a:endParaRPr>
          </a:p>
          <a:p>
            <a:pPr lvl="0"/>
            <a:r>
              <a:rPr lang="hy-AM" sz="1800" dirty="0">
                <a:latin typeface="Sylfaen" panose="010A0502050306030303" pitchFamily="18" charset="0"/>
              </a:rPr>
              <a:t>Ստեղծել աշխատակիցների ռեսուրսների խումբ </a:t>
            </a:r>
            <a:r>
              <a:rPr lang="en-US" sz="1800" dirty="0">
                <a:latin typeface="Sylfaen" panose="010A0502050306030303" pitchFamily="18" charset="0"/>
              </a:rPr>
              <a:t>(ERG) </a:t>
            </a:r>
            <a:r>
              <a:rPr lang="hy-AM" sz="1800" dirty="0">
                <a:latin typeface="Sylfaen" panose="010A0502050306030303" pitchFamily="18" charset="0"/>
              </a:rPr>
              <a:t>բազմազանության, արդարության և ներառման աշխատանքներ մշակելու համար, որը կկիրառվի ինչպես անհատական, այնպես էլ շրջանով մեկ: Սա կլինի մեր «ոսպնյակների և լակմուսի» քննությունը, որը կկիրառվի որոշումների, ծրագրերի, վերլուծումների համակարգի, մշակույթի և կադրերի բաժնի գործարքների ընթացքում: </a:t>
            </a:r>
            <a:r>
              <a:rPr lang="en-US" sz="1800" dirty="0">
                <a:latin typeface="Sylfaen" panose="010A0502050306030303" pitchFamily="18" charset="0"/>
              </a:rPr>
              <a:t> </a:t>
            </a:r>
          </a:p>
          <a:p>
            <a:pPr lvl="0"/>
            <a:r>
              <a:rPr lang="en-US" sz="1800" dirty="0">
                <a:latin typeface="Sylfaen" panose="010A0502050306030303" pitchFamily="18" charset="0"/>
              </a:rPr>
              <a:t>ERG</a:t>
            </a:r>
            <a:r>
              <a:rPr lang="hy-AM" sz="1800" dirty="0">
                <a:latin typeface="Sylfaen" panose="010A0502050306030303" pitchFamily="18" charset="0"/>
              </a:rPr>
              <a:t>-ն կընդունի կազմակերպչական աճի մոդել՝ աշխատակիցների ակնկալիքները, օրենքները, գործընթացները և աշխատավայրը</a:t>
            </a:r>
            <a:r>
              <a:rPr lang="en-US" sz="1800" dirty="0">
                <a:latin typeface="Sylfaen" panose="010A0502050306030303" pitchFamily="18" charset="0"/>
              </a:rPr>
              <a:t> DEI</a:t>
            </a:r>
            <a:r>
              <a:rPr lang="hy-AM" sz="1800" dirty="0">
                <a:latin typeface="Sylfaen" panose="010A0502050306030303" pitchFamily="18" charset="0"/>
              </a:rPr>
              <a:t>-ի լույսի ներքո համապատասխանեցնելու համար: </a:t>
            </a:r>
            <a:r>
              <a:rPr lang="en-US" sz="1800" dirty="0">
                <a:latin typeface="Sylfaen" panose="010A0502050306030303" pitchFamily="18" charset="0"/>
              </a:rPr>
              <a:t>   </a:t>
            </a:r>
          </a:p>
          <a:p>
            <a:pPr lvl="1"/>
            <a:endParaRPr lang="en-US" sz="2000" dirty="0"/>
          </a:p>
          <a:p>
            <a:endParaRPr lang="en-US" b="1" dirty="0"/>
          </a:p>
          <a:p>
            <a:pPr marL="64008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424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58248-137A-4D84-B9E8-8FA71BB27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5394"/>
            <a:ext cx="5257800" cy="1311005"/>
          </a:xfrm>
        </p:spPr>
        <p:txBody>
          <a:bodyPr/>
          <a:lstStyle/>
          <a:p>
            <a:r>
              <a:rPr lang="hy-AM" sz="2400" b="0" dirty="0">
                <a:latin typeface="Sylfaen" panose="010A0502050306030303" pitchFamily="18" charset="0"/>
              </a:rPr>
              <a:t>Նպատակ. Կենտրոնանալ հավասարության, բազմազանության և ներառման վրա</a:t>
            </a: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B02CA6-DF7C-4842-BD69-9605F4C67F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718" y="1689846"/>
            <a:ext cx="8229600" cy="4572000"/>
          </a:xfrm>
        </p:spPr>
        <p:txBody>
          <a:bodyPr>
            <a:normAutofit/>
          </a:bodyPr>
          <a:lstStyle/>
          <a:p>
            <a:r>
              <a:rPr lang="hy-AM" sz="2000" b="1" dirty="0">
                <a:latin typeface="Sylfaen" panose="010A0502050306030303" pitchFamily="18" charset="0"/>
              </a:rPr>
              <a:t>Հավաքագրում. </a:t>
            </a:r>
            <a:r>
              <a:rPr lang="en-US" sz="2000" dirty="0">
                <a:latin typeface="Sylfaen" panose="010A0502050306030303" pitchFamily="18" charset="0"/>
              </a:rPr>
              <a:t> </a:t>
            </a:r>
            <a:r>
              <a:rPr lang="hy-AM" sz="2000" dirty="0">
                <a:latin typeface="Sylfaen" panose="010A0502050306030303" pitchFamily="18" charset="0"/>
              </a:rPr>
              <a:t>Գտնել լրացուցիչ հնարավորություններ բազմազգ աշխատակիցներ ներգրավելու համար՝ օրդինատուրային ծրագրերի և համալսարանների նոր գործընկերությունների ուսումնասիրության միջոցով: </a:t>
            </a:r>
            <a:endParaRPr lang="en-US" sz="2000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sz="2000">
                <a:solidFill>
                  <a:schemeClr val="bg1"/>
                </a:solidFill>
                <a:latin typeface="Sylfaen" panose="010A0502050306030303" pitchFamily="18" charset="0"/>
              </a:rPr>
              <a:t>պլանավորում </a:t>
            </a:r>
            <a:r>
              <a:rPr lang="hy-AM" sz="2000" dirty="0">
                <a:solidFill>
                  <a:schemeClr val="bg1"/>
                </a:solidFill>
                <a:latin typeface="Sylfaen" panose="010A0502050306030303" pitchFamily="18" charset="0"/>
              </a:rPr>
              <a:t>ենք վերանայել հավաքագրման և աշխատանքի ընդունման գործընթացները, որպեսզի դրանք հնարավոր լինեն նորոգել, և անհրաժեշտության դեպքում, օգտագործել արդարության և բազմազանության ծրագիրը: </a:t>
            </a:r>
            <a:r>
              <a:rPr lang="en-US" sz="2000" dirty="0">
                <a:solidFill>
                  <a:schemeClr val="bg1"/>
                </a:solidFill>
                <a:latin typeface="Sylfaen" panose="010A0502050306030303" pitchFamily="18" charset="0"/>
              </a:rPr>
              <a:t>  </a:t>
            </a:r>
          </a:p>
          <a:p>
            <a:r>
              <a:rPr lang="hy-AM" sz="2000" dirty="0">
                <a:solidFill>
                  <a:schemeClr val="bg1"/>
                </a:solidFill>
                <a:latin typeface="Sylfaen" panose="010A0502050306030303" pitchFamily="18" charset="0"/>
              </a:rPr>
              <a:t>Աշխատել </a:t>
            </a:r>
            <a:r>
              <a:rPr lang="hy-AM" sz="2000" dirty="0">
                <a:latin typeface="Sylfaen" panose="010A0502050306030303" pitchFamily="18" charset="0"/>
              </a:rPr>
              <a:t>հավաքական գործարքների գործընկերների հետ, ընթացիկ աշխատակիցների և նրանց էթնիկ պատկանելիության վերաբերյալ տվյալների հավաքագրման համար, որը կօգնի բարելավել աշխատավայրի բազմազանությունը: </a:t>
            </a:r>
            <a:endParaRPr lang="en-US" sz="2000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endParaRPr lang="en-US" b="1" dirty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1512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B4BFB-A7FA-4E1C-A4F4-5D2C41372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5394"/>
            <a:ext cx="5257800" cy="1158605"/>
          </a:xfrm>
        </p:spPr>
        <p:txBody>
          <a:bodyPr/>
          <a:lstStyle/>
          <a:p>
            <a:r>
              <a:rPr lang="hy-AM" sz="2400" b="0" dirty="0">
                <a:latin typeface="Sylfaen" panose="010A0502050306030303" pitchFamily="18" charset="0"/>
              </a:rPr>
              <a:t>Նպատակ. Կենտրոնանալ հավասարության, բազմազանության և ներառման վրա</a:t>
            </a: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153F83-92BB-4F60-B85C-20460C324D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752600"/>
            <a:ext cx="8229600" cy="4572000"/>
          </a:xfrm>
        </p:spPr>
        <p:txBody>
          <a:bodyPr>
            <a:normAutofit/>
          </a:bodyPr>
          <a:lstStyle/>
          <a:p>
            <a:r>
              <a:rPr lang="hy-AM" sz="1800" b="1" dirty="0">
                <a:latin typeface="Sylfaen" panose="010A0502050306030303" pitchFamily="18" charset="0"/>
              </a:rPr>
              <a:t>Մասնագիտական վերապատրաստում. </a:t>
            </a:r>
            <a:r>
              <a:rPr lang="en-US" sz="1800" dirty="0">
                <a:latin typeface="Sylfaen" panose="010A0502050306030303" pitchFamily="18" charset="0"/>
              </a:rPr>
              <a:t>LCAP</a:t>
            </a:r>
            <a:r>
              <a:rPr lang="hy-AM" sz="1800" dirty="0">
                <a:latin typeface="Sylfaen" panose="010A0502050306030303" pitchFamily="18" charset="0"/>
              </a:rPr>
              <a:t>-ից ֆինանսավորում հատկացնել վերապատրաստման համար</a:t>
            </a:r>
            <a:r>
              <a:rPr lang="en-US" sz="1800" dirty="0">
                <a:latin typeface="Sylfaen" panose="010A0502050306030303" pitchFamily="18" charset="0"/>
              </a:rPr>
              <a:t> – </a:t>
            </a:r>
            <a:r>
              <a:rPr lang="hy-AM" sz="1800" dirty="0">
                <a:latin typeface="Sylfaen" panose="010A0502050306030303" pitchFamily="18" charset="0"/>
              </a:rPr>
              <a:t>(օր. անգիտակից վերաբերմունք</a:t>
            </a:r>
            <a:r>
              <a:rPr lang="en-US" sz="1800" dirty="0">
                <a:latin typeface="Sylfaen" panose="010A0502050306030303" pitchFamily="18" charset="0"/>
              </a:rPr>
              <a:t>, </a:t>
            </a:r>
            <a:r>
              <a:rPr lang="hy-AM" sz="1800" dirty="0">
                <a:latin typeface="Sylfaen" panose="010A0502050306030303" pitchFamily="18" charset="0"/>
              </a:rPr>
              <a:t>բազմազանություն և մշակութային պատասխանատու ուսուցում</a:t>
            </a:r>
            <a:r>
              <a:rPr lang="en-US" sz="1800" dirty="0">
                <a:latin typeface="Sylfaen" panose="010A0502050306030303" pitchFamily="18" charset="0"/>
              </a:rPr>
              <a:t>)</a:t>
            </a:r>
            <a:r>
              <a:rPr lang="hy-AM" sz="1800" dirty="0">
                <a:latin typeface="Sylfaen" panose="010A0502050306030303" pitchFamily="18" charset="0"/>
              </a:rPr>
              <a:t>:</a:t>
            </a:r>
            <a:endParaRPr lang="en-US" sz="1800" dirty="0">
              <a:latin typeface="Sylfaen" panose="010A0502050306030303" pitchFamily="18" charset="0"/>
            </a:endParaRPr>
          </a:p>
          <a:p>
            <a:r>
              <a:rPr lang="en-US" sz="1800" b="1" dirty="0">
                <a:latin typeface="Sylfaen" panose="010A0502050306030303" pitchFamily="18" charset="0"/>
              </a:rPr>
              <a:t>**</a:t>
            </a:r>
            <a:r>
              <a:rPr lang="hy-AM" sz="1800" b="1" dirty="0">
                <a:latin typeface="Sylfaen" panose="010A0502050306030303" pitchFamily="18" charset="0"/>
              </a:rPr>
              <a:t>Անհրաժեշտություն</a:t>
            </a:r>
            <a:r>
              <a:rPr lang="en-US" sz="1800" b="1" dirty="0">
                <a:latin typeface="Sylfaen" panose="010A0502050306030303" pitchFamily="18" charset="0"/>
              </a:rPr>
              <a:t>/</a:t>
            </a:r>
            <a:r>
              <a:rPr lang="hy-AM" sz="1800" b="1" dirty="0">
                <a:latin typeface="Sylfaen" panose="010A0502050306030303" pitchFamily="18" charset="0"/>
              </a:rPr>
              <a:t>կարիք. </a:t>
            </a:r>
            <a:r>
              <a:rPr lang="en-US" sz="1800" b="1" dirty="0">
                <a:latin typeface="Sylfaen" panose="010A0502050306030303" pitchFamily="18" charset="0"/>
              </a:rPr>
              <a:t> </a:t>
            </a:r>
            <a:r>
              <a:rPr lang="hy-AM" sz="1800" dirty="0">
                <a:latin typeface="Sylfaen" panose="010A0502050306030303" pitchFamily="18" charset="0"/>
              </a:rPr>
              <a:t>Աշխատակիցների մասնագիտական վերապատրասման համար, կադրերի բաժնին հարկավոր է</a:t>
            </a:r>
            <a:r>
              <a:rPr lang="en-US" sz="1800" dirty="0">
                <a:latin typeface="Sylfaen" panose="010A0502050306030303" pitchFamily="18" charset="0"/>
              </a:rPr>
              <a:t> LCAP</a:t>
            </a:r>
            <a:r>
              <a:rPr lang="hy-AM" sz="1800" dirty="0">
                <a:latin typeface="Sylfaen" panose="010A0502050306030303" pitchFamily="18" charset="0"/>
              </a:rPr>
              <a:t>-ից վերցնել </a:t>
            </a:r>
            <a:r>
              <a:rPr lang="en-US" sz="1800" dirty="0">
                <a:latin typeface="Sylfaen" panose="010A0502050306030303" pitchFamily="18" charset="0"/>
              </a:rPr>
              <a:t>$50,000</a:t>
            </a:r>
            <a:r>
              <a:rPr lang="hy-AM" sz="1800" dirty="0">
                <a:latin typeface="Sylfaen" panose="010A0502050306030303" pitchFamily="18" charset="0"/>
              </a:rPr>
              <a:t>:</a:t>
            </a:r>
            <a:r>
              <a:rPr lang="en-US" sz="1800" dirty="0">
                <a:latin typeface="Sylfaen" panose="010A0502050306030303" pitchFamily="18" charset="0"/>
              </a:rPr>
              <a:t>  </a:t>
            </a:r>
          </a:p>
          <a:p>
            <a:pPr marL="64008" indent="0">
              <a:buNone/>
            </a:pPr>
            <a:endParaRPr lang="en-US" sz="2400" u="sng" dirty="0">
              <a:latin typeface="Sylfaen" panose="010A0502050306030303" pitchFamily="18" charset="0"/>
            </a:endParaRPr>
          </a:p>
          <a:p>
            <a:endParaRPr lang="en-US" sz="2400" u="sng" dirty="0">
              <a:latin typeface="Sylfaen" panose="010A0502050306030303" pitchFamily="18" charset="0"/>
            </a:endParaRPr>
          </a:p>
          <a:p>
            <a:pPr marL="64008" indent="0" algn="ctr">
              <a:buNone/>
            </a:pPr>
            <a:r>
              <a:rPr lang="hy-AM" sz="2400" u="sng" dirty="0">
                <a:latin typeface="Sylfaen" panose="010A0502050306030303" pitchFamily="18" charset="0"/>
              </a:rPr>
              <a:t>Հարցեր կա՞ն:</a:t>
            </a:r>
            <a:endParaRPr lang="en-US" sz="2400" u="sng" dirty="0"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54891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4B249-FC15-452A-890F-B02EB01A7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sz="3600" dirty="0">
                <a:latin typeface="Sylfaen" panose="010A0502050306030303" pitchFamily="18" charset="0"/>
              </a:rPr>
              <a:t>Կադրերի բաժնի աշխատակազմ 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601589-CD2F-46F3-955A-46C6069676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hy-AM" dirty="0">
                <a:latin typeface="Sylfaen" panose="010A0502050306030303" pitchFamily="18" charset="0"/>
              </a:rPr>
              <a:t>Գերատեսչի տեղակալ </a:t>
            </a:r>
            <a:r>
              <a:rPr lang="en-US" dirty="0">
                <a:latin typeface="Sylfaen" panose="010A0502050306030303" pitchFamily="18" charset="0"/>
              </a:rPr>
              <a:t>(1)</a:t>
            </a:r>
          </a:p>
          <a:p>
            <a:r>
              <a:rPr lang="hy-AM" dirty="0">
                <a:latin typeface="Sylfaen" panose="010A0502050306030303" pitchFamily="18" charset="0"/>
              </a:rPr>
              <a:t>Հսկիչ</a:t>
            </a:r>
            <a:r>
              <a:rPr lang="en-US" dirty="0">
                <a:latin typeface="Sylfaen" panose="010A0502050306030303" pitchFamily="18" charset="0"/>
              </a:rPr>
              <a:t> (1)</a:t>
            </a:r>
          </a:p>
          <a:p>
            <a:r>
              <a:rPr lang="hy-AM" dirty="0">
                <a:latin typeface="Sylfaen" panose="010A0502050306030303" pitchFamily="18" charset="0"/>
              </a:rPr>
              <a:t>Գործադիր քարտուղար </a:t>
            </a:r>
            <a:r>
              <a:rPr lang="en-US" dirty="0">
                <a:latin typeface="Sylfaen" panose="010A0502050306030303" pitchFamily="18" charset="0"/>
              </a:rPr>
              <a:t>(1)</a:t>
            </a:r>
          </a:p>
          <a:p>
            <a:r>
              <a:rPr lang="hy-AM" dirty="0">
                <a:latin typeface="Sylfaen" panose="010A0502050306030303" pitchFamily="18" charset="0"/>
              </a:rPr>
              <a:t>Աշխատակիցներ</a:t>
            </a:r>
            <a:r>
              <a:rPr lang="en-US" dirty="0">
                <a:latin typeface="Sylfaen" panose="010A0502050306030303" pitchFamily="18" charset="0"/>
              </a:rPr>
              <a:t> (</a:t>
            </a:r>
            <a:r>
              <a:rPr lang="hy-AM" dirty="0">
                <a:latin typeface="Sylfaen" panose="010A0502050306030303" pitchFamily="18" charset="0"/>
              </a:rPr>
              <a:t>տարրական դպրոց, երեխաների խնամք</a:t>
            </a:r>
            <a:r>
              <a:rPr lang="en-US" dirty="0">
                <a:latin typeface="Sylfaen" panose="010A0502050306030303" pitchFamily="18" charset="0"/>
              </a:rPr>
              <a:t>, </a:t>
            </a:r>
            <a:r>
              <a:rPr lang="hy-AM" dirty="0">
                <a:latin typeface="Sylfaen" panose="010A0502050306030303" pitchFamily="18" charset="0"/>
              </a:rPr>
              <a:t>Սննդի բաժին</a:t>
            </a:r>
            <a:r>
              <a:rPr lang="en-US" dirty="0">
                <a:latin typeface="Sylfaen" panose="010A0502050306030303" pitchFamily="18" charset="0"/>
              </a:rPr>
              <a:t>) (1)</a:t>
            </a:r>
          </a:p>
          <a:p>
            <a:r>
              <a:rPr lang="hy-AM" dirty="0">
                <a:latin typeface="Sylfaen" panose="010A0502050306030303" pitchFamily="18" charset="0"/>
              </a:rPr>
              <a:t>Աշխատակիցներ</a:t>
            </a:r>
            <a:r>
              <a:rPr lang="en-US" dirty="0">
                <a:latin typeface="Sylfaen" panose="010A0502050306030303" pitchFamily="18" charset="0"/>
              </a:rPr>
              <a:t> (</a:t>
            </a:r>
            <a:r>
              <a:rPr lang="hy-AM" dirty="0">
                <a:latin typeface="Sylfaen" panose="010A0502050306030303" pitchFamily="18" charset="0"/>
              </a:rPr>
              <a:t>միջնակարգ դպրոց</a:t>
            </a:r>
            <a:r>
              <a:rPr lang="en-US" dirty="0">
                <a:latin typeface="Sylfaen" panose="010A0502050306030303" pitchFamily="18" charset="0"/>
              </a:rPr>
              <a:t>, </a:t>
            </a:r>
            <a:r>
              <a:rPr lang="hy-AM" dirty="0">
                <a:latin typeface="Sylfaen" panose="010A0502050306030303" pitchFamily="18" charset="0"/>
              </a:rPr>
              <a:t>դպրոցների սպասարկում</a:t>
            </a:r>
            <a:r>
              <a:rPr lang="en-US" dirty="0">
                <a:latin typeface="Sylfaen" panose="010A0502050306030303" pitchFamily="18" charset="0"/>
              </a:rPr>
              <a:t>, </a:t>
            </a:r>
            <a:r>
              <a:rPr lang="hy-AM" dirty="0">
                <a:latin typeface="Sylfaen" panose="010A0502050306030303" pitchFamily="18" charset="0"/>
              </a:rPr>
              <a:t>Հատուկ ուսուցում)</a:t>
            </a:r>
            <a:r>
              <a:rPr lang="en-US" dirty="0">
                <a:latin typeface="Sylfaen" panose="010A0502050306030303" pitchFamily="18" charset="0"/>
              </a:rPr>
              <a:t> (1)</a:t>
            </a:r>
          </a:p>
          <a:p>
            <a:r>
              <a:rPr lang="hy-AM" dirty="0">
                <a:latin typeface="Sylfaen" panose="010A0502050306030303" pitchFamily="18" charset="0"/>
              </a:rPr>
              <a:t>Աշխատակիցներ</a:t>
            </a:r>
            <a:r>
              <a:rPr lang="en-US" dirty="0">
                <a:latin typeface="Sylfaen" panose="010A0502050306030303" pitchFamily="18" charset="0"/>
              </a:rPr>
              <a:t> (</a:t>
            </a:r>
            <a:r>
              <a:rPr lang="hy-AM" dirty="0">
                <a:latin typeface="Sylfaen" panose="010A0502050306030303" pitchFamily="18" charset="0"/>
              </a:rPr>
              <a:t>փոխարինողներ</a:t>
            </a:r>
            <a:r>
              <a:rPr lang="en-US" dirty="0">
                <a:latin typeface="Sylfaen" panose="010A0502050306030303" pitchFamily="18" charset="0"/>
              </a:rPr>
              <a:t>) (1) </a:t>
            </a:r>
          </a:p>
        </p:txBody>
      </p:sp>
    </p:spTree>
    <p:extLst>
      <p:ext uri="{BB962C8B-B14F-4D97-AF65-F5344CB8AC3E}">
        <p14:creationId xmlns:p14="http://schemas.microsoft.com/office/powerpoint/2010/main" val="32326335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CD959-F796-497A-84D2-3045D2353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sz="3200" dirty="0">
                <a:latin typeface="Sylfaen" panose="010A0502050306030303" pitchFamily="18" charset="0"/>
              </a:rPr>
              <a:t>Կադրերի բաժնի աշխատակազմ 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6F9427-1720-4902-8AA8-56F3AB7756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y-AM" dirty="0">
                <a:latin typeface="Sylfaen" panose="010A0502050306030303" pitchFamily="18" charset="0"/>
              </a:rPr>
              <a:t>Ուսուցիչներ </a:t>
            </a:r>
            <a:r>
              <a:rPr lang="en-US" dirty="0">
                <a:latin typeface="Sylfaen" panose="010A0502050306030303" pitchFamily="18" charset="0"/>
              </a:rPr>
              <a:t>(</a:t>
            </a:r>
            <a:r>
              <a:rPr lang="hy-AM" dirty="0">
                <a:latin typeface="Sylfaen" panose="010A0502050306030303" pitchFamily="18" charset="0"/>
              </a:rPr>
              <a:t>ԱՄ</a:t>
            </a:r>
            <a:r>
              <a:rPr lang="en-US" dirty="0">
                <a:latin typeface="Sylfaen" panose="010A0502050306030303" pitchFamily="18" charset="0"/>
              </a:rPr>
              <a:t>-5, </a:t>
            </a:r>
            <a:r>
              <a:rPr lang="hy-AM" dirty="0">
                <a:latin typeface="Sylfaen" panose="010A0502050306030303" pitchFamily="18" charset="0"/>
              </a:rPr>
              <a:t>Մեծահասակների դպրոց</a:t>
            </a:r>
            <a:r>
              <a:rPr lang="en-US" dirty="0">
                <a:latin typeface="Sylfaen" panose="010A0502050306030303" pitchFamily="18" charset="0"/>
              </a:rPr>
              <a:t>, </a:t>
            </a:r>
            <a:r>
              <a:rPr lang="hy-AM" dirty="0">
                <a:latin typeface="Sylfaen" panose="010A0502050306030303" pitchFamily="18" charset="0"/>
              </a:rPr>
              <a:t>երեխաների խնամք</a:t>
            </a:r>
            <a:r>
              <a:rPr lang="en-US" dirty="0">
                <a:latin typeface="Sylfaen" panose="010A0502050306030303" pitchFamily="18" charset="0"/>
              </a:rPr>
              <a:t>, </a:t>
            </a:r>
            <a:r>
              <a:rPr lang="hy-AM" dirty="0">
                <a:latin typeface="Sylfaen" panose="010A0502050306030303" pitchFamily="18" charset="0"/>
              </a:rPr>
              <a:t>շրջանային գրասենյակ</a:t>
            </a:r>
            <a:r>
              <a:rPr lang="en-US" dirty="0">
                <a:latin typeface="Sylfaen" panose="010A0502050306030303" pitchFamily="18" charset="0"/>
              </a:rPr>
              <a:t>, </a:t>
            </a:r>
            <a:r>
              <a:rPr lang="hy-AM" dirty="0">
                <a:latin typeface="Sylfaen" panose="010A0502050306030303" pitchFamily="18" charset="0"/>
              </a:rPr>
              <a:t>ղեկավարություն</a:t>
            </a:r>
            <a:r>
              <a:rPr lang="en-US" dirty="0">
                <a:latin typeface="Sylfaen" panose="010A0502050306030303" pitchFamily="18" charset="0"/>
              </a:rPr>
              <a:t>) (1)</a:t>
            </a:r>
          </a:p>
          <a:p>
            <a:r>
              <a:rPr lang="hy-AM" dirty="0">
                <a:latin typeface="Sylfaen" panose="010A0502050306030303" pitchFamily="18" charset="0"/>
              </a:rPr>
              <a:t>Ուսուցիչներ </a:t>
            </a:r>
            <a:r>
              <a:rPr lang="en-US" dirty="0">
                <a:latin typeface="Sylfaen" panose="010A0502050306030303" pitchFamily="18" charset="0"/>
              </a:rPr>
              <a:t>(6-12, ROP, </a:t>
            </a:r>
            <a:r>
              <a:rPr lang="hy-AM" dirty="0">
                <a:latin typeface="Sylfaen" panose="010A0502050306030303" pitchFamily="18" charset="0"/>
              </a:rPr>
              <a:t>Հատուկ ուսուցում</a:t>
            </a:r>
            <a:r>
              <a:rPr lang="en-US" dirty="0">
                <a:latin typeface="Sylfaen" panose="010A0502050306030303" pitchFamily="18" charset="0"/>
              </a:rPr>
              <a:t>, </a:t>
            </a:r>
            <a:r>
              <a:rPr lang="hy-AM" dirty="0">
                <a:latin typeface="Sylfaen" panose="010A0502050306030303" pitchFamily="18" charset="0"/>
              </a:rPr>
              <a:t>խոսքի մասնագետ</a:t>
            </a:r>
            <a:r>
              <a:rPr lang="en-US" dirty="0">
                <a:latin typeface="Sylfaen" panose="010A0502050306030303" pitchFamily="18" charset="0"/>
              </a:rPr>
              <a:t>) (1)</a:t>
            </a:r>
          </a:p>
          <a:p>
            <a:r>
              <a:rPr lang="hy-AM" dirty="0">
                <a:latin typeface="Sylfaen" panose="010A0502050306030303" pitchFamily="18" charset="0"/>
              </a:rPr>
              <a:t>Ուսուցիչներ </a:t>
            </a:r>
            <a:r>
              <a:rPr lang="en-US" dirty="0">
                <a:latin typeface="Sylfaen" panose="010A0502050306030303" pitchFamily="18" charset="0"/>
              </a:rPr>
              <a:t>(</a:t>
            </a:r>
            <a:r>
              <a:rPr lang="hy-AM" dirty="0">
                <a:latin typeface="Sylfaen" panose="010A0502050306030303" pitchFamily="18" charset="0"/>
              </a:rPr>
              <a:t>փոխարինողներ</a:t>
            </a:r>
            <a:r>
              <a:rPr lang="en-US" dirty="0">
                <a:latin typeface="Sylfaen" panose="010A0502050306030303" pitchFamily="18" charset="0"/>
              </a:rPr>
              <a:t>) (1)</a:t>
            </a:r>
          </a:p>
          <a:p>
            <a:r>
              <a:rPr lang="hy-AM" dirty="0">
                <a:latin typeface="Sylfaen" panose="010A0502050306030303" pitchFamily="18" charset="0"/>
              </a:rPr>
              <a:t>Ռիսկի ղեկավարման մասնագետ </a:t>
            </a:r>
            <a:r>
              <a:rPr lang="en-US" dirty="0">
                <a:latin typeface="Sylfaen" panose="010A0502050306030303" pitchFamily="18" charset="0"/>
              </a:rPr>
              <a:t>(1)</a:t>
            </a:r>
          </a:p>
          <a:p>
            <a:r>
              <a:rPr lang="hy-AM" dirty="0">
                <a:latin typeface="Sylfaen" panose="010A0502050306030303" pitchFamily="18" charset="0"/>
              </a:rPr>
              <a:t>Արտոնությունների բաժնի աշխատակիցներ</a:t>
            </a:r>
            <a:r>
              <a:rPr lang="en-US" dirty="0">
                <a:latin typeface="Sylfaen" panose="010A0502050306030303" pitchFamily="18" charset="0"/>
              </a:rPr>
              <a:t> (</a:t>
            </a:r>
            <a:r>
              <a:rPr lang="hy-AM" dirty="0">
                <a:latin typeface="Sylfaen" panose="010A0502050306030303" pitchFamily="18" charset="0"/>
              </a:rPr>
              <a:t>1</a:t>
            </a:r>
            <a:r>
              <a:rPr lang="en-US" dirty="0">
                <a:latin typeface="Sylfaen" panose="010A0502050306030303" pitchFamily="18" charset="0"/>
              </a:rPr>
              <a:t>)</a:t>
            </a:r>
          </a:p>
          <a:p>
            <a:r>
              <a:rPr lang="hy-AM" dirty="0">
                <a:latin typeface="Sylfaen" panose="010A0502050306030303" pitchFamily="18" charset="0"/>
              </a:rPr>
              <a:t>Ընդունարանի</a:t>
            </a:r>
            <a:r>
              <a:rPr lang="en-US" dirty="0">
                <a:latin typeface="Sylfaen" panose="010A0502050306030303" pitchFamily="18" charset="0"/>
              </a:rPr>
              <a:t>/</a:t>
            </a:r>
            <a:r>
              <a:rPr lang="hy-AM" dirty="0">
                <a:latin typeface="Sylfaen" panose="010A0502050306030303" pitchFamily="18" charset="0"/>
              </a:rPr>
              <a:t>փոստի սենյակի աշխատակից</a:t>
            </a:r>
            <a:r>
              <a:rPr lang="en-US" dirty="0">
                <a:latin typeface="Sylfaen" panose="010A0502050306030303" pitchFamily="18" charset="0"/>
              </a:rPr>
              <a:t> (1)</a:t>
            </a:r>
          </a:p>
        </p:txBody>
      </p:sp>
    </p:spTree>
    <p:extLst>
      <p:ext uri="{BB962C8B-B14F-4D97-AF65-F5344CB8AC3E}">
        <p14:creationId xmlns:p14="http://schemas.microsoft.com/office/powerpoint/2010/main" val="11980851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03074-CAD5-42A7-B2E6-897D00441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>
                <a:latin typeface="Sylfaen" panose="010A0502050306030303" pitchFamily="18" charset="0"/>
              </a:rPr>
              <a:t>Կադրերի բաժին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62229B-88BB-4E42-8439-89ADC6D2A8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y-AM" dirty="0">
                <a:latin typeface="Sylfaen" panose="010A0502050306030303" pitchFamily="18" charset="0"/>
              </a:rPr>
              <a:t>Հսկիչի և աշխատակիցների հարաբերակցությունը</a:t>
            </a:r>
            <a:r>
              <a:rPr lang="en-US" dirty="0">
                <a:latin typeface="Sylfaen" panose="010A0502050306030303" pitchFamily="18" charset="0"/>
              </a:rPr>
              <a:t> 2:8</a:t>
            </a:r>
          </a:p>
          <a:p>
            <a:r>
              <a:rPr lang="hy-AM" dirty="0">
                <a:latin typeface="Sylfaen" panose="010A0502050306030303" pitchFamily="18" charset="0"/>
              </a:rPr>
              <a:t>Աշխատավարձերի և արտոնությունների արժեքը </a:t>
            </a:r>
            <a:endParaRPr lang="en-US" dirty="0">
              <a:latin typeface="Sylfaen" panose="010A0502050306030303" pitchFamily="18" charset="0"/>
            </a:endParaRPr>
          </a:p>
          <a:p>
            <a:pPr lvl="1"/>
            <a:r>
              <a:rPr lang="hy-AM" dirty="0">
                <a:latin typeface="Sylfaen" panose="010A0502050306030303" pitchFamily="18" charset="0"/>
              </a:rPr>
              <a:t>Ադմինիստրատորներ.</a:t>
            </a:r>
            <a:r>
              <a:rPr lang="en-US" dirty="0">
                <a:latin typeface="Sylfaen" panose="010A0502050306030303" pitchFamily="18" charset="0"/>
              </a:rPr>
              <a:t> $354,843</a:t>
            </a:r>
          </a:p>
          <a:p>
            <a:pPr lvl="1"/>
            <a:r>
              <a:rPr lang="hy-AM" dirty="0">
                <a:latin typeface="Sylfaen" panose="010A0502050306030303" pitchFamily="18" charset="0"/>
              </a:rPr>
              <a:t>Աշխատակիցներ.</a:t>
            </a:r>
            <a:r>
              <a:rPr lang="en-US" dirty="0">
                <a:latin typeface="Sylfaen" panose="010A0502050306030303" pitchFamily="18" charset="0"/>
              </a:rPr>
              <a:t> $631,460</a:t>
            </a:r>
          </a:p>
        </p:txBody>
      </p:sp>
    </p:spTree>
    <p:extLst>
      <p:ext uri="{BB962C8B-B14F-4D97-AF65-F5344CB8AC3E}">
        <p14:creationId xmlns:p14="http://schemas.microsoft.com/office/powerpoint/2010/main" val="11784691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3B979-C080-4C7F-968B-E95867A5B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5394"/>
            <a:ext cx="4876800" cy="1615806"/>
          </a:xfrm>
        </p:spPr>
        <p:txBody>
          <a:bodyPr/>
          <a:lstStyle/>
          <a:p>
            <a:r>
              <a:rPr lang="hy-AM" dirty="0">
                <a:latin typeface="Sylfaen" panose="010A0502050306030303" pitchFamily="18" charset="0"/>
              </a:rPr>
              <a:t>Դպրոցի վարչական աշխատակազմ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CB7812-D4F1-41BD-833F-E76CEB04B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91000"/>
          </a:xfrm>
        </p:spPr>
        <p:txBody>
          <a:bodyPr>
            <a:normAutofit fontScale="55000" lnSpcReduction="20000"/>
          </a:bodyPr>
          <a:lstStyle/>
          <a:p>
            <a:pPr marL="64008" indent="0">
              <a:buNone/>
            </a:pPr>
            <a:r>
              <a:rPr lang="hy-AM" b="1" dirty="0">
                <a:latin typeface="Sylfaen" panose="010A0502050306030303" pitchFamily="18" charset="0"/>
              </a:rPr>
              <a:t>Դպրոցների </a:t>
            </a:r>
            <a:r>
              <a:rPr lang="en-US" b="1" dirty="0">
                <a:latin typeface="Sylfaen" panose="010A0502050306030303" pitchFamily="18" charset="0"/>
              </a:rPr>
              <a:t>33 </a:t>
            </a:r>
            <a:r>
              <a:rPr lang="hy-AM" b="1" dirty="0">
                <a:latin typeface="Sylfaen" panose="010A0502050306030303" pitchFamily="18" charset="0"/>
              </a:rPr>
              <a:t>ադմինիստրատոր. </a:t>
            </a:r>
            <a:endParaRPr lang="en-US" b="1" dirty="0">
              <a:latin typeface="Sylfaen" panose="010A0502050306030303" pitchFamily="18" charset="0"/>
            </a:endParaRPr>
          </a:p>
          <a:p>
            <a:r>
              <a:rPr lang="hy-AM" dirty="0">
                <a:latin typeface="Sylfaen" panose="010A0502050306030303" pitchFamily="18" charset="0"/>
              </a:rPr>
              <a:t>ԿՄ</a:t>
            </a:r>
            <a:r>
              <a:rPr lang="en-US" dirty="0">
                <a:latin typeface="Sylfaen" panose="010A0502050306030303" pitchFamily="18" charset="0"/>
              </a:rPr>
              <a:t>/</a:t>
            </a:r>
            <a:r>
              <a:rPr lang="hy-AM" dirty="0">
                <a:latin typeface="Sylfaen" panose="010A0502050306030303" pitchFamily="18" charset="0"/>
              </a:rPr>
              <a:t>ՎԱՄ</a:t>
            </a:r>
            <a:r>
              <a:rPr lang="en-US" dirty="0">
                <a:latin typeface="Sylfaen" panose="010A0502050306030303" pitchFamily="18" charset="0"/>
              </a:rPr>
              <a:t>/</a:t>
            </a:r>
            <a:r>
              <a:rPr lang="hy-AM" dirty="0">
                <a:latin typeface="Sylfaen" panose="010A0502050306030303" pitchFamily="18" charset="0"/>
              </a:rPr>
              <a:t>ԱՄ</a:t>
            </a:r>
            <a:r>
              <a:rPr lang="en-US" dirty="0">
                <a:latin typeface="Sylfaen" panose="010A0502050306030303" pitchFamily="18" charset="0"/>
              </a:rPr>
              <a:t>-5</a:t>
            </a:r>
            <a:r>
              <a:rPr lang="hy-AM" dirty="0">
                <a:latin typeface="Sylfaen" panose="010A0502050306030303" pitchFamily="18" charset="0"/>
              </a:rPr>
              <a:t>-րդ դասարանների</a:t>
            </a:r>
            <a:r>
              <a:rPr lang="en-US" dirty="0">
                <a:latin typeface="Sylfaen" panose="010A0502050306030303" pitchFamily="18" charset="0"/>
              </a:rPr>
              <a:t> </a:t>
            </a:r>
            <a:r>
              <a:rPr lang="hy-AM" dirty="0">
                <a:latin typeface="Sylfaen" panose="010A0502050306030303" pitchFamily="18" charset="0"/>
              </a:rPr>
              <a:t>ադմինիստրատոր </a:t>
            </a:r>
            <a:r>
              <a:rPr lang="en-US" dirty="0">
                <a:latin typeface="Sylfaen" panose="010A0502050306030303" pitchFamily="18" charset="0"/>
              </a:rPr>
              <a:t>(11) (6,375/5,997 </a:t>
            </a:r>
            <a:r>
              <a:rPr lang="hy-AM" dirty="0">
                <a:latin typeface="Sylfaen" panose="010A0502050306030303" pitchFamily="18" charset="0"/>
              </a:rPr>
              <a:t>աշակերտ</a:t>
            </a:r>
            <a:r>
              <a:rPr lang="en-US" dirty="0">
                <a:latin typeface="Sylfaen" panose="010A0502050306030303" pitchFamily="18" charset="0"/>
              </a:rPr>
              <a:t>)</a:t>
            </a:r>
          </a:p>
          <a:p>
            <a:pPr lvl="1"/>
            <a:r>
              <a:rPr lang="en-US" dirty="0">
                <a:latin typeface="Sylfaen" panose="010A0502050306030303" pitchFamily="18" charset="0"/>
              </a:rPr>
              <a:t>$1,952,704</a:t>
            </a:r>
          </a:p>
          <a:p>
            <a:r>
              <a:rPr lang="en-US" dirty="0">
                <a:latin typeface="Sylfaen" panose="010A0502050306030303" pitchFamily="18" charset="0"/>
              </a:rPr>
              <a:t>6-8</a:t>
            </a:r>
            <a:r>
              <a:rPr lang="hy-AM" dirty="0">
                <a:latin typeface="Sylfaen" panose="010A0502050306030303" pitchFamily="18" charset="0"/>
              </a:rPr>
              <a:t>-րդ դասարանների ադմինիստրատորներ </a:t>
            </a:r>
            <a:r>
              <a:rPr lang="en-US" dirty="0">
                <a:latin typeface="Sylfaen" panose="010A0502050306030303" pitchFamily="18" charset="0"/>
              </a:rPr>
              <a:t>(8) (3,508/3,393 </a:t>
            </a:r>
            <a:r>
              <a:rPr lang="hy-AM" dirty="0">
                <a:latin typeface="Sylfaen" panose="010A0502050306030303" pitchFamily="18" charset="0"/>
              </a:rPr>
              <a:t>աշակերտ</a:t>
            </a:r>
            <a:r>
              <a:rPr lang="en-US" dirty="0">
                <a:latin typeface="Sylfaen" panose="010A0502050306030303" pitchFamily="18" charset="0"/>
              </a:rPr>
              <a:t>)</a:t>
            </a:r>
          </a:p>
          <a:p>
            <a:pPr lvl="1"/>
            <a:r>
              <a:rPr lang="en-US" dirty="0">
                <a:latin typeface="Sylfaen" panose="010A0502050306030303" pitchFamily="18" charset="0"/>
              </a:rPr>
              <a:t>$1,320,252</a:t>
            </a:r>
          </a:p>
          <a:p>
            <a:r>
              <a:rPr lang="en-US" dirty="0">
                <a:latin typeface="Sylfaen" panose="010A0502050306030303" pitchFamily="18" charset="0"/>
              </a:rPr>
              <a:t>9-12</a:t>
            </a:r>
            <a:r>
              <a:rPr lang="hy-AM" dirty="0">
                <a:latin typeface="Sylfaen" panose="010A0502050306030303" pitchFamily="18" charset="0"/>
              </a:rPr>
              <a:t>-րդ դասարանների ադմինիստրատորներ </a:t>
            </a:r>
            <a:r>
              <a:rPr lang="en-US" dirty="0">
                <a:latin typeface="Sylfaen" panose="010A0502050306030303" pitchFamily="18" charset="0"/>
              </a:rPr>
              <a:t>(10) (5,270/5,131 </a:t>
            </a:r>
            <a:r>
              <a:rPr lang="hy-AM" dirty="0">
                <a:latin typeface="Sylfaen" panose="010A0502050306030303" pitchFamily="18" charset="0"/>
              </a:rPr>
              <a:t>աշակերտ</a:t>
            </a:r>
            <a:r>
              <a:rPr lang="en-US" dirty="0">
                <a:latin typeface="Sylfaen" panose="010A0502050306030303" pitchFamily="18" charset="0"/>
              </a:rPr>
              <a:t>)</a:t>
            </a:r>
          </a:p>
          <a:p>
            <a:pPr lvl="1"/>
            <a:r>
              <a:rPr lang="en-US" dirty="0">
                <a:latin typeface="Sylfaen" panose="010A0502050306030303" pitchFamily="18" charset="0"/>
              </a:rPr>
              <a:t>$1,748,169</a:t>
            </a: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Այլընտրանքային դպրոցների ադմինիստրատորներ 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(3)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$472,610</a:t>
            </a: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Մեծահասակների կրթության ադմինիստրատոր 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(1)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$218,681</a:t>
            </a:r>
          </a:p>
        </p:txBody>
      </p:sp>
    </p:spTree>
    <p:extLst>
      <p:ext uri="{BB962C8B-B14F-4D97-AF65-F5344CB8AC3E}">
        <p14:creationId xmlns:p14="http://schemas.microsoft.com/office/powerpoint/2010/main" val="34929539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99AB4-EC6C-415E-B60C-25808AE9E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365396"/>
            <a:ext cx="5105400" cy="799306"/>
          </a:xfrm>
        </p:spPr>
        <p:txBody>
          <a:bodyPr/>
          <a:lstStyle/>
          <a:p>
            <a:r>
              <a:rPr lang="hy-AM" sz="2400" dirty="0">
                <a:latin typeface="Sylfaen" panose="010A0502050306030303" pitchFamily="18" charset="0"/>
              </a:rPr>
              <a:t>Դպրոցի գրասենյակի աշխտակազմ </a:t>
            </a: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CB7C06-19B1-4AA4-8539-DCC80E9E8A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399"/>
            <a:ext cx="8229600" cy="5197205"/>
          </a:xfrm>
        </p:spPr>
        <p:txBody>
          <a:bodyPr>
            <a:normAutofit fontScale="77500" lnSpcReduction="20000"/>
          </a:bodyPr>
          <a:lstStyle/>
          <a:p>
            <a:pPr marL="64008" indent="0">
              <a:buNone/>
            </a:pPr>
            <a:r>
              <a:rPr lang="hy-AM" b="1" dirty="0">
                <a:latin typeface="Sylfaen" panose="010A0502050306030303" pitchFamily="18" charset="0"/>
              </a:rPr>
              <a:t>Դպրոցների գրասենյակների </a:t>
            </a:r>
            <a:r>
              <a:rPr lang="en-US" b="1" dirty="0">
                <a:latin typeface="Sylfaen" panose="010A0502050306030303" pitchFamily="18" charset="0"/>
              </a:rPr>
              <a:t>70</a:t>
            </a:r>
            <a:r>
              <a:rPr lang="hy-AM" b="1" dirty="0">
                <a:latin typeface="Sylfaen" panose="010A0502050306030303" pitchFamily="18" charset="0"/>
              </a:rPr>
              <a:t> աշխատակից.</a:t>
            </a:r>
            <a:endParaRPr lang="en-US" b="1" dirty="0">
              <a:latin typeface="Sylfaen" panose="010A0502050306030303" pitchFamily="18" charset="0"/>
            </a:endParaRPr>
          </a:p>
          <a:p>
            <a:r>
              <a:rPr lang="hy-AM" dirty="0">
                <a:latin typeface="Sylfaen" panose="010A0502050306030303" pitchFamily="18" charset="0"/>
              </a:rPr>
              <a:t>ԿՄ</a:t>
            </a:r>
            <a:r>
              <a:rPr lang="en-US" dirty="0">
                <a:latin typeface="Sylfaen" panose="010A0502050306030303" pitchFamily="18" charset="0"/>
              </a:rPr>
              <a:t>/</a:t>
            </a:r>
            <a:r>
              <a:rPr lang="hy-AM" dirty="0">
                <a:latin typeface="Sylfaen" panose="010A0502050306030303" pitchFamily="18" charset="0"/>
              </a:rPr>
              <a:t>ՎԱՄ</a:t>
            </a:r>
            <a:r>
              <a:rPr lang="en-US" dirty="0">
                <a:latin typeface="Sylfaen" panose="010A0502050306030303" pitchFamily="18" charset="0"/>
              </a:rPr>
              <a:t>/</a:t>
            </a:r>
            <a:r>
              <a:rPr lang="hy-AM" dirty="0">
                <a:latin typeface="Sylfaen" panose="010A0502050306030303" pitchFamily="18" charset="0"/>
              </a:rPr>
              <a:t>ԱՄ</a:t>
            </a:r>
            <a:r>
              <a:rPr lang="en-US" dirty="0">
                <a:latin typeface="Sylfaen" panose="010A0502050306030303" pitchFamily="18" charset="0"/>
              </a:rPr>
              <a:t>-5</a:t>
            </a:r>
            <a:r>
              <a:rPr lang="hy-AM" dirty="0">
                <a:latin typeface="Sylfaen" panose="010A0502050306030303" pitchFamily="18" charset="0"/>
              </a:rPr>
              <a:t>-րդ դասարանների աշխատակիցներ. </a:t>
            </a:r>
            <a:r>
              <a:rPr lang="en-US" dirty="0">
                <a:latin typeface="Sylfaen" panose="010A0502050306030303" pitchFamily="18" charset="0"/>
              </a:rPr>
              <a:t>25.69</a:t>
            </a:r>
          </a:p>
          <a:p>
            <a:pPr lvl="1"/>
            <a:r>
              <a:rPr lang="en-US" dirty="0">
                <a:latin typeface="Sylfaen" panose="010A0502050306030303" pitchFamily="18" charset="0"/>
              </a:rPr>
              <a:t>$1,472,274</a:t>
            </a:r>
          </a:p>
          <a:p>
            <a:r>
              <a:rPr lang="en-US" dirty="0">
                <a:latin typeface="Sylfaen" panose="010A0502050306030303" pitchFamily="18" charset="0"/>
              </a:rPr>
              <a:t>6-8</a:t>
            </a:r>
            <a:r>
              <a:rPr lang="hy-AM" dirty="0">
                <a:latin typeface="Sylfaen" panose="010A0502050306030303" pitchFamily="18" charset="0"/>
              </a:rPr>
              <a:t>-րդ դասարանների աշխատակիցներ.</a:t>
            </a:r>
            <a:r>
              <a:rPr lang="en-US" dirty="0">
                <a:latin typeface="Sylfaen" panose="010A0502050306030303" pitchFamily="18" charset="0"/>
              </a:rPr>
              <a:t> </a:t>
            </a:r>
            <a:r>
              <a:rPr lang="hy-AM" dirty="0">
                <a:latin typeface="Sylfaen" panose="010A0502050306030303" pitchFamily="18" charset="0"/>
              </a:rPr>
              <a:t>1</a:t>
            </a:r>
            <a:r>
              <a:rPr lang="en-US" dirty="0">
                <a:latin typeface="Sylfaen" panose="010A0502050306030303" pitchFamily="18" charset="0"/>
              </a:rPr>
              <a:t>1.78</a:t>
            </a:r>
          </a:p>
          <a:p>
            <a:pPr lvl="1"/>
            <a:r>
              <a:rPr lang="en-US" dirty="0">
                <a:latin typeface="Sylfaen" panose="010A0502050306030303" pitchFamily="18" charset="0"/>
              </a:rPr>
              <a:t>$783,365</a:t>
            </a:r>
          </a:p>
          <a:p>
            <a:r>
              <a:rPr lang="en-US" dirty="0">
                <a:latin typeface="Sylfaen" panose="010A0502050306030303" pitchFamily="18" charset="0"/>
              </a:rPr>
              <a:t>9-12</a:t>
            </a:r>
            <a:r>
              <a:rPr lang="hy-AM" dirty="0">
                <a:latin typeface="Sylfaen" panose="010A0502050306030303" pitchFamily="18" charset="0"/>
              </a:rPr>
              <a:t>-րդ դասարանների աշխատակիցներ.</a:t>
            </a:r>
            <a:r>
              <a:rPr lang="en-US" dirty="0">
                <a:latin typeface="Sylfaen" panose="010A0502050306030303" pitchFamily="18" charset="0"/>
              </a:rPr>
              <a:t> 21.85</a:t>
            </a:r>
          </a:p>
          <a:p>
            <a:pPr lvl="1"/>
            <a:r>
              <a:rPr lang="en-US" dirty="0">
                <a:latin typeface="Sylfaen" panose="010A0502050306030303" pitchFamily="18" charset="0"/>
              </a:rPr>
              <a:t>$1,443,474</a:t>
            </a:r>
          </a:p>
          <a:p>
            <a:r>
              <a:rPr lang="hy-AM" dirty="0">
                <a:latin typeface="Sylfaen" panose="010A0502050306030303" pitchFamily="18" charset="0"/>
              </a:rPr>
              <a:t>Այլընտրանքային դպրոցի աշխատակիցներ.</a:t>
            </a:r>
            <a:r>
              <a:rPr lang="en-US" dirty="0">
                <a:latin typeface="Sylfaen" panose="010A0502050306030303" pitchFamily="18" charset="0"/>
              </a:rPr>
              <a:t> 2.97</a:t>
            </a:r>
          </a:p>
          <a:p>
            <a:pPr lvl="1"/>
            <a:r>
              <a:rPr lang="en-US" dirty="0">
                <a:latin typeface="Sylfaen" panose="010A0502050306030303" pitchFamily="18" charset="0"/>
              </a:rPr>
              <a:t>$179,977</a:t>
            </a:r>
          </a:p>
          <a:p>
            <a:r>
              <a:rPr lang="hy-AM" dirty="0">
                <a:latin typeface="Sylfaen" panose="010A0502050306030303" pitchFamily="18" charset="0"/>
              </a:rPr>
              <a:t>Մեծահասակների կրթության աշխատակիցներ. </a:t>
            </a:r>
            <a:r>
              <a:rPr lang="en-US" dirty="0">
                <a:latin typeface="Sylfaen" panose="010A0502050306030303" pitchFamily="18" charset="0"/>
              </a:rPr>
              <a:t>10.30</a:t>
            </a:r>
          </a:p>
          <a:p>
            <a:pPr lvl="1"/>
            <a:r>
              <a:rPr lang="en-US" dirty="0">
                <a:latin typeface="Sylfaen" panose="010A0502050306030303" pitchFamily="18" charset="0"/>
              </a:rPr>
              <a:t>$631,865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8797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1480E-2124-4F54-9AD7-D90E9F691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sz="3200" dirty="0">
                <a:latin typeface="Sylfaen" panose="010A0502050306030303" pitchFamily="18" charset="0"/>
              </a:rPr>
              <a:t>Դպրոցների ուսուցիչներ 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20B7BE-E31A-41C5-9BE3-609597D02C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47799"/>
            <a:ext cx="8229600" cy="5044805"/>
          </a:xfrm>
        </p:spPr>
        <p:txBody>
          <a:bodyPr>
            <a:normAutofit fontScale="77500" lnSpcReduction="20000"/>
          </a:bodyPr>
          <a:lstStyle/>
          <a:p>
            <a:pPr marL="64008" indent="0">
              <a:buNone/>
            </a:pPr>
            <a:r>
              <a:rPr lang="hy-AM" b="1" dirty="0">
                <a:latin typeface="Sylfaen" panose="010A0502050306030303" pitchFamily="18" charset="0"/>
              </a:rPr>
              <a:t>Ընդհանուր ուսուցման </a:t>
            </a:r>
            <a:r>
              <a:rPr lang="en-US" b="1" dirty="0">
                <a:latin typeface="Sylfaen" panose="010A0502050306030303" pitchFamily="18" charset="0"/>
              </a:rPr>
              <a:t>576 </a:t>
            </a:r>
            <a:r>
              <a:rPr lang="hy-AM" b="1" dirty="0">
                <a:latin typeface="Sylfaen" panose="010A0502050306030303" pitchFamily="18" charset="0"/>
              </a:rPr>
              <a:t>ուսուցիչ. </a:t>
            </a:r>
            <a:endParaRPr lang="en-US" b="1" dirty="0">
              <a:latin typeface="Sylfaen" panose="010A0502050306030303" pitchFamily="18" charset="0"/>
            </a:endParaRPr>
          </a:p>
          <a:p>
            <a:r>
              <a:rPr lang="hy-AM" dirty="0">
                <a:latin typeface="Sylfaen" panose="010A0502050306030303" pitchFamily="18" charset="0"/>
              </a:rPr>
              <a:t>ԿՄ</a:t>
            </a:r>
            <a:r>
              <a:rPr lang="en-US" dirty="0">
                <a:latin typeface="Sylfaen" panose="010A0502050306030303" pitchFamily="18" charset="0"/>
              </a:rPr>
              <a:t>/</a:t>
            </a:r>
            <a:r>
              <a:rPr lang="hy-AM" dirty="0">
                <a:latin typeface="Sylfaen" panose="010A0502050306030303" pitchFamily="18" charset="0"/>
              </a:rPr>
              <a:t>ՎԱՄ</a:t>
            </a:r>
            <a:r>
              <a:rPr lang="en-US" dirty="0">
                <a:latin typeface="Sylfaen" panose="010A0502050306030303" pitchFamily="18" charset="0"/>
              </a:rPr>
              <a:t>/</a:t>
            </a:r>
            <a:r>
              <a:rPr lang="hy-AM" dirty="0">
                <a:latin typeface="Sylfaen" panose="010A0502050306030303" pitchFamily="18" charset="0"/>
              </a:rPr>
              <a:t>ԱՄ</a:t>
            </a:r>
            <a:r>
              <a:rPr lang="en-US" dirty="0">
                <a:latin typeface="Sylfaen" panose="010A0502050306030303" pitchFamily="18" charset="0"/>
              </a:rPr>
              <a:t>-5</a:t>
            </a:r>
            <a:r>
              <a:rPr lang="hy-AM" dirty="0">
                <a:latin typeface="Sylfaen" panose="010A0502050306030303" pitchFamily="18" charset="0"/>
              </a:rPr>
              <a:t>-րդ դասարանների ուսուցիչներ. </a:t>
            </a:r>
            <a:r>
              <a:rPr lang="en-US" dirty="0">
                <a:latin typeface="Sylfaen" panose="010A0502050306030303" pitchFamily="18" charset="0"/>
              </a:rPr>
              <a:t>247.8</a:t>
            </a:r>
          </a:p>
          <a:p>
            <a:pPr lvl="1"/>
            <a:r>
              <a:rPr lang="en-US" dirty="0">
                <a:latin typeface="Sylfaen" panose="010A0502050306030303" pitchFamily="18" charset="0"/>
              </a:rPr>
              <a:t>$28,250,072</a:t>
            </a:r>
          </a:p>
          <a:p>
            <a:r>
              <a:rPr lang="en-US" dirty="0">
                <a:latin typeface="Sylfaen" panose="010A0502050306030303" pitchFamily="18" charset="0"/>
              </a:rPr>
              <a:t>6-8</a:t>
            </a:r>
            <a:r>
              <a:rPr lang="hy-AM" dirty="0">
                <a:latin typeface="Sylfaen" panose="010A0502050306030303" pitchFamily="18" charset="0"/>
              </a:rPr>
              <a:t>-րդ դասարանների ուսուցիչներ. </a:t>
            </a:r>
            <a:r>
              <a:rPr lang="en-US" dirty="0">
                <a:latin typeface="Sylfaen" panose="010A0502050306030303" pitchFamily="18" charset="0"/>
              </a:rPr>
              <a:t>124.0</a:t>
            </a:r>
          </a:p>
          <a:p>
            <a:pPr lvl="1"/>
            <a:r>
              <a:rPr lang="en-US" dirty="0">
                <a:latin typeface="Sylfaen" panose="010A0502050306030303" pitchFamily="18" charset="0"/>
              </a:rPr>
              <a:t>$13,869,127</a:t>
            </a:r>
          </a:p>
          <a:p>
            <a:r>
              <a:rPr lang="en-US" dirty="0">
                <a:latin typeface="Sylfaen" panose="010A0502050306030303" pitchFamily="18" charset="0"/>
              </a:rPr>
              <a:t>9-12</a:t>
            </a:r>
            <a:r>
              <a:rPr lang="hy-AM" dirty="0">
                <a:latin typeface="Sylfaen" panose="010A0502050306030303" pitchFamily="18" charset="0"/>
              </a:rPr>
              <a:t>-րդ դասարանների ուսուցիչներ. </a:t>
            </a:r>
            <a:r>
              <a:rPr lang="en-US" dirty="0">
                <a:latin typeface="Sylfaen" panose="010A0502050306030303" pitchFamily="18" charset="0"/>
              </a:rPr>
              <a:t>169.2</a:t>
            </a:r>
          </a:p>
          <a:p>
            <a:pPr lvl="1"/>
            <a:r>
              <a:rPr lang="en-US" dirty="0">
                <a:latin typeface="Sylfaen" panose="010A0502050306030303" pitchFamily="18" charset="0"/>
              </a:rPr>
              <a:t>$19,224,401</a:t>
            </a:r>
          </a:p>
          <a:p>
            <a:r>
              <a:rPr lang="hy-AM" dirty="0">
                <a:latin typeface="Sylfaen" panose="010A0502050306030303" pitchFamily="18" charset="0"/>
              </a:rPr>
              <a:t>Այլընտրանքային դպրոցի ուսուցիչներ. </a:t>
            </a:r>
            <a:r>
              <a:rPr lang="en-US" dirty="0">
                <a:latin typeface="Sylfaen" panose="010A0502050306030303" pitchFamily="18" charset="0"/>
              </a:rPr>
              <a:t>18.0</a:t>
            </a:r>
          </a:p>
          <a:p>
            <a:pPr lvl="1"/>
            <a:r>
              <a:rPr lang="en-US" dirty="0">
                <a:latin typeface="Sylfaen" panose="010A0502050306030303" pitchFamily="18" charset="0"/>
              </a:rPr>
              <a:t>$1,953,774</a:t>
            </a:r>
          </a:p>
          <a:p>
            <a:r>
              <a:rPr lang="hy-AM" dirty="0">
                <a:latin typeface="Sylfaen" panose="010A0502050306030303" pitchFamily="18" charset="0"/>
              </a:rPr>
              <a:t>Մեծահասակների կրթության ուսուցիչներ. </a:t>
            </a:r>
            <a:r>
              <a:rPr lang="en-US" dirty="0">
                <a:latin typeface="Sylfaen" panose="010A0502050306030303" pitchFamily="18" charset="0"/>
              </a:rPr>
              <a:t>0.48 + </a:t>
            </a:r>
            <a:r>
              <a:rPr lang="hy-AM" dirty="0">
                <a:latin typeface="Sylfaen" panose="010A0502050306030303" pitchFamily="18" charset="0"/>
              </a:rPr>
              <a:t>ժամականով աշխատողներ </a:t>
            </a:r>
            <a:endParaRPr lang="en-US" dirty="0">
              <a:latin typeface="Sylfaen" panose="010A0502050306030303" pitchFamily="18" charset="0"/>
            </a:endParaRPr>
          </a:p>
          <a:p>
            <a:pPr lvl="1"/>
            <a:r>
              <a:rPr lang="en-US" dirty="0">
                <a:latin typeface="Sylfaen" panose="010A0502050306030303" pitchFamily="18" charset="0"/>
              </a:rPr>
              <a:t>$65,391 + $986,841</a:t>
            </a:r>
          </a:p>
        </p:txBody>
      </p:sp>
    </p:spTree>
    <p:extLst>
      <p:ext uri="{BB962C8B-B14F-4D97-AF65-F5344CB8AC3E}">
        <p14:creationId xmlns:p14="http://schemas.microsoft.com/office/powerpoint/2010/main" val="21684540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D9C06-4F20-43FE-B557-0B4835592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7200"/>
            <a:ext cx="5486400" cy="799306"/>
          </a:xfrm>
        </p:spPr>
        <p:txBody>
          <a:bodyPr/>
          <a:lstStyle/>
          <a:p>
            <a:r>
              <a:rPr lang="hy-AM" sz="2800" dirty="0">
                <a:latin typeface="Sylfaen" panose="010A0502050306030303" pitchFamily="18" charset="0"/>
              </a:rPr>
              <a:t>Դպրոցների այլ աշխատակիցներ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7506CB-C455-4542-B1FD-5291A59375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64008" indent="0">
              <a:buNone/>
            </a:pPr>
            <a:r>
              <a:rPr lang="hy-AM" b="1" dirty="0">
                <a:latin typeface="Sylfaen" panose="010A0502050306030303" pitchFamily="18" charset="0"/>
              </a:rPr>
              <a:t>Դպրոցների </a:t>
            </a:r>
            <a:r>
              <a:rPr lang="en-US" b="1" dirty="0">
                <a:latin typeface="Sylfaen" panose="010A0502050306030303" pitchFamily="18" charset="0"/>
              </a:rPr>
              <a:t>138 </a:t>
            </a:r>
            <a:r>
              <a:rPr lang="hy-AM" b="1" dirty="0">
                <a:latin typeface="Sylfaen" panose="010A0502050306030303" pitchFamily="18" charset="0"/>
              </a:rPr>
              <a:t>այլ աշխատակից. </a:t>
            </a:r>
            <a:endParaRPr lang="en-US" b="1" dirty="0">
              <a:latin typeface="Sylfaen" panose="010A0502050306030303" pitchFamily="18" charset="0"/>
            </a:endParaRPr>
          </a:p>
          <a:p>
            <a:r>
              <a:rPr lang="hy-AM" dirty="0">
                <a:latin typeface="Sylfaen" panose="010A0502050306030303" pitchFamily="18" charset="0"/>
              </a:rPr>
              <a:t>ՎԱՄ</a:t>
            </a:r>
            <a:r>
              <a:rPr lang="en-US" dirty="0">
                <a:latin typeface="Sylfaen" panose="010A0502050306030303" pitchFamily="18" charset="0"/>
              </a:rPr>
              <a:t>/</a:t>
            </a:r>
            <a:r>
              <a:rPr lang="hy-AM" dirty="0">
                <a:latin typeface="Sylfaen" panose="010A0502050306030303" pitchFamily="18" charset="0"/>
              </a:rPr>
              <a:t>ԱՄ</a:t>
            </a:r>
            <a:r>
              <a:rPr lang="en-US" dirty="0">
                <a:latin typeface="Sylfaen" panose="010A0502050306030303" pitchFamily="18" charset="0"/>
              </a:rPr>
              <a:t>-5</a:t>
            </a:r>
            <a:r>
              <a:rPr lang="hy-AM" dirty="0">
                <a:latin typeface="Sylfaen" panose="010A0502050306030303" pitchFamily="18" charset="0"/>
              </a:rPr>
              <a:t>-րդ դասարանների այլ աշխատակիցներ.</a:t>
            </a:r>
            <a:r>
              <a:rPr lang="en-US" dirty="0">
                <a:latin typeface="Sylfaen" panose="010A0502050306030303" pitchFamily="18" charset="0"/>
              </a:rPr>
              <a:t> 60.475</a:t>
            </a:r>
          </a:p>
          <a:p>
            <a:pPr lvl="1"/>
            <a:r>
              <a:rPr lang="en-US" dirty="0">
                <a:latin typeface="Sylfaen" panose="010A0502050306030303" pitchFamily="18" charset="0"/>
              </a:rPr>
              <a:t>$2,876,708</a:t>
            </a:r>
          </a:p>
          <a:p>
            <a:r>
              <a:rPr lang="en-US" dirty="0">
                <a:latin typeface="Sylfaen" panose="010A0502050306030303" pitchFamily="18" charset="0"/>
              </a:rPr>
              <a:t>6-</a:t>
            </a:r>
            <a:r>
              <a:rPr lang="hy-AM" dirty="0">
                <a:latin typeface="Sylfaen" panose="010A0502050306030303" pitchFamily="18" charset="0"/>
              </a:rPr>
              <a:t>8-րդ դասարանների այլ աշխատակիցներ.</a:t>
            </a:r>
            <a:r>
              <a:rPr lang="en-US" dirty="0">
                <a:latin typeface="Sylfaen" panose="010A0502050306030303" pitchFamily="18" charset="0"/>
              </a:rPr>
              <a:t> 22.575</a:t>
            </a:r>
          </a:p>
          <a:p>
            <a:pPr lvl="1"/>
            <a:r>
              <a:rPr lang="en-US" dirty="0">
                <a:latin typeface="Sylfaen" panose="010A0502050306030303" pitchFamily="18" charset="0"/>
              </a:rPr>
              <a:t>$1,392,089</a:t>
            </a:r>
          </a:p>
          <a:p>
            <a:r>
              <a:rPr lang="en-US" dirty="0">
                <a:latin typeface="Sylfaen" panose="010A0502050306030303" pitchFamily="18" charset="0"/>
              </a:rPr>
              <a:t>9-12</a:t>
            </a:r>
            <a:r>
              <a:rPr lang="hy-AM" dirty="0">
                <a:latin typeface="Sylfaen" panose="010A0502050306030303" pitchFamily="18" charset="0"/>
              </a:rPr>
              <a:t>-րդ դասարանների այլ աշխատակիցներ. </a:t>
            </a:r>
            <a:r>
              <a:rPr lang="en-US" dirty="0">
                <a:latin typeface="Sylfaen" panose="010A0502050306030303" pitchFamily="18" charset="0"/>
              </a:rPr>
              <a:t>25.025</a:t>
            </a:r>
          </a:p>
          <a:p>
            <a:pPr lvl="1"/>
            <a:r>
              <a:rPr lang="en-US" dirty="0">
                <a:latin typeface="Sylfaen" panose="010A0502050306030303" pitchFamily="18" charset="0"/>
              </a:rPr>
              <a:t>$1,401,003</a:t>
            </a:r>
          </a:p>
          <a:p>
            <a:r>
              <a:rPr lang="hy-AM" dirty="0">
                <a:latin typeface="Sylfaen" panose="010A0502050306030303" pitchFamily="18" charset="0"/>
              </a:rPr>
              <a:t>Այլընտրանքային կրթության այլ աշխատակիցներ.</a:t>
            </a:r>
            <a:r>
              <a:rPr lang="en-US" dirty="0">
                <a:latin typeface="Sylfaen" panose="010A0502050306030303" pitchFamily="18" charset="0"/>
              </a:rPr>
              <a:t> 7.8125</a:t>
            </a:r>
          </a:p>
          <a:p>
            <a:pPr lvl="1"/>
            <a:r>
              <a:rPr lang="en-US" dirty="0">
                <a:latin typeface="Sylfaen" panose="010A0502050306030303" pitchFamily="18" charset="0"/>
              </a:rPr>
              <a:t>$414,086</a:t>
            </a:r>
          </a:p>
          <a:p>
            <a:r>
              <a:rPr lang="hy-AM" dirty="0">
                <a:latin typeface="Sylfaen" panose="010A0502050306030303" pitchFamily="18" charset="0"/>
              </a:rPr>
              <a:t>Մեծահասակների կրթության այլ աշխատակիցներ.</a:t>
            </a:r>
            <a:r>
              <a:rPr lang="en-US" dirty="0">
                <a:latin typeface="Sylfaen" panose="010A0502050306030303" pitchFamily="18" charset="0"/>
              </a:rPr>
              <a:t> 6.31</a:t>
            </a:r>
          </a:p>
          <a:p>
            <a:pPr lvl="1"/>
            <a:r>
              <a:rPr lang="en-US" dirty="0">
                <a:latin typeface="Sylfaen" panose="010A0502050306030303" pitchFamily="18" charset="0"/>
              </a:rPr>
              <a:t>$311,923</a:t>
            </a:r>
          </a:p>
        </p:txBody>
      </p:sp>
    </p:spTree>
    <p:extLst>
      <p:ext uri="{BB962C8B-B14F-4D97-AF65-F5344CB8AC3E}">
        <p14:creationId xmlns:p14="http://schemas.microsoft.com/office/powerpoint/2010/main" val="22777459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3113B-432F-4CC7-8B7B-5072A75DE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sz="3200" dirty="0">
                <a:latin typeface="Sylfaen" panose="010A0502050306030303" pitchFamily="18" charset="0"/>
              </a:rPr>
              <a:t>Հատուկ ուսուցման ուսուցիչներ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53CB74-65C0-4489-8E73-4212A8D1C1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4892406"/>
          </a:xfrm>
        </p:spPr>
        <p:txBody>
          <a:bodyPr>
            <a:normAutofit fontScale="62500" lnSpcReduction="20000"/>
          </a:bodyPr>
          <a:lstStyle/>
          <a:p>
            <a:pPr marL="64008" indent="0">
              <a:buNone/>
            </a:pPr>
            <a:r>
              <a:rPr lang="hy-AM" b="1" dirty="0">
                <a:latin typeface="Sylfaen" panose="010A0502050306030303" pitchFamily="18" charset="0"/>
              </a:rPr>
              <a:t>Հատուկ ուսուցման </a:t>
            </a:r>
            <a:r>
              <a:rPr lang="en-US" b="1" dirty="0">
                <a:latin typeface="Sylfaen" panose="010A0502050306030303" pitchFamily="18" charset="0"/>
              </a:rPr>
              <a:t>96 </a:t>
            </a:r>
            <a:r>
              <a:rPr lang="hy-AM" b="1" dirty="0">
                <a:latin typeface="Sylfaen" panose="010A0502050306030303" pitchFamily="18" charset="0"/>
              </a:rPr>
              <a:t>ուսուցիչ. </a:t>
            </a:r>
            <a:endParaRPr lang="en-US" b="1" dirty="0">
              <a:latin typeface="Sylfaen" panose="010A0502050306030303" pitchFamily="18" charset="0"/>
            </a:endParaRPr>
          </a:p>
          <a:p>
            <a:r>
              <a:rPr lang="hy-AM" dirty="0">
                <a:latin typeface="Sylfaen" panose="010A0502050306030303" pitchFamily="18" charset="0"/>
              </a:rPr>
              <a:t>Հատուկ ուսուցման նախակրթարան </a:t>
            </a:r>
            <a:r>
              <a:rPr lang="en-US" dirty="0">
                <a:latin typeface="Sylfaen" panose="010A0502050306030303" pitchFamily="18" charset="0"/>
              </a:rPr>
              <a:t>(SEED): 7.00</a:t>
            </a:r>
          </a:p>
          <a:p>
            <a:pPr lvl="1"/>
            <a:r>
              <a:rPr lang="en-US" dirty="0">
                <a:latin typeface="Sylfaen" panose="010A0502050306030303" pitchFamily="18" charset="0"/>
              </a:rPr>
              <a:t>$769,952</a:t>
            </a:r>
          </a:p>
          <a:p>
            <a:r>
              <a:rPr lang="hy-AM" dirty="0">
                <a:latin typeface="Sylfaen" panose="010A0502050306030303" pitchFamily="18" charset="0"/>
              </a:rPr>
              <a:t>ՎԱՄ</a:t>
            </a:r>
            <a:r>
              <a:rPr lang="en-US" dirty="0">
                <a:latin typeface="Sylfaen" panose="010A0502050306030303" pitchFamily="18" charset="0"/>
              </a:rPr>
              <a:t>/</a:t>
            </a:r>
            <a:r>
              <a:rPr lang="hy-AM" dirty="0">
                <a:latin typeface="Sylfaen" panose="010A0502050306030303" pitchFamily="18" charset="0"/>
              </a:rPr>
              <a:t>ԱՄ</a:t>
            </a:r>
            <a:r>
              <a:rPr lang="en-US" dirty="0">
                <a:latin typeface="Sylfaen" panose="010A0502050306030303" pitchFamily="18" charset="0"/>
              </a:rPr>
              <a:t>-5</a:t>
            </a:r>
            <a:r>
              <a:rPr lang="hy-AM" dirty="0">
                <a:latin typeface="Sylfaen" panose="010A0502050306030303" pitchFamily="18" charset="0"/>
              </a:rPr>
              <a:t>-րդ դասարանների ուսուցիչներ.</a:t>
            </a:r>
            <a:r>
              <a:rPr lang="en-US" dirty="0">
                <a:latin typeface="Sylfaen" panose="010A0502050306030303" pitchFamily="18" charset="0"/>
              </a:rPr>
              <a:t> 38.50</a:t>
            </a:r>
          </a:p>
          <a:p>
            <a:pPr lvl="1"/>
            <a:r>
              <a:rPr lang="en-US" dirty="0">
                <a:latin typeface="Sylfaen" panose="010A0502050306030303" pitchFamily="18" charset="0"/>
              </a:rPr>
              <a:t>$4,083,529</a:t>
            </a:r>
          </a:p>
          <a:p>
            <a:r>
              <a:rPr lang="en-US" dirty="0">
                <a:latin typeface="Sylfaen" panose="010A0502050306030303" pitchFamily="18" charset="0"/>
              </a:rPr>
              <a:t>6-8</a:t>
            </a:r>
            <a:r>
              <a:rPr lang="hy-AM" dirty="0">
                <a:latin typeface="Sylfaen" panose="010A0502050306030303" pitchFamily="18" charset="0"/>
              </a:rPr>
              <a:t>-րդ դասարանների ուսուցիչներ.</a:t>
            </a:r>
            <a:r>
              <a:rPr lang="en-US" dirty="0">
                <a:latin typeface="Sylfaen" panose="010A0502050306030303" pitchFamily="18" charset="0"/>
              </a:rPr>
              <a:t> 17.0</a:t>
            </a:r>
          </a:p>
          <a:p>
            <a:pPr lvl="1"/>
            <a:r>
              <a:rPr lang="en-US" dirty="0">
                <a:latin typeface="Sylfaen" panose="010A0502050306030303" pitchFamily="18" charset="0"/>
              </a:rPr>
              <a:t>$1,996,040</a:t>
            </a:r>
          </a:p>
          <a:p>
            <a:r>
              <a:rPr lang="en-US" dirty="0">
                <a:latin typeface="Sylfaen" panose="010A0502050306030303" pitchFamily="18" charset="0"/>
              </a:rPr>
              <a:t>9-12</a:t>
            </a:r>
            <a:r>
              <a:rPr lang="hy-AM" dirty="0">
                <a:latin typeface="Sylfaen" panose="010A0502050306030303" pitchFamily="18" charset="0"/>
              </a:rPr>
              <a:t>-րդ դասարանների ուսուցիչներ. </a:t>
            </a:r>
            <a:r>
              <a:rPr lang="en-US" dirty="0">
                <a:latin typeface="Sylfaen" panose="010A0502050306030303" pitchFamily="18" charset="0"/>
              </a:rPr>
              <a:t>25.90</a:t>
            </a:r>
          </a:p>
          <a:p>
            <a:pPr lvl="1"/>
            <a:r>
              <a:rPr lang="en-US" dirty="0">
                <a:latin typeface="Sylfaen" panose="010A0502050306030303" pitchFamily="18" charset="0"/>
              </a:rPr>
              <a:t>$2,880,973</a:t>
            </a:r>
          </a:p>
          <a:p>
            <a:r>
              <a:rPr lang="hy-AM" dirty="0">
                <a:latin typeface="Sylfaen" panose="010A0502050306030303" pitchFamily="18" charset="0"/>
              </a:rPr>
              <a:t>Այլընտրանքային դպրոցի ուսուցիչներ.</a:t>
            </a:r>
            <a:r>
              <a:rPr lang="en-US" dirty="0">
                <a:latin typeface="Sylfaen" panose="010A0502050306030303" pitchFamily="18" charset="0"/>
              </a:rPr>
              <a:t> 3.40</a:t>
            </a:r>
          </a:p>
          <a:p>
            <a:pPr lvl="1"/>
            <a:r>
              <a:rPr lang="en-US" dirty="0">
                <a:latin typeface="Sylfaen" panose="010A0502050306030303" pitchFamily="18" charset="0"/>
              </a:rPr>
              <a:t>$442,039</a:t>
            </a:r>
          </a:p>
          <a:p>
            <a:r>
              <a:rPr lang="hy-AM" dirty="0">
                <a:latin typeface="Sylfaen" panose="010A0502050306030303" pitchFamily="18" charset="0"/>
              </a:rPr>
              <a:t>Մեծահասակների կրթության ուսուցչներ. </a:t>
            </a:r>
            <a:r>
              <a:rPr lang="en-US" dirty="0">
                <a:latin typeface="Sylfaen" panose="010A0502050306030303" pitchFamily="18" charset="0"/>
              </a:rPr>
              <a:t>3.60</a:t>
            </a:r>
          </a:p>
          <a:p>
            <a:pPr lvl="1"/>
            <a:r>
              <a:rPr lang="en-US" dirty="0">
                <a:latin typeface="Sylfaen" panose="010A0502050306030303" pitchFamily="18" charset="0"/>
              </a:rPr>
              <a:t>$439,626</a:t>
            </a:r>
          </a:p>
        </p:txBody>
      </p:sp>
    </p:spTree>
    <p:extLst>
      <p:ext uri="{BB962C8B-B14F-4D97-AF65-F5344CB8AC3E}">
        <p14:creationId xmlns:p14="http://schemas.microsoft.com/office/powerpoint/2010/main" val="17368719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BE72E-0855-4F43-8CA2-67C0FA741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sz="3200" dirty="0">
                <a:latin typeface="Sylfaen" panose="010A0502050306030303" pitchFamily="18" charset="0"/>
              </a:rPr>
              <a:t>Հատուկ ուսուցման այլ աշխատակիցներ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236636-5956-4171-9984-807A1ED1B8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506071"/>
            <a:ext cx="8229600" cy="4968605"/>
          </a:xfrm>
        </p:spPr>
        <p:txBody>
          <a:bodyPr>
            <a:normAutofit fontScale="40000" lnSpcReduction="20000"/>
          </a:bodyPr>
          <a:lstStyle/>
          <a:p>
            <a:pPr marL="64008" indent="0">
              <a:buNone/>
            </a:pPr>
            <a:r>
              <a:rPr lang="hy-AM" sz="3300" b="1" dirty="0">
                <a:latin typeface="Sylfaen" panose="010A0502050306030303" pitchFamily="18" charset="0"/>
              </a:rPr>
              <a:t>Հատուկ ուսուցման </a:t>
            </a:r>
            <a:r>
              <a:rPr lang="en-US" sz="3300" b="1" dirty="0">
                <a:latin typeface="Sylfaen" panose="010A0502050306030303" pitchFamily="18" charset="0"/>
              </a:rPr>
              <a:t>117 </a:t>
            </a:r>
            <a:r>
              <a:rPr lang="hy-AM" sz="3300" b="1" dirty="0">
                <a:latin typeface="Sylfaen" panose="010A0502050306030303" pitchFamily="18" charset="0"/>
              </a:rPr>
              <a:t>այլ աշխատակից. </a:t>
            </a:r>
            <a:endParaRPr lang="en-US" sz="3300" b="1" dirty="0">
              <a:latin typeface="Sylfaen" panose="010A0502050306030303" pitchFamily="18" charset="0"/>
            </a:endParaRPr>
          </a:p>
          <a:p>
            <a:pPr marL="64008" indent="0">
              <a:buNone/>
            </a:pPr>
            <a:r>
              <a:rPr lang="hy-AM" sz="3300" dirty="0">
                <a:latin typeface="Sylfaen" panose="010A0502050306030303" pitchFamily="18" charset="0"/>
              </a:rPr>
              <a:t>Հատուկ ուսուցման նախակրթարանի</a:t>
            </a:r>
            <a:r>
              <a:rPr lang="en-US" sz="3300" dirty="0">
                <a:latin typeface="Sylfaen" panose="010A0502050306030303" pitchFamily="18" charset="0"/>
              </a:rPr>
              <a:t> (SEED) </a:t>
            </a:r>
            <a:r>
              <a:rPr lang="hy-AM" sz="3300" dirty="0">
                <a:latin typeface="Sylfaen" panose="010A0502050306030303" pitchFamily="18" charset="0"/>
              </a:rPr>
              <a:t>այլ աշխատակազմ.</a:t>
            </a:r>
            <a:r>
              <a:rPr lang="en-US" sz="3300" dirty="0">
                <a:latin typeface="Sylfaen" panose="010A0502050306030303" pitchFamily="18" charset="0"/>
              </a:rPr>
              <a:t> 7.9688</a:t>
            </a:r>
          </a:p>
          <a:p>
            <a:pPr lvl="1"/>
            <a:r>
              <a:rPr lang="en-US" sz="3300" dirty="0">
                <a:latin typeface="Sylfaen" panose="010A0502050306030303" pitchFamily="18" charset="0"/>
              </a:rPr>
              <a:t>$371,220</a:t>
            </a:r>
          </a:p>
          <a:p>
            <a:r>
              <a:rPr lang="hy-AM" sz="3200" dirty="0">
                <a:latin typeface="Sylfaen" panose="010A0502050306030303" pitchFamily="18" charset="0"/>
              </a:rPr>
              <a:t>ՎԱՄ</a:t>
            </a:r>
            <a:r>
              <a:rPr lang="en-US" sz="3200" dirty="0">
                <a:latin typeface="Sylfaen" panose="010A0502050306030303" pitchFamily="18" charset="0"/>
              </a:rPr>
              <a:t>/</a:t>
            </a:r>
            <a:r>
              <a:rPr lang="hy-AM" sz="3200" dirty="0">
                <a:latin typeface="Sylfaen" panose="010A0502050306030303" pitchFamily="18" charset="0"/>
              </a:rPr>
              <a:t>ԱՄ</a:t>
            </a:r>
            <a:r>
              <a:rPr lang="en-US" sz="3200" dirty="0">
                <a:latin typeface="Sylfaen" panose="010A0502050306030303" pitchFamily="18" charset="0"/>
              </a:rPr>
              <a:t>-5</a:t>
            </a:r>
            <a:r>
              <a:rPr lang="hy-AM" sz="3200" dirty="0">
                <a:latin typeface="Sylfaen" panose="010A0502050306030303" pitchFamily="18" charset="0"/>
              </a:rPr>
              <a:t>-րդ դասարանների այլ աշխատակազմ.</a:t>
            </a:r>
            <a:r>
              <a:rPr lang="en-US" sz="3200" dirty="0">
                <a:latin typeface="Sylfaen" panose="010A0502050306030303" pitchFamily="18" charset="0"/>
              </a:rPr>
              <a:t> </a:t>
            </a:r>
            <a:r>
              <a:rPr lang="en-US" sz="3300" dirty="0">
                <a:latin typeface="Sylfaen" panose="010A0502050306030303" pitchFamily="18" charset="0"/>
              </a:rPr>
              <a:t>41.2502</a:t>
            </a:r>
          </a:p>
          <a:p>
            <a:pPr lvl="1"/>
            <a:r>
              <a:rPr lang="en-US" sz="3300" dirty="0">
                <a:latin typeface="Sylfaen" panose="010A0502050306030303" pitchFamily="18" charset="0"/>
              </a:rPr>
              <a:t>$2,015,004</a:t>
            </a:r>
          </a:p>
          <a:p>
            <a:r>
              <a:rPr lang="en-US" sz="3300" dirty="0">
                <a:latin typeface="Sylfaen" panose="010A0502050306030303" pitchFamily="18" charset="0"/>
              </a:rPr>
              <a:t>6-8</a:t>
            </a:r>
            <a:r>
              <a:rPr lang="hy-AM" sz="3300" dirty="0">
                <a:latin typeface="Sylfaen" panose="010A0502050306030303" pitchFamily="18" charset="0"/>
              </a:rPr>
              <a:t>-րդ դասարանների այլ աշխատակազմ. </a:t>
            </a:r>
            <a:r>
              <a:rPr lang="en-US" sz="3300" dirty="0">
                <a:latin typeface="Sylfaen" panose="010A0502050306030303" pitchFamily="18" charset="0"/>
              </a:rPr>
              <a:t>24.3125</a:t>
            </a:r>
          </a:p>
          <a:p>
            <a:pPr lvl="1"/>
            <a:r>
              <a:rPr lang="en-US" sz="3300" dirty="0">
                <a:latin typeface="Sylfaen" panose="010A0502050306030303" pitchFamily="18" charset="0"/>
              </a:rPr>
              <a:t>$1,145,347</a:t>
            </a:r>
          </a:p>
          <a:p>
            <a:r>
              <a:rPr lang="en-US" sz="3300" dirty="0">
                <a:latin typeface="Sylfaen" panose="010A0502050306030303" pitchFamily="18" charset="0"/>
              </a:rPr>
              <a:t>9-12</a:t>
            </a:r>
            <a:r>
              <a:rPr lang="hy-AM" sz="3300" dirty="0">
                <a:latin typeface="Sylfaen" panose="010A0502050306030303" pitchFamily="18" charset="0"/>
              </a:rPr>
              <a:t>-րդ դասարանների այլ աշխատակազմ. </a:t>
            </a:r>
            <a:r>
              <a:rPr lang="en-US" sz="3300" dirty="0">
                <a:latin typeface="Sylfaen" panose="010A0502050306030303" pitchFamily="18" charset="0"/>
              </a:rPr>
              <a:t>32.8750</a:t>
            </a:r>
          </a:p>
          <a:p>
            <a:pPr lvl="1"/>
            <a:r>
              <a:rPr lang="en-US" sz="3300" dirty="0">
                <a:latin typeface="Sylfaen" panose="010A0502050306030303" pitchFamily="18" charset="0"/>
              </a:rPr>
              <a:t>$1,587,806</a:t>
            </a:r>
          </a:p>
          <a:p>
            <a:r>
              <a:rPr lang="hy-AM" sz="3000" dirty="0">
                <a:latin typeface="Sylfaen" panose="010A0502050306030303" pitchFamily="18" charset="0"/>
              </a:rPr>
              <a:t>Անհատական դատավարության միջնորդներ</a:t>
            </a:r>
            <a:r>
              <a:rPr lang="en-US" sz="3000" dirty="0">
                <a:latin typeface="Sylfaen" panose="010A0502050306030303" pitchFamily="18" charset="0"/>
              </a:rPr>
              <a:t> (DTT) </a:t>
            </a:r>
          </a:p>
          <a:p>
            <a:pPr lvl="1"/>
            <a:r>
              <a:rPr lang="en-US" sz="3300" dirty="0">
                <a:latin typeface="Sylfaen" panose="010A0502050306030303" pitchFamily="18" charset="0"/>
              </a:rPr>
              <a:t>$3,841,200</a:t>
            </a:r>
          </a:p>
          <a:p>
            <a:r>
              <a:rPr lang="hy-AM" sz="3300" dirty="0">
                <a:latin typeface="Sylfaen" panose="010A0502050306030303" pitchFamily="18" charset="0"/>
              </a:rPr>
              <a:t>Այլընտրանքային դպրոցի այլ աշխատակազմ.</a:t>
            </a:r>
            <a:r>
              <a:rPr lang="en-US" sz="3300" dirty="0">
                <a:latin typeface="Sylfaen" panose="010A0502050306030303" pitchFamily="18" charset="0"/>
              </a:rPr>
              <a:t> 1.5625</a:t>
            </a:r>
          </a:p>
          <a:p>
            <a:pPr lvl="1"/>
            <a:r>
              <a:rPr lang="en-US" sz="3300" dirty="0">
                <a:latin typeface="Sylfaen" panose="010A0502050306030303" pitchFamily="18" charset="0"/>
              </a:rPr>
              <a:t>$89,769</a:t>
            </a:r>
          </a:p>
          <a:p>
            <a:r>
              <a:rPr lang="hy-AM" sz="3300" dirty="0">
                <a:latin typeface="Sylfaen" panose="010A0502050306030303" pitchFamily="18" charset="0"/>
              </a:rPr>
              <a:t>Մեծահասակների կրթության այլ աշխատակազմ.</a:t>
            </a:r>
            <a:r>
              <a:rPr lang="en-US" sz="3300" dirty="0">
                <a:latin typeface="Sylfaen" panose="010A0502050306030303" pitchFamily="18" charset="0"/>
              </a:rPr>
              <a:t> 5.8675</a:t>
            </a:r>
          </a:p>
          <a:p>
            <a:pPr lvl="1"/>
            <a:r>
              <a:rPr lang="en-US" sz="3300" dirty="0">
                <a:latin typeface="Sylfaen" panose="010A0502050306030303" pitchFamily="18" charset="0"/>
              </a:rPr>
              <a:t>$269,980</a:t>
            </a:r>
          </a:p>
          <a:p>
            <a:pPr lvl="1"/>
            <a:endParaRPr lang="en-US" sz="33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7407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Custom 48">
      <a:dk1>
        <a:sysClr val="windowText" lastClr="000000"/>
      </a:dk1>
      <a:lt1>
        <a:sysClr val="window" lastClr="FFFFFF"/>
      </a:lt1>
      <a:dk2>
        <a:srgbClr val="262626"/>
      </a:dk2>
      <a:lt2>
        <a:srgbClr val="F2F2F2"/>
      </a:lt2>
      <a:accent1>
        <a:srgbClr val="C94C25"/>
      </a:accent1>
      <a:accent2>
        <a:srgbClr val="EA8640"/>
      </a:accent2>
      <a:accent3>
        <a:srgbClr val="99D9E7"/>
      </a:accent3>
      <a:accent4>
        <a:srgbClr val="FAB17B"/>
      </a:accent4>
      <a:accent5>
        <a:srgbClr val="21B8B3"/>
      </a:accent5>
      <a:accent6>
        <a:srgbClr val="F3786E"/>
      </a:accent6>
      <a:hlink>
        <a:srgbClr val="646567"/>
      </a:hlink>
      <a:folHlink>
        <a:srgbClr val="646567"/>
      </a:folHlink>
    </a:clrScheme>
    <a:fontScheme name="Custom 27">
      <a:majorFont>
        <a:latin typeface="Segoe UI"/>
        <a:ea typeface=""/>
        <a:cs typeface=""/>
      </a:majorFont>
      <a:minorFont>
        <a:latin typeface="Arial"/>
        <a:ea typeface=""/>
        <a:cs typeface="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110000" t="250000" r="110000" b="40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110000" t="250000" r="110000" b="40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0000"/>
                <a:satMod val="130000"/>
              </a:schemeClr>
              <a:schemeClr val="phClr">
                <a:tint val="70000"/>
                <a:satMod val="130000"/>
              </a:schemeClr>
            </a:duotone>
          </a:blip>
          <a:tile tx="0" ty="0" sx="90000" sy="90000" flip="none" algn="t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10167107_Project status report_RVA_v3.potx" id="{4F81F982-6C51-4092-B8D8-4B9E627EB026}" vid="{408BF7D7-5259-4FB8-AB61-68B3FB5EAB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DC31EBE-A492-4CE5-9650-1E2C8FDDD7C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CB47EFB-BDBB-4CE5-A848-1507BE3B7989}">
  <ds:schemaRefs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16c05727-aa75-4e4a-9b5f-8a80a1165891"/>
    <ds:schemaRef ds:uri="http://purl.org/dc/dcmitype/"/>
    <ds:schemaRef ds:uri="71af3243-3dd4-4a8d-8c0d-dd76da1f02a5"/>
    <ds:schemaRef ds:uri="http://schemas.microsoft.com/office/2006/metadata/properties"/>
    <ds:schemaRef ds:uri="http://purl.org/dc/terms/"/>
    <ds:schemaRef ds:uri="http://purl.org/dc/elements/1.1/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B1AD0D4C-03C4-489C-932A-66E2D74FA6D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Project status report</Template>
  <TotalTime>0</TotalTime>
  <Words>879</Words>
  <Application>Microsoft Office PowerPoint</Application>
  <PresentationFormat>On-screen Show (4:3)</PresentationFormat>
  <Paragraphs>143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Segoe UI</vt:lpstr>
      <vt:lpstr>Sylfaen</vt:lpstr>
      <vt:lpstr>Wingdings 2</vt:lpstr>
      <vt:lpstr>Verve</vt:lpstr>
      <vt:lpstr>Կադրերի բաժին  LCAP-ի ֆինանսավորած ծառայություններ</vt:lpstr>
      <vt:lpstr>Ընդհանուր տեղեկություն </vt:lpstr>
      <vt:lpstr>Դերն ու պարտականությունները</vt:lpstr>
      <vt:lpstr>Նպատակ. Աշխատանքի ընդունել և պահպանել</vt:lpstr>
      <vt:lpstr>Նպատակ. Կենտրոնանալ հավասարության, բազմազանության և ներառման վրա</vt:lpstr>
      <vt:lpstr>Նպատակ. Կենտրոնանալ հավասարության, բազմազանության և ներառման վրա</vt:lpstr>
      <vt:lpstr>Նպատակ. Կենտրոնանալ հավասարության, բազմազանության և ներառման վրա</vt:lpstr>
      <vt:lpstr>Կադրերի բաժնի աշխատակազմ </vt:lpstr>
      <vt:lpstr>Կադրերի բաժնի աշխատակազմ </vt:lpstr>
      <vt:lpstr>Կադրերի բաժին </vt:lpstr>
      <vt:lpstr>Դպրոցի վարչական աշխատակազմ </vt:lpstr>
      <vt:lpstr>Դպրոցի գրասենյակի աշխտակազմ </vt:lpstr>
      <vt:lpstr>Դպրոցների ուսուցիչներ </vt:lpstr>
      <vt:lpstr>Դպրոցների այլ աշխատակիցներ</vt:lpstr>
      <vt:lpstr>Հատուկ ուսուցման ուսուցիչներ</vt:lpstr>
      <vt:lpstr>Հատուկ ուսուցման այլ աշխատակիցներ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2019-10-02T23:14:45Z</dcterms:created>
  <dcterms:modified xsi:type="dcterms:W3CDTF">2021-01-27T18:45:48Z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