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haroncuseo@burbank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206B-D77E-4F29-87EE-58F5B5CD7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84" y="457200"/>
            <a:ext cx="9952074" cy="2171912"/>
          </a:xfrm>
        </p:spPr>
        <p:txBody>
          <a:bodyPr/>
          <a:lstStyle/>
          <a:p>
            <a:r>
              <a:rPr lang="hy-AM" sz="4400" dirty="0">
                <a:solidFill>
                  <a:schemeClr val="tx1"/>
                </a:solidFill>
                <a:latin typeface="Sylfaen" panose="010A0502050306030303" pitchFamily="18" charset="0"/>
              </a:rPr>
              <a:t>Բրբենքի Դպրոցների Միացյալ Շրջան </a:t>
            </a:r>
            <a:endParaRPr lang="en-US" sz="44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F9C2E5-2B55-467D-9346-F8CEB3876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429000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ՏԱՐՐԱԿԱՆ ԵՎ ՄԻՋՆԱԿԱՐԳ ԴՊՐՈՑԻ ՇՏԱՊ ՕԳՆՈՒԹՅԱՆ (ԱՐՏԱԿԱՐԳ ԻՐԱՎԻՃԱԿԻ)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(ESSER III) 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ՖՈՆԴ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4" name="Picture 3" descr="Logo">
            <a:extLst>
              <a:ext uri="{FF2B5EF4-FFF2-40B4-BE49-F238E27FC236}">
                <a16:creationId xmlns:a16="http://schemas.microsoft.com/office/drawing/2014/main" id="{AB7B54B6-4BB1-43FF-A313-3334AFC935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93" y="457200"/>
            <a:ext cx="1796901" cy="1253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724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1FAA8-4A54-454A-A0B3-1571497F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Ընդհանուր ֆոնդ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55723-EAFE-4C61-92DF-69A48FB56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Շրջանին հատկացված ընդհանուր ֆոնդը կազմում է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$12,574,488</a:t>
            </a:r>
          </a:p>
          <a:p>
            <a:pPr marL="0" indent="0">
              <a:buNone/>
            </a:pP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Ֆոնդի ծախսման թույլատրելի ժամանակահատվածը.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3/13/2020 </a:t>
            </a: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-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 9/30/2023</a:t>
            </a:r>
          </a:p>
        </p:txBody>
      </p:sp>
    </p:spTree>
    <p:extLst>
      <p:ext uri="{BB962C8B-B14F-4D97-AF65-F5344CB8AC3E}">
        <p14:creationId xmlns:p14="http://schemas.microsoft.com/office/powerpoint/2010/main" val="261593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EC1B-521F-40C6-AA00-11959E4D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Ծրագրի տարրերը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F521C-AE31-4D9B-B71F-BA302759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09823"/>
            <a:ext cx="10837332" cy="49335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Շարունակական և անվտանգ անձամբ ուսուցման պայմաններ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Ուսուցման կորած ժամանակի վերլուծում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շրջանին հատկացված ֆոնդի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20%)</a:t>
            </a: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Մնացած միջոցների օգտագործումը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____________________________________</a:t>
            </a: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Ապահովել միջամտություն աշակերտների կարիքները հոգալու համար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 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5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1F62-80DF-496D-8C5C-9985EA1F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3200"/>
            <a:ext cx="8596668" cy="1320800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Կորած ուսուցման ժամանակի ազդեցության վերլուծում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6305B9-2278-4C58-9807-13AF1DA2D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878426"/>
              </p:ext>
            </p:extLst>
          </p:nvPr>
        </p:nvGraphicFramePr>
        <p:xfrm>
          <a:off x="301784" y="1524000"/>
          <a:ext cx="11315664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3218">
                  <a:extLst>
                    <a:ext uri="{9D8B030D-6E8A-4147-A177-3AD203B41FA5}">
                      <a16:colId xmlns:a16="http://schemas.microsoft.com/office/drawing/2014/main" val="3167554697"/>
                    </a:ext>
                  </a:extLst>
                </a:gridCol>
                <a:gridCol w="2562446">
                  <a:extLst>
                    <a:ext uri="{9D8B030D-6E8A-4147-A177-3AD203B41FA5}">
                      <a16:colId xmlns:a16="http://schemas.microsoft.com/office/drawing/2014/main" val="341305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u="none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Դասարանի չափի նվազեցում</a:t>
                      </a:r>
                      <a:r>
                        <a:rPr lang="en-US" sz="3200" u="none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(20) </a:t>
                      </a:r>
                      <a:r>
                        <a:rPr lang="hy-AM" sz="3200" u="none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դպրոցի ուսուցիչներ</a:t>
                      </a:r>
                      <a:endParaRPr lang="en-US" sz="3200" u="none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Փոքր դասարանի չափերը, արդյունավետ ուսուցման հետ մեկտեղ հանգեցնում է աշակերտների ավելի մեծ նվաճումների հասանելիության: </a:t>
                      </a:r>
                      <a:endParaRPr lang="en-US" sz="32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$1,856,720 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(21-22)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$1,856,720 </a:t>
                      </a: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(22-23)</a:t>
                      </a:r>
                    </a:p>
                    <a:p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820100"/>
                  </a:ext>
                </a:extLst>
              </a:tr>
              <a:tr h="310353">
                <a:tc>
                  <a:txBody>
                    <a:bodyPr/>
                    <a:lstStyle/>
                    <a:p>
                      <a:pPr marL="457200" marR="0" lvl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hy-AM" sz="3200" b="1" u="none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Դասարանի չափի նվազեցում</a:t>
                      </a:r>
                      <a:r>
                        <a:rPr lang="en-US" sz="3200" b="1" u="none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(5) </a:t>
                      </a:r>
                      <a:r>
                        <a:rPr lang="hy-AM" sz="3200" b="1" u="none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միջնակարգ դպրոցի ուսուցիչներ և Անկախ ուսուցման ակադեմիայի ընդլայնում </a:t>
                      </a:r>
                      <a:endParaRPr lang="en-US" sz="3200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ylfaen" panose="010A0502050306030303" pitchFamily="18" charset="0"/>
                        </a:rPr>
                        <a:t>$700,000</a:t>
                      </a:r>
                    </a:p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(21-22)</a:t>
                      </a:r>
                    </a:p>
                    <a:p>
                      <a:r>
                        <a:rPr lang="en-US" sz="3200" b="1" dirty="0">
                          <a:latin typeface="Sylfaen" panose="010A0502050306030303" pitchFamily="18" charset="0"/>
                        </a:rPr>
                        <a:t>$500,000</a:t>
                      </a:r>
                    </a:p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(22-23)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67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88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0C48-1800-472A-B048-AD8D53F11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Կորած ուսուցման ժամանակի ազդեցության վերլուծում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F15BB9-2818-48D8-9FE1-3D649F3023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360366"/>
              </p:ext>
            </p:extLst>
          </p:nvPr>
        </p:nvGraphicFramePr>
        <p:xfrm>
          <a:off x="677862" y="2160587"/>
          <a:ext cx="10826565" cy="3999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4050">
                  <a:extLst>
                    <a:ext uri="{9D8B030D-6E8A-4147-A177-3AD203B41FA5}">
                      <a16:colId xmlns:a16="http://schemas.microsoft.com/office/drawing/2014/main" val="2318803177"/>
                    </a:ext>
                  </a:extLst>
                </a:gridCol>
                <a:gridCol w="2922515">
                  <a:extLst>
                    <a:ext uri="{9D8B030D-6E8A-4147-A177-3AD203B41FA5}">
                      <a16:colId xmlns:a16="http://schemas.microsoft.com/office/drawing/2014/main" val="1784571126"/>
                    </a:ext>
                  </a:extLst>
                </a:gridCol>
              </a:tblGrid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Ժամանակավոր ուսուցիչների ֆինանսավորման պահպանում </a:t>
                      </a: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$2,702,827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08888"/>
                  </a:ext>
                </a:extLst>
              </a:tr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COVID-19</a:t>
                      </a:r>
                      <a:r>
                        <a:rPr lang="hy-AM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-ի հետ կապված փոխարինող ուսուցիչների ծախսերի ավելացում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$1,000,000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983868"/>
                  </a:ext>
                </a:extLst>
              </a:tr>
              <a:tr h="1333297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Անկախ ուսուցման ուսուցիչների վճար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$338,884</a:t>
                      </a:r>
                    </a:p>
                    <a:p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953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1920-6D79-4694-8E48-F4D2CE3B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Կորած ուսուցման ժամանակի ազդեցության վերլուծում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E047A96-8A4C-4843-B7D4-EE9DAD0257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112762"/>
              </p:ext>
            </p:extLst>
          </p:nvPr>
        </p:nvGraphicFramePr>
        <p:xfrm>
          <a:off x="677863" y="2160588"/>
          <a:ext cx="10954156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96825">
                  <a:extLst>
                    <a:ext uri="{9D8B030D-6E8A-4147-A177-3AD203B41FA5}">
                      <a16:colId xmlns:a16="http://schemas.microsoft.com/office/drawing/2014/main" val="3354942701"/>
                    </a:ext>
                  </a:extLst>
                </a:gridCol>
                <a:gridCol w="4157331">
                  <a:extLst>
                    <a:ext uri="{9D8B030D-6E8A-4147-A177-3AD203B41FA5}">
                      <a16:colId xmlns:a16="http://schemas.microsoft.com/office/drawing/2014/main" val="3896944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y-AM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ՏԵԽՆՈԼՈԳԻԱ 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76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latin typeface="Sylfaen" panose="010A0502050306030303" pitchFamily="18" charset="0"/>
                        </a:rPr>
                        <a:t>Քրոմբուկներ </a:t>
                      </a:r>
                      <a:endParaRPr lang="en-US" sz="3200" b="1" dirty="0">
                        <a:latin typeface="Sylfaen" panose="010A0502050306030303" pitchFamily="18" charset="0"/>
                      </a:endParaRPr>
                    </a:p>
                    <a:p>
                      <a:pPr marL="914400" lvl="1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0" dirty="0">
                          <a:latin typeface="Sylfaen" panose="010A0502050306030303" pitchFamily="18" charset="0"/>
                        </a:rPr>
                        <a:t>5,000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ylfaen" panose="010A0502050306030303" pitchFamily="18" charset="0"/>
                        </a:rPr>
                        <a:t>$1,723,442</a:t>
                      </a:r>
                    </a:p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60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latin typeface="Sylfaen" panose="010A0502050306030303" pitchFamily="18" charset="0"/>
                        </a:rPr>
                        <a:t>Թեժկետեր </a:t>
                      </a:r>
                      <a:endParaRPr lang="en-US" sz="3200" b="1" dirty="0">
                        <a:latin typeface="Sylfaen" panose="010A0502050306030303" pitchFamily="18" charset="0"/>
                      </a:endParaRPr>
                    </a:p>
                    <a:p>
                      <a:pPr marL="914400" lvl="1" indent="-457200">
                        <a:buFont typeface="Wingdings" panose="05000000000000000000" pitchFamily="2" charset="2"/>
                        <a:buChar char="Ø"/>
                      </a:pPr>
                      <a:r>
                        <a:rPr lang="en-US" sz="3200" b="0" dirty="0">
                          <a:latin typeface="Sylfaen" panose="010A0502050306030303" pitchFamily="18" charset="0"/>
                        </a:rPr>
                        <a:t>1,950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ylfaen" panose="010A0502050306030303" pitchFamily="18" charset="0"/>
                        </a:rPr>
                        <a:t>$249,000</a:t>
                      </a:r>
                    </a:p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71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latin typeface="Sylfaen" panose="010A0502050306030303" pitchFamily="18" charset="0"/>
                        </a:rPr>
                        <a:t>Տեխնոլոգիայի մասնագետներ</a:t>
                      </a:r>
                      <a:endParaRPr lang="en-US" sz="3200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Sylfaen" panose="010A0502050306030303" pitchFamily="18" charset="0"/>
                        </a:rPr>
                        <a:t>$78,679</a:t>
                      </a:r>
                    </a:p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28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565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73F5-7E0F-473A-82E0-346B6AF69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Կորած ուսուցման ժամանակի ազդեցության վերլուծում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DC120F-77DB-417F-B61E-C6CA0D854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80365"/>
              </p:ext>
            </p:extLst>
          </p:nvPr>
        </p:nvGraphicFramePr>
        <p:xfrm>
          <a:off x="677863" y="2160587"/>
          <a:ext cx="8596312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1551">
                  <a:extLst>
                    <a:ext uri="{9D8B030D-6E8A-4147-A177-3AD203B41FA5}">
                      <a16:colId xmlns:a16="http://schemas.microsoft.com/office/drawing/2014/main" val="2911607531"/>
                    </a:ext>
                  </a:extLst>
                </a:gridCol>
                <a:gridCol w="3064761">
                  <a:extLst>
                    <a:ext uri="{9D8B030D-6E8A-4147-A177-3AD203B41FA5}">
                      <a16:colId xmlns:a16="http://schemas.microsoft.com/office/drawing/2014/main" val="642292950"/>
                    </a:ext>
                  </a:extLst>
                </a:gridCol>
              </a:tblGrid>
              <a:tr h="4087813">
                <a:tc>
                  <a:txBody>
                    <a:bodyPr/>
                    <a:lstStyle/>
                    <a:p>
                      <a:r>
                        <a:rPr lang="hy-AM" sz="32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«Գտնել ուղին» (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Wayfinder</a:t>
                      </a:r>
                      <a:r>
                        <a:rPr lang="hy-AM" sz="32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)</a:t>
                      </a:r>
                      <a:endParaRPr lang="en-US" sz="32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sz="32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2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Սա համապարփակ սոցիալ-հուզական ուսուցման ծրագիր է միջանկյալ և միջնակարգ դպրոցների աշակերտների համար՝ հիմնարար հիմնավորումներուվ և ներառում է վնասվածքների մասին տեղեկացված փորձ: </a:t>
                      </a:r>
                      <a:endParaRPr lang="en-US" sz="28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$35,000</a:t>
                      </a:r>
                    </a:p>
                    <a:p>
                      <a:r>
                        <a:rPr lang="en-US" sz="32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(21-22)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144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84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BEE0A-2A1D-444E-8B04-BC4BCA5E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Մնացած միջոցների օգտագործում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8D3B7E-6D5C-4355-8A72-16961FE7B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206926"/>
              </p:ext>
            </p:extLst>
          </p:nvPr>
        </p:nvGraphicFramePr>
        <p:xfrm>
          <a:off x="677863" y="2160588"/>
          <a:ext cx="859631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8388">
                  <a:extLst>
                    <a:ext uri="{9D8B030D-6E8A-4147-A177-3AD203B41FA5}">
                      <a16:colId xmlns:a16="http://schemas.microsoft.com/office/drawing/2014/main" val="2506735803"/>
                    </a:ext>
                  </a:extLst>
                </a:gridCol>
                <a:gridCol w="3117924">
                  <a:extLst>
                    <a:ext uri="{9D8B030D-6E8A-4147-A177-3AD203B41FA5}">
                      <a16:colId xmlns:a16="http://schemas.microsoft.com/office/drawing/2014/main" val="1793305616"/>
                    </a:ext>
                  </a:extLst>
                </a:gridCol>
              </a:tblGrid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Սննդի ծառայություններ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$600,000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655008"/>
                  </a:ext>
                </a:extLst>
              </a:tr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latin typeface="Sylfaen" panose="010A0502050306030303" pitchFamily="18" charset="0"/>
                        </a:rPr>
                        <a:t>Արտադրույքային վճար</a:t>
                      </a:r>
                      <a:endParaRPr lang="en-US" sz="3200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$2,704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(20-21)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903862"/>
                  </a:ext>
                </a:extLst>
              </a:tr>
              <a:tr h="816504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Ø"/>
                      </a:pPr>
                      <a:r>
                        <a:rPr lang="hy-AM" sz="3200" b="1" dirty="0">
                          <a:latin typeface="Sylfaen" panose="010A0502050306030303" pitchFamily="18" charset="0"/>
                        </a:rPr>
                        <a:t>Անուղղակի ծախսեր </a:t>
                      </a:r>
                      <a:endParaRPr lang="en-US" sz="3200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$930,512</a:t>
                      </a:r>
                    </a:p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(20-23)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2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750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C04E-6106-451C-AF1F-7A0929D8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Առաջընթացի վերահսկում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98A9A-2624-4ACA-8246-11689AC6E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987"/>
            <a:ext cx="8596668" cy="4478376"/>
          </a:xfrm>
        </p:spPr>
        <p:txBody>
          <a:bodyPr>
            <a:normAutofit fontScale="40000" lnSpcReduction="20000"/>
          </a:bodyPr>
          <a:lstStyle/>
          <a:p>
            <a:r>
              <a:rPr lang="hy-AM" sz="6000" dirty="0">
                <a:solidFill>
                  <a:schemeClr val="tx1"/>
                </a:solidFill>
                <a:latin typeface="Sylfaen" panose="010A0502050306030303" pitchFamily="18" charset="0"/>
              </a:rPr>
              <a:t>Տարեկան </a:t>
            </a:r>
            <a:r>
              <a:rPr lang="en-US" sz="6000" dirty="0">
                <a:solidFill>
                  <a:schemeClr val="tx1"/>
                </a:solidFill>
                <a:latin typeface="Sylfaen" panose="010A0502050306030303" pitchFamily="18" charset="0"/>
              </a:rPr>
              <a:t>2%</a:t>
            </a:r>
            <a:r>
              <a:rPr lang="hy-AM" sz="6000" dirty="0">
                <a:solidFill>
                  <a:schemeClr val="tx1"/>
                </a:solidFill>
                <a:latin typeface="Sylfaen" panose="010A0502050306030303" pitchFamily="18" charset="0"/>
              </a:rPr>
              <a:t>-ով ավելացնել այն բոլոր աշակերտների թիվը, ովքեր գերազանցում կամ համապատասխանում են անգլերեն լեզվի </a:t>
            </a:r>
            <a:r>
              <a:rPr lang="en-US" sz="6000" dirty="0">
                <a:solidFill>
                  <a:schemeClr val="tx1"/>
                </a:solidFill>
                <a:latin typeface="Sylfaen" panose="010A0502050306030303" pitchFamily="18" charset="0"/>
              </a:rPr>
              <a:t>CAASPP</a:t>
            </a:r>
            <a:r>
              <a:rPr lang="hy-AM" sz="6000" dirty="0">
                <a:solidFill>
                  <a:schemeClr val="tx1"/>
                </a:solidFill>
                <a:latin typeface="Sylfaen" panose="010A0502050306030303" pitchFamily="18" charset="0"/>
              </a:rPr>
              <a:t> քննության չափանիշներին: Տվյալները կհրապարակվեն 2022, 2023 և 2024 թվականների օգոստոս ամսին: </a:t>
            </a:r>
            <a:endParaRPr lang="en-US" sz="60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sz="60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6000" dirty="0">
                <a:solidFill>
                  <a:schemeClr val="tx1"/>
                </a:solidFill>
                <a:latin typeface="Sylfaen" panose="010A0502050306030303" pitchFamily="18" charset="0"/>
              </a:rPr>
              <a:t>Տարեկան </a:t>
            </a:r>
            <a:r>
              <a:rPr lang="en-US" sz="6000" dirty="0">
                <a:solidFill>
                  <a:schemeClr val="tx1"/>
                </a:solidFill>
                <a:latin typeface="Sylfaen" panose="010A0502050306030303" pitchFamily="18" charset="0"/>
              </a:rPr>
              <a:t>2%</a:t>
            </a:r>
            <a:r>
              <a:rPr lang="hy-AM" sz="6000" dirty="0">
                <a:solidFill>
                  <a:schemeClr val="tx1"/>
                </a:solidFill>
                <a:latin typeface="Sylfaen" panose="010A0502050306030303" pitchFamily="18" charset="0"/>
              </a:rPr>
              <a:t>-ով ավելացնել այն բոլոր աշակերտների թիվը, ովքեր գերազանցում կամ համապատասխանում են մաթեմատիկայի </a:t>
            </a:r>
            <a:r>
              <a:rPr lang="en-US" sz="6000" dirty="0">
                <a:solidFill>
                  <a:schemeClr val="tx1"/>
                </a:solidFill>
                <a:latin typeface="Sylfaen" panose="010A0502050306030303" pitchFamily="18" charset="0"/>
              </a:rPr>
              <a:t>CAASPP</a:t>
            </a:r>
            <a:r>
              <a:rPr lang="hy-AM" sz="6000" dirty="0">
                <a:solidFill>
                  <a:schemeClr val="tx1"/>
                </a:solidFill>
                <a:latin typeface="Sylfaen" panose="010A0502050306030303" pitchFamily="18" charset="0"/>
              </a:rPr>
              <a:t> քննության չափանիշներին: Տվյալները կհրապարակվեն 2022, 2023 և 2024 թվականների օգոստոս ամսին: </a:t>
            </a:r>
            <a:endParaRPr lang="en-US" sz="60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3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B16E5-B8E5-43B8-B319-B36A4575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Առաջընթացի վերահսկում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77C66-7649-4428-8D1D-95EA8EB58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533901"/>
          </a:xfrm>
        </p:spPr>
        <p:txBody>
          <a:bodyPr>
            <a:normAutofit fontScale="85000" lnSpcReduction="20000"/>
          </a:bodyPr>
          <a:lstStyle/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Հոգեկան առողջության և բարեկեցության հետազոտության հարցաթերթիկը կիրականացվի 2022 և 2023 թվականների մարտ ամսին: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Աշակերտներին տրված Քրոմբուկների և թեժկետերի քանակի հաշվառում: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Հաշվապահական բաժինը կհաշվի Սննդի ծառայությունների միջոցների ծախսը: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Հաշվապահական բաժինը կհաշվի արտադրույքային վճարումների ծախսերը: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EAC6-7EFE-42FE-8B70-D2C8C38C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Մանկավարժի արդյունավետություն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2DDB3-D542-4641-B427-8D768937B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10837333" cy="4571945"/>
          </a:xfrm>
        </p:spPr>
        <p:txBody>
          <a:bodyPr>
            <a:normAutofit fontScale="92500" lnSpcReduction="10000"/>
          </a:bodyPr>
          <a:lstStyle/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Ֆինանսավորում ուսուցիչների, ադմինիստրատորների, աշակերտների հետ աշխատող մասնագետների և աշակերտների հետ շփվող այլ աշխատակազմի համար: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Դիմել Ուսուցողական ծառայությունների գծով գերատեսչի տեղակալ Շերոն Քուսեոին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sharoncuseo@burbankusd.org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Դիմել Տարրական կրթության վարիչ դոկտոր Քնապիկին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3200" u="sng" dirty="0">
                <a:solidFill>
                  <a:schemeClr val="tx1"/>
                </a:solidFill>
                <a:latin typeface="Sylfaen" panose="010A0502050306030303" pitchFamily="18" charset="0"/>
              </a:rPr>
              <a:t>peterknapik@burbankusd.org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4733505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463</TotalTime>
  <Words>409</Words>
  <Application>Microsoft Office PowerPoint</Application>
  <PresentationFormat>Widescreen</PresentationFormat>
  <Paragraphs>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Sylfaen</vt:lpstr>
      <vt:lpstr>Trebuchet MS</vt:lpstr>
      <vt:lpstr>Wingdings</vt:lpstr>
      <vt:lpstr>Wingdings 3</vt:lpstr>
      <vt:lpstr>Facet</vt:lpstr>
      <vt:lpstr>Բրբենքի Դպրոցների Միացյալ Շրջան </vt:lpstr>
      <vt:lpstr>Ընդհանուր ֆոնդ</vt:lpstr>
      <vt:lpstr>Ծրագրի տարրերը</vt:lpstr>
      <vt:lpstr>Կորած ուսուցման ժամանակի ազդեցության վերլուծում</vt:lpstr>
      <vt:lpstr>Կորած ուսուցման ժամանակի ազդեցության վերլուծում</vt:lpstr>
      <vt:lpstr>Կորած ուսուցման ժամանակի ազդեցության վերլուծում</vt:lpstr>
      <vt:lpstr>Կորած ուսուցման ժամանակի ազդեցության վերլուծում</vt:lpstr>
      <vt:lpstr>Մնացած միջոցների օգտագործում</vt:lpstr>
      <vt:lpstr>Առաջընթացի վերահսկում </vt:lpstr>
      <vt:lpstr>Առաջընթացի վերահսկում </vt:lpstr>
      <vt:lpstr>Մանկավարժի արդյունավետություն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Burbank Unified School District</dc:title>
  <dc:creator>Sharon Cuseo</dc:creator>
  <cp:lastModifiedBy>Anahit Arzumanyan</cp:lastModifiedBy>
  <cp:revision>46</cp:revision>
  <cp:lastPrinted>2021-10-05T19:42:48Z</cp:lastPrinted>
  <dcterms:created xsi:type="dcterms:W3CDTF">2021-10-04T19:35:43Z</dcterms:created>
  <dcterms:modified xsi:type="dcterms:W3CDTF">2021-10-06T01:49:18Z</dcterms:modified>
</cp:coreProperties>
</file>