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5" autoAdjust="0"/>
    <p:restoredTop sz="94660"/>
  </p:normalViewPr>
  <p:slideViewPr>
    <p:cSldViewPr snapToGrid="0">
      <p:cViewPr varScale="1">
        <p:scale>
          <a:sx n="71" d="100"/>
          <a:sy n="71" d="100"/>
        </p:scale>
        <p:origin x="20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F654A-0732-5B40-9554-153A4A8B250C}" type="datetimeFigureOut">
              <a:rPr lang="en-US" smtClean="0"/>
              <a:t>10/6/21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792CB-9600-0041-89A6-9F5C1997C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6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8BC2-9BE2-3A4D-A129-2015687E54AF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EA87-3AEF-F240-85F2-2AFAAFE70A13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98BCD-2FB6-A141-8DC5-CE553625E2D7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AE4B-130C-2544-95E6-410F2AE0B2C2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55F8-10FD-0F41-8A91-03B071FE6930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4902-3DEC-7644-9AB2-9B889B664A4C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47485-9F20-7745-959C-EF5C9F9EF1C7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4CAA3-6A58-A74C-BBBA-49C40177E803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F1B58-CB4E-1446-8F4D-512013DB0638}" type="datetime1">
              <a:rPr lang="en-US" smtClean="0"/>
              <a:t>10/6/21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7D7EB-B09A-5A49-BAB1-F1419029F2B3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D626-240E-B149-818A-450DD8827C48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D9C5-6226-6E44-82A0-54F96E93A3E4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CED1-AF03-CA40-AC24-F62B8C811670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2276A-405D-D942-8E0A-9BBE5B90DC5A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0119-1EAA-7647-8BFD-952948785A73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29B7-ABAE-F546-9DD5-E25B73C6B9B3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A6301-C96E-574E-8830-5E75F55446C2}" type="datetime1">
              <a:rPr lang="en-US" smtClean="0"/>
              <a:t>10/6/21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haroncuseo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206B-D77E-4F29-87EE-58F5B5CD7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202" y="1257088"/>
            <a:ext cx="10242890" cy="2171912"/>
          </a:xfrm>
        </p:spPr>
        <p:txBody>
          <a:bodyPr/>
          <a:lstStyle/>
          <a:p>
            <a:pPr algn="ctr"/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Distrito Escolar </a:t>
            </a:r>
            <a:r>
              <a:rPr lang="en-US" dirty="0" err="1">
                <a:solidFill>
                  <a:schemeClr val="tx1"/>
                </a:solidFill>
              </a:rPr>
              <a:t>Unificado</a:t>
            </a:r>
            <a:r>
              <a:rPr lang="en-US" dirty="0">
                <a:solidFill>
                  <a:schemeClr val="tx1"/>
                </a:solidFill>
              </a:rPr>
              <a:t> de Burbank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9C2E5-2B55-467D-9346-F8CEB3876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429000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ESCUELA PRIMARIA, SECUNDARIA Y PREPARATORIA FONDOS DE ALIVIO POR EMERGENCIA (ESSER III) </a:t>
            </a: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AB7B54B6-4BB1-43FF-A313-3334AFC935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93" y="243217"/>
            <a:ext cx="1796901" cy="12530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6999C-8AE8-A545-B5A4-930C7F2B3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4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FAA8-4A54-454A-A0B3-1571497F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Colocación Total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55723-EAFE-4C61-92DF-69A48FB56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El monto total de fondos colocados en el Distrito es de </a:t>
            </a:r>
            <a:r>
              <a:rPr lang="es-ES_tradnl" sz="3200" b="1" dirty="0">
                <a:solidFill>
                  <a:schemeClr val="tx1"/>
                </a:solidFill>
              </a:rPr>
              <a:t>$12,574,488</a:t>
            </a:r>
          </a:p>
          <a:p>
            <a:pPr marL="0" indent="0">
              <a:buNone/>
            </a:pPr>
            <a:endParaRPr lang="es-ES_tradnl" sz="3200" b="1" dirty="0">
              <a:solidFill>
                <a:schemeClr val="tx1"/>
              </a:solidFill>
            </a:endParaRPr>
          </a:p>
          <a:p>
            <a:r>
              <a:rPr lang="es-ES_tradnl" sz="3200" dirty="0">
                <a:solidFill>
                  <a:schemeClr val="tx1"/>
                </a:solidFill>
              </a:rPr>
              <a:t>El plazo para repartir y desembolsar los fondos será del </a:t>
            </a:r>
            <a:r>
              <a:rPr lang="es-ES_tradnl" sz="3200" b="1" dirty="0">
                <a:solidFill>
                  <a:schemeClr val="tx1"/>
                </a:solidFill>
              </a:rPr>
              <a:t>3/13/2020 a 9/30/2023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1544D-86B2-4C43-A9C8-08E60242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3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EC1B-521F-40C6-AA00-11959E4D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Elementos del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F521C-AE31-4D9B-B71F-BA302759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9823"/>
            <a:ext cx="10837332" cy="49335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s-ES_tradnl" sz="3200" dirty="0">
                <a:solidFill>
                  <a:schemeClr val="tx1"/>
                </a:solidFill>
              </a:rPr>
              <a:t>Estrategias para enseñar en persona de forma continua y segura 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	Abordar pérdida de tiempo de instrucción (un mínimo del 20 por ciento de fondos ESSER III de </a:t>
            </a:r>
            <a:r>
              <a:rPr lang="es-ES_tradnl" sz="3200" dirty="0" err="1">
                <a:solidFill>
                  <a:schemeClr val="tx1"/>
                </a:solidFill>
              </a:rPr>
              <a:t>LEAs</a:t>
            </a:r>
            <a:r>
              <a:rPr lang="es-ES_tradnl" sz="3200" dirty="0">
                <a:solidFill>
                  <a:schemeClr val="tx1"/>
                </a:solidFill>
              </a:rPr>
              <a:t>)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Hacer uso de cualquier fondo remanente</a:t>
            </a:r>
          </a:p>
          <a:p>
            <a:pPr marL="0" indent="0">
              <a:buNone/>
            </a:pPr>
            <a:endParaRPr lang="es-ES_tradnl" sz="3200" dirty="0">
              <a:solidFill>
                <a:schemeClr val="tx1"/>
              </a:solidFill>
            </a:endParaRPr>
          </a:p>
          <a:p>
            <a:r>
              <a:rPr lang="es-ES_tradnl" sz="3200" dirty="0">
                <a:solidFill>
                  <a:schemeClr val="tx1"/>
                </a:solidFill>
              </a:rPr>
              <a:t>Asegurar intervenciones que aborden necesidades del estudiante </a:t>
            </a:r>
            <a:r>
              <a:rPr lang="es-ES_tradnl" sz="3200" b="1" dirty="0">
                <a:solidFill>
                  <a:schemeClr val="tx1"/>
                </a:solidFill>
              </a:rPr>
              <a:t> 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870A0-5088-1941-ADB0-8DC40B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5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1F62-80DF-496D-8C5C-9985EA1F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68" y="451513"/>
            <a:ext cx="8596668" cy="1320800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chemeClr val="tx1"/>
                </a:solidFill>
              </a:rPr>
              <a:t>Atender el impacto por la pérdida durante el tiempo de instrucción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6305B9-2278-4C58-9807-13AF1DA2D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263579"/>
              </p:ext>
            </p:extLst>
          </p:nvPr>
        </p:nvGraphicFramePr>
        <p:xfrm>
          <a:off x="438168" y="1743682"/>
          <a:ext cx="1131566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3218">
                  <a:extLst>
                    <a:ext uri="{9D8B030D-6E8A-4147-A177-3AD203B41FA5}">
                      <a16:colId xmlns:a16="http://schemas.microsoft.com/office/drawing/2014/main" val="3167554697"/>
                    </a:ext>
                  </a:extLst>
                </a:gridCol>
                <a:gridCol w="2562446">
                  <a:extLst>
                    <a:ext uri="{9D8B030D-6E8A-4147-A177-3AD203B41FA5}">
                      <a16:colId xmlns:a16="http://schemas.microsoft.com/office/drawing/2014/main" val="341305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000" u="none" noProof="0" dirty="0">
                          <a:solidFill>
                            <a:schemeClr val="tx1"/>
                          </a:solidFill>
                        </a:rPr>
                        <a:t>Reducción en el tamaño de grupos del salón (20) Profesores de primaria</a:t>
                      </a:r>
                    </a:p>
                    <a:p>
                      <a:r>
                        <a:rPr lang="es-ES_tradnl" sz="3000" b="0" noProof="0" dirty="0">
                          <a:solidFill>
                            <a:schemeClr val="tx1"/>
                          </a:solidFill>
                        </a:rPr>
                        <a:t>Grupo de clase más pequeño acompañado de practicas de enseñanza efectivas que resulten en mayor aprovechamiento académico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$1,856,720 </a:t>
                      </a:r>
                      <a:r>
                        <a:rPr lang="en-US" sz="30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$1,856,720 </a:t>
                      </a:r>
                      <a:r>
                        <a:rPr lang="en-US" sz="3000" b="0" dirty="0">
                          <a:solidFill>
                            <a:schemeClr val="tx1"/>
                          </a:solidFill>
                        </a:rPr>
                        <a:t>(22-23)</a:t>
                      </a:r>
                    </a:p>
                    <a:p>
                      <a:endParaRPr lang="en-US" sz="3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820100"/>
                  </a:ext>
                </a:extLst>
              </a:tr>
              <a:tr h="310353">
                <a:tc>
                  <a:txBody>
                    <a:bodyPr/>
                    <a:lstStyle/>
                    <a:p>
                      <a:pPr marL="457200" marR="0" lvl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_tradnl" sz="3000" b="1" u="none" noProof="0" dirty="0">
                          <a:solidFill>
                            <a:schemeClr val="tx1"/>
                          </a:solidFill>
                        </a:rPr>
                        <a:t>Reducción en el tamaño de grupos del salón (5) Profesores de secundaria y preparatoria &amp; </a:t>
                      </a:r>
                      <a:r>
                        <a:rPr lang="es-ES_tradnl" sz="3000" b="1" noProof="0" dirty="0"/>
                        <a:t>Expansión de la Academia de Enseñanza Independiente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000" b="1" dirty="0"/>
                        <a:t>$700,000</a:t>
                      </a:r>
                    </a:p>
                    <a:p>
                      <a:r>
                        <a:rPr lang="en-US" sz="3000" dirty="0"/>
                        <a:t>(21-22)</a:t>
                      </a:r>
                    </a:p>
                    <a:p>
                      <a:r>
                        <a:rPr lang="en-US" sz="3000" b="1" dirty="0"/>
                        <a:t>$500,000</a:t>
                      </a:r>
                    </a:p>
                    <a:p>
                      <a:r>
                        <a:rPr lang="en-US" sz="3000" dirty="0"/>
                        <a:t>(22-23)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67408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EA4096-F8ED-DD46-ABC4-C3176EA2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Documento</a:t>
            </a:r>
            <a:r>
              <a:rPr lang="en-US" dirty="0"/>
              <a:t> </a:t>
            </a:r>
            <a:r>
              <a:rPr lang="en-US" dirty="0" err="1"/>
              <a:t>traducido</a:t>
            </a:r>
            <a:r>
              <a:rPr lang="en-US" dirty="0"/>
              <a:t> al </a:t>
            </a:r>
            <a:r>
              <a:rPr lang="en-US" dirty="0" err="1"/>
              <a:t>idioma</a:t>
            </a:r>
            <a:r>
              <a:rPr lang="en-US" dirty="0"/>
              <a:t> </a:t>
            </a:r>
            <a:r>
              <a:rPr lang="en-US" dirty="0" err="1"/>
              <a:t>español</a:t>
            </a:r>
            <a:r>
              <a:rPr lang="en-US" dirty="0"/>
              <a:t> </a:t>
            </a:r>
            <a:r>
              <a:rPr lang="en-US" dirty="0" err="1"/>
              <a:t>exclusivamente</a:t>
            </a:r>
            <a:r>
              <a:rPr lang="en-US" dirty="0"/>
              <a:t> para BUSD por Nuria Lundberg (Oct  2021) </a:t>
            </a:r>
            <a:r>
              <a:rPr lang="en-US" dirty="0" err="1"/>
              <a:t>aclaraciones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traducción</a:t>
            </a:r>
            <a:r>
              <a:rPr lang="en-US" dirty="0"/>
              <a:t>: </a:t>
            </a:r>
            <a:r>
              <a:rPr lang="en-U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8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0C48-1800-472A-B048-AD8D53F1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Atender el impacto por la pérdida durante el tiempo de instrucción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F15BB9-2818-48D8-9FE1-3D649F302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78777"/>
              </p:ext>
            </p:extLst>
          </p:nvPr>
        </p:nvGraphicFramePr>
        <p:xfrm>
          <a:off x="677862" y="2160587"/>
          <a:ext cx="10826565" cy="4221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4050">
                  <a:extLst>
                    <a:ext uri="{9D8B030D-6E8A-4147-A177-3AD203B41FA5}">
                      <a16:colId xmlns:a16="http://schemas.microsoft.com/office/drawing/2014/main" val="2318803177"/>
                    </a:ext>
                  </a:extLst>
                </a:gridCol>
                <a:gridCol w="2922515">
                  <a:extLst>
                    <a:ext uri="{9D8B030D-6E8A-4147-A177-3AD203B41FA5}">
                      <a16:colId xmlns:a16="http://schemas.microsoft.com/office/drawing/2014/main" val="1784571126"/>
                    </a:ext>
                  </a:extLst>
                </a:gridCol>
              </a:tblGrid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>
                          <a:solidFill>
                            <a:schemeClr val="tx1"/>
                          </a:solidFill>
                        </a:rPr>
                        <a:t>Mantener la dotación de fondos por maestros temporales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$2,702,827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0888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>
                          <a:solidFill>
                            <a:schemeClr val="tx1"/>
                          </a:solidFill>
                        </a:rPr>
                        <a:t>Incrementar los costos por profesores substitutos relacionados con COVID-19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$1,000,000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98386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>
                          <a:solidFill>
                            <a:schemeClr val="tx1"/>
                          </a:solidFill>
                        </a:rPr>
                        <a:t>Costos de profesores por Estudio Independiente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$338,884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539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1FCD0-E49E-3644-8772-4D994F9E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5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1920-6D79-4694-8E48-F4D2CE3B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Atender el impacto por la pérdida durante el tiempo de instrucción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047A96-8A4C-4843-B7D4-EE9DAD025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418912"/>
              </p:ext>
            </p:extLst>
          </p:nvPr>
        </p:nvGraphicFramePr>
        <p:xfrm>
          <a:off x="677863" y="2160588"/>
          <a:ext cx="10954156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6825">
                  <a:extLst>
                    <a:ext uri="{9D8B030D-6E8A-4147-A177-3AD203B41FA5}">
                      <a16:colId xmlns:a16="http://schemas.microsoft.com/office/drawing/2014/main" val="3354942701"/>
                    </a:ext>
                  </a:extLst>
                </a:gridCol>
                <a:gridCol w="4157331">
                  <a:extLst>
                    <a:ext uri="{9D8B030D-6E8A-4147-A177-3AD203B41FA5}">
                      <a16:colId xmlns:a16="http://schemas.microsoft.com/office/drawing/2014/main" val="389694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TECNOLOGÍA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76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/>
                        <a:t>Chromebooks (dispositivos)</a:t>
                      </a: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0" noProof="0"/>
                        <a:t>5,000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$1,723,442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60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/>
                        <a:t>Hotspots (puntos de acceso)</a:t>
                      </a: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0" noProof="0"/>
                        <a:t>1,950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$249,000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71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/>
                        <a:t>Técnico Tecnológico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$78,679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28940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ACE702-50AB-9746-A6E5-65E9716A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5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73F5-7E0F-473A-82E0-346B6AF69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8942"/>
            <a:ext cx="8596668" cy="1320800"/>
          </a:xfrm>
        </p:spPr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Atender el impacto por la pérdida durante el tiempo de instrucción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DC120F-77DB-417F-B61E-C6CA0D854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490305"/>
              </p:ext>
            </p:extLst>
          </p:nvPr>
        </p:nvGraphicFramePr>
        <p:xfrm>
          <a:off x="677334" y="1682722"/>
          <a:ext cx="8596312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51">
                  <a:extLst>
                    <a:ext uri="{9D8B030D-6E8A-4147-A177-3AD203B41FA5}">
                      <a16:colId xmlns:a16="http://schemas.microsoft.com/office/drawing/2014/main" val="2911607531"/>
                    </a:ext>
                  </a:extLst>
                </a:gridCol>
                <a:gridCol w="3064761">
                  <a:extLst>
                    <a:ext uri="{9D8B030D-6E8A-4147-A177-3AD203B41FA5}">
                      <a16:colId xmlns:a16="http://schemas.microsoft.com/office/drawing/2014/main" val="64229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n-US" sz="3100" dirty="0" err="1">
                          <a:solidFill>
                            <a:schemeClr val="tx1"/>
                          </a:solidFill>
                        </a:rPr>
                        <a:t>Wayfinder</a:t>
                      </a:r>
                      <a:r>
                        <a:rPr lang="en-US" sz="3100" dirty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endParaRPr lang="es-ES_tradnl" sz="31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_tradnl" sz="31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 es un programa integral de enseñanza socioemocional para estudiantes de secundaria y preparatoria con fundamento sobre equidad y practicas con información sobre trauma</a:t>
                      </a:r>
                      <a:endParaRPr lang="es-ES_tradnl" sz="31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$35,000</a:t>
                      </a:r>
                    </a:p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14460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29021-CC7B-C348-AAC1-E667D273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8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EE0A-2A1D-444E-8B04-BC4BCA5E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Uso de cualquier fondo remanente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8D3B7E-6D5C-4355-8A72-16961FE7B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999597"/>
              </p:ext>
            </p:extLst>
          </p:nvPr>
        </p:nvGraphicFramePr>
        <p:xfrm>
          <a:off x="677863" y="2160588"/>
          <a:ext cx="859631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8388">
                  <a:extLst>
                    <a:ext uri="{9D8B030D-6E8A-4147-A177-3AD203B41FA5}">
                      <a16:colId xmlns:a16="http://schemas.microsoft.com/office/drawing/2014/main" val="2506735803"/>
                    </a:ext>
                  </a:extLst>
                </a:gridCol>
                <a:gridCol w="3117924">
                  <a:extLst>
                    <a:ext uri="{9D8B030D-6E8A-4147-A177-3AD203B41FA5}">
                      <a16:colId xmlns:a16="http://schemas.microsoft.com/office/drawing/2014/main" val="1793305616"/>
                    </a:ext>
                  </a:extLst>
                </a:gridCol>
              </a:tblGrid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>
                          <a:solidFill>
                            <a:schemeClr val="tx1"/>
                          </a:solidFill>
                        </a:rPr>
                        <a:t>Servicios alimenticios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$600,000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655008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/>
                        <a:t>Nómina por tiempo extra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$2,704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03862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s-ES_tradnl" sz="3200" b="1" noProof="0" dirty="0"/>
                        <a:t>Costos indirectos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$930,512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2025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002946-0328-B34D-BDBA-2D5BC102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75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C04E-6106-451C-AF1F-7A0929D8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Monitorear Progreso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98A9A-2624-4ACA-8246-11689AC6E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987"/>
            <a:ext cx="8596668" cy="4478376"/>
          </a:xfrm>
        </p:spPr>
        <p:txBody>
          <a:bodyPr>
            <a:normAutofit fontScale="85000" lnSpcReduction="20000"/>
          </a:bodyPr>
          <a:lstStyle/>
          <a:p>
            <a:r>
              <a:rPr lang="es-ES_tradnl" sz="3200" dirty="0">
                <a:solidFill>
                  <a:schemeClr val="tx1"/>
                </a:solidFill>
              </a:rPr>
              <a:t>Incrementar anualmente en 2% el porcentaje de estudiantes que exceden o alcanzan el nivel de los estándares en Artes Lingüísticas del Inglés en el CAASPP.  Se jalará la información en agosto del 2022, agosto 2023, y agosto 2024</a:t>
            </a:r>
          </a:p>
          <a:p>
            <a:endParaRPr lang="es-ES_tradnl" sz="3200" dirty="0">
              <a:solidFill>
                <a:schemeClr val="tx1"/>
              </a:solidFill>
            </a:endParaRPr>
          </a:p>
          <a:p>
            <a:r>
              <a:rPr lang="es-ES_tradnl" sz="3200" dirty="0">
                <a:solidFill>
                  <a:schemeClr val="tx1"/>
                </a:solidFill>
              </a:rPr>
              <a:t>Incrementar anualmente en 2% el porcentaje de estudiantes que exceden o alcanzan los estándares en el CAASPP de matemáticas.   Se jalará la información en agosto del 2022, agosto 2023, y agosto 2024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4D790-86D8-0742-9A6D-60E1B5B8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3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16E5-B8E5-43B8-B319-B36A457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Monitorear Progreso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77C66-7649-4428-8D1D-95EA8EB58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533901"/>
          </a:xfrm>
        </p:spPr>
        <p:txBody>
          <a:bodyPr>
            <a:normAutofit fontScale="92500" lnSpcReduction="10000"/>
          </a:bodyPr>
          <a:lstStyle/>
          <a:p>
            <a:r>
              <a:rPr lang="es-ES_tradnl" sz="3200" dirty="0">
                <a:solidFill>
                  <a:schemeClr val="tx1"/>
                </a:solidFill>
              </a:rPr>
              <a:t>Encuesta de Salud Mental y Bienestar que será administrada en marzo del 2022 y marzo 2023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Contabilización del número de </a:t>
            </a:r>
            <a:r>
              <a:rPr lang="es-ES_tradnl" sz="3200" dirty="0" err="1">
                <a:solidFill>
                  <a:schemeClr val="tx1"/>
                </a:solidFill>
              </a:rPr>
              <a:t>Chromebooks</a:t>
            </a:r>
            <a:r>
              <a:rPr lang="es-ES_tradnl" sz="3200" dirty="0">
                <a:solidFill>
                  <a:schemeClr val="tx1"/>
                </a:solidFill>
              </a:rPr>
              <a:t> y </a:t>
            </a:r>
            <a:r>
              <a:rPr lang="es-ES_tradnl" sz="3200" dirty="0" err="1">
                <a:solidFill>
                  <a:schemeClr val="tx1"/>
                </a:solidFill>
              </a:rPr>
              <a:t>hotspots</a:t>
            </a:r>
            <a:r>
              <a:rPr lang="es-ES_tradnl" sz="3200" dirty="0">
                <a:solidFill>
                  <a:schemeClr val="tx1"/>
                </a:solidFill>
              </a:rPr>
              <a:t> expedido para estudiantes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La contabilidad documentará el desembolso de fondos para Servicios Alimenticios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La contabilidad documentará el desembolso de fondos para costos por tiempo extra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4FF7F8-11BE-9946-ADB7-8B46CB53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EAC6-7EFE-42FE-8B70-D2C8C38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116172" cy="1320800"/>
          </a:xfrm>
        </p:spPr>
        <p:txBody>
          <a:bodyPr/>
          <a:lstStyle/>
          <a:p>
            <a:r>
              <a:rPr lang="es-ES_tradnl" b="1" dirty="0">
                <a:solidFill>
                  <a:schemeClr val="tx1"/>
                </a:solidFill>
              </a:rPr>
              <a:t>Efectividad de pedagogos o profesores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2DDB3-D542-4641-B427-8D768937B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10837333" cy="4571945"/>
          </a:xfrm>
        </p:spPr>
        <p:txBody>
          <a:bodyPr>
            <a:normAutofit/>
          </a:bodyPr>
          <a:lstStyle/>
          <a:p>
            <a:r>
              <a:rPr lang="es-ES_tradnl" sz="3200" dirty="0">
                <a:solidFill>
                  <a:schemeClr val="tx1"/>
                </a:solidFill>
              </a:rPr>
              <a:t>Dotación de fondos en áreas de enseñanza profesional para profesores, administradores, para-</a:t>
            </a:r>
            <a:r>
              <a:rPr lang="es-ES_tradnl" sz="3200" dirty="0" err="1">
                <a:solidFill>
                  <a:schemeClr val="tx1"/>
                </a:solidFill>
              </a:rPr>
              <a:t>profesionals</a:t>
            </a:r>
            <a:r>
              <a:rPr lang="es-ES_tradnl" sz="3200" dirty="0">
                <a:solidFill>
                  <a:schemeClr val="tx1"/>
                </a:solidFill>
              </a:rPr>
              <a:t> que trabajan con pupilos, y personal clasificado que interactúan con pupilos. </a:t>
            </a:r>
          </a:p>
          <a:p>
            <a:r>
              <a:rPr lang="es-ES_tradnl" sz="3200" dirty="0">
                <a:solidFill>
                  <a:schemeClr val="tx1"/>
                </a:solidFill>
              </a:rPr>
              <a:t>Email Sharon </a:t>
            </a:r>
            <a:r>
              <a:rPr lang="es-ES_tradnl" sz="3200" dirty="0" err="1">
                <a:solidFill>
                  <a:schemeClr val="tx1"/>
                </a:solidFill>
              </a:rPr>
              <a:t>Cuseo</a:t>
            </a:r>
            <a:r>
              <a:rPr lang="es-ES_tradnl" sz="3200" dirty="0">
                <a:solidFill>
                  <a:schemeClr val="tx1"/>
                </a:solidFill>
              </a:rPr>
              <a:t>, Superintendente Adjunto, IS</a:t>
            </a:r>
          </a:p>
          <a:p>
            <a:r>
              <a:rPr lang="es-ES_tradnl" sz="32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sharoncuseo@burbankusd.org</a:t>
            </a:r>
            <a:endParaRPr lang="es-ES_tradnl" sz="3200" dirty="0">
              <a:solidFill>
                <a:schemeClr val="tx1"/>
              </a:solidFill>
            </a:endParaRPr>
          </a:p>
          <a:p>
            <a:r>
              <a:rPr lang="es-ES_tradnl" sz="3200" dirty="0">
                <a:solidFill>
                  <a:schemeClr val="tx1"/>
                </a:solidFill>
              </a:rPr>
              <a:t>Dr. Peter </a:t>
            </a:r>
            <a:r>
              <a:rPr lang="es-ES_tradnl" sz="3200" dirty="0" err="1">
                <a:solidFill>
                  <a:schemeClr val="tx1"/>
                </a:solidFill>
              </a:rPr>
              <a:t>Knapik</a:t>
            </a:r>
            <a:r>
              <a:rPr lang="es-ES_tradnl" sz="3200" dirty="0">
                <a:solidFill>
                  <a:schemeClr val="tx1"/>
                </a:solidFill>
              </a:rPr>
              <a:t>, Director de Educación Primaria</a:t>
            </a:r>
          </a:p>
          <a:p>
            <a:r>
              <a:rPr lang="es-ES_tradnl" sz="3200" u="sng" dirty="0" err="1">
                <a:solidFill>
                  <a:schemeClr val="tx1"/>
                </a:solidFill>
              </a:rPr>
              <a:t>peterknapik@burbankusd.org</a:t>
            </a:r>
            <a:endParaRPr lang="es-ES_tradnl" sz="3200" u="sng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F8C3F-27CE-E54C-BE37-F3599672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(Oct  2021) 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505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514</TotalTime>
  <Words>834</Words>
  <Application>Microsoft Macintosh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Wingdings 3</vt:lpstr>
      <vt:lpstr>Facet</vt:lpstr>
      <vt:lpstr>  Distrito Escolar Unificado de Burbank</vt:lpstr>
      <vt:lpstr>Colocación Total</vt:lpstr>
      <vt:lpstr>Elementos del Plan</vt:lpstr>
      <vt:lpstr>Atender el impacto por la pérdida durante el tiempo de instrucción</vt:lpstr>
      <vt:lpstr>Atender el impacto por la pérdida durante el tiempo de instrucción</vt:lpstr>
      <vt:lpstr>Atender el impacto por la pérdida durante el tiempo de instrucción</vt:lpstr>
      <vt:lpstr>Atender el impacto por la pérdida durante el tiempo de instrucción</vt:lpstr>
      <vt:lpstr>Uso de cualquier fondo remanente</vt:lpstr>
      <vt:lpstr>Monitorear Progreso</vt:lpstr>
      <vt:lpstr>Monitorear Progreso</vt:lpstr>
      <vt:lpstr>Efectividad de pedagogos o profesores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Burbank Unified School District</dc:title>
  <dc:creator>Sharon Cuseo</dc:creator>
  <cp:lastModifiedBy>stefan.c.lundberg@gmail.com</cp:lastModifiedBy>
  <cp:revision>40</cp:revision>
  <cp:lastPrinted>2021-10-05T19:42:48Z</cp:lastPrinted>
  <dcterms:created xsi:type="dcterms:W3CDTF">2021-10-04T19:35:43Z</dcterms:created>
  <dcterms:modified xsi:type="dcterms:W3CDTF">2021-10-06T19:23:59Z</dcterms:modified>
</cp:coreProperties>
</file>