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haroncuseo@burbank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206B-D77E-4F29-87EE-58F5B5CD7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84" y="457200"/>
            <a:ext cx="9952074" cy="217191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Burbank Unified School District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F9C2E5-2B55-467D-9346-F8CEB3876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429000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ELEMENTARY AND SECONDARY SCHOOL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EMERGENCY RELIEF (ESSER III) FUNDS</a:t>
            </a:r>
          </a:p>
        </p:txBody>
      </p:sp>
      <p:pic>
        <p:nvPicPr>
          <p:cNvPr id="4" name="Picture 3" descr="Logo">
            <a:extLst>
              <a:ext uri="{FF2B5EF4-FFF2-40B4-BE49-F238E27FC236}">
                <a16:creationId xmlns:a16="http://schemas.microsoft.com/office/drawing/2014/main" id="{AB7B54B6-4BB1-43FF-A313-3334AFC935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93" y="457200"/>
            <a:ext cx="1796901" cy="1253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724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1FAA8-4A54-454A-A0B3-1571497F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Total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55723-EAFE-4C61-92DF-69A48FB56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The total amount of funding allocated to the district is </a:t>
            </a:r>
            <a:r>
              <a:rPr lang="en-US" sz="3200" b="1" dirty="0">
                <a:solidFill>
                  <a:schemeClr val="tx1"/>
                </a:solidFill>
              </a:rPr>
              <a:t>$12,574,488</a:t>
            </a:r>
          </a:p>
          <a:p>
            <a:pPr marL="0" indent="0">
              <a:buNone/>
            </a:pPr>
            <a:endParaRPr lang="en-US" sz="3200" b="1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The time frame allotted to expend the funds is </a:t>
            </a:r>
            <a:r>
              <a:rPr lang="en-US" sz="3200" b="1" dirty="0">
                <a:solidFill>
                  <a:schemeClr val="tx1"/>
                </a:solidFill>
              </a:rPr>
              <a:t>3/13/2020 to 9/30/2023</a:t>
            </a:r>
          </a:p>
        </p:txBody>
      </p:sp>
    </p:spTree>
    <p:extLst>
      <p:ext uri="{BB962C8B-B14F-4D97-AF65-F5344CB8AC3E}">
        <p14:creationId xmlns:p14="http://schemas.microsoft.com/office/powerpoint/2010/main" val="261593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EC1B-521F-40C6-AA00-11959E4D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The Elements of the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F521C-AE31-4D9B-B71F-BA302759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9823"/>
            <a:ext cx="10837332" cy="49335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	Strategies for Continuous and Safe In-Person Learning</a:t>
            </a:r>
          </a:p>
          <a:p>
            <a:r>
              <a:rPr lang="en-US" sz="3200" dirty="0">
                <a:solidFill>
                  <a:schemeClr val="tx1"/>
                </a:solidFill>
              </a:rPr>
              <a:t>	Addressing Lost Instructional Time (a minimum of 20 percent of the LEAs 	ESSER III funds)</a:t>
            </a:r>
          </a:p>
          <a:p>
            <a:r>
              <a:rPr lang="en-US" sz="3200" dirty="0">
                <a:solidFill>
                  <a:schemeClr val="tx1"/>
                </a:solidFill>
              </a:rPr>
              <a:t>Use of Any Remaining Funds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____________________________________</a:t>
            </a:r>
          </a:p>
          <a:p>
            <a:r>
              <a:rPr lang="en-US" sz="3200" dirty="0">
                <a:solidFill>
                  <a:schemeClr val="tx1"/>
                </a:solidFill>
              </a:rPr>
              <a:t>Ensuring Interventions are Addressing Student Needs</a:t>
            </a:r>
            <a:r>
              <a:rPr lang="en-US" sz="3200" b="1" dirty="0">
                <a:solidFill>
                  <a:schemeClr val="tx1"/>
                </a:solidFill>
              </a:rPr>
              <a:t> 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5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1F62-80DF-496D-8C5C-9985EA1F0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Addressing the Impact of Lost Instructional Time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6305B9-2278-4C58-9807-13AF1DA2D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109592"/>
              </p:ext>
            </p:extLst>
          </p:nvPr>
        </p:nvGraphicFramePr>
        <p:xfrm>
          <a:off x="369517" y="1930400"/>
          <a:ext cx="11315664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3218">
                  <a:extLst>
                    <a:ext uri="{9D8B030D-6E8A-4147-A177-3AD203B41FA5}">
                      <a16:colId xmlns:a16="http://schemas.microsoft.com/office/drawing/2014/main" val="3167554697"/>
                    </a:ext>
                  </a:extLst>
                </a:gridCol>
                <a:gridCol w="2562446">
                  <a:extLst>
                    <a:ext uri="{9D8B030D-6E8A-4147-A177-3AD203B41FA5}">
                      <a16:colId xmlns:a16="http://schemas.microsoft.com/office/drawing/2014/main" val="341305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u="none" dirty="0">
                          <a:solidFill>
                            <a:schemeClr val="tx1"/>
                          </a:solidFill>
                        </a:rPr>
                        <a:t>Class Size Reduction (20) Elementary Teachers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Smaller class size coupled with effective teaching practices results in greater student achievement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$1,856,720 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$1,856,720 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(22-23)</a:t>
                      </a:r>
                    </a:p>
                    <a:p>
                      <a:endParaRPr lang="en-US" sz="3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820100"/>
                  </a:ext>
                </a:extLst>
              </a:tr>
              <a:tr h="310353">
                <a:tc>
                  <a:txBody>
                    <a:bodyPr/>
                    <a:lstStyle/>
                    <a:p>
                      <a:pPr marL="457200" marR="0" lvl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3200" b="1" u="none" dirty="0">
                          <a:solidFill>
                            <a:schemeClr val="tx1"/>
                          </a:solidFill>
                        </a:rPr>
                        <a:t>Class Size Reduction (5) Secondary Teachers &amp; </a:t>
                      </a:r>
                      <a:r>
                        <a:rPr lang="en-US" sz="3200" b="1" dirty="0"/>
                        <a:t>Expansion of Independent Learning Academy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$700,000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  <a:p>
                      <a:r>
                        <a:rPr lang="en-US" sz="3200" b="1" dirty="0"/>
                        <a:t>$500,000</a:t>
                      </a:r>
                    </a:p>
                    <a:p>
                      <a:r>
                        <a:rPr lang="en-US" sz="3200" dirty="0"/>
                        <a:t>(22-23)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67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88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0C48-1800-472A-B048-AD8D53F11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Addressing the Impact of Lost Instructional Time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F15BB9-2818-48D8-9FE1-3D649F3023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869493"/>
              </p:ext>
            </p:extLst>
          </p:nvPr>
        </p:nvGraphicFramePr>
        <p:xfrm>
          <a:off x="677862" y="2160587"/>
          <a:ext cx="10826565" cy="3999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4050">
                  <a:extLst>
                    <a:ext uri="{9D8B030D-6E8A-4147-A177-3AD203B41FA5}">
                      <a16:colId xmlns:a16="http://schemas.microsoft.com/office/drawing/2014/main" val="2318803177"/>
                    </a:ext>
                  </a:extLst>
                </a:gridCol>
                <a:gridCol w="2922515">
                  <a:extLst>
                    <a:ext uri="{9D8B030D-6E8A-4147-A177-3AD203B41FA5}">
                      <a16:colId xmlns:a16="http://schemas.microsoft.com/office/drawing/2014/main" val="1784571126"/>
                    </a:ext>
                  </a:extLst>
                </a:gridCol>
              </a:tblGrid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Maintaining Funding for Temporary Teachers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$2,702,827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08888"/>
                  </a:ext>
                </a:extLst>
              </a:tr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Increased costs of Substitute Teachers COVID-19 related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$1,000,000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983868"/>
                  </a:ext>
                </a:extLst>
              </a:tr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Independent Study Teacher Costs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$338,884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95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1920-6D79-4694-8E48-F4D2CE3B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Addressing the Impact of Lost Instructional Time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E047A96-8A4C-4843-B7D4-EE9DAD0257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791680"/>
              </p:ext>
            </p:extLst>
          </p:nvPr>
        </p:nvGraphicFramePr>
        <p:xfrm>
          <a:off x="677863" y="2160588"/>
          <a:ext cx="10954156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6825">
                  <a:extLst>
                    <a:ext uri="{9D8B030D-6E8A-4147-A177-3AD203B41FA5}">
                      <a16:colId xmlns:a16="http://schemas.microsoft.com/office/drawing/2014/main" val="3354942701"/>
                    </a:ext>
                  </a:extLst>
                </a:gridCol>
                <a:gridCol w="4157331">
                  <a:extLst>
                    <a:ext uri="{9D8B030D-6E8A-4147-A177-3AD203B41FA5}">
                      <a16:colId xmlns:a16="http://schemas.microsoft.com/office/drawing/2014/main" val="3896944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TECHNOLOGY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76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/>
                        <a:t>Chromebooks</a:t>
                      </a:r>
                    </a:p>
                    <a:p>
                      <a:pPr marL="914400" lvl="1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0" dirty="0"/>
                        <a:t>5,000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$1,723,442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60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/>
                        <a:t>Hotspots</a:t>
                      </a:r>
                    </a:p>
                    <a:p>
                      <a:pPr marL="914400" lvl="1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0" dirty="0"/>
                        <a:t>1,950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$249,000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71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/>
                        <a:t>Technology Technician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/>
                        <a:t>$78,679</a:t>
                      </a:r>
                    </a:p>
                    <a:p>
                      <a:r>
                        <a:rPr lang="en-US" sz="3200" dirty="0"/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28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565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73F5-7E0F-473A-82E0-346B6AF69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Addressing the Impact of Lost Instructional Time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DC120F-77DB-417F-B61E-C6CA0D854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583917"/>
              </p:ext>
            </p:extLst>
          </p:nvPr>
        </p:nvGraphicFramePr>
        <p:xfrm>
          <a:off x="677863" y="2160588"/>
          <a:ext cx="8596312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551">
                  <a:extLst>
                    <a:ext uri="{9D8B030D-6E8A-4147-A177-3AD203B41FA5}">
                      <a16:colId xmlns:a16="http://schemas.microsoft.com/office/drawing/2014/main" val="2911607531"/>
                    </a:ext>
                  </a:extLst>
                </a:gridCol>
                <a:gridCol w="3064761">
                  <a:extLst>
                    <a:ext uri="{9D8B030D-6E8A-4147-A177-3AD203B41FA5}">
                      <a16:colId xmlns:a16="http://schemas.microsoft.com/office/drawing/2014/main" val="64229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>
                          <a:solidFill>
                            <a:schemeClr val="tx1"/>
                          </a:solidFill>
                        </a:rPr>
                        <a:t>Wayfinder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3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is a comprehensive social-emotional learning program for middle and high school students with equity foundations and includes trauma-informed practices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$35,000</a:t>
                      </a:r>
                    </a:p>
                    <a:p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144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84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BEE0A-2A1D-444E-8B04-BC4BCA5E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Use of Any Remaining Funds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8D3B7E-6D5C-4355-8A72-16961FE7B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913850"/>
              </p:ext>
            </p:extLst>
          </p:nvPr>
        </p:nvGraphicFramePr>
        <p:xfrm>
          <a:off x="677863" y="2160588"/>
          <a:ext cx="859631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8388">
                  <a:extLst>
                    <a:ext uri="{9D8B030D-6E8A-4147-A177-3AD203B41FA5}">
                      <a16:colId xmlns:a16="http://schemas.microsoft.com/office/drawing/2014/main" val="2506735803"/>
                    </a:ext>
                  </a:extLst>
                </a:gridCol>
                <a:gridCol w="3117924">
                  <a:extLst>
                    <a:ext uri="{9D8B030D-6E8A-4147-A177-3AD203B41FA5}">
                      <a16:colId xmlns:a16="http://schemas.microsoft.com/office/drawing/2014/main" val="1793305616"/>
                    </a:ext>
                  </a:extLst>
                </a:gridCol>
              </a:tblGrid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Food Services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$600,000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655008"/>
                  </a:ext>
                </a:extLst>
              </a:tr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/>
                        <a:t>Payroll Overtime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$2,704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03862"/>
                  </a:ext>
                </a:extLst>
              </a:tr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/>
                        <a:t>Indirect Costs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$930,512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</a:rPr>
                        <a:t>(20-23)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2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750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C04E-6106-451C-AF1F-7A0929D8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Monitoring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98A9A-2624-4ACA-8246-11689AC6E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987"/>
            <a:ext cx="8596668" cy="4478376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Annually increase by 2% the Percent of All Students who Exceed or Meet Standards on the English Language Arts CAASPP.  Data will be pulled in August 2022, August 2023, and August 2024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Annually increase by 2% the Percent of All Students who Exceed or Meet Standards on the Mathematics CAASPP.  Data will be pulled in August 2022, August 2023, and August 2024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3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16E5-B8E5-43B8-B319-B36A457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Monitoring Progress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77C66-7649-4428-8D1D-95EA8EB58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533901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Mental Health and Wellness Survey will be administered in March 2022 and March 2023</a:t>
            </a:r>
          </a:p>
          <a:p>
            <a:r>
              <a:rPr lang="en-US" sz="3200" dirty="0">
                <a:solidFill>
                  <a:schemeClr val="tx1"/>
                </a:solidFill>
              </a:rPr>
              <a:t>Accounting of the number of Chromebooks and hotspots issued to students</a:t>
            </a:r>
          </a:p>
          <a:p>
            <a:r>
              <a:rPr lang="en-US" sz="3200" dirty="0">
                <a:solidFill>
                  <a:schemeClr val="tx1"/>
                </a:solidFill>
              </a:rPr>
              <a:t>Accounting will document spending of the funds for Food Services</a:t>
            </a:r>
          </a:p>
          <a:p>
            <a:r>
              <a:rPr lang="en-US" sz="3200" dirty="0">
                <a:solidFill>
                  <a:schemeClr val="tx1"/>
                </a:solidFill>
              </a:rPr>
              <a:t>Accounting will document spending of the funds for Overtime Costs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EAC6-7EFE-42FE-8B70-D2C8C38C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Educator Effectiveness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2DDB3-D542-4641-B427-8D768937B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10837333" cy="4571945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Funding for professional learning for teachers, administrators, paraprofessionals that work with pupils, and classified staff that interact with pupils.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Email Sharon Cuseo, Assistant Superintendent, IS</a:t>
            </a:r>
          </a:p>
          <a:p>
            <a:r>
              <a:rPr lang="en-US" sz="32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sharoncuseo@burbankusd.org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Dr. Peter Knapik, Director of Elementary Education</a:t>
            </a:r>
          </a:p>
          <a:p>
            <a:r>
              <a:rPr lang="en-US" sz="3200" u="sng" dirty="0">
                <a:solidFill>
                  <a:schemeClr val="tx1"/>
                </a:solidFill>
              </a:rPr>
              <a:t>peterknapik@burbankusd.org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4733505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397</TotalTime>
  <Words>451</Words>
  <Application>Microsoft Office PowerPoint</Application>
  <PresentationFormat>Widescreen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Wingdings</vt:lpstr>
      <vt:lpstr>Wingdings 3</vt:lpstr>
      <vt:lpstr>Facet</vt:lpstr>
      <vt:lpstr>Burbank Unified School District </vt:lpstr>
      <vt:lpstr>Total Allocation</vt:lpstr>
      <vt:lpstr>The Elements of the Plan</vt:lpstr>
      <vt:lpstr>Addressing the Impact of Lost Instructional Time</vt:lpstr>
      <vt:lpstr>Addressing the Impact of Lost Instructional Time</vt:lpstr>
      <vt:lpstr>Addressing the Impact of Lost Instructional Time</vt:lpstr>
      <vt:lpstr>Addressing the Impact of Lost Instructional Time</vt:lpstr>
      <vt:lpstr>Use of Any Remaining Funds</vt:lpstr>
      <vt:lpstr>Monitoring Progress</vt:lpstr>
      <vt:lpstr>Monitoring Progress</vt:lpstr>
      <vt:lpstr>Educator Effectiveness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Burbank Unified School District</dc:title>
  <dc:creator>Sharon Cuseo</dc:creator>
  <cp:lastModifiedBy>Peter Knapik</cp:lastModifiedBy>
  <cp:revision>37</cp:revision>
  <cp:lastPrinted>2021-10-05T19:42:48Z</cp:lastPrinted>
  <dcterms:created xsi:type="dcterms:W3CDTF">2021-10-04T19:35:43Z</dcterms:created>
  <dcterms:modified xsi:type="dcterms:W3CDTF">2021-10-05T19:53:03Z</dcterms:modified>
</cp:coreProperties>
</file>