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63" r:id="rId4"/>
    <p:sldId id="267" r:id="rId5"/>
    <p:sldId id="273" r:id="rId6"/>
    <p:sldId id="275" r:id="rId7"/>
    <p:sldId id="264" r:id="rId8"/>
    <p:sldId id="260" r:id="rId9"/>
    <p:sldId id="257" r:id="rId10"/>
    <p:sldId id="265" r:id="rId11"/>
    <p:sldId id="270" r:id="rId12"/>
    <p:sldId id="269" r:id="rId13"/>
    <p:sldId id="261" r:id="rId14"/>
    <p:sldId id="268" r:id="rId15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52" d="100"/>
          <a:sy n="52" d="100"/>
        </p:scale>
        <p:origin x="102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75E3D-3317-4DEC-9A80-FD2774E9535D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88A42-2AB3-42F8-82FF-56A2BAEE1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54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BF583-FC4A-438F-A0BE-F1446A9EEDF6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311-2553-499D-8E8C-48394B1BC08C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1C46-9D76-4904-995F-67B484B363DC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544C9-B019-4A9E-8ADF-1D5946DC0C56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478F-4B11-4237-894F-1C0ED67DDD0D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085-61E4-4B74-A582-66F7466ABD1D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0099-EE42-4454-BFDE-5F1848E4EA70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C0D-8A9C-4285-87C9-892D9CD2A48A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DE220-7792-442D-B54C-9D862D7A4906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0BF2-FE46-4576-A788-0FF244D67CC6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1F5D8-D32A-46F7-A62B-595635952243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05F-D591-4029-BB7C-7EEBA8DFC521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3125E-44A9-42FF-9824-BA57F5136211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1925-B513-458D-924A-7236E9E4639B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2DF5-6E15-4180-8547-9D5F9D6A9B21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1F71-ADD9-4FB8-B7D9-498D3D91F3E7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BB007-57C2-4963-8A32-B3FA87D24159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u3wIGyZSl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rbankusd.org/lca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schooldashboard.org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fg/aa/lc/lcfffaq.asp" TargetMode="External"/><Relationship Id="rId2" Type="http://schemas.openxmlformats.org/officeDocument/2006/relationships/hyperlink" Target="http://www.cde.ca.gov/fg/aa/l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pta.org/focus-areas/lcfflcap/" TargetMode="External"/><Relationship Id="rId4" Type="http://schemas.openxmlformats.org/officeDocument/2006/relationships/hyperlink" Target="https://ed100.org/blog/lcap-hu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54A78-664D-4442-B321-8B89E3F4D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Sylfaen" panose="010A0502050306030303" pitchFamily="18" charset="0"/>
              </a:rPr>
              <a:t>2021-2022 </a:t>
            </a:r>
            <a:r>
              <a:rPr lang="hy-AM" sz="4400" b="1" dirty="0">
                <a:solidFill>
                  <a:schemeClr val="tx1"/>
                </a:solidFill>
                <a:latin typeface="Sylfaen" panose="010A0502050306030303" pitchFamily="18" charset="0"/>
              </a:rPr>
              <a:t>Տեղական Հսկողության և Հաշվետվողականության Ծրագիր</a:t>
            </a:r>
            <a:r>
              <a:rPr lang="en-US" sz="4400" b="1" dirty="0">
                <a:solidFill>
                  <a:schemeClr val="tx1"/>
                </a:solidFill>
                <a:latin typeface="Sylfaen" panose="010A0502050306030303" pitchFamily="18" charset="0"/>
              </a:rPr>
              <a:t> (LCAP)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E3173-4A65-4242-B23B-319E4016D5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Ներկայացնում է դոկտոր Փիտր Քնապիկը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E00CB-C0DA-4D56-89E3-8A271ECE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72BA-3837-41AF-A964-0C7A841FF53A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A254B-7FED-4902-916E-6DCD45A9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1EC1-8F2B-4963-9047-7FFE3EB2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en-US" dirty="0"/>
              <a:t> – </a:t>
            </a:r>
            <a:r>
              <a:rPr lang="hy-AM" dirty="0">
                <a:latin typeface="Sylfaen" panose="010A0502050306030303" pitchFamily="18" charset="0"/>
              </a:rPr>
              <a:t>Ի՞նչ է սա: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95D7F-C165-46DE-A067-7F1A1A0D3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sz="2400" dirty="0">
                <a:latin typeface="Sylfaen" panose="010A0502050306030303" pitchFamily="18" charset="0"/>
              </a:rPr>
              <a:t>Տեղական Հսկողության Հաշվետվողականության ծրագիր </a:t>
            </a:r>
            <a:r>
              <a:rPr lang="en-US" sz="2400" dirty="0">
                <a:latin typeface="Sylfaen" panose="010A0502050306030303" pitchFamily="18" charset="0"/>
              </a:rPr>
              <a:t>(LCAP)</a:t>
            </a:r>
          </a:p>
          <a:p>
            <a:r>
              <a:rPr lang="hy-AM" sz="2400" dirty="0">
                <a:latin typeface="Sylfaen" panose="010A0502050306030303" pitchFamily="18" charset="0"/>
              </a:rPr>
              <a:t>Տեսաժապավեն </a:t>
            </a:r>
            <a:endParaRPr lang="en-US" sz="2400" dirty="0">
              <a:latin typeface="Sylfaen" panose="010A0502050306030303" pitchFamily="18" charset="0"/>
            </a:endParaRPr>
          </a:p>
          <a:p>
            <a:pPr lvl="1"/>
            <a:endParaRPr lang="en-US" dirty="0"/>
          </a:p>
          <a:p>
            <a:pPr lvl="1"/>
            <a:r>
              <a:rPr lang="en-US" sz="1800" dirty="0">
                <a:hlinkClick r:id="rId2"/>
              </a:rPr>
              <a:t>https://youtu.be/su3wIGyZSl4</a:t>
            </a:r>
            <a:endParaRPr lang="en-US" sz="1800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DE482-64DB-445E-B14F-288F7B883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F733-A5AE-4212-9C23-78FA012AA07A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78A51-EB14-4227-8193-DDEB2292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7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4B37-72E1-4BE0-9CF8-E02FED39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3200" dirty="0">
                <a:latin typeface="Sylfaen" panose="010A0502050306030303" pitchFamily="18" charset="0"/>
              </a:rPr>
              <a:t>Տեղական վերահսկողության ֆինանսավորման բանաձև</a:t>
            </a:r>
            <a:r>
              <a:rPr lang="en-US" sz="3200" dirty="0">
                <a:latin typeface="Sylfaen" panose="010A0502050306030303" pitchFamily="18" charset="0"/>
              </a:rPr>
              <a:t> (LCFF)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01ED-6987-4776-A15C-F4A4AF9B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00290"/>
          </a:xfrm>
        </p:spPr>
        <p:txBody>
          <a:bodyPr>
            <a:normAutofit lnSpcReduction="1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Տեղական վերահսկողության ֆինանսավորման բանաձև</a:t>
            </a:r>
            <a:r>
              <a:rPr lang="en-US" dirty="0">
                <a:latin typeface="Sylfaen" panose="010A0502050306030303" pitchFamily="18" charset="0"/>
              </a:rPr>
              <a:t> (LCFF)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Կալիֆոռնիայի Նահանգի ֆինանսավորման բանաձև դպրոցական շրջանները ֆինանսավորելու համար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Հիմնական հիմնադրամ</a:t>
            </a:r>
            <a:r>
              <a:rPr lang="en-US" dirty="0">
                <a:latin typeface="Sylfaen" panose="010A0502050306030303" pitchFamily="18" charset="0"/>
              </a:rPr>
              <a:t> (</a:t>
            </a:r>
            <a:r>
              <a:rPr lang="hy-AM" dirty="0">
                <a:latin typeface="Sylfaen" panose="010A0502050306030303" pitchFamily="18" charset="0"/>
              </a:rPr>
              <a:t>հաշվարկվում է ԱՄ-3-րդ, 4-6-րդ, 7-8-րդ, 9-12-րդ դասարանների աշակերտների օրական հաճախման թվով </a:t>
            </a:r>
            <a:r>
              <a:rPr lang="en-US" dirty="0">
                <a:latin typeface="Sylfaen" panose="010A0502050306030303" pitchFamily="18" charset="0"/>
              </a:rPr>
              <a:t>(ADA))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Լրացուցիչ հիմնադրամ</a:t>
            </a:r>
            <a:r>
              <a:rPr lang="en-US" dirty="0">
                <a:latin typeface="Sylfaen" panose="010A0502050306030303" pitchFamily="18" charset="0"/>
              </a:rPr>
              <a:t> (</a:t>
            </a:r>
            <a:r>
              <a:rPr lang="hy-AM" dirty="0">
                <a:latin typeface="Sylfaen" panose="010A0502050306030303" pitchFamily="18" charset="0"/>
              </a:rPr>
              <a:t>աշակերտների չհրապարակված հաշվարկ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հաշվել 1 անգամ)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Անգլերեն սովորողներ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Ուրիշի տանը ապրող աշակերտներ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Անտուն աշակերտներ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Սոցիալ տնտեսապես անապահով խավի աշակերտներ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Դպրոցական ճաշի ազգային ծրագիր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Համակենտրոնացած ֆինանսավորում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Նպատակաուղղված չհրապարակված աշակերտները, որոնք գերազանցում են շրջանի արձանագրության </a:t>
            </a:r>
            <a:r>
              <a:rPr lang="en-US" dirty="0">
                <a:latin typeface="Sylfaen" panose="010A0502050306030303" pitchFamily="18" charset="0"/>
              </a:rPr>
              <a:t>55%</a:t>
            </a:r>
            <a:r>
              <a:rPr lang="hy-AM" dirty="0">
                <a:latin typeface="Sylfaen" panose="010A0502050306030303" pitchFamily="18" charset="0"/>
              </a:rPr>
              <a:t>-ը</a:t>
            </a:r>
            <a:endParaRPr lang="en-US" dirty="0">
              <a:latin typeface="Sylfaen" panose="010A0502050306030303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49032-AA10-4E0A-9555-E548CEE3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B53A-4F87-4BC6-970A-0A070A61EE5F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1B528-8EB5-41A8-A581-63EDF5AA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49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B0AE-74CB-4268-A386-B3D943B3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լրացուցիչ բանաձև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C0AF2-FF34-40BA-B45D-D8A5A5D62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9089441" cy="3777622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Լրացուցիչ հիմնադրամի բանաձև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Լրացուցիչ դրամաշնորհ է տրամադրում, որը հավասար է հիմնական հիմնադրամի ճշգրտված գումարի 20</a:t>
            </a:r>
            <a:r>
              <a:rPr lang="en-US" dirty="0">
                <a:latin typeface="Sylfaen" panose="010A0502050306030303" pitchFamily="18" charset="0"/>
              </a:rPr>
              <a:t>%</a:t>
            </a:r>
            <a:r>
              <a:rPr lang="hy-AM" dirty="0">
                <a:latin typeface="Sylfaen" panose="010A0502050306030303" pitchFamily="18" charset="0"/>
              </a:rPr>
              <a:t>-ի և աշակերտի ամենօրյա հաճախման թվի ու նպատակաուղղված աշակերտների չհրատարակված  թվի արտադրյալին: 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pPr lvl="2"/>
            <a:r>
              <a:rPr lang="hy-AM" dirty="0">
                <a:latin typeface="Sylfaen" panose="010A0502050306030303" pitchFamily="18" charset="0"/>
              </a:rPr>
              <a:t>Անգլերեն սովորողներ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Ուրիշի տանը ապրող երեխաներ 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Անտուն աշակերտներ</a:t>
            </a:r>
            <a:endParaRPr lang="en-US" dirty="0">
              <a:latin typeface="Sylfaen" panose="010A0502050306030303" pitchFamily="18" charset="0"/>
            </a:endParaRPr>
          </a:p>
          <a:p>
            <a:pPr lvl="2"/>
            <a:r>
              <a:rPr lang="hy-AM" dirty="0">
                <a:latin typeface="Sylfaen" panose="010A0502050306030303" pitchFamily="18" charset="0"/>
              </a:rPr>
              <a:t>Սոցիալ տնտեսապես անապահով խավի աշակերտներ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Դպրոցական ճաշի ազգային ծրագիր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pPr marL="914400" lvl="2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A521-3713-40E2-9F0D-694E221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0A4F-355D-49CA-87BB-58F23C17EF9C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B0BA0-F103-4A5D-82A7-57FC6B8D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52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73F2-7E09-44FC-B21C-4E3FB474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Հունիս</a:t>
            </a:r>
            <a:r>
              <a:rPr lang="en-US" dirty="0">
                <a:latin typeface="Sylfaen" panose="010A0502050306030303" pitchFamily="18" charset="0"/>
              </a:rPr>
              <a:t> 2019 – </a:t>
            </a:r>
            <a:r>
              <a:rPr lang="hy-AM" dirty="0">
                <a:latin typeface="Sylfaen" panose="010A0502050306030303" pitchFamily="18" charset="0"/>
              </a:rPr>
              <a:t>դեկտեմբեր</a:t>
            </a:r>
            <a:r>
              <a:rPr lang="en-US" dirty="0">
                <a:latin typeface="Sylfaen" panose="010A0502050306030303" pitchFamily="18" charset="0"/>
              </a:rPr>
              <a:t> 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E050-152E-4726-859E-D530B04A4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Կրթական գրասենյակն ընդունեց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ծրագիրը - հունիս</a:t>
            </a:r>
            <a:r>
              <a:rPr lang="en-US" dirty="0">
                <a:latin typeface="Sylfaen" panose="010A0502050306030303" pitchFamily="18" charset="0"/>
              </a:rPr>
              <a:t> 20, 2019</a:t>
            </a:r>
          </a:p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-ը հանձնվեց </a:t>
            </a:r>
            <a:r>
              <a:rPr lang="en-US" dirty="0">
                <a:latin typeface="Sylfaen" panose="010A0502050306030303" pitchFamily="18" charset="0"/>
              </a:rPr>
              <a:t>LACOE</a:t>
            </a:r>
            <a:r>
              <a:rPr lang="hy-AM" dirty="0">
                <a:latin typeface="Sylfaen" panose="010A0502050306030303" pitchFamily="18" charset="0"/>
              </a:rPr>
              <a:t>-ին - հունիս</a:t>
            </a:r>
            <a:r>
              <a:rPr lang="en-US" dirty="0">
                <a:latin typeface="Sylfaen" panose="010A0502050306030303" pitchFamily="18" charset="0"/>
              </a:rPr>
              <a:t> 2019</a:t>
            </a:r>
          </a:p>
          <a:p>
            <a:r>
              <a:rPr lang="hy-AM" dirty="0">
                <a:latin typeface="Sylfaen" panose="010A0502050306030303" pitchFamily="18" charset="0"/>
              </a:rPr>
              <a:t>ԲԴՄՇ-ն վերանայեց և վերադարձրեց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ծրագիրը</a:t>
            </a:r>
            <a:r>
              <a:rPr lang="en-US" dirty="0">
                <a:latin typeface="Sylfaen" panose="010A0502050306030303" pitchFamily="18" charset="0"/>
              </a:rPr>
              <a:t> LACOE</a:t>
            </a:r>
            <a:r>
              <a:rPr lang="hy-AM" dirty="0">
                <a:latin typeface="Sylfaen" panose="010A0502050306030303" pitchFamily="18" charset="0"/>
              </a:rPr>
              <a:t>-ին - հուլիս</a:t>
            </a:r>
            <a:r>
              <a:rPr lang="en-US" dirty="0">
                <a:latin typeface="Sylfaen" panose="010A0502050306030303" pitchFamily="18" charset="0"/>
              </a:rPr>
              <a:t> 2019</a:t>
            </a:r>
          </a:p>
          <a:p>
            <a:r>
              <a:rPr lang="hy-AM" dirty="0">
                <a:latin typeface="Sylfaen" panose="010A0502050306030303" pitchFamily="18" charset="0"/>
              </a:rPr>
              <a:t>ԲԴՄՇ-ն ընդունեց Ուսուցման շարունակական ծրագիրը – նոյեմբերի 5</a:t>
            </a:r>
            <a:r>
              <a:rPr lang="en-US" dirty="0">
                <a:latin typeface="Sylfaen" panose="010A0502050306030303" pitchFamily="18" charset="0"/>
              </a:rPr>
              <a:t>, 2020</a:t>
            </a:r>
          </a:p>
          <a:p>
            <a:r>
              <a:rPr lang="hy-AM" dirty="0">
                <a:latin typeface="Sylfaen" panose="010A0502050306030303" pitchFamily="18" charset="0"/>
              </a:rPr>
              <a:t>Ուսուցման շարունակական ծրագիրը հանձնվեց </a:t>
            </a:r>
            <a:r>
              <a:rPr lang="en-US" dirty="0">
                <a:latin typeface="Sylfaen" panose="010A0502050306030303" pitchFamily="18" charset="0"/>
              </a:rPr>
              <a:t>LACOE</a:t>
            </a:r>
            <a:r>
              <a:rPr lang="hy-AM" dirty="0">
                <a:latin typeface="Sylfaen" panose="010A0502050306030303" pitchFamily="18" charset="0"/>
              </a:rPr>
              <a:t>-ին - նոյեմբերի</a:t>
            </a:r>
            <a:r>
              <a:rPr lang="en-US" dirty="0">
                <a:latin typeface="Sylfaen" panose="010A0502050306030303" pitchFamily="18" charset="0"/>
              </a:rPr>
              <a:t> 6</a:t>
            </a:r>
            <a:r>
              <a:rPr lang="en-US">
                <a:latin typeface="Sylfaen" panose="010A0502050306030303" pitchFamily="18" charset="0"/>
              </a:rPr>
              <a:t>, 2020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ԲԴՄՇ-ն ընդունեց ծնողների բյուջեի ակնարկը – դեկտեմբերի </a:t>
            </a:r>
            <a:r>
              <a:rPr lang="en-US" dirty="0">
                <a:latin typeface="Sylfaen" panose="010A0502050306030303" pitchFamily="18" charset="0"/>
              </a:rPr>
              <a:t>14, 2020</a:t>
            </a:r>
          </a:p>
          <a:p>
            <a:r>
              <a:rPr lang="hy-AM" dirty="0">
                <a:latin typeface="Sylfaen" panose="010A0502050306030303" pitchFamily="18" charset="0"/>
              </a:rPr>
              <a:t>Ծնողների բյուջերի ակնարկն ուղարկվեց </a:t>
            </a:r>
            <a:r>
              <a:rPr lang="en-US" dirty="0">
                <a:latin typeface="Sylfaen" panose="010A0502050306030303" pitchFamily="18" charset="0"/>
              </a:rPr>
              <a:t>LACOE</a:t>
            </a:r>
            <a:r>
              <a:rPr lang="hy-AM" dirty="0">
                <a:latin typeface="Sylfaen" panose="010A0502050306030303" pitchFamily="18" charset="0"/>
              </a:rPr>
              <a:t>-ին - դեկտեմբերի</a:t>
            </a:r>
            <a:r>
              <a:rPr lang="en-US" dirty="0">
                <a:latin typeface="Sylfaen" panose="010A0502050306030303" pitchFamily="18" charset="0"/>
              </a:rPr>
              <a:t> 15, 2020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2B529-9CF7-4803-9345-347B49AA7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BA61F-E2EC-43BE-AF9C-D08AC1382EC4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792B0-1542-4F6B-9813-E6562BD4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67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42B0-3162-4B32-8129-F126B9E54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ծրագիր </a:t>
            </a:r>
            <a:r>
              <a:rPr lang="en-US" dirty="0">
                <a:latin typeface="Sylfaen" panose="010A0502050306030303" pitchFamily="18" charset="0"/>
              </a:rPr>
              <a:t>2021-2022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146D5-0640-4C90-8405-67EB63815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2021-2022 LCAP</a:t>
            </a:r>
            <a:r>
              <a:rPr lang="hy-AM" dirty="0">
                <a:latin typeface="Sylfaen" panose="010A0502050306030303" pitchFamily="18" charset="0"/>
              </a:rPr>
              <a:t> ծրագրի մշակում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5B777-D77C-4EFB-94E7-6013C25E8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D1DFE-7687-4D67-8A55-A36663F92800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4E00B-1079-457A-AECF-B06871F3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81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DE04-9A34-412D-B2EE-AFDDEE23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Նահանգային 8 առաջնահերթություններ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17F8C-8D05-4039-8F53-D0ADE780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30923"/>
            <a:ext cx="8915400" cy="468029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Sylfaen" panose="010A0502050306030303" pitchFamily="18" charset="0"/>
              </a:rPr>
              <a:t>1.) </a:t>
            </a:r>
            <a:r>
              <a:rPr lang="hy-AM" dirty="0">
                <a:latin typeface="Sylfaen" panose="010A0502050306030303" pitchFamily="18" charset="0"/>
              </a:rPr>
              <a:t>Աշակերտներին պետք է հասանելի լինեն դպրոցական հիմնական ծառայություններ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Ուսուցիչների տեղավորումը պետք է հիմնված լինի արտոնագրերի վրա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Դասագրքեր և կրթական նյութեր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Վերանորոգված շինություններ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2.) </a:t>
            </a:r>
            <a:r>
              <a:rPr lang="hy-AM" dirty="0">
                <a:latin typeface="Sylfaen" panose="010A0502050306030303" pitchFamily="18" charset="0"/>
              </a:rPr>
              <a:t>Կրթական չափանիշների իրականացում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3.) </a:t>
            </a:r>
            <a:r>
              <a:rPr lang="hy-AM" dirty="0">
                <a:latin typeface="Sylfaen" panose="010A0502050306030303" pitchFamily="18" charset="0"/>
              </a:rPr>
              <a:t>Ծնողների ներգրավում և մասնակցություն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4.) </a:t>
            </a:r>
            <a:r>
              <a:rPr lang="hy-AM" dirty="0">
                <a:latin typeface="Sylfaen" panose="010A0502050306030303" pitchFamily="18" charset="0"/>
              </a:rPr>
              <a:t>Աշակերտների ձեռքբերումներ և բազմաթիվ չափանիշների արդյունքներ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5.) </a:t>
            </a:r>
            <a:r>
              <a:rPr lang="hy-AM" dirty="0">
                <a:latin typeface="Sylfaen" panose="010A0502050306030303" pitchFamily="18" charset="0"/>
              </a:rPr>
              <a:t>Աշակերտների ներգրավվածություն, հաճախում</a:t>
            </a:r>
            <a:r>
              <a:rPr lang="en-US" dirty="0">
                <a:latin typeface="Sylfaen" panose="010A0502050306030303" pitchFamily="18" charset="0"/>
              </a:rPr>
              <a:t>, </a:t>
            </a:r>
            <a:r>
              <a:rPr lang="hy-AM" dirty="0">
                <a:latin typeface="Sylfaen" panose="010A0502050306030303" pitchFamily="18" charset="0"/>
              </a:rPr>
              <a:t>բացակայություններ, ավարտական և դպրոցը չավարտելու տոկոս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6.) </a:t>
            </a:r>
            <a:r>
              <a:rPr lang="hy-AM" dirty="0">
                <a:latin typeface="Sylfaen" panose="010A0502050306030303" pitchFamily="18" charset="0"/>
              </a:rPr>
              <a:t>Դպրոցի մթնոլորտ, կասեցումների տոկոս, հեռացումների տոկոս և այլ տեղական չափանիշեր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7.) </a:t>
            </a:r>
            <a:r>
              <a:rPr lang="hy-AM" dirty="0">
                <a:latin typeface="Sylfaen" panose="010A0502050306030303" pitchFamily="18" charset="0"/>
              </a:rPr>
              <a:t>Բազմաթիվ դասընթացների հասանելիություն և արձանագրություն աշակերտների կողմից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</a:rPr>
              <a:t>8.) </a:t>
            </a:r>
            <a:r>
              <a:rPr lang="hy-AM" dirty="0">
                <a:latin typeface="Sylfaen" panose="010A0502050306030303" pitchFamily="18" charset="0"/>
              </a:rPr>
              <a:t>Այլ դասընթացների աշակերտների արդյունքներ </a:t>
            </a:r>
            <a:endParaRPr lang="en-US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240A0-3163-4EDF-9CDE-CF7B2DF2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431FC-9BD0-4335-9964-6F5D1FBD9F75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BD9DD-F95F-41E5-A8E7-48AD1769B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3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2A634-7D0F-4F67-A6B0-482A0D83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2021-2022 LCAP</a:t>
            </a:r>
            <a:r>
              <a:rPr lang="hy-AM" dirty="0">
                <a:latin typeface="Sylfaen" panose="010A0502050306030303" pitchFamily="18" charset="0"/>
              </a:rPr>
              <a:t> ծրագրի</a:t>
            </a:r>
            <a:r>
              <a:rPr lang="en-US" dirty="0">
                <a:latin typeface="Sylfaen" panose="010A0502050306030303" pitchFamily="18" charset="0"/>
              </a:rPr>
              <a:t> </a:t>
            </a:r>
            <a:r>
              <a:rPr lang="hy-AM" dirty="0">
                <a:latin typeface="Sylfaen" panose="010A0502050306030303" pitchFamily="18" charset="0"/>
              </a:rPr>
              <a:t>նպատակներ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58319-D58D-4FA8-A7DB-10E41D4B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28890"/>
          </a:xfrm>
        </p:spPr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Ուսուցողական ծառայություններ</a:t>
            </a:r>
            <a:r>
              <a:rPr lang="en-US" dirty="0">
                <a:latin typeface="Sylfaen" panose="010A0502050306030303" pitchFamily="18" charset="0"/>
              </a:rPr>
              <a:t> – </a:t>
            </a:r>
            <a:r>
              <a:rPr lang="hy-AM" dirty="0">
                <a:latin typeface="Sylfaen" panose="010A0502050306030303" pitchFamily="18" charset="0"/>
              </a:rPr>
              <a:t>Շերոն Քուսեո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1.) </a:t>
            </a:r>
            <a:r>
              <a:rPr lang="hy-AM" dirty="0">
                <a:latin typeface="Sylfaen" panose="010A0502050306030303" pitchFamily="18" charset="0"/>
              </a:rPr>
              <a:t>Բարձրորակ ուսուցման շնորհիվ աշակերտները պատրաստ կլինեն մասնագիտություն ընտրելու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համալսարան ընդունվելու: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Կրթական ծառայություններ</a:t>
            </a:r>
            <a:r>
              <a:rPr lang="en-US" dirty="0">
                <a:latin typeface="Sylfaen" panose="010A0502050306030303" pitchFamily="18" charset="0"/>
              </a:rPr>
              <a:t> – </a:t>
            </a:r>
            <a:r>
              <a:rPr lang="hy-AM" dirty="0">
                <a:latin typeface="Sylfaen" panose="010A0502050306030303" pitchFamily="18" charset="0"/>
              </a:rPr>
              <a:t>Ջոն Պարամո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2.) </a:t>
            </a:r>
            <a:r>
              <a:rPr lang="hy-AM" dirty="0">
                <a:latin typeface="Sylfaen" panose="010A0502050306030303" pitchFamily="18" charset="0"/>
              </a:rPr>
              <a:t>Աշակերտները կլինեն ֆիզիկապես և հոգեպես առողջ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Կադրերի բաժին </a:t>
            </a:r>
            <a:r>
              <a:rPr lang="en-US" dirty="0">
                <a:latin typeface="Sylfaen" panose="010A0502050306030303" pitchFamily="18" charset="0"/>
              </a:rPr>
              <a:t>– </a:t>
            </a:r>
            <a:r>
              <a:rPr lang="hy-AM" dirty="0">
                <a:latin typeface="Sylfaen" panose="010A0502050306030303" pitchFamily="18" charset="0"/>
              </a:rPr>
              <a:t>Սառա Նիման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3.) </a:t>
            </a:r>
            <a:r>
              <a:rPr lang="hy-AM" dirty="0">
                <a:latin typeface="Sylfaen" panose="010A0502050306030303" pitchFamily="18" charset="0"/>
              </a:rPr>
              <a:t>Աշխատանքի ընդունել և պահպանել որակյալ աշխատակիցների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Գործարքների բաժին </a:t>
            </a:r>
            <a:r>
              <a:rPr lang="en-US" dirty="0">
                <a:latin typeface="Sylfaen" panose="010A0502050306030303" pitchFamily="18" charset="0"/>
              </a:rPr>
              <a:t>– </a:t>
            </a:r>
            <a:r>
              <a:rPr lang="hy-AM" dirty="0">
                <a:latin typeface="Sylfaen" panose="010A0502050306030303" pitchFamily="18" charset="0"/>
              </a:rPr>
              <a:t>Դեբի Քակտա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4.) </a:t>
            </a:r>
            <a:r>
              <a:rPr lang="hy-AM" dirty="0">
                <a:latin typeface="Sylfaen" panose="010A0502050306030303" pitchFamily="18" charset="0"/>
              </a:rPr>
              <a:t>Արդյունավետ գործարքներ </a:t>
            </a:r>
            <a:endParaRPr lang="en-US" dirty="0">
              <a:latin typeface="Sylfaen" panose="010A0502050306030303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588B1-B9C7-4009-9522-31DB3D57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5F530-30F8-4DB2-B969-BCE99D1F2351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9C37D-3CF2-4367-8700-F1D1B6E2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79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75B4-ABA1-4589-A8B8-94A7FFAD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ծրագրի ժամանակացույց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24475-212D-4327-9AD5-C66B6DE31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9229"/>
            <a:ext cx="8915400" cy="4594661"/>
          </a:xfrm>
        </p:spPr>
        <p:txBody>
          <a:bodyPr>
            <a:normAutofit/>
          </a:bodyPr>
          <a:lstStyle/>
          <a:p>
            <a:r>
              <a:rPr lang="hy-AM" dirty="0">
                <a:latin typeface="Sylfaen" panose="010A0502050306030303" pitchFamily="18" charset="0"/>
              </a:rPr>
              <a:t>Չորեքշաբթի, հունվարի</a:t>
            </a:r>
            <a:r>
              <a:rPr lang="en-US" dirty="0">
                <a:latin typeface="Sylfaen" panose="010A0502050306030303" pitchFamily="18" charset="0"/>
              </a:rPr>
              <a:t> 27, 2021 -</a:t>
            </a:r>
            <a:r>
              <a:rPr lang="hy-AM" dirty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2021-2022</a:t>
            </a:r>
            <a:r>
              <a:rPr lang="hy-AM" dirty="0">
                <a:latin typeface="Sylfaen" panose="010A0502050306030303" pitchFamily="18" charset="0"/>
              </a:rPr>
              <a:t> ուս. տարվա ակնարկ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 հունվարի</a:t>
            </a:r>
            <a:r>
              <a:rPr lang="en-US" dirty="0">
                <a:latin typeface="Sylfaen" panose="010A0502050306030303" pitchFamily="18" charset="0"/>
              </a:rPr>
              <a:t> 27, 2021 – </a:t>
            </a:r>
            <a:r>
              <a:rPr lang="hy-AM" dirty="0">
                <a:latin typeface="Sylfaen" panose="010A0502050306030303" pitchFamily="18" charset="0"/>
              </a:rPr>
              <a:t>Կադրերի բաժին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 փետրվարի</a:t>
            </a:r>
            <a:r>
              <a:rPr lang="en-US" dirty="0">
                <a:latin typeface="Sylfaen" panose="010A0502050306030303" pitchFamily="18" charset="0"/>
              </a:rPr>
              <a:t> 10, 2021 – </a:t>
            </a:r>
            <a:r>
              <a:rPr lang="hy-AM" dirty="0">
                <a:latin typeface="Sylfaen" panose="010A0502050306030303" pitchFamily="18" charset="0"/>
              </a:rPr>
              <a:t>Գործարքային ծառայություններ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 փետրվարի</a:t>
            </a:r>
            <a:r>
              <a:rPr lang="en-US" dirty="0">
                <a:latin typeface="Sylfaen" panose="010A0502050306030303" pitchFamily="18" charset="0"/>
              </a:rPr>
              <a:t> 2</a:t>
            </a:r>
            <a:r>
              <a:rPr lang="hy-AM" dirty="0">
                <a:latin typeface="Sylfaen" panose="010A0502050306030303" pitchFamily="18" charset="0"/>
              </a:rPr>
              <a:t>4</a:t>
            </a:r>
            <a:r>
              <a:rPr lang="en-US" dirty="0">
                <a:latin typeface="Sylfaen" panose="010A0502050306030303" pitchFamily="18" charset="0"/>
              </a:rPr>
              <a:t>, 2021 – </a:t>
            </a:r>
            <a:r>
              <a:rPr lang="hy-AM" dirty="0">
                <a:latin typeface="Sylfaen" panose="010A0502050306030303" pitchFamily="18" charset="0"/>
              </a:rPr>
              <a:t>Կրթական ծառայություններ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 մարտի</a:t>
            </a:r>
            <a:r>
              <a:rPr lang="en-US" dirty="0">
                <a:latin typeface="Sylfaen" panose="010A0502050306030303" pitchFamily="18" charset="0"/>
              </a:rPr>
              <a:t> 10, 2021 – </a:t>
            </a:r>
            <a:r>
              <a:rPr lang="hy-AM" dirty="0">
                <a:latin typeface="Sylfaen" panose="010A0502050306030303" pitchFamily="18" charset="0"/>
              </a:rPr>
              <a:t>Ուսուցողական ծառայություններ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Չորեքշաբթի, մարտի</a:t>
            </a:r>
            <a:r>
              <a:rPr lang="en-US" dirty="0">
                <a:latin typeface="Sylfaen" panose="010A0502050306030303" pitchFamily="18" charset="0"/>
              </a:rPr>
              <a:t> 31, 2021</a:t>
            </a:r>
            <a:r>
              <a:rPr lang="hy-AM" dirty="0">
                <a:latin typeface="Sylfaen" panose="010A0502050306030303" pitchFamily="18" charset="0"/>
              </a:rPr>
              <a:t> </a:t>
            </a:r>
            <a:r>
              <a:rPr lang="en-US" dirty="0">
                <a:latin typeface="Sylfaen" panose="010A0502050306030303" pitchFamily="18" charset="0"/>
              </a:rPr>
              <a:t>- </a:t>
            </a:r>
            <a:r>
              <a:rPr lang="hy-AM" dirty="0">
                <a:latin typeface="Sylfaen" panose="010A0502050306030303" pitchFamily="18" charset="0"/>
              </a:rPr>
              <a:t>Ուսուցողական ծառայություններ </a:t>
            </a:r>
            <a:r>
              <a:rPr lang="en-US" dirty="0">
                <a:latin typeface="Sylfaen" panose="010A0502050306030303" pitchFamily="18" charset="0"/>
              </a:rPr>
              <a:t>(</a:t>
            </a:r>
            <a:r>
              <a:rPr lang="hy-AM" dirty="0">
                <a:latin typeface="Sylfaen" panose="010A0502050306030303" pitchFamily="18" charset="0"/>
              </a:rPr>
              <a:t>անհրաժեշտության դեպքում</a:t>
            </a:r>
            <a:r>
              <a:rPr lang="en-US" dirty="0">
                <a:latin typeface="Sylfaen" panose="010A0502050306030303" pitchFamily="18" charset="0"/>
              </a:rPr>
              <a:t>)</a:t>
            </a:r>
          </a:p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քաղաքապետարանի ժողովի ամսաթի՞վ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Կրթական գրասենյակ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Մայիսի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հունիսի</a:t>
            </a:r>
            <a:r>
              <a:rPr lang="en-US" dirty="0">
                <a:latin typeface="Sylfaen" panose="010A0502050306030303" pitchFamily="18" charset="0"/>
              </a:rPr>
              <a:t> LCAP </a:t>
            </a:r>
            <a:r>
              <a:rPr lang="hy-AM" dirty="0">
                <a:latin typeface="Sylfaen" panose="010A0502050306030303" pitchFamily="18" charset="0"/>
              </a:rPr>
              <a:t>կրթական գրասենյակի լսման ամսաթի՞վ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Կրթական գրասենյակ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Հունիսի </a:t>
            </a:r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ծրագրի հաստատման ամսաթի՞վ</a:t>
            </a:r>
            <a:endParaRPr lang="en-US" dirty="0">
              <a:latin typeface="Sylfaen" panose="010A0502050306030303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3A5A-3009-4D51-AFF4-A24C7127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0A13-B182-4F9B-81D6-0942FDF3B21B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D5BCD-3525-4830-8262-10BAD6F1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49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E3A7-E749-4BA5-8539-B938245D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 </a:t>
            </a:r>
            <a:r>
              <a:rPr lang="hy-AM" dirty="0">
                <a:latin typeface="Sylfaen" panose="010A0502050306030303" pitchFamily="18" charset="0"/>
              </a:rPr>
              <a:t>ժողովներ</a:t>
            </a:r>
            <a:r>
              <a:rPr lang="en-US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հանդիպումներ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B64D5-D6C3-4309-84CC-220809F1F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Ժողովներ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–ի մեկ կամ ավելի նպատակները քննարկելու համար</a:t>
            </a:r>
            <a:endParaRPr lang="en-US" dirty="0"/>
          </a:p>
          <a:p>
            <a:pPr lvl="1"/>
            <a:r>
              <a:rPr lang="hy-AM" dirty="0">
                <a:latin typeface="Sylfaen" panose="010A0502050306030303" pitchFamily="18" charset="0"/>
              </a:rPr>
              <a:t>Տվյալների վերանայում նպատակի առաջընթացը ստուգելու համար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Տվյալների քննարկում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Նպատակների իրականացման միջոցառումների քննարկում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Առաջարկություններ գերատեսչի համար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1FC31-16EB-40DE-979A-1FE78CA8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12688-255C-4AD3-9985-9C195891116D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5FCC4-5E31-458F-A130-1930D8F6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86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8FCF-E478-4D62-98C7-3A9A8CC5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-ի ծրագրավորում հիմնվելով գլխավոր ծրագրի վրա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F5ABD-C1EF-4DA1-9804-5C80575F9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r>
              <a:rPr lang="hy-AM" dirty="0">
                <a:latin typeface="Sylfaen" panose="010A0502050306030303" pitchFamily="18" charset="0"/>
              </a:rPr>
              <a:t>Ուշադրությունը դարձվում է շարունակական բարելավումների վրա 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dirty="0">
                <a:latin typeface="Sylfaen" panose="010A0502050306030303" pitchFamily="18" charset="0"/>
              </a:rPr>
              <a:t>Կառուցել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ծրագիրը օգտվելով գլխավոր ծրագրից</a:t>
            </a:r>
            <a:endParaRPr lang="en-US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en-US" dirty="0">
                <a:latin typeface="Sylfaen" panose="010A0502050306030303" pitchFamily="18" charset="0"/>
              </a:rPr>
              <a:t>GATE</a:t>
            </a:r>
            <a:r>
              <a:rPr lang="hy-AM" dirty="0">
                <a:latin typeface="Sylfaen" panose="010A0502050306030303" pitchFamily="18" charset="0"/>
              </a:rPr>
              <a:t> ծրագիր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Անգլերեն սովորողներ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Տեխնոլոգիա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Հատուկ ուսուցում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Դպրոցների ծրագրեր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>
              <a:latin typeface="Sylfaen" panose="010A0502050306030303" pitchFamily="18" charset="0"/>
            </a:endParaRPr>
          </a:p>
          <a:p>
            <a:pPr lvl="1"/>
            <a:endParaRPr lang="en-US" dirty="0">
              <a:latin typeface="Sylfaen" panose="010A0502050306030303" pitchFamily="18" charset="0"/>
            </a:endParaRPr>
          </a:p>
          <a:p>
            <a:pPr marL="457200" lvl="1" indent="0">
              <a:buNone/>
            </a:pP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Ծայրահեղ ծրագրեր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ԲԴՄՇ-ի արվեստի ծրագիր բոլորի համար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Այլընտրանքային կրթություն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pPr lvl="1"/>
            <a:r>
              <a:rPr lang="hy-AM" dirty="0">
                <a:latin typeface="Sylfaen" panose="010A0502050306030303" pitchFamily="18" charset="0"/>
              </a:rPr>
              <a:t>Մասնագիտական տեխնոլոգիական կրթություն </a:t>
            </a:r>
            <a:endParaRPr lang="en-US" dirty="0">
              <a:latin typeface="Sylfaen" panose="010A0502050306030303" pitchFamily="18" charset="0"/>
            </a:endParaRPr>
          </a:p>
          <a:p>
            <a:pPr lvl="1"/>
            <a:r>
              <a:rPr lang="hy-AM" dirty="0">
                <a:latin typeface="Sylfaen" panose="010A0502050306030303" pitchFamily="18" charset="0"/>
              </a:rPr>
              <a:t>Խորհրդատվություն </a:t>
            </a:r>
            <a:r>
              <a:rPr lang="en-US" dirty="0">
                <a:latin typeface="Sylfaen" panose="010A0502050306030303" pitchFamily="18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1DD8-63B3-456C-B0CA-A94458F4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810A2-829F-44A7-AF37-B3738AA12B0C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14844-4657-4594-8DD8-70B12387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175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21F6-02F6-48E1-A581-E4AE47612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ԲԴՄՇ-ի </a:t>
            </a:r>
            <a:r>
              <a:rPr lang="en-US" dirty="0">
                <a:latin typeface="Sylfaen" panose="010A0502050306030303" pitchFamily="18" charset="0"/>
              </a:rPr>
              <a:t>LCAP</a:t>
            </a:r>
            <a:r>
              <a:rPr lang="hy-AM" dirty="0">
                <a:latin typeface="Sylfaen" panose="010A0502050306030303" pitchFamily="18" charset="0"/>
              </a:rPr>
              <a:t> ծրագրի կայքէջ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9F141-0F5E-4BC1-8270-EB60B1924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https://www.burbankusd.org/lcap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5D1F-EAE3-48B4-8352-459A918A4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DC40E-5C43-4C89-863B-C5BDE928F30F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D3977-875E-41FD-8789-0D78441E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276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C232-D81D-4A11-84CC-DAB69392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Կալիֆոռնիայի կրթական վահանակ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E81B-3C36-498D-BC5A-5A41F0224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https://www.caschooldashboard.org/</a:t>
            </a:r>
            <a:endParaRPr lang="en-US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4F39C-91F8-4937-ACE1-2EFD399E5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5D8-E712-4958-B553-E87C7770FB4D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76C97-1E67-4020-96BF-00FBFB73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57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E4C4-1269-41B2-925B-8E5EE278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>
                <a:latin typeface="Sylfaen" panose="010A0502050306030303" pitchFamily="18" charset="0"/>
              </a:rPr>
              <a:t>Ռեսուրսներ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7540F-324F-42C4-8727-236C118C4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b="1" dirty="0">
                <a:latin typeface="Sylfaen" panose="010A0502050306030303" pitchFamily="18" charset="0"/>
              </a:rPr>
              <a:t>Կալիֆոռնիայի Կրթական գրասենյակի </a:t>
            </a:r>
            <a:r>
              <a:rPr lang="en-US" b="1" dirty="0">
                <a:latin typeface="Sylfaen" panose="010A0502050306030303" pitchFamily="18" charset="0"/>
              </a:rPr>
              <a:t>LCFF </a:t>
            </a:r>
            <a:r>
              <a:rPr lang="hy-AM" b="1" dirty="0">
                <a:latin typeface="Sylfaen" panose="010A0502050306030303" pitchFamily="18" charset="0"/>
              </a:rPr>
              <a:t>կայք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  <a:hlinkClick r:id="rId2"/>
              </a:rPr>
              <a:t>http://www.cde.ca.gov/fg/aa/lc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Կալիֆոռնիայի կրթական գրասենյակի </a:t>
            </a:r>
            <a:r>
              <a:rPr lang="en-US" b="1" dirty="0">
                <a:latin typeface="Sylfaen" panose="010A0502050306030303" pitchFamily="18" charset="0"/>
              </a:rPr>
              <a:t>LCFF</a:t>
            </a:r>
            <a:r>
              <a:rPr lang="hy-AM" b="1" dirty="0">
                <a:latin typeface="Sylfaen" panose="010A0502050306030303" pitchFamily="18" charset="0"/>
              </a:rPr>
              <a:t>-ը վերաբերյալ հաճախակի տրվող հարցեր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  <a:hlinkClick r:id="rId3"/>
              </a:rPr>
              <a:t>https://www.cde.ca.gov/fg/aa/lc/lcfffaq.asp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en-US" b="1" dirty="0">
                <a:latin typeface="Sylfaen" panose="010A0502050306030303" pitchFamily="18" charset="0"/>
              </a:rPr>
              <a:t>Ed100</a:t>
            </a:r>
            <a:r>
              <a:rPr lang="hy-AM" b="1" dirty="0">
                <a:latin typeface="Sylfaen" panose="010A0502050306030303" pitchFamily="18" charset="0"/>
              </a:rPr>
              <a:t>.</a:t>
            </a:r>
            <a:r>
              <a:rPr lang="en-US" b="1" dirty="0">
                <a:latin typeface="Sylfaen" panose="010A0502050306030303" pitchFamily="18" charset="0"/>
              </a:rPr>
              <a:t> </a:t>
            </a:r>
            <a:r>
              <a:rPr lang="hy-AM" b="1" dirty="0">
                <a:latin typeface="Sylfaen" panose="010A0502050306030303" pitchFamily="18" charset="0"/>
              </a:rPr>
              <a:t>Ի՞նչ է </a:t>
            </a:r>
            <a:r>
              <a:rPr lang="en-US" b="1" dirty="0">
                <a:latin typeface="Sylfaen" panose="010A0502050306030303" pitchFamily="18" charset="0"/>
              </a:rPr>
              <a:t>LCAP</a:t>
            </a:r>
            <a:r>
              <a:rPr lang="hy-AM" b="1" dirty="0">
                <a:latin typeface="Sylfaen" panose="010A0502050306030303" pitchFamily="18" charset="0"/>
              </a:rPr>
              <a:t>-ը: </a:t>
            </a:r>
            <a:endParaRPr lang="en-US" b="1" dirty="0">
              <a:latin typeface="Sylfaen" panose="010A0502050306030303" pitchFamily="18" charset="0"/>
            </a:endParaRPr>
          </a:p>
          <a:p>
            <a:r>
              <a:rPr lang="en-US" dirty="0">
                <a:latin typeface="Sylfaen" panose="010A0502050306030303" pitchFamily="18" charset="0"/>
                <a:hlinkClick r:id="rId4"/>
              </a:rPr>
              <a:t>https://ed100.org/blog/lcap-hub</a:t>
            </a:r>
            <a:endParaRPr lang="en-US" dirty="0">
              <a:latin typeface="Sylfaen" panose="010A0502050306030303" pitchFamily="18" charset="0"/>
            </a:endParaRPr>
          </a:p>
          <a:p>
            <a:r>
              <a:rPr lang="hy-AM" b="1" dirty="0">
                <a:latin typeface="Sylfaen" panose="010A0502050306030303" pitchFamily="18" charset="0"/>
              </a:rPr>
              <a:t>Տեղեկություն Կալիֆոռնիայի </a:t>
            </a:r>
            <a:r>
              <a:rPr lang="it-IT" b="1" dirty="0">
                <a:latin typeface="Sylfaen" panose="010A0502050306030303" pitchFamily="18" charset="0"/>
              </a:rPr>
              <a:t>PTA LCAP/LCFF</a:t>
            </a:r>
            <a:r>
              <a:rPr lang="hy-AM" b="1" dirty="0">
                <a:latin typeface="Sylfaen" panose="010A0502050306030303" pitchFamily="18" charset="0"/>
              </a:rPr>
              <a:t>-ի վերաբերյալ</a:t>
            </a:r>
            <a:endParaRPr lang="it-IT" b="1" dirty="0">
              <a:latin typeface="Sylfaen" panose="010A0502050306030303" pitchFamily="18" charset="0"/>
            </a:endParaRPr>
          </a:p>
          <a:p>
            <a:r>
              <a:rPr lang="it-IT" dirty="0">
                <a:latin typeface="Sylfaen" panose="010A0502050306030303" pitchFamily="18" charset="0"/>
                <a:hlinkClick r:id="rId5"/>
              </a:rPr>
              <a:t>https://capta.org/focus-areas/lcfflcap/</a:t>
            </a:r>
            <a:endParaRPr lang="it-IT" dirty="0">
              <a:latin typeface="Sylfaen" panose="010A0502050306030303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C3A6E-DF88-4C5B-A6DF-4D80F50E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0594-38B5-439D-B5B2-0C22C0785C70}" type="datetime1">
              <a:rPr lang="en-US" smtClean="0"/>
              <a:t>1/27/2021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9F401-2C92-4E4F-A429-C1A9281E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4120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1353</TotalTime>
  <Words>707</Words>
  <Application>Microsoft Office PowerPoint</Application>
  <PresentationFormat>Widescreen</PresentationFormat>
  <Paragraphs>134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Sylfaen</vt:lpstr>
      <vt:lpstr>Wingdings 3</vt:lpstr>
      <vt:lpstr>Wisp</vt:lpstr>
      <vt:lpstr>2021-2022 Տեղական Հսկողության և Հաշվետվողականության Ծրագիր (LCAP)</vt:lpstr>
      <vt:lpstr>LCAP – Ի՞նչ է սա: </vt:lpstr>
      <vt:lpstr>Տեղական վերահսկողության ֆինանսավորման բանաձև (LCFF)</vt:lpstr>
      <vt:lpstr>LCAP-ի լրացուցիչ բանաձև </vt:lpstr>
      <vt:lpstr>Հունիս 2019 – դեկտեմբեր 2020</vt:lpstr>
      <vt:lpstr>LCAP ծրագիր 2021-2022</vt:lpstr>
      <vt:lpstr>Նահանգային 8 առաջնահերթություններ </vt:lpstr>
      <vt:lpstr>2021-2022 LCAP ծրագրի նպատակներ</vt:lpstr>
      <vt:lpstr>LCAP ծրագրի ժամանակացույց </vt:lpstr>
      <vt:lpstr>LCAP ժողովներ/հանդիպումներ </vt:lpstr>
      <vt:lpstr>LCAP-ի ծրագրավորում հիմնվելով գլխավոր ծրագրի վրա</vt:lpstr>
      <vt:lpstr>ԲԴՄՇ-ի LCAP ծրագրի կայքէջ</vt:lpstr>
      <vt:lpstr>Կալիֆոռնիայի կրթական վահանակ</vt:lpstr>
      <vt:lpstr>Ռեսուրսներ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Control Accountability Plan (LCAP)</dc:title>
  <dc:creator>Peter Knapik</dc:creator>
  <cp:lastModifiedBy>Peter Knapik</cp:lastModifiedBy>
  <cp:revision>89</cp:revision>
  <cp:lastPrinted>2019-09-03T15:17:33Z</cp:lastPrinted>
  <dcterms:created xsi:type="dcterms:W3CDTF">2019-08-29T19:34:36Z</dcterms:created>
  <dcterms:modified xsi:type="dcterms:W3CDTF">2021-01-27T15:37:28Z</dcterms:modified>
</cp:coreProperties>
</file>