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63" r:id="rId4"/>
    <p:sldId id="267" r:id="rId5"/>
    <p:sldId id="273" r:id="rId6"/>
    <p:sldId id="275" r:id="rId7"/>
    <p:sldId id="264" r:id="rId8"/>
    <p:sldId id="260" r:id="rId9"/>
    <p:sldId id="257" r:id="rId10"/>
    <p:sldId id="265" r:id="rId11"/>
    <p:sldId id="270" r:id="rId12"/>
    <p:sldId id="269" r:id="rId13"/>
    <p:sldId id="261" r:id="rId14"/>
    <p:sldId id="268" r:id="rId15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1">
                <a:latin typeface="Lucida Calligraphy" panose="03010101010101010101" pitchFamily="66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1">
                <a:latin typeface="Lucida Calligraphy" panose="03010101010101010101" pitchFamily="66" charset="77"/>
              </a:defRPr>
            </a:lvl1pPr>
          </a:lstStyle>
          <a:p>
            <a:fld id="{0B675E3D-3317-4DEC-9A80-FD2774E9535D}" type="datetimeFigureOut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1">
                <a:latin typeface="Lucida Calligraphy" panose="03010101010101010101" pitchFamily="66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1">
                <a:latin typeface="Lucida Calligraphy" panose="03010101010101010101" pitchFamily="66" charset="77"/>
              </a:defRPr>
            </a:lvl1pPr>
          </a:lstStyle>
          <a:p>
            <a:fld id="{C8688A42-2AB3-42F8-82FF-56A2BAEE1C0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05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1" kern="1200">
        <a:solidFill>
          <a:schemeClr val="tx1"/>
        </a:solidFill>
        <a:latin typeface="Lucida Calligraphy" panose="03010101010101010101" pitchFamily="66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FFD08-3CFB-4A4A-969E-CFC6AFE7B852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EDF0-DD47-D34A-A8B7-8E2E41251459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04E22-B0D3-7A48-AA95-58C19BFDB8B7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BFA-752C-0549-A469-B36D03311C3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5857-944F-B443-BA31-C5AC5DD97DA4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AA3-3406-304B-8718-BDF63C13C6DA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393B-85E3-2146-B6B2-6AB90574C30B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738A4-D7AC-4A4E-98ED-BD1C64117453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7573-725F-924F-9349-39F902E7BBD8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348C-BF9F-6641-93A8-09E79ECB60F8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B9DC-F6DC-E947-8AFF-AB535A4B41E7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Lucida Calligraphy" panose="03010101010101010101" pitchFamily="66" charset="77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Lucida Calligraphy" panose="03010101010101010101" pitchFamily="66" charset="77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B7EDB-2E0B-9346-A5D7-A713D8309F54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B097-98FC-8041-B2C9-0CE5E232C3CB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Lucida Calligraphy" panose="03010101010101010101" pitchFamily="66" charset="77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1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Lucida Calligraphy" panose="03010101010101010101" pitchFamily="66" charset="77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E411-AF8E-4D4B-886A-9E47B881ADA7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626-EA05-3345-B88E-31BACDB8E9B4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60F9-F756-F34C-B8A8-66FFA3B6C69E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72087-BB53-C244-A69B-F72D74E36E3F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Lámina traducida al idioma español exclusivamente para BUSD por Nuria Lundberg (Ene. 2021) aclaraciones sobre la traducción: nuria.lundberg@burbankusd.org 
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u3wIGyZSl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rbankusd.org/lca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schooldashboard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fg/aa/lc/lcfffaq.asp" TargetMode="External"/><Relationship Id="rId2" Type="http://schemas.openxmlformats.org/officeDocument/2006/relationships/hyperlink" Target="http://www.cde.ca.gov/fg/aa/l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pta.org/focus-areas/lcfflcap/" TargetMode="External"/><Relationship Id="rId4" Type="http://schemas.openxmlformats.org/officeDocument/2006/relationships/hyperlink" Target="https://ed100.org/blog/lcap-h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4A78-664D-4442-B321-8B89E3F4D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2020-2021 Plan de Responsabilidad y Control Local (LCAP)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3173-4A65-4242-B23B-319E4016D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Presentado por: Peter </a:t>
            </a:r>
            <a:r>
              <a:rPr lang="es-ES" dirty="0" err="1"/>
              <a:t>Knapik</a:t>
            </a:r>
            <a:r>
              <a:rPr lang="es-ES" dirty="0"/>
              <a:t>, </a:t>
            </a:r>
            <a:r>
              <a:rPr lang="es-ES" dirty="0" err="1"/>
              <a:t>Ed.D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E00CB-C0DA-4D56-89E3-8A271ECE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DBF0D-3C1A-F849-82A9-F69628F95E3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A254B-7FED-4902-916E-6DCD45A9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7101A-8437-D746-A90C-BE26AA2FF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16899" y="6135808"/>
            <a:ext cx="8730641" cy="365125"/>
          </a:xfrm>
        </p:spPr>
        <p:txBody>
          <a:bodyPr/>
          <a:lstStyle/>
          <a:p>
            <a:pPr algn="ctr"/>
            <a:r>
              <a:rPr lang="en-US" sz="700" i="1" dirty="0" err="1">
                <a:latin typeface="Lucida Calligraphy" panose="03010101010101010101" pitchFamily="66" charset="77"/>
              </a:rPr>
              <a:t>Lámina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traducida</a:t>
            </a:r>
            <a:r>
              <a:rPr lang="en-US" sz="700" i="1" dirty="0">
                <a:latin typeface="Lucida Calligraphy" panose="03010101010101010101" pitchFamily="66" charset="77"/>
              </a:rPr>
              <a:t> al </a:t>
            </a:r>
            <a:r>
              <a:rPr lang="en-US" sz="700" i="1" dirty="0" err="1">
                <a:latin typeface="Lucida Calligraphy" panose="03010101010101010101" pitchFamily="66" charset="77"/>
              </a:rPr>
              <a:t>idioma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español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i="1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i="1" dirty="0" err="1">
                <a:latin typeface="Lucida Calligraphy" panose="03010101010101010101" pitchFamily="66" charset="77"/>
              </a:rPr>
              <a:t>Ene</a:t>
            </a:r>
            <a:r>
              <a:rPr lang="en-US" sz="700" i="1" dirty="0">
                <a:latin typeface="Lucida Calligraphy" panose="03010101010101010101" pitchFamily="66" charset="77"/>
              </a:rPr>
              <a:t>. 2021) </a:t>
            </a:r>
            <a:r>
              <a:rPr lang="en-US" sz="700" i="1" dirty="0" err="1">
                <a:latin typeface="Lucida Calligraphy" panose="03010101010101010101" pitchFamily="66" charset="77"/>
              </a:rPr>
              <a:t>aclaraciones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sobre</a:t>
            </a:r>
            <a:r>
              <a:rPr lang="en-US" sz="700" i="1" dirty="0">
                <a:latin typeface="Lucida Calligraphy" panose="03010101010101010101" pitchFamily="66" charset="77"/>
              </a:rPr>
              <a:t> la </a:t>
            </a:r>
            <a:r>
              <a:rPr lang="en-US" sz="700" i="1" dirty="0" err="1">
                <a:latin typeface="Lucida Calligraphy" panose="03010101010101010101" pitchFamily="66" charset="77"/>
              </a:rPr>
              <a:t>traducción</a:t>
            </a:r>
            <a:r>
              <a:rPr lang="en-US" sz="700" i="1" dirty="0">
                <a:latin typeface="Lucida Calligraphy" panose="03010101010101010101" pitchFamily="66" charset="77"/>
              </a:rPr>
              <a:t>: </a:t>
            </a:r>
            <a:r>
              <a:rPr lang="en-US" sz="700" i="1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i="1" dirty="0">
                <a:latin typeface="Lucida Calligraphy" panose="03010101010101010101" pitchFamily="66" charset="77"/>
              </a:rPr>
              <a:t> 
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516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1EC1-8F2B-4963-9047-7FFE3EB2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– ¿</a:t>
            </a:r>
            <a:r>
              <a:rPr lang="es-ES_tradnl" dirty="0"/>
              <a:t>Qué es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5D7F-C165-46DE-A067-7F1A1A0D3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Plan de Responsabilidad y Control  Local (LCAP)</a:t>
            </a:r>
          </a:p>
          <a:p>
            <a:r>
              <a:rPr lang="es-ES" dirty="0"/>
              <a:t>Clip de Video en inglés 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https://youtu.be/su3wIGyZSl4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DE482-64DB-445E-B14F-288F7B88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7EFD-130C-4D4B-A611-977C56FCFC6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78A51-EB14-4227-8193-DDEB2292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D2029-9AD9-7145-A235-78BF38894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54686" y="6135808"/>
            <a:ext cx="8106926" cy="365125"/>
          </a:xfrm>
        </p:spPr>
        <p:txBody>
          <a:bodyPr/>
          <a:lstStyle/>
          <a:p>
            <a:pPr algn="ctr"/>
            <a:r>
              <a:rPr lang="en-US" sz="700" i="1" dirty="0" err="1">
                <a:latin typeface="Lucida Calligraphy" panose="03010101010101010101" pitchFamily="66" charset="77"/>
              </a:rPr>
              <a:t>Lámina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traducida</a:t>
            </a:r>
            <a:r>
              <a:rPr lang="en-US" sz="700" i="1" dirty="0">
                <a:latin typeface="Lucida Calligraphy" panose="03010101010101010101" pitchFamily="66" charset="77"/>
              </a:rPr>
              <a:t> al </a:t>
            </a:r>
            <a:r>
              <a:rPr lang="en-US" sz="700" i="1" dirty="0" err="1">
                <a:latin typeface="Lucida Calligraphy" panose="03010101010101010101" pitchFamily="66" charset="77"/>
              </a:rPr>
              <a:t>idioma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español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i="1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i="1" dirty="0" err="1">
                <a:latin typeface="Lucida Calligraphy" panose="03010101010101010101" pitchFamily="66" charset="77"/>
              </a:rPr>
              <a:t>Ene</a:t>
            </a:r>
            <a:r>
              <a:rPr lang="en-US" sz="700" i="1" dirty="0">
                <a:latin typeface="Lucida Calligraphy" panose="03010101010101010101" pitchFamily="66" charset="77"/>
              </a:rPr>
              <a:t>. 2021) </a:t>
            </a:r>
            <a:r>
              <a:rPr lang="en-US" sz="700" i="1" dirty="0" err="1">
                <a:latin typeface="Lucida Calligraphy" panose="03010101010101010101" pitchFamily="66" charset="77"/>
              </a:rPr>
              <a:t>aclaraciones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sobre</a:t>
            </a:r>
            <a:r>
              <a:rPr lang="en-US" sz="700" i="1" dirty="0">
                <a:latin typeface="Lucida Calligraphy" panose="03010101010101010101" pitchFamily="66" charset="77"/>
              </a:rPr>
              <a:t> la </a:t>
            </a:r>
            <a:r>
              <a:rPr lang="en-US" sz="700" i="1" dirty="0" err="1">
                <a:latin typeface="Lucida Calligraphy" panose="03010101010101010101" pitchFamily="66" charset="77"/>
              </a:rPr>
              <a:t>traducción</a:t>
            </a:r>
            <a:r>
              <a:rPr lang="en-US" sz="700" i="1" dirty="0">
                <a:latin typeface="Lucida Calligraphy" panose="03010101010101010101" pitchFamily="66" charset="77"/>
              </a:rPr>
              <a:t>: </a:t>
            </a:r>
            <a:r>
              <a:rPr lang="en-US" sz="700" i="1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392887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4B37-72E1-4BE0-9CF8-E02FED39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Fórmula de Financiación y Control Local (LCFF)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01ED-6987-4776-A15C-F4A4AF9B7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Fórmula de Financiación y Control Local (LCFF)</a:t>
            </a:r>
          </a:p>
          <a:p>
            <a:pPr lvl="1"/>
            <a:r>
              <a:rPr lang="es-ES" dirty="0"/>
              <a:t>Una formula del Estado de California sobre financiación  para otorgar fondos a los distritos escolares</a:t>
            </a:r>
          </a:p>
          <a:p>
            <a:pPr lvl="1"/>
            <a:r>
              <a:rPr lang="es-ES" dirty="0"/>
              <a:t>Fondos Base/Financiación(Cálculo a partir del promedio diario de asistencia estudiantil (ADA) en grados TK-3; 4-6; 7-8; 9-12)</a:t>
            </a:r>
          </a:p>
          <a:p>
            <a:pPr lvl="1"/>
            <a:r>
              <a:rPr lang="es-ES" dirty="0"/>
              <a:t>Fondos suplementarios/Financiación (cuenta  estudiantil no duplicada/ una vez contado)</a:t>
            </a:r>
          </a:p>
          <a:p>
            <a:pPr lvl="2"/>
            <a:r>
              <a:rPr lang="es-ES" dirty="0"/>
              <a:t>Alumnos del inglés ( como segundo idioma)</a:t>
            </a:r>
          </a:p>
          <a:p>
            <a:pPr lvl="2"/>
            <a:r>
              <a:rPr lang="es-ES" dirty="0"/>
              <a:t>Estudiantes cuidado y  adopción temporal </a:t>
            </a:r>
          </a:p>
          <a:p>
            <a:pPr lvl="2"/>
            <a:r>
              <a:rPr lang="es-ES" dirty="0"/>
              <a:t>Estudiantes indigentes ( sin hogar)</a:t>
            </a:r>
          </a:p>
          <a:p>
            <a:pPr lvl="2"/>
            <a:r>
              <a:rPr lang="es-ES" dirty="0"/>
              <a:t>Estudiantes que tienen desventajas socio-económicas ( Programa Escolar Alimenticio Nacional)</a:t>
            </a:r>
          </a:p>
          <a:p>
            <a:pPr lvl="1"/>
            <a:r>
              <a:rPr lang="es-ES" dirty="0"/>
              <a:t>Concentración de Financiación o Fondos</a:t>
            </a:r>
          </a:p>
          <a:p>
            <a:pPr lvl="2"/>
            <a:r>
              <a:rPr lang="es-ES" dirty="0"/>
              <a:t>Pupilos  objetivo  no duplicados  exceden el 55% de las inscripciones del Distrito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49032-AA10-4E0A-9555-E548CEE3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78EAF-ABA7-8D4C-AEB7-9154B882112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1B528-8EB5-41A8-A581-63EDF5AA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87C30-2A42-7945-BED1-72E47D7C0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4477" y="6233890"/>
            <a:ext cx="8354859" cy="365125"/>
          </a:xfrm>
        </p:spPr>
        <p:txBody>
          <a:bodyPr/>
          <a:lstStyle/>
          <a:p>
            <a:pPr algn="ctr"/>
            <a:r>
              <a:rPr lang="en-US" sz="700" i="1" dirty="0" err="1">
                <a:latin typeface="Lucida Calligraphy" panose="03010101010101010101" pitchFamily="66" charset="77"/>
              </a:rPr>
              <a:t>Lámina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traducida</a:t>
            </a:r>
            <a:r>
              <a:rPr lang="en-US" sz="700" i="1" dirty="0">
                <a:latin typeface="Lucida Calligraphy" panose="03010101010101010101" pitchFamily="66" charset="77"/>
              </a:rPr>
              <a:t> al </a:t>
            </a:r>
            <a:r>
              <a:rPr lang="en-US" sz="700" i="1" dirty="0" err="1">
                <a:latin typeface="Lucida Calligraphy" panose="03010101010101010101" pitchFamily="66" charset="77"/>
              </a:rPr>
              <a:t>idioma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español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i="1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i="1" dirty="0" err="1">
                <a:latin typeface="Lucida Calligraphy" panose="03010101010101010101" pitchFamily="66" charset="77"/>
              </a:rPr>
              <a:t>Ene</a:t>
            </a:r>
            <a:r>
              <a:rPr lang="en-US" sz="700" i="1" dirty="0">
                <a:latin typeface="Lucida Calligraphy" panose="03010101010101010101" pitchFamily="66" charset="77"/>
              </a:rPr>
              <a:t>. 2021) </a:t>
            </a:r>
            <a:r>
              <a:rPr lang="en-US" sz="700" i="1" dirty="0" err="1">
                <a:latin typeface="Lucida Calligraphy" panose="03010101010101010101" pitchFamily="66" charset="77"/>
              </a:rPr>
              <a:t>aclaraciones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sobre</a:t>
            </a:r>
            <a:r>
              <a:rPr lang="en-US" sz="700" i="1" dirty="0">
                <a:latin typeface="Lucida Calligraphy" panose="03010101010101010101" pitchFamily="66" charset="77"/>
              </a:rPr>
              <a:t> la </a:t>
            </a:r>
            <a:r>
              <a:rPr lang="en-US" sz="700" i="1" dirty="0" err="1">
                <a:latin typeface="Lucida Calligraphy" panose="03010101010101010101" pitchFamily="66" charset="77"/>
              </a:rPr>
              <a:t>traducción</a:t>
            </a:r>
            <a:r>
              <a:rPr lang="en-US" sz="700" i="1" dirty="0">
                <a:latin typeface="Lucida Calligraphy" panose="03010101010101010101" pitchFamily="66" charset="77"/>
              </a:rPr>
              <a:t>: </a:t>
            </a:r>
            <a:r>
              <a:rPr lang="en-US" sz="700" i="1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dirty="0"/>
              <a:t>
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90234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B0AE-74CB-4268-A386-B3D943B3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Fórmula suplementaria LCAP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0AF2-FF34-40BA-B45D-D8A5A5D6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Fórmula de Subsidio Suplementario </a:t>
            </a:r>
          </a:p>
          <a:p>
            <a:pPr lvl="1"/>
            <a:r>
              <a:rPr lang="es-ES" dirty="0"/>
              <a:t>Proporciona un subsidio suplementario que equivale al 20 por ciento del subsidio base ajustado multiplicado por ADA y el porcentaje de pupilos objetivo no duplicados. </a:t>
            </a:r>
          </a:p>
          <a:p>
            <a:pPr lvl="2"/>
            <a:r>
              <a:rPr lang="es-ES" dirty="0"/>
              <a:t>Alumnos del inglés ( como segundo idioma)</a:t>
            </a:r>
          </a:p>
          <a:p>
            <a:pPr lvl="2"/>
            <a:r>
              <a:rPr lang="es-ES" dirty="0"/>
              <a:t>Estudiantes cuidado y  adopción temporal </a:t>
            </a:r>
          </a:p>
          <a:p>
            <a:pPr lvl="2"/>
            <a:r>
              <a:rPr lang="es-ES" dirty="0"/>
              <a:t>Estudiantes indigentes ( sin hogar)</a:t>
            </a:r>
          </a:p>
          <a:p>
            <a:pPr lvl="2"/>
            <a:r>
              <a:rPr lang="es-ES" dirty="0"/>
              <a:t>Estudiantes en desventaja socio-económica ( Programa Escolar Alimenticio Nacional)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521-3713-40E2-9F0D-694E221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2E7B8-D9AA-8045-918C-78336BEA1E9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B0BA0-F103-4A5D-82A7-57FC6B8D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F8123-C75B-754C-B145-97F41DC8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4268" y="6135808"/>
            <a:ext cx="8307344" cy="365125"/>
          </a:xfrm>
        </p:spPr>
        <p:txBody>
          <a:bodyPr/>
          <a:lstStyle/>
          <a:p>
            <a:pPr algn="ctr"/>
            <a:r>
              <a:rPr lang="en-US" sz="700" i="1" dirty="0">
                <a:latin typeface="Lucida Calligraphy" panose="03010101010101010101" pitchFamily="66" charset="77"/>
              </a:rPr>
              <a:t>   </a:t>
            </a:r>
            <a:r>
              <a:rPr lang="en-US" sz="700" dirty="0">
                <a:latin typeface="Lucida Calligraphy" panose="03010101010101010101" pitchFamily="66" charset="77"/>
              </a:rPr>
              <a:t>
 </a:t>
            </a:r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
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00935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73F2-7E09-44FC-B21C-4E3FB474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Junio 2019 – </a:t>
            </a:r>
            <a:r>
              <a:rPr lang="en-US" dirty="0" err="1"/>
              <a:t>Diciembre</a:t>
            </a:r>
            <a:r>
              <a:rPr lang="en-US" dirty="0"/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E050-152E-4726-859E-D530B04A4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Mesa Directiva adoptó LCAP Junio 20, 2019</a:t>
            </a:r>
          </a:p>
          <a:p>
            <a:r>
              <a:rPr lang="es-ES_tradnl" dirty="0"/>
              <a:t>LCAP presentó o entregó a LACOE Junio 2019</a:t>
            </a:r>
          </a:p>
          <a:p>
            <a:r>
              <a:rPr lang="es-ES_tradnl" dirty="0"/>
              <a:t>BUSD Revisó y regreso LCAP a LACOE Julio 2019</a:t>
            </a:r>
          </a:p>
          <a:p>
            <a:r>
              <a:rPr lang="es-ES_tradnl" dirty="0"/>
              <a:t>BUSD Adoptó el Plan de Continuidad Educativa Noviembre 5, 2020</a:t>
            </a:r>
          </a:p>
          <a:p>
            <a:r>
              <a:rPr lang="es-ES_tradnl" dirty="0"/>
              <a:t>Plan de Continuidad Educativa Presentado ante LACOE Noviembre 6, 2020</a:t>
            </a:r>
          </a:p>
          <a:p>
            <a:r>
              <a:rPr lang="es-ES_tradnl" dirty="0"/>
              <a:t>BUSD Adoptado Perspectiva Presupuestaria Gral.  Padres de Familia Diciembre 14, 2020</a:t>
            </a:r>
          </a:p>
          <a:p>
            <a:r>
              <a:rPr lang="es-ES_tradnl" dirty="0"/>
              <a:t>Perspectiva Presupuestaria Gral.  Padres de Familia presentada a LACOE Diciembre 15, 2020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2B529-9CF7-4803-9345-347B49AA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EC9BB-DF9D-9F43-81BD-7B8F46467F0C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792B0-1542-4F6B-9813-E6562BD4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F11B4-33E1-424F-B360-0055CD3A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7106" y="6130437"/>
            <a:ext cx="8144505" cy="365125"/>
          </a:xfrm>
        </p:spPr>
        <p:txBody>
          <a:bodyPr/>
          <a:lstStyle/>
          <a:p>
            <a:pPr algn="ctr"/>
            <a:r>
              <a:rPr lang="en-US" sz="700" i="1" dirty="0" err="1">
                <a:latin typeface="Lucida Calligraphy" panose="03010101010101010101" pitchFamily="66" charset="77"/>
              </a:rPr>
              <a:t>Lámina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traducida</a:t>
            </a:r>
            <a:r>
              <a:rPr lang="en-US" sz="700" i="1" dirty="0">
                <a:latin typeface="Lucida Calligraphy" panose="03010101010101010101" pitchFamily="66" charset="77"/>
              </a:rPr>
              <a:t> al </a:t>
            </a:r>
            <a:r>
              <a:rPr lang="en-US" sz="700" i="1" dirty="0" err="1">
                <a:latin typeface="Lucida Calligraphy" panose="03010101010101010101" pitchFamily="66" charset="77"/>
              </a:rPr>
              <a:t>idioma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español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i="1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i="1" dirty="0" err="1">
                <a:latin typeface="Lucida Calligraphy" panose="03010101010101010101" pitchFamily="66" charset="77"/>
              </a:rPr>
              <a:t>Ene</a:t>
            </a:r>
            <a:r>
              <a:rPr lang="en-US" sz="700" i="1" dirty="0">
                <a:latin typeface="Lucida Calligraphy" panose="03010101010101010101" pitchFamily="66" charset="77"/>
              </a:rPr>
              <a:t>. 2021) </a:t>
            </a:r>
            <a:r>
              <a:rPr lang="en-US" sz="700" i="1" dirty="0" err="1">
                <a:latin typeface="Lucida Calligraphy" panose="03010101010101010101" pitchFamily="66" charset="77"/>
              </a:rPr>
              <a:t>aclaraciones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sobre</a:t>
            </a:r>
            <a:r>
              <a:rPr lang="en-US" sz="700" i="1" dirty="0">
                <a:latin typeface="Lucida Calligraphy" panose="03010101010101010101" pitchFamily="66" charset="77"/>
              </a:rPr>
              <a:t> la </a:t>
            </a:r>
            <a:r>
              <a:rPr lang="en-US" sz="700" i="1" dirty="0" err="1">
                <a:latin typeface="Lucida Calligraphy" panose="03010101010101010101" pitchFamily="66" charset="77"/>
              </a:rPr>
              <a:t>traducción</a:t>
            </a:r>
            <a:r>
              <a:rPr lang="en-US" sz="700" i="1" dirty="0">
                <a:latin typeface="Lucida Calligraphy" panose="03010101010101010101" pitchFamily="66" charset="77"/>
              </a:rPr>
              <a:t>: </a:t>
            </a:r>
            <a:r>
              <a:rPr lang="en-US" sz="700" i="1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i="1" dirty="0">
                <a:latin typeface="Lucida Calligraphy" panose="03010101010101010101" pitchFamily="66" charset="77"/>
              </a:rPr>
              <a:t> 
</a:t>
            </a:r>
          </a:p>
        </p:txBody>
      </p:sp>
    </p:spTree>
    <p:extLst>
      <p:ext uri="{BB962C8B-B14F-4D97-AF65-F5344CB8AC3E}">
        <p14:creationId xmlns:p14="http://schemas.microsoft.com/office/powerpoint/2010/main" val="2612567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42B0-3162-4B32-8129-F126B9E54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2021-2022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46D5-0640-4C90-8405-67EB63815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Desarrollando</a:t>
            </a:r>
            <a:r>
              <a:rPr lang="en-US" dirty="0"/>
              <a:t> el Plan LCAP 2021-2022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5B777-D77C-4EFB-94E7-6013C25E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E166-CA4F-A747-9CA1-2CD94443EB3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4E00B-1079-457A-AECF-B06871F3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27A44C-4231-CD4A-A84F-437EF05C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738" y="6135808"/>
            <a:ext cx="7929474" cy="365125"/>
          </a:xfrm>
        </p:spPr>
        <p:txBody>
          <a:bodyPr/>
          <a:lstStyle/>
          <a:p>
            <a:pPr algn="ctr"/>
            <a:r>
              <a:rPr lang="en-US" sz="700" i="1" dirty="0" err="1">
                <a:latin typeface="Lucida Calligraphy" panose="03010101010101010101" pitchFamily="66" charset="77"/>
              </a:rPr>
              <a:t>Lámina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traducida</a:t>
            </a:r>
            <a:r>
              <a:rPr lang="en-US" sz="700" i="1" dirty="0">
                <a:latin typeface="Lucida Calligraphy" panose="03010101010101010101" pitchFamily="66" charset="77"/>
              </a:rPr>
              <a:t> al </a:t>
            </a:r>
            <a:r>
              <a:rPr lang="en-US" sz="700" i="1" dirty="0" err="1">
                <a:latin typeface="Lucida Calligraphy" panose="03010101010101010101" pitchFamily="66" charset="77"/>
              </a:rPr>
              <a:t>idioma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español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i="1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i="1" dirty="0" err="1">
                <a:latin typeface="Lucida Calligraphy" panose="03010101010101010101" pitchFamily="66" charset="77"/>
              </a:rPr>
              <a:t>Ene</a:t>
            </a:r>
            <a:r>
              <a:rPr lang="en-US" sz="700" i="1" dirty="0">
                <a:latin typeface="Lucida Calligraphy" panose="03010101010101010101" pitchFamily="66" charset="77"/>
              </a:rPr>
              <a:t>. 2021) </a:t>
            </a:r>
            <a:r>
              <a:rPr lang="en-US" sz="700" i="1" dirty="0" err="1">
                <a:latin typeface="Lucida Calligraphy" panose="03010101010101010101" pitchFamily="66" charset="77"/>
              </a:rPr>
              <a:t>aclaraciones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sz="700" i="1" dirty="0" err="1">
                <a:latin typeface="Lucida Calligraphy" panose="03010101010101010101" pitchFamily="66" charset="77"/>
              </a:rPr>
              <a:t>sobre</a:t>
            </a:r>
            <a:r>
              <a:rPr lang="en-US" sz="700" i="1" dirty="0">
                <a:latin typeface="Lucida Calligraphy" panose="03010101010101010101" pitchFamily="66" charset="77"/>
              </a:rPr>
              <a:t> la </a:t>
            </a:r>
            <a:r>
              <a:rPr lang="en-US" sz="700" i="1" dirty="0" err="1">
                <a:latin typeface="Lucida Calligraphy" panose="03010101010101010101" pitchFamily="66" charset="77"/>
              </a:rPr>
              <a:t>traducción</a:t>
            </a:r>
            <a:r>
              <a:rPr lang="en-US" sz="700" i="1" dirty="0">
                <a:latin typeface="Lucida Calligraphy" panose="03010101010101010101" pitchFamily="66" charset="77"/>
              </a:rPr>
              <a:t>: </a:t>
            </a:r>
            <a:r>
              <a:rPr lang="en-US" sz="700" i="1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i="1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79118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DE04-9A34-412D-B2EE-AFDDEE23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Ocho Prioridades Estatales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17F8C-8D05-4039-8F53-D0ADE780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30923"/>
            <a:ext cx="8915400" cy="4680299"/>
          </a:xfrm>
        </p:spPr>
        <p:txBody>
          <a:bodyPr>
            <a:normAutofit lnSpcReduction="10000"/>
          </a:bodyPr>
          <a:lstStyle/>
          <a:p>
            <a:r>
              <a:rPr lang="es-ES" dirty="0"/>
              <a:t>1.) Acceso estudiantil a servicios escolares básicos.</a:t>
            </a:r>
          </a:p>
          <a:p>
            <a:pPr lvl="1"/>
            <a:r>
              <a:rPr lang="es-ES" dirty="0"/>
              <a:t>Asignación de profesores basado en su acreditación profesional</a:t>
            </a:r>
          </a:p>
          <a:p>
            <a:pPr lvl="1"/>
            <a:r>
              <a:rPr lang="es-ES" dirty="0"/>
              <a:t>Libros de texto y materiales de enseñanza-instrucción</a:t>
            </a:r>
          </a:p>
          <a:p>
            <a:pPr lvl="1"/>
            <a:r>
              <a:rPr lang="es-ES" dirty="0"/>
              <a:t>Instalaciones en buenas condiciones</a:t>
            </a:r>
          </a:p>
          <a:p>
            <a:r>
              <a:rPr lang="es-ES" dirty="0"/>
              <a:t>2.) Implementación de estándares académicos.</a:t>
            </a:r>
          </a:p>
          <a:p>
            <a:r>
              <a:rPr lang="es-ES" dirty="0"/>
              <a:t>3.) Participación e involucramiento de  Padres de familia .</a:t>
            </a:r>
          </a:p>
          <a:p>
            <a:r>
              <a:rPr lang="es-ES" dirty="0"/>
              <a:t>4.) Aprovechamiento estudiantil y resultados junto con múltiples medidas. </a:t>
            </a:r>
          </a:p>
          <a:p>
            <a:r>
              <a:rPr lang="es-ES" dirty="0"/>
              <a:t>5.) Colaboración estudiantil, asistencia escolar, ausentismo, índice de graduación, índice de bajas escolares.</a:t>
            </a:r>
          </a:p>
          <a:p>
            <a:r>
              <a:rPr lang="es-ES" dirty="0"/>
              <a:t>6.) Ambiente escolar, índice de suspensión, índice de expulsión, y otros medios  localmente identificados. </a:t>
            </a:r>
          </a:p>
          <a:p>
            <a:r>
              <a:rPr lang="es-ES" dirty="0"/>
              <a:t>7.) Acceso de pupilos e inscripción en un curso amplio de estudio. </a:t>
            </a:r>
          </a:p>
          <a:p>
            <a:r>
              <a:rPr lang="es-ES" dirty="0"/>
              <a:t>8.) Otros resultados estudiantiles en un curso amplio de estudio.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240A0-3163-4EDF-9CDE-CF7B2DF2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B0516-5F7E-E348-B19D-92FF56CABE25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BD9DD-F95F-41E5-A8E7-48AD1769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F68FA-C926-914E-B179-4EDE59A2B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1" y="6135808"/>
            <a:ext cx="8020333" cy="365125"/>
          </a:xfrm>
        </p:spPr>
        <p:txBody>
          <a:bodyPr/>
          <a:lstStyle/>
          <a:p>
            <a:pPr algn="ctr"/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
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367953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A634-7D0F-4F67-A6B0-482A0D83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2021-2022 LCAP Metas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58319-D58D-4FA8-A7DB-10E41D4B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>
            <a:normAutofit/>
          </a:bodyPr>
          <a:lstStyle/>
          <a:p>
            <a:r>
              <a:rPr lang="es-ES" dirty="0"/>
              <a:t>Servicios de Enseñanza e Instrucción – Sharon </a:t>
            </a:r>
            <a:r>
              <a:rPr lang="es-ES" dirty="0" err="1"/>
              <a:t>Cuseo</a:t>
            </a:r>
            <a:endParaRPr lang="es-ES" dirty="0"/>
          </a:p>
          <a:p>
            <a:pPr lvl="1"/>
            <a:r>
              <a:rPr lang="es-ES" dirty="0"/>
              <a:t>1.) Estudiantes  estarán listos para su carrera profesional/universitaria por medio de una enseñanza de alta calidad</a:t>
            </a:r>
          </a:p>
          <a:p>
            <a:r>
              <a:rPr lang="es-ES" dirty="0"/>
              <a:t>Servicios Educativos – John Paramo</a:t>
            </a:r>
          </a:p>
          <a:p>
            <a:pPr lvl="1"/>
            <a:r>
              <a:rPr lang="es-ES" dirty="0"/>
              <a:t>2.) Estudiantes estarán saludables física, emocional y mentalmente.</a:t>
            </a:r>
          </a:p>
          <a:p>
            <a:r>
              <a:rPr lang="es-ES" dirty="0"/>
              <a:t>Recursos Humanos – Sarah </a:t>
            </a:r>
            <a:r>
              <a:rPr lang="es-ES" dirty="0" err="1"/>
              <a:t>Niemann</a:t>
            </a:r>
            <a:endParaRPr lang="es-ES" dirty="0"/>
          </a:p>
          <a:p>
            <a:pPr lvl="1"/>
            <a:r>
              <a:rPr lang="es-ES" dirty="0"/>
              <a:t>3.) Reclutamiento y retención de empleados con calidad.</a:t>
            </a:r>
          </a:p>
          <a:p>
            <a:r>
              <a:rPr lang="es-ES" dirty="0"/>
              <a:t>Servicios de Negocios – </a:t>
            </a:r>
            <a:r>
              <a:rPr lang="es-ES" dirty="0" err="1"/>
              <a:t>Debbie</a:t>
            </a:r>
            <a:r>
              <a:rPr lang="es-ES" dirty="0"/>
              <a:t> </a:t>
            </a:r>
            <a:r>
              <a:rPr lang="es-ES" dirty="0" err="1"/>
              <a:t>Kukta</a:t>
            </a:r>
            <a:endParaRPr lang="es-ES" dirty="0"/>
          </a:p>
          <a:p>
            <a:pPr lvl="1"/>
            <a:r>
              <a:rPr lang="es-ES" dirty="0"/>
              <a:t>4.) Operaciones eficientes y efectivas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588B1-B9C7-4009-9522-31DB3D57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1FE75-D2BB-BA4D-BEEC-E59571E99770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9C37D-3CF2-4367-8700-F1D1B6E2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DDCA8-D4E6-DF4A-ABCB-7DBB023EE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8045385" cy="365125"/>
          </a:xfrm>
        </p:spPr>
        <p:txBody>
          <a:bodyPr/>
          <a:lstStyle/>
          <a:p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50667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75B4-ABA1-4589-A8B8-94A7FFAD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</a:t>
            </a:r>
            <a:r>
              <a:rPr lang="es-ES_tradnl" dirty="0"/>
              <a:t>Línea de tiempo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4475-212D-4327-9AD5-C66B6DE3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9229"/>
            <a:ext cx="8915400" cy="4271993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Miércoles, Enero 24, 2021 - Perspectiva Gral. De 2021-2022</a:t>
            </a:r>
          </a:p>
          <a:p>
            <a:r>
              <a:rPr lang="es-ES_tradnl" dirty="0"/>
              <a:t>Miércoles, Enero 24, 2021 – Recursos Humanos 
Miércoles, Febrero10, 2021 – Servicios comerciales
Miércoles, </a:t>
            </a:r>
            <a:r>
              <a:rPr lang="es-ES_tradnl"/>
              <a:t>Febrero 24, </a:t>
            </a:r>
            <a:r>
              <a:rPr lang="es-ES_tradnl" dirty="0"/>
              <a:t>2021 – Servicios Educativos
Miércoles, Marzo 10, 2021 – Servicios de Instrucción
Miércoles, Marzo 31, 2021- Servicios de Instrucción (en caso necesario)</a:t>
            </a:r>
          </a:p>
          <a:p>
            <a:r>
              <a:rPr lang="es-ES_tradnl" dirty="0"/>
              <a:t>LCAP ¿Fecha del Ayuntamiento?</a:t>
            </a:r>
          </a:p>
          <a:p>
            <a:r>
              <a:rPr lang="es-ES_tradnl" dirty="0"/>
              <a:t>Mesa Directiva de la Educación</a:t>
            </a:r>
          </a:p>
          <a:p>
            <a:pPr lvl="1"/>
            <a:r>
              <a:rPr lang="es-ES_tradnl" dirty="0"/>
              <a:t>Mayo/Junio ¿Fecha Audiencia de LCAP ante la  Mesa Directiva LCAP?</a:t>
            </a:r>
          </a:p>
          <a:p>
            <a:r>
              <a:rPr lang="es-ES_tradnl" dirty="0"/>
              <a:t>Mesa Directiva de la Educación</a:t>
            </a:r>
          </a:p>
          <a:p>
            <a:pPr lvl="1"/>
            <a:r>
              <a:rPr lang="es-ES_tradnl" dirty="0"/>
              <a:t>Junio ¿Fecha de Aprobación LCAP?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3A5A-3009-4D51-AFF4-A24C7127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5226B-50DD-6A41-86F1-CD88676CE31B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D5BCD-3525-4830-8262-10BAD6F1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0830B4-2561-A747-A1E8-38FF5570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970230" cy="365125"/>
          </a:xfrm>
        </p:spPr>
        <p:txBody>
          <a:bodyPr/>
          <a:lstStyle/>
          <a:p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
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403549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E3A7-E749-4BA5-8539-B938245D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Juntas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B64D5-D6C3-4309-84CC-220809F1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Juntas mensuales para revisar una o más metas LCAP</a:t>
            </a:r>
          </a:p>
          <a:p>
            <a:pPr lvl="1"/>
            <a:r>
              <a:rPr lang="es-ES" dirty="0"/>
              <a:t>Revisión de información midiendo el progreso de la meta </a:t>
            </a:r>
          </a:p>
          <a:p>
            <a:pPr lvl="1"/>
            <a:r>
              <a:rPr lang="es-ES" dirty="0"/>
              <a:t>Diálogo sobre la información</a:t>
            </a:r>
          </a:p>
          <a:p>
            <a:pPr lvl="1"/>
            <a:r>
              <a:rPr lang="es-ES" dirty="0"/>
              <a:t>Diálogo sobre las actividades designadas para llevar acabo la meta</a:t>
            </a:r>
          </a:p>
          <a:p>
            <a:pPr lvl="1"/>
            <a:r>
              <a:rPr lang="es-ES" dirty="0"/>
              <a:t>Recomendaciones adicionales al Superintendente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1FC31-16EB-40DE-979A-1FE78CA8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5897E-CDA3-7746-B656-614B6AA5C879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5FCC4-5E31-458F-A130-1930D8F6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B1B8C-5E15-764C-ACC9-50859BCCB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995281" cy="365125"/>
          </a:xfrm>
        </p:spPr>
        <p:txBody>
          <a:bodyPr/>
          <a:lstStyle/>
          <a:p>
            <a:pPr algn="ctr"/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294786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8FCF-E478-4D62-98C7-3A9A8CC5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Planeación de LCAP en función de Planes Maestros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5ABD-C1EF-4DA1-9804-5C80575F9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dirty="0"/>
              <a:t>El </a:t>
            </a:r>
            <a:r>
              <a:rPr lang="es-ES" dirty="0"/>
              <a:t>enfoque es </a:t>
            </a:r>
            <a:r>
              <a:rPr lang="en-US" dirty="0"/>
              <a:t>el </a:t>
            </a:r>
            <a:r>
              <a:rPr lang="es-ES" dirty="0"/>
              <a:t>progreso </a:t>
            </a:r>
            <a:r>
              <a:rPr lang="en-US" dirty="0"/>
              <a:t>continuo</a:t>
            </a:r>
          </a:p>
          <a:p>
            <a:r>
              <a:rPr lang="es-ES" dirty="0"/>
              <a:t>La construcción de LCAP para–Planes Maestros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dirty="0"/>
              <a:t>GATE</a:t>
            </a:r>
          </a:p>
          <a:p>
            <a:pPr lvl="1"/>
            <a:r>
              <a:rPr lang="es-ES" dirty="0"/>
              <a:t>Alumnos del Inglés</a:t>
            </a:r>
          </a:p>
          <a:p>
            <a:pPr lvl="1"/>
            <a:r>
              <a:rPr lang="es-ES" dirty="0"/>
              <a:t>Tecnología</a:t>
            </a:r>
          </a:p>
          <a:p>
            <a:pPr lvl="1"/>
            <a:r>
              <a:rPr lang="es-ES" dirty="0"/>
              <a:t>Educación Especial</a:t>
            </a:r>
          </a:p>
          <a:p>
            <a:pPr lvl="1"/>
            <a:r>
              <a:rPr lang="es-ES" dirty="0"/>
              <a:t>Planes Escolares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lvl="1"/>
            <a:r>
              <a:rPr lang="es-ES" dirty="0"/>
              <a:t>Planes Categóricos</a:t>
            </a:r>
          </a:p>
          <a:p>
            <a:pPr lvl="1"/>
            <a:r>
              <a:rPr lang="es-ES" dirty="0"/>
              <a:t>BUSD Artes para Todos</a:t>
            </a:r>
          </a:p>
          <a:p>
            <a:pPr lvl="1"/>
            <a:r>
              <a:rPr lang="es-ES" dirty="0"/>
              <a:t>Educación Alternativa</a:t>
            </a:r>
          </a:p>
          <a:p>
            <a:pPr lvl="1"/>
            <a:r>
              <a:rPr lang="es-ES" dirty="0"/>
              <a:t>Carrera Profesional Educación Tecnológica</a:t>
            </a:r>
          </a:p>
          <a:p>
            <a:pPr lvl="1"/>
            <a:r>
              <a:rPr lang="es-ES" dirty="0"/>
              <a:t>Orientación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1DD8-63B3-456C-B0CA-A94458F4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7A4FE-6655-1E43-830C-3492ABAF05EF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4844-4657-4594-8DD8-70B1238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3CDC0-5DBB-8145-9A1A-E70EA0DF1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8045385" cy="365125"/>
          </a:xfrm>
        </p:spPr>
        <p:txBody>
          <a:bodyPr/>
          <a:lstStyle/>
          <a:p>
            <a:pPr algn="ctr"/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953175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21F6-02F6-48E1-A581-E4AE4761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BUSD LCAP Sitio de internet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F141-0F5E-4BC1-8270-EB60B1924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https://www.burbankusd.org/lcap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5D1F-EAE3-48B4-8352-459A918A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EB8C4-B43B-6942-A477-0ED4A8507269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D3977-875E-41FD-8789-0D78441E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E226D-83FE-EC46-BF20-003473853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8133067" cy="365125"/>
          </a:xfrm>
        </p:spPr>
        <p:txBody>
          <a:bodyPr/>
          <a:lstStyle/>
          <a:p>
            <a:pPr algn="ctr"/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526276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C232-D81D-4A11-84CC-DAB69392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California Dashboard/ </a:t>
            </a:r>
            <a:r>
              <a:rPr lang="en-US" dirty="0" err="1"/>
              <a:t>Tablero</a:t>
            </a:r>
            <a:r>
              <a:rPr lang="en-US" dirty="0"/>
              <a:t> de California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E81B-3C36-498D-BC5A-5A41F0224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https://www.caschooldashboard.org/</a:t>
            </a:r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4F39C-91F8-4937-ACE1-2EFD399E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BEA56-6953-0C40-96A6-F672E9D4ED15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76C97-1E67-4020-96BF-00FBFB73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B4DD0-C7B7-9249-9433-908EDD4F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1" y="6135808"/>
            <a:ext cx="7995281" cy="365125"/>
          </a:xfrm>
        </p:spPr>
        <p:txBody>
          <a:bodyPr/>
          <a:lstStyle/>
          <a:p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389157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E4C4-1269-41B2-925B-8E5EE278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7540F-324F-42C4-8727-236C118C4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Sitio del Departamento de la  Educación </a:t>
            </a:r>
            <a:r>
              <a:rPr lang="en-US" b="1" dirty="0"/>
              <a:t>de California /California Department of Education's LCFF Site</a:t>
            </a:r>
          </a:p>
          <a:p>
            <a:r>
              <a:rPr lang="en-US" dirty="0">
                <a:hlinkClick r:id="rId2"/>
              </a:rPr>
              <a:t>http://www.cde.ca.gov/fg/aa/lc</a:t>
            </a:r>
            <a:endParaRPr lang="en-US" dirty="0"/>
          </a:p>
          <a:p>
            <a:r>
              <a:rPr lang="en-US" b="1" dirty="0"/>
              <a:t>California Department of Education LCFF Frequently Asked Questions/ </a:t>
            </a:r>
            <a:r>
              <a:rPr lang="es-ES" b="1" dirty="0"/>
              <a:t>Preguntas Frecuentes del Departamento de la Educación de California</a:t>
            </a:r>
          </a:p>
          <a:p>
            <a:r>
              <a:rPr lang="en-US" dirty="0">
                <a:hlinkClick r:id="rId3"/>
              </a:rPr>
              <a:t>https://www.cde.ca.gov/fg/aa/lc/lcfffaq.asp</a:t>
            </a:r>
            <a:endParaRPr lang="en-US" dirty="0"/>
          </a:p>
          <a:p>
            <a:r>
              <a:rPr lang="en-US" b="1" dirty="0"/>
              <a:t>Ed100: What is an LCAP? Ed100: </a:t>
            </a:r>
            <a:r>
              <a:rPr lang="es-ES" b="1" dirty="0"/>
              <a:t>¿Qué es un LCAP?</a:t>
            </a:r>
          </a:p>
          <a:p>
            <a:r>
              <a:rPr lang="en-US" dirty="0">
                <a:hlinkClick r:id="rId4"/>
              </a:rPr>
              <a:t>https://ed100.org/blog/lcap-hub</a:t>
            </a:r>
            <a:endParaRPr lang="en-US" dirty="0"/>
          </a:p>
          <a:p>
            <a:r>
              <a:rPr lang="it-IT" b="1" dirty="0"/>
              <a:t>California PTA LCAP/LCFF Information/California PTA LCAP/LCFF </a:t>
            </a:r>
            <a:r>
              <a:rPr lang="it-IT" b="1" dirty="0" err="1"/>
              <a:t>Información</a:t>
            </a:r>
            <a:endParaRPr lang="it-IT" b="1" dirty="0"/>
          </a:p>
          <a:p>
            <a:r>
              <a:rPr lang="it-IT" dirty="0">
                <a:hlinkClick r:id="rId5"/>
              </a:rPr>
              <a:t>https://capta.org/focus-areas/lcfflcap/</a:t>
            </a:r>
            <a:endParaRPr lang="it-IT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C3A6E-DF88-4C5B-A6DF-4D80F50E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0612-5FE2-7B40-ABEF-D93682BA6BC1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9F401-2C92-4E4F-A429-C1A9281E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924A5-B12C-C14A-8FA8-C208954B4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8082963" cy="365125"/>
          </a:xfrm>
        </p:spPr>
        <p:txBody>
          <a:bodyPr/>
          <a:lstStyle/>
          <a:p>
            <a:r>
              <a:rPr lang="en-US" sz="700" dirty="0" err="1">
                <a:latin typeface="Lucida Calligraphy" panose="03010101010101010101" pitchFamily="66" charset="77"/>
              </a:rPr>
              <a:t>Lámina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traducida</a:t>
            </a:r>
            <a:r>
              <a:rPr lang="en-US" sz="700" dirty="0">
                <a:latin typeface="Lucida Calligraphy" panose="03010101010101010101" pitchFamily="66" charset="77"/>
              </a:rPr>
              <a:t> al </a:t>
            </a:r>
            <a:r>
              <a:rPr lang="en-US" sz="700" dirty="0" err="1">
                <a:latin typeface="Lucida Calligraphy" panose="03010101010101010101" pitchFamily="66" charset="77"/>
              </a:rPr>
              <a:t>idioma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español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dirty="0">
                <a:latin typeface="Lucida Calligraphy" panose="03010101010101010101" pitchFamily="66" charset="77"/>
              </a:rPr>
              <a:t> para BUSD por Nuria Lundberg (</a:t>
            </a:r>
            <a:r>
              <a:rPr lang="en-US" sz="700" dirty="0" err="1">
                <a:latin typeface="Lucida Calligraphy" panose="03010101010101010101" pitchFamily="66" charset="77"/>
              </a:rPr>
              <a:t>Ene</a:t>
            </a:r>
            <a:r>
              <a:rPr lang="en-US" sz="700" dirty="0">
                <a:latin typeface="Lucida Calligraphy" panose="03010101010101010101" pitchFamily="66" charset="77"/>
              </a:rPr>
              <a:t>. 2021) </a:t>
            </a:r>
            <a:r>
              <a:rPr lang="en-US" sz="700" dirty="0" err="1">
                <a:latin typeface="Lucida Calligraphy" panose="03010101010101010101" pitchFamily="66" charset="77"/>
              </a:rPr>
              <a:t>aclaraciones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sz="700" dirty="0" err="1">
                <a:latin typeface="Lucida Calligraphy" panose="03010101010101010101" pitchFamily="66" charset="77"/>
              </a:rPr>
              <a:t>sobre</a:t>
            </a:r>
            <a:r>
              <a:rPr lang="en-US" sz="700" dirty="0">
                <a:latin typeface="Lucida Calligraphy" panose="03010101010101010101" pitchFamily="66" charset="77"/>
              </a:rPr>
              <a:t> la </a:t>
            </a:r>
            <a:r>
              <a:rPr lang="en-US" sz="700" dirty="0" err="1">
                <a:latin typeface="Lucida Calligraphy" panose="03010101010101010101" pitchFamily="66" charset="77"/>
              </a:rPr>
              <a:t>traducción</a:t>
            </a:r>
            <a:r>
              <a:rPr lang="en-US" sz="700" dirty="0">
                <a:latin typeface="Lucida Calligraphy" panose="03010101010101010101" pitchFamily="66" charset="77"/>
              </a:rPr>
              <a:t>: </a:t>
            </a:r>
            <a:r>
              <a:rPr lang="en-US" sz="700" dirty="0" err="1">
                <a:latin typeface="Lucida Calligraphy" panose="03010101010101010101" pitchFamily="66" charset="77"/>
              </a:rPr>
              <a:t>nuria.lundberg@burbankusd.org</a:t>
            </a:r>
            <a:r>
              <a:rPr lang="en-US" sz="700" dirty="0">
                <a:latin typeface="Lucida Calligraphy" panose="03010101010101010101" pitchFamily="66" charset="77"/>
              </a:rPr>
              <a:t> </a:t>
            </a:r>
            <a:r>
              <a:rPr lang="en-US" dirty="0"/>
              <a:t>
3</a:t>
            </a:r>
          </a:p>
        </p:txBody>
      </p:sp>
    </p:spTree>
    <p:extLst>
      <p:ext uri="{BB962C8B-B14F-4D97-AF65-F5344CB8AC3E}">
        <p14:creationId xmlns:p14="http://schemas.microsoft.com/office/powerpoint/2010/main" val="118974120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1379</TotalTime>
  <Words>1313</Words>
  <Application>Microsoft Office PowerPoint</Application>
  <PresentationFormat>Widescreen</PresentationFormat>
  <Paragraphs>143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Century Gothic</vt:lpstr>
      <vt:lpstr>Lucida Calligraphy</vt:lpstr>
      <vt:lpstr>Wingdings 3</vt:lpstr>
      <vt:lpstr>Wisp</vt:lpstr>
      <vt:lpstr>2020-2021 Plan de Responsabilidad y Control Local (LCAP)</vt:lpstr>
      <vt:lpstr>LCAP – ¿Qué es ?</vt:lpstr>
      <vt:lpstr>Fórmula de Financiación y Control Local (LCFF)</vt:lpstr>
      <vt:lpstr>Fórmula suplementaria LCAP</vt:lpstr>
      <vt:lpstr>Junio 2019 – Diciembre 2020</vt:lpstr>
      <vt:lpstr>LCAP 2021-2022</vt:lpstr>
      <vt:lpstr>Ocho Prioridades Estatales</vt:lpstr>
      <vt:lpstr>2021-2022 LCAP Metas</vt:lpstr>
      <vt:lpstr>LCAP Línea de tiempo</vt:lpstr>
      <vt:lpstr>LCAP Juntas</vt:lpstr>
      <vt:lpstr>Planeación de LCAP en función de Planes Maestros</vt:lpstr>
      <vt:lpstr>BUSD LCAP Sitio de internet</vt:lpstr>
      <vt:lpstr>California Dashboard/ Tablero de California</vt:lpstr>
      <vt:lpstr>Recursos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 (LCAP)</dc:title>
  <dc:subject/>
  <dc:creator>Peter Knapik</dc:creator>
  <cp:keywords/>
  <dc:description/>
  <cp:lastModifiedBy>Peter Knapik</cp:lastModifiedBy>
  <cp:revision>91</cp:revision>
  <cp:lastPrinted>2019-09-03T15:17:33Z</cp:lastPrinted>
  <dcterms:created xsi:type="dcterms:W3CDTF">2019-08-29T19:34:36Z</dcterms:created>
  <dcterms:modified xsi:type="dcterms:W3CDTF">2021-01-27T15:36:11Z</dcterms:modified>
  <cp:category/>
</cp:coreProperties>
</file>