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9" r:id="rId3"/>
    <p:sldId id="315" r:id="rId4"/>
    <p:sldId id="302" r:id="rId5"/>
    <p:sldId id="303" r:id="rId6"/>
    <p:sldId id="304" r:id="rId7"/>
    <p:sldId id="305" r:id="rId8"/>
    <p:sldId id="306" r:id="rId9"/>
    <p:sldId id="308" r:id="rId10"/>
    <p:sldId id="323" r:id="rId11"/>
    <p:sldId id="2085848413" r:id="rId12"/>
    <p:sldId id="316" r:id="rId13"/>
    <p:sldId id="2085848414" r:id="rId14"/>
    <p:sldId id="2085848415" r:id="rId15"/>
    <p:sldId id="287" r:id="rId16"/>
    <p:sldId id="2085848416" r:id="rId17"/>
    <p:sldId id="288" r:id="rId18"/>
    <p:sldId id="2085848417" r:id="rId19"/>
    <p:sldId id="2085848418" r:id="rId20"/>
    <p:sldId id="2085848419" r:id="rId21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8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2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nuria.lundberg@burbankusd.org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nuria.lundberg@burbankusd.or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nuria.lundberg@burbankusd.or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nuria.lundberg@burbankusd.or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nuria.lundberg@burbankusd.or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nuria.lundberg@burbankusd.or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hyperlink" Target="mailto:nuria.lundberg@burbankusd.or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uria.lundberg@burbankusd.or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nuria.lundberg@burbankusd.or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uria.lundberg@burbankusd.org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nuria.lundberg@burbanku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3814-57AD-4428-BE1F-BE735729D6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_tradnl" sz="3200" dirty="0"/>
              <a:t>2023-2024</a:t>
            </a:r>
            <a:br>
              <a:rPr lang="es-ES_tradnl" sz="3200" dirty="0"/>
            </a:br>
            <a:r>
              <a:rPr lang="es-ES_tradnl" sz="3200" dirty="0"/>
              <a:t>BUSD Plan de responsabilidad &amp; control local</a:t>
            </a:r>
            <a:br>
              <a:rPr lang="es-ES_tradnl" sz="3200" dirty="0"/>
            </a:br>
            <a:r>
              <a:rPr lang="es-ES_tradnl" sz="3200" dirty="0"/>
              <a:t>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C8C9AA-370C-41F0-AD5E-8B20CE197C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/>
              <a:t>Servicios educativos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9E5EE-810A-4334-973A-0D960841355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4777" y="3447288"/>
            <a:ext cx="9866376" cy="3039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6DE72D-7DD3-5346-6AEE-EE21B8BAB27B}"/>
              </a:ext>
            </a:extLst>
          </p:cNvPr>
          <p:cNvSpPr txBox="1"/>
          <p:nvPr/>
        </p:nvSpPr>
        <p:spPr>
          <a:xfrm>
            <a:off x="1383231" y="6534149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175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BE6094-8AA7-435B-832F-E545C867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23-24 LCAP parámetros &amp; RESUMEN DE LA Actualización presupuestaria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2436E-3F8E-42C8-AC47-B38359EC0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Actualización semestral para cumplir con nuestros parámetros educativos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23026A-4BD3-C103-DC99-53119924D4FF}"/>
              </a:ext>
            </a:extLst>
          </p:cNvPr>
          <p:cNvSpPr txBox="1"/>
          <p:nvPr/>
        </p:nvSpPr>
        <p:spPr>
          <a:xfrm>
            <a:off x="1383231" y="6534149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326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Resumen de los parámetros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1C4239-2ED9-4455-8202-E81B0F1D1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514930"/>
              </p:ext>
            </p:extLst>
          </p:nvPr>
        </p:nvGraphicFramePr>
        <p:xfrm>
          <a:off x="403271" y="1958046"/>
          <a:ext cx="11325637" cy="3023421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6594757">
                  <a:extLst>
                    <a:ext uri="{9D8B030D-6E8A-4147-A177-3AD203B41FA5}">
                      <a16:colId xmlns:a16="http://schemas.microsoft.com/office/drawing/2014/main" val="2926968752"/>
                    </a:ext>
                  </a:extLst>
                </a:gridCol>
                <a:gridCol w="1346024">
                  <a:extLst>
                    <a:ext uri="{9D8B030D-6E8A-4147-A177-3AD203B41FA5}">
                      <a16:colId xmlns:a16="http://schemas.microsoft.com/office/drawing/2014/main" val="3437053333"/>
                    </a:ext>
                  </a:extLst>
                </a:gridCol>
                <a:gridCol w="1692428">
                  <a:extLst>
                    <a:ext uri="{9D8B030D-6E8A-4147-A177-3AD203B41FA5}">
                      <a16:colId xmlns:a16="http://schemas.microsoft.com/office/drawing/2014/main" val="4286045934"/>
                    </a:ext>
                  </a:extLst>
                </a:gridCol>
                <a:gridCol w="1692428">
                  <a:extLst>
                    <a:ext uri="{9D8B030D-6E8A-4147-A177-3AD203B41FA5}">
                      <a16:colId xmlns:a16="http://schemas.microsoft.com/office/drawing/2014/main" val="2208598894"/>
                    </a:ext>
                  </a:extLst>
                </a:gridCol>
              </a:tblGrid>
              <a:tr h="7558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LCAP Metas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900" b="1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Alcanzó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900" b="1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No se alcanzó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457200" rtl="0" eaLnBrk="1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900" b="1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Por determinarse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5734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1 – Servicios de Instrucción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79875903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2 – Servicios Educativos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6243459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3 – Servicios de Personal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_tradnl" sz="2000" b="1" i="0" u="none" strike="noStrike" noProof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4469403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4 – Servicios de instalaciones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_tradnl" sz="2000" b="1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ES_tradnl" sz="2000" b="1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61963238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r" fontAlgn="b"/>
                      <a:r>
                        <a:rPr lang="es-ES_tradnl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409438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34BDB67-4536-59F4-4C03-90F1C738FF93}"/>
              </a:ext>
            </a:extLst>
          </p:cNvPr>
          <p:cNvSpPr txBox="1"/>
          <p:nvPr/>
        </p:nvSpPr>
        <p:spPr>
          <a:xfrm>
            <a:off x="1383231" y="6534149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409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LCAP Meta 2 </a:t>
            </a:r>
            <a:r>
              <a:rPr lang="es-ES_tradnl" sz="4000" dirty="0"/>
              <a:t>parámetros</a:t>
            </a: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5518693"/>
              </p:ext>
            </p:extLst>
          </p:nvPr>
        </p:nvGraphicFramePr>
        <p:xfrm>
          <a:off x="440674" y="1790549"/>
          <a:ext cx="11310651" cy="4862443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761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5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45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93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5458">
                  <a:extLst>
                    <a:ext uri="{9D8B030D-6E8A-4147-A177-3AD203B41FA5}">
                      <a16:colId xmlns:a16="http://schemas.microsoft.com/office/drawing/2014/main" val="475071912"/>
                    </a:ext>
                  </a:extLst>
                </a:gridCol>
              </a:tblGrid>
              <a:tr h="4802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600" u="none" strike="noStrike" cap="none" noProof="0" dirty="0">
                          <a:solidFill>
                            <a:schemeClr val="bg1"/>
                          </a:solidFill>
                          <a:latin typeface="+mj-lt"/>
                        </a:rPr>
                        <a:t>Parámetros</a:t>
                      </a:r>
                      <a:endParaRPr lang="es-ES_tradnl" sz="1600" b="1" u="none" strike="noStrike" cap="none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6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Punto de partida</a:t>
                      </a:r>
                      <a:endParaRPr lang="es-ES_tradnl" sz="16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6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Resultados esperados</a:t>
                      </a:r>
                      <a:endParaRPr lang="es-ES_tradnl" sz="16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600" u="none" strike="noStrike" cap="none" noProof="0" dirty="0">
                          <a:solidFill>
                            <a:schemeClr val="bg1"/>
                          </a:solidFill>
                          <a:latin typeface="+mj-lt"/>
                        </a:rPr>
                        <a:t>Actualización 23-24</a:t>
                      </a:r>
                      <a:endParaRPr lang="es-ES_tradnl" sz="1600" b="1" u="none" strike="noStrike" cap="none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231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Porcentaje de "D" y "F" índice de calificaciones en  secundaria y  preparatoria   disminuirá en 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Primavera  2019 - 8.50% de   estudiantes de secundaria obtuvieron una "D" o "F" Otoño  2019 - 8.05% de   estudiantes de secundaria obtuvieron una "D" o "F" primavera  2019 - 12.10% de    estudiantes de preparatoria  obtuvieron una "D" o "F" Otoño  2019 - 11.23% de    estudiantes de preparatoria  obtuvieron una "D" o "F"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Disminuir en 5% el porcentaje de estudiantes en secundaria y preparatoria que obtienen "D" o "F" de calificación en primavera  y otoño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400" i="1" u="none" strike="noStrike" cap="none" noProof="0">
                          <a:latin typeface="+mn-lt"/>
                        </a:rPr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i="0" u="none" strike="noStrike" cap="none" noProof="0">
                          <a:latin typeface="+mn-lt"/>
                        </a:rPr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5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Requerimientos A-G   índice de finalización  incrementará en  2%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En 2018-2019 , 49.2% de estudiantes de preparatoria  alcanzaron índice de finalización A-G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Incrementar en 5% el porcentaje de  estudiantes de preparatoria  que alcanzan Requerimientos A-G   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chemeClr val="tx1"/>
                          </a:solidFill>
                        </a:rPr>
                        <a:t>En 2022-2023, 48.0% de los estudiantes de preparatoria cumplieron con el índice de requerimientos A-G</a:t>
                      </a:r>
                      <a:endParaRPr lang="es-ES_tradnl" sz="1400" i="1" u="none" strike="noStrike" cap="none" noProof="0" dirty="0"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400" i="0" u="none" strike="noStrike" cap="none" noProof="0">
                          <a:latin typeface="+mn-lt"/>
                        </a:rPr>
                        <a:t>Not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400" i="0" u="none" strike="noStrike" cap="none" noProof="0">
                          <a:latin typeface="+mn-lt"/>
                        </a:rPr>
                        <a:t>Met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5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Indice de graduación para todos los estudiantes incrementará en  2%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En 2018-2019 , 92.3% de  todos los estudiantes  se graduaron de preparatoria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Incrementar en 2% el porcentaje  de todos  los estudiantes  que se  graduaron de preparatoria 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/>
                        <a:t>En 2022-2023 93.2% de los estudiantes se graduaron de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i="0" noProof="0"/>
                        <a:t>No se 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Indice de graduación de Alumnos del inglés incrementará en  2%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En 2018-2019 , 86.5% de Alumnos del inglés  se graduaron de preparatoria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Incrementar en 2% el porcentaje de Alumnos del Inglés que se graduaron de preparatoria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En 2022-2023, 80.6% de los alumnos del inglés se graduaron de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noProof="0" dirty="0"/>
                        <a:t>No se 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BE4556D-171E-B151-2B57-1318560DC0A0}"/>
              </a:ext>
            </a:extLst>
          </p:cNvPr>
          <p:cNvSpPr txBox="1"/>
          <p:nvPr/>
        </p:nvSpPr>
        <p:spPr>
          <a:xfrm>
            <a:off x="1359168" y="6650486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621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LCAP Meta 2 parámetros</a:t>
            </a: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4208129"/>
              </p:ext>
            </p:extLst>
          </p:nvPr>
        </p:nvGraphicFramePr>
        <p:xfrm>
          <a:off x="433329" y="1840497"/>
          <a:ext cx="11310651" cy="464393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744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0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11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276">
                  <a:extLst>
                    <a:ext uri="{9D8B030D-6E8A-4147-A177-3AD203B41FA5}">
                      <a16:colId xmlns:a16="http://schemas.microsoft.com/office/drawing/2014/main" val="3536493366"/>
                    </a:ext>
                  </a:extLst>
                </a:gridCol>
              </a:tblGrid>
              <a:tr h="48028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 dirty="0">
                          <a:solidFill>
                            <a:schemeClr val="bg1"/>
                          </a:solidFill>
                          <a:latin typeface="+mj-lt"/>
                        </a:rPr>
                        <a:t>Parámetros</a:t>
                      </a:r>
                      <a:endParaRPr lang="es-ES_tradnl" sz="1800" b="1" u="none" strike="noStrike" cap="none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Punto de partida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Resultados esperados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Actualización 23-24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85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400" noProof="0">
                          <a:solidFill>
                            <a:srgbClr val="000000"/>
                          </a:solidFill>
                        </a:rPr>
                        <a:t>Índice de graduación para estudiantes SED incrementará en  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2018-2019, 90.7%  los estudiantes en desventaja socioeconómica se graduaron de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Incrementar en 2% la cantidad de estudiantes con desventaja socioeconómica que se gradúan de preparatoria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/>
                        <a:t>En  2022-2023, 91.0% de los estudiantes con desventaja socioeconómica se graduaron de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/>
                        <a:t>No se 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5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>
                          <a:solidFill>
                            <a:srgbClr val="000000"/>
                          </a:solidFill>
                        </a:rPr>
                        <a:t>Índice de graduación para estudiantes indigentes incrementará en  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2018-2019, 88.9% de los estudiantes indigentes se graduaron de preparatoria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Incrementar en 2% la cantidad de estudiantes indigentes que se gradúan de preparatoria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/>
                        <a:t>En 2022-2023, 90.9% de los estudiantes indigentes se graduaron de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/>
                        <a:t>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5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>
                          <a:solidFill>
                            <a:srgbClr val="000000"/>
                          </a:solidFill>
                        </a:rPr>
                        <a:t>Índice de graduación para  juventud en adopción temporal incrementará en  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2018-2019, NA% de los estudiantes en adopción temporal se graduaron de preparatoria l (Subgrupo demasiado pequeño para ser reportado)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Incrementar en 2% la cantidad de juventud en adopción temporal que se gradúan de preparatoria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/>
                        <a:t>En 2022-2023 NA% de la juventud en adopción temporal se graduaron de preparatoria  (Subgrupo muy pequeño para reportar)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/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>
                          <a:solidFill>
                            <a:srgbClr val="000000"/>
                          </a:solidFill>
                        </a:rPr>
                        <a:t>Índice de graduación para estudiantes con discapacidad incrementará en  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2018-2019, 85.6% de los estudiantes con discapacidad se graduaron de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Incrementar en 2% la cantidad  de estudiantes con discapacidad que se gradúan de preparatoria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noProof="0" dirty="0">
                          <a:solidFill>
                            <a:schemeClr val="tx1"/>
                          </a:solidFill>
                        </a:rPr>
                        <a:t>En 2022-2023, 88.3% de los estudiantes con discapacidad </a:t>
                      </a:r>
                      <a:r>
                        <a:rPr lang="es-ES_tradnl" sz="1400" noProof="0" dirty="0"/>
                        <a:t>se graduaron de preparatoria </a:t>
                      </a:r>
                      <a:endParaRPr lang="es-ES_tradnl" sz="140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noProof="0" dirty="0">
                          <a:solidFill>
                            <a:schemeClr val="tx1"/>
                          </a:solidFill>
                        </a:rPr>
                        <a:t>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D9AD9B7-CCCF-EF06-962C-5B0AA5FA7103}"/>
              </a:ext>
            </a:extLst>
          </p:cNvPr>
          <p:cNvSpPr txBox="1"/>
          <p:nvPr/>
        </p:nvSpPr>
        <p:spPr>
          <a:xfrm>
            <a:off x="1359168" y="6650486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41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LCAP Meta 2 parámetros</a:t>
            </a: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3244139"/>
              </p:ext>
            </p:extLst>
          </p:nvPr>
        </p:nvGraphicFramePr>
        <p:xfrm>
          <a:off x="433329" y="1840497"/>
          <a:ext cx="11310650" cy="490713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75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4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6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7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2762">
                  <a:extLst>
                    <a:ext uri="{9D8B030D-6E8A-4147-A177-3AD203B41FA5}">
                      <a16:colId xmlns:a16="http://schemas.microsoft.com/office/drawing/2014/main" val="415937125"/>
                    </a:ext>
                  </a:extLst>
                </a:gridCol>
              </a:tblGrid>
              <a:tr h="7170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Parámetros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Punto de partida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Resultados esperados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Actualización 23-24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663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Índice de graduación para estudiantes latinoamericanos e hispanos incrementará en  2%</a:t>
                      </a:r>
                      <a:endParaRPr lang="es-ES_tradnl" sz="14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En 2018-2019 , 89.5% de los estudiantes hispanos  se graduaron de preparatoria 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Incrementar en 2% el porcentaje  de estudiantes hispanos  que se  gradúen  de preparatoria 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noProof="0" dirty="0">
                          <a:solidFill>
                            <a:schemeClr val="tx1"/>
                          </a:solidFill>
                        </a:rPr>
                        <a:t>En 2022-2023, 94.0% </a:t>
                      </a:r>
                      <a:r>
                        <a:rPr lang="es-ES_tradnl" sz="1400" i="0" dirty="0">
                          <a:solidFill>
                            <a:srgbClr val="000000"/>
                          </a:solidFill>
                        </a:rPr>
                        <a:t>de los estudiantes Latinos e Hispanos se graduaron de preparatoria</a:t>
                      </a:r>
                      <a:endParaRPr lang="es-ES_tradnl" sz="140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u="none">
                          <a:solidFill>
                            <a:schemeClr val="tx1"/>
                          </a:solidFill>
                        </a:rPr>
                        <a:t>Alcanzó</a:t>
                      </a:r>
                      <a:endParaRPr lang="es-ES_tradnl" sz="1400" i="0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57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Índice de suspensión en el Distrito se mantendrá  o al menos disminuirá en 1%</a:t>
                      </a:r>
                      <a:endParaRPr lang="es-ES_tradnl" sz="14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En 2018-2019 , 2.7% de estudiantes fueron suspendidos por lo menos una vez (Verde en tablero con un declive del 0.3%)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Disminuir índice de suspensión   en 1% en el Distrito para  mantenerse en verde o avanzar al azul en el tablero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noProof="0" dirty="0"/>
                        <a:t>En 2022-2023, 3.2% </a:t>
                      </a:r>
                      <a:r>
                        <a:rPr lang="es-ES_tradnl" sz="1400" i="0" dirty="0">
                          <a:solidFill>
                            <a:srgbClr val="000000"/>
                          </a:solidFill>
                        </a:rPr>
                        <a:t>de los estudiantes fueron suspendidos una sola vez.</a:t>
                      </a:r>
                      <a:endParaRPr lang="es-ES_tradnl" sz="1400" i="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u="none" strike="noStrike" cap="none"/>
                        <a:t>No se alcanzó</a:t>
                      </a:r>
                      <a:endParaRPr lang="es-ES_tradnl" sz="1400" i="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47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Índice de asistencia escolar incrementará en  2%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En 2018-2019 ,  el índice de  asistencias fue  94.97% en el Distrito ya que está es la información más reciente disponible pre- COVID-19 con un año completo de enseñanza presencial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Incrementar  índice de asistencia escolar en 2%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400" i="0" u="none" strike="noStrike" cap="none" noProof="0" dirty="0">
                          <a:latin typeface="+mn-lt"/>
                        </a:rPr>
                        <a:t>En 2022-2023, </a:t>
                      </a:r>
                      <a:r>
                        <a:rPr lang="es-ES_tradnl" sz="1400" i="0" dirty="0">
                          <a:solidFill>
                            <a:srgbClr val="000000"/>
                          </a:solidFill>
                        </a:rPr>
                        <a:t>el índice de  asistencias fue </a:t>
                      </a:r>
                      <a:r>
                        <a:rPr lang="es-ES_tradnl" sz="1400" i="0" u="none" strike="noStrike" cap="none" noProof="0" dirty="0">
                          <a:latin typeface="+mn-lt"/>
                        </a:rPr>
                        <a:t>91.71</a:t>
                      </a:r>
                      <a:r>
                        <a:rPr lang="es-ES_tradnl" sz="1400" i="0" u="none" strike="noStrike" cap="none" noProof="0">
                          <a:latin typeface="+mn-lt"/>
                        </a:rPr>
                        <a:t>% </a:t>
                      </a:r>
                      <a:r>
                        <a:rPr lang="es-ES_tradnl" sz="1400">
                          <a:solidFill>
                            <a:srgbClr val="000000"/>
                          </a:solidFill>
                        </a:rPr>
                        <a:t>en el Distrito, </a:t>
                      </a:r>
                      <a:r>
                        <a:rPr lang="es-ES_tradnl" sz="1400" noProof="0">
                          <a:solidFill>
                            <a:srgbClr val="000000"/>
                          </a:solidFill>
                        </a:rPr>
                        <a:t>ya </a:t>
                      </a: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que está es la información más reciente disponible pre- COVID-19 con un año completo de enseñanza presencial</a:t>
                      </a:r>
                      <a:endParaRPr lang="es-ES_tradnl" sz="1400" i="0" u="none" strike="noStrike" cap="none" noProof="0" dirty="0"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400" i="0" u="none" strike="noStrike" cap="none">
                          <a:latin typeface="+mn-lt"/>
                        </a:rPr>
                        <a:t>No se alcanzó</a:t>
                      </a:r>
                      <a:endParaRPr lang="es-ES_tradnl" sz="1400" i="0" u="none" strike="noStrike" cap="none" dirty="0"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577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Índice de ausentismo crónico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6.7%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de   estudiantes están con absentismo crónico en </a:t>
                      </a:r>
                      <a:r>
                        <a:rPr lang="es-ES_tradnl" sz="1200" noProof="0" dirty="0"/>
                        <a:t>2018-2019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Disminuir absentismo crónico en 2% para mantener el nivel verde en el tablero o avanzar al nivel azul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noProof="0" dirty="0"/>
                        <a:t>18.9%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de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los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estudiantes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tuvo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absentismo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5"/>
                            </a:ext>
                          </a:extLst>
                        </a:rPr>
                        <a:t>crónico en </a:t>
                      </a:r>
                      <a:r>
                        <a:rPr lang="es-ES_tradnl" sz="1400" i="0" noProof="0" dirty="0"/>
                        <a:t>2022-2023</a:t>
                      </a:r>
                      <a:endParaRPr lang="es-ES_tradnl" sz="1400" i="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u="none" strike="noStrike" cap="none" dirty="0"/>
                        <a:t>No se 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6D006D1-D775-3279-1871-47167B39661E}"/>
              </a:ext>
            </a:extLst>
          </p:cNvPr>
          <p:cNvSpPr txBox="1"/>
          <p:nvPr/>
        </p:nvSpPr>
        <p:spPr>
          <a:xfrm>
            <a:off x="1359168" y="6650486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774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LCAP Meta 2 parámetros</a:t>
            </a: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4690249"/>
              </p:ext>
            </p:extLst>
          </p:nvPr>
        </p:nvGraphicFramePr>
        <p:xfrm>
          <a:off x="433329" y="1840497"/>
          <a:ext cx="11310652" cy="490713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824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1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32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1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581">
                  <a:extLst>
                    <a:ext uri="{9D8B030D-6E8A-4147-A177-3AD203B41FA5}">
                      <a16:colId xmlns:a16="http://schemas.microsoft.com/office/drawing/2014/main" val="888841226"/>
                    </a:ext>
                  </a:extLst>
                </a:gridCol>
              </a:tblGrid>
              <a:tr h="43488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Parámetros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Punto de partida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Resultados esperados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Actualización 23-24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576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Índice de deserción escolar - Ajuste cuatrienal del índice de graduación cohorte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2019-2020,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el ajuste cuatrianual del índice de graduación cohorte fue reportado con el 91.6%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El ajuste cuatrienal del índice de graduación cohorte se espera que sea  el 100%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En 2022-2023, </a:t>
                      </a: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el ajuste cuatrienal del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</a:rPr>
                        <a:t>índice de graduación cohorte fue reportado con el </a:t>
                      </a:r>
                      <a:r>
                        <a:rPr lang="es-ES_tradnl" sz="1400" noProof="0" dirty="0"/>
                        <a:t>93.2%</a:t>
                      </a:r>
                      <a:endParaRPr lang="es-ES_tradnl" sz="1400" u="none" strike="noStrike" cap="none" noProof="0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lang="es-ES_tradnl" sz="1400" i="1" u="none" strike="noStrike" cap="none" noProof="0" dirty="0">
                        <a:latin typeface="+mn-lt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400" i="0" u="none" strike="noStrike" cap="none">
                          <a:latin typeface="+mn-lt"/>
                        </a:rPr>
                        <a:t>No se alcanzó</a:t>
                      </a:r>
                      <a:endParaRPr lang="es-ES_tradnl" sz="1400" i="0" u="none" strike="noStrike" cap="none" dirty="0">
                        <a:latin typeface="+mn-lt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978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Índice de deserción escolar en secundaria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Índice en  secundaria de deserción escolar del </a:t>
                      </a:r>
                      <a:r>
                        <a:rPr lang="es-ES_tradnl" sz="1200" noProof="0" dirty="0"/>
                        <a:t>1%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disminuirá en un mínimo del </a:t>
                      </a:r>
                      <a:r>
                        <a:rPr lang="es-ES_tradnl" sz="1200" noProof="0" dirty="0"/>
                        <a:t>1%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hasta que alcance y permanezca en </a:t>
                      </a:r>
                      <a:r>
                        <a:rPr lang="es-ES_tradnl" sz="1200" noProof="0" dirty="0"/>
                        <a:t> 0%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Reducir el índice de deserción escolar a 0% en secundaria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noProof="0" dirty="0"/>
                        <a:t>En 2022-2023,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</a:rPr>
                        <a:t>índice de deserción escolar en secundaria  fue </a:t>
                      </a:r>
                      <a:r>
                        <a:rPr lang="en" sz="1400" dirty="0">
                          <a:solidFill>
                            <a:srgbClr val="000000"/>
                          </a:solidFill>
                        </a:rPr>
                        <a:t>0%</a:t>
                      </a:r>
                      <a:endParaRPr lang="es-ES_tradnl" sz="14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u="none" strike="noStrike" cap="none" dirty="0"/>
                        <a:t>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576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Porcentaje de estudiantes expulsados  del Distrito  se reducirá /Mantendrá en  0%  expulsados 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2020-2021,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no se expulsaron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 estudiantes del Distrito 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El porcentaje de estudiantes  expulsados   del Distrito será 0%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/>
                        <a:t>En 2022-2023, </a:t>
                      </a:r>
                      <a:r>
                        <a:rPr lang="es-ES_tradnl" sz="1400" dirty="0">
                          <a:solidFill>
                            <a:srgbClr val="000000"/>
                          </a:solidFill>
                        </a:rPr>
                        <a:t>ningún estudiante fue expulsado del Distrito</a:t>
                      </a:r>
                      <a:endParaRPr lang="es-ES_tradnl" sz="14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u="none" strike="noStrike" cap="none" dirty="0"/>
                        <a:t>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16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noProof="0" dirty="0">
                          <a:solidFill>
                            <a:srgbClr val="000000"/>
                          </a:solidFill>
                        </a:rPr>
                        <a:t>Porcentaje de familias que reportaron vía  la encuesta de satisfacción que “Mi familia es bienvenida en mi escuela ” incrementará en  2%  anualmente.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extLst>
                            <a:ext uri="http://customooxmlschemas.google.com/">
          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6"/>
                            </a:ext>
                          </a:extLst>
                        </a:rPr>
                        <a:t>En 2020-2021,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6"/>
                            </a:ext>
                          </a:extLst>
                        </a:rPr>
                        <a:t>el análisis de la encuesta de satisfacción escolar indicó lo siguiente: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Mi familia es bienvenida en mi escuela:  estudiantes - 78%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Incrementar en 2%  anualmente el reporte de las familias que se sienten bienvenidas en su escuela a través de la encuesta de satisfacción 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u="none" strike="noStrike" cap="none" noProof="0" dirty="0"/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400" i="0" u="none" strike="noStrike" cap="none" dirty="0"/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4B1C217-F0AF-FD84-9ACD-7369F55A0A30}"/>
              </a:ext>
            </a:extLst>
          </p:cNvPr>
          <p:cNvSpPr txBox="1"/>
          <p:nvPr/>
        </p:nvSpPr>
        <p:spPr>
          <a:xfrm>
            <a:off x="1359168" y="6650486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02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LCAP Meta 2 parámetros</a:t>
            </a: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0303601"/>
              </p:ext>
            </p:extLst>
          </p:nvPr>
        </p:nvGraphicFramePr>
        <p:xfrm>
          <a:off x="433329" y="1840497"/>
          <a:ext cx="11310651" cy="4875949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2136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0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74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2641">
                  <a:extLst>
                    <a:ext uri="{9D8B030D-6E8A-4147-A177-3AD203B41FA5}">
                      <a16:colId xmlns:a16="http://schemas.microsoft.com/office/drawing/2014/main" val="1752593608"/>
                    </a:ext>
                  </a:extLst>
                </a:gridCol>
              </a:tblGrid>
              <a:tr h="449889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 dirty="0">
                          <a:solidFill>
                            <a:schemeClr val="bg1"/>
                          </a:solidFill>
                          <a:latin typeface="+mj-lt"/>
                        </a:rPr>
                        <a:t>Parámetros</a:t>
                      </a:r>
                      <a:endParaRPr lang="es-ES_tradnl" sz="1800" b="1" u="none" strike="noStrike" cap="none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Punto de partida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Resultados esperados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8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Actualización 23-24</a:t>
                      </a:r>
                      <a:endParaRPr lang="es-ES_tradnl" sz="18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515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Encuesta y otras medidas locales de pupilos, padres, y personal, en su sentido de seguridad.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/>
                        <a:t>En 2020-2021, </a:t>
                      </a: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el análisis de la encuesta de satisfacción escolar indicó lo siguiente: Los niños están seguros en la escuela- personal - 90%;  estudiantes - 74%; padres - 83%</a:t>
                      </a:r>
                      <a:endParaRPr lang="es-ES_tradnl" sz="1000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El sentido de seguridad del estudiante, padres, y personal  como se mide en la encuesta de satisfacción BUSD incrementará en un mínimo del 2%  por año hasta que alcance y permanezca en el 100% (estudiantes: Todo el tiempo a la mayor parte de, los padres y personal : están totalmente de acuerdo o de acuerdo)</a:t>
                      </a:r>
                      <a:endParaRPr lang="es-ES_tradnl" sz="10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000" noProof="0" dirty="0"/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100" noProof="0" dirty="0"/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Encuestas sobre su sentido de importancia en el entorno para pupilos, padres, y personal.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/>
                        <a:t>En 2020-2021, </a:t>
                      </a: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el análisis de la encuesta de satisfacción escolar indicó lo siguiente: La escuela es un ambiente de enseñanza de apoyo y soporte: personal - 94%;  estudiantes - 69%; padres: 79%</a:t>
                      </a:r>
                      <a:endParaRPr lang="es-ES_tradnl" sz="10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Incrementar el sentido de importancia que los estudiantes, padres, y personal  sienten como se mide en la encuesta de satisfacción BUSD como mínimo un 2% por año (estudiantes: Todo el tiempo o la mayor parte de tiempo, los padres y personal: están totalmente de acuerdo o de acuerdo ) hasta que los estudiantes alcancen el nivel de desempeño más alto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000" noProof="0" dirty="0"/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100" u="none" strike="noStrike" cap="none" noProof="0" dirty="0"/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22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  <a:extLst>
                            <a:ext uri="http://customooxmlschemas.google.com/">
                              <go:slidesCustomData xmlns:lc="http://schemas.openxmlformats.org/drawingml/2006/lockedCanvas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7"/>
                            </a:ext>
                          </a:extLst>
                        </a:rPr>
                        <a:t>Encuestas de pupilos, padres, y personal, en su sentido de conexión.</a:t>
                      </a:r>
                      <a:endParaRPr lang="es-ES_tradnl" sz="1000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/>
                        <a:t>En 2020-2021,</a:t>
                      </a: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 el análisis de la encuesta de satisfacción escolar indicó lo siguiente: Nos tratamos todos con respeto: personal - 90%;  estudiantes - 78%; padres - 86%</a:t>
                      </a:r>
                      <a:endParaRPr lang="es-ES_tradnl" sz="10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000" noProof="0" dirty="0">
                          <a:solidFill>
                            <a:srgbClr val="000000"/>
                          </a:solidFill>
                        </a:rPr>
                        <a:t>Encuestas de pupilos, padres, y personal, en su sentido de conexión.</a:t>
                      </a:r>
                      <a:endParaRPr lang="es-ES_tradnl" sz="10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000" noProof="0"/>
                        <a:t>Por determinarse</a:t>
                      </a:r>
                      <a:endParaRPr lang="es-ES_tradnl" sz="1000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100" u="none" strike="noStrike" cap="none" noProof="0" dirty="0"/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259021F-0753-E7FD-A6D2-976062A8EB86}"/>
              </a:ext>
            </a:extLst>
          </p:cNvPr>
          <p:cNvSpPr txBox="1"/>
          <p:nvPr/>
        </p:nvSpPr>
        <p:spPr>
          <a:xfrm>
            <a:off x="1359168" y="6716446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696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D0D6-2811-4768-961B-EE67DB8AA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4000" dirty="0"/>
              <a:t>LCAP Meta 3 parámetros</a:t>
            </a:r>
          </a:p>
        </p:txBody>
      </p:sp>
      <p:graphicFrame>
        <p:nvGraphicFramePr>
          <p:cNvPr id="4" name="Google Shape;266;p15">
            <a:extLst>
              <a:ext uri="{FF2B5EF4-FFF2-40B4-BE49-F238E27FC236}">
                <a16:creationId xmlns:a16="http://schemas.microsoft.com/office/drawing/2014/main" id="{264B201F-2BE2-4218-A011-8BF3FC75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842422"/>
              </p:ext>
            </p:extLst>
          </p:nvPr>
        </p:nvGraphicFramePr>
        <p:xfrm>
          <a:off x="433329" y="1840498"/>
          <a:ext cx="11310651" cy="5013810"/>
        </p:xfrm>
        <a:graphic>
          <a:graphicData uri="http://schemas.openxmlformats.org/drawingml/2006/table">
            <a:tbl>
              <a:tblPr firstRow="1" firstCol="1" bandRow="1">
                <a:tableStyleId>{616DA210-FB5B-4158-B5E0-FEB733F419BA}</a:tableStyleId>
              </a:tblPr>
              <a:tblGrid>
                <a:gridCol w="4039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4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3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09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2580">
                  <a:extLst>
                    <a:ext uri="{9D8B030D-6E8A-4147-A177-3AD203B41FA5}">
                      <a16:colId xmlns:a16="http://schemas.microsoft.com/office/drawing/2014/main" val="240580333"/>
                    </a:ext>
                  </a:extLst>
                </a:gridCol>
              </a:tblGrid>
              <a:tr h="394682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7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Parámetros</a:t>
                      </a:r>
                      <a:endParaRPr lang="es-ES_tradnl" sz="17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7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Punto de partida</a:t>
                      </a:r>
                      <a:endParaRPr lang="es-ES_tradnl" sz="17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70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Resultados esperados</a:t>
                      </a:r>
                      <a:endParaRPr lang="es-ES_tradnl" sz="170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s-ES_tradnl" sz="1550" u="none" strike="noStrike" cap="none" noProof="0">
                          <a:solidFill>
                            <a:schemeClr val="bg1"/>
                          </a:solidFill>
                          <a:latin typeface="+mj-lt"/>
                        </a:rPr>
                        <a:t>Actualización 23-24</a:t>
                      </a:r>
                      <a:endParaRPr lang="es-ES_tradnl" sz="1550" b="1" u="none" strike="noStrike" cap="none" noProof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800" b="1" u="none" strike="noStrike" cap="none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91425" marR="91425" marT="91425" marB="91425"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884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 dirty="0">
                          <a:solidFill>
                            <a:srgbClr val="000000"/>
                          </a:solidFill>
                        </a:rPr>
                        <a:t>Desarrollo profesional anual en Diversidad , Equidad, e Inclusión  para padres, personal clasificado, profesores, administradores impactando relaciones entre los grupos estipulados y que se dirige hacia resultados académicos positivos y de comportamiento en el estudiante. </a:t>
                      </a:r>
                      <a:endParaRPr lang="es-ES_tradnl" sz="11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En 2020-21, no se proporcionó ninguna capacitación; sin embargo, la planeación del desarrollo del personal se llevó a cabo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Todo el personal participará en capacitaciones DEI anualmente 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200" noProof="0" dirty="0"/>
                        <a:t>En 2022-23, se concluyó con la capacitación de la serie “ Enfrentando la historia” para todo el personal.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200" u="none" strike="noStrike" cap="none" noProof="0" dirty="0"/>
                        <a:t>Alcanzó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515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 dirty="0">
                          <a:solidFill>
                            <a:srgbClr val="000000"/>
                          </a:solidFill>
                        </a:rPr>
                        <a:t>Información de la encuesta indicará el progreso en las relaciones positivas entre el personal, estudiantes, y familias encaminándose hacia una comunicación más abierta, un aprovechamiento académico y  un comportamiento positivo en el estudiante.  </a:t>
                      </a:r>
                      <a:endParaRPr lang="es-ES_tradnl" sz="11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2020-2021,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el análisis de la encuesta de satisfacción escolar indicó lo siguiente: profesores  comunicaron a los  estudiantes sobre el progreso académico</a:t>
                      </a:r>
                      <a:r>
                        <a:rPr lang="es-ES_tradnl" sz="1200" noProof="0" dirty="0"/>
                        <a:t>: estudiantes - 55%; padres - 76%; personal - 94%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Incrementar en 2%  anualmente  los encuestados  que reportan estar de acuerdo en que los profesores comuniquen a estudiantes sobre el progreso académico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200" u="none" strike="noStrike" cap="none" noProof="0"/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  <a:tabLst/>
                        <a:defRPr/>
                      </a:pPr>
                      <a:r>
                        <a:rPr lang="es-ES_tradnl" sz="1200" u="none" strike="noStrike" cap="none" noProof="0"/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939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>
                          <a:solidFill>
                            <a:srgbClr val="000000"/>
                          </a:solidFill>
                        </a:rPr>
                        <a:t>Resultados de la encuesta relacionados con Diversidad, Equidad, e Inclusión </a:t>
                      </a:r>
                      <a:endParaRPr lang="es-ES_tradnl" sz="1100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El punto de partida  para  este parámetro está  esperando resultados de la encuesta de primavera 2021 que quedan pendientes. 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La mayoría del personal encuestado mostrará una razón de satisfacción o por arriba con las preguntas identificadas en la encuesta anual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i="1" u="none" strike="noStrike" cap="none" noProof="0">
                          <a:latin typeface="+mn-lt"/>
                        </a:rPr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i="1" u="none" strike="noStrike" cap="none" noProof="0">
                          <a:latin typeface="+mn-lt"/>
                        </a:rPr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727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100" noProof="0" dirty="0">
                          <a:solidFill>
                            <a:srgbClr val="000000"/>
                          </a:solidFill>
                        </a:rPr>
                        <a:t>Administradores de contratación del personal certificado cubrirán las necesidades del Distrito y se alinearán con los requerimientos de certificación estatal</a:t>
                      </a:r>
                      <a:endParaRPr lang="es-ES_tradnl" sz="11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/>
                        <a:t>En 2020-2021, </a:t>
                      </a: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el Distrito está completo en su plantilla laboral y está de conformidad con requerimientos de certificación estatal al 100%</a:t>
                      </a:r>
                      <a:endParaRPr lang="es-ES_tradnl" sz="1200" u="none" strike="noStrike" cap="none" noProof="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200" noProof="0" dirty="0">
                          <a:solidFill>
                            <a:srgbClr val="000000"/>
                          </a:solidFill>
                        </a:rPr>
                        <a:t>100% del personal certificado   y administradores  estarán al100% de conformidad con los requerimientos de certificación estatal y cubrir las necesidades del Distrito</a:t>
                      </a:r>
                      <a:endParaRPr lang="es-ES_tradnl" sz="1200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i="1" u="none" strike="noStrike" cap="none" noProof="0">
                          <a:latin typeface="+mn-lt"/>
                        </a:rPr>
                        <a:t>Por determinarse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200" i="1" u="none" strike="noStrike" cap="none" noProof="0" dirty="0">
                          <a:latin typeface="+mn-lt"/>
                        </a:rPr>
                        <a:t>Por determinarse</a:t>
                      </a: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AFC42DA-330B-E28B-6D75-744275910EC2}"/>
              </a:ext>
            </a:extLst>
          </p:cNvPr>
          <p:cNvSpPr txBox="1"/>
          <p:nvPr/>
        </p:nvSpPr>
        <p:spPr>
          <a:xfrm>
            <a:off x="1359168" y="6716446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489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BE6094-8AA7-435B-832F-E545C867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23-24 LCAP Meta uno rubros de acción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2436E-3F8E-42C8-AC47-B38359EC0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/>
              <a:t>Actualización semestral para alcanzar nuestros parámetros educativos</a:t>
            </a:r>
            <a:r>
              <a:rPr lang="en-US" dirty="0"/>
              <a:t> @ primer </a:t>
            </a:r>
            <a:r>
              <a:rPr lang="en-US" dirty="0" err="1"/>
              <a:t>interino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4828C3-C521-B6E2-01D7-95DEF3EC7752}"/>
              </a:ext>
            </a:extLst>
          </p:cNvPr>
          <p:cNvSpPr txBox="1"/>
          <p:nvPr/>
        </p:nvSpPr>
        <p:spPr>
          <a:xfrm>
            <a:off x="1436989" y="6639480"/>
            <a:ext cx="88983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/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Traducción de diapositivas del inglés al español realizado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y exclusivamente para BUSD (Marzo 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marR="0" algn="ctr">
              <a:spcBef>
                <a:spcPts val="0"/>
              </a:spcBef>
              <a:spcAft>
                <a:spcPts val="0"/>
              </a:spcAft>
            </a:pPr>
            <a:endParaRPr lang="en-US" sz="7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530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Resumen de rubros de acción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1C4239-2ED9-4455-8202-E81B0F1D1AB3}"/>
              </a:ext>
            </a:extLst>
          </p:cNvPr>
          <p:cNvGraphicFramePr>
            <a:graphicFrameLocks noGrp="1"/>
          </p:cNvGraphicFramePr>
          <p:nvPr/>
        </p:nvGraphicFramePr>
        <p:xfrm>
          <a:off x="463093" y="1917287"/>
          <a:ext cx="11265814" cy="4676715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7055307">
                  <a:extLst>
                    <a:ext uri="{9D8B030D-6E8A-4147-A177-3AD203B41FA5}">
                      <a16:colId xmlns:a16="http://schemas.microsoft.com/office/drawing/2014/main" val="2926968752"/>
                    </a:ext>
                  </a:extLst>
                </a:gridCol>
                <a:gridCol w="2231252">
                  <a:extLst>
                    <a:ext uri="{9D8B030D-6E8A-4147-A177-3AD203B41FA5}">
                      <a16:colId xmlns:a16="http://schemas.microsoft.com/office/drawing/2014/main" val="3437053333"/>
                    </a:ext>
                  </a:extLst>
                </a:gridCol>
                <a:gridCol w="1979255">
                  <a:extLst>
                    <a:ext uri="{9D8B030D-6E8A-4147-A177-3AD203B41FA5}">
                      <a16:colId xmlns:a16="http://schemas.microsoft.com/office/drawing/2014/main" val="4286045934"/>
                    </a:ext>
                  </a:extLst>
                </a:gridCol>
              </a:tblGrid>
              <a:tr h="7558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400" noProof="0">
                          <a:effectLst/>
                          <a:latin typeface="+mn-lt"/>
                          <a:ea typeface="Calibri" panose="020F0502020204030204" pitchFamily="34" charset="0"/>
                        </a:rPr>
                        <a:t>LCAP METAS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300" noProof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Presupuestado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300" noProof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Primer interino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5734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1 – Servicios de instrucción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8,175,954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8,147,435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79875903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2 – Servicios educativos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4,060,209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4,167,354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6243459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20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Meta 3 – Servicios de personal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285,964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337,948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44694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82880" algn="r" fontAlgn="b"/>
                      <a:r>
                        <a:rPr lang="es-ES_tradnl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de desembolsos proyectados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12,522,127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12,652,737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409438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82880" algn="r" fontAlgn="b"/>
                      <a:r>
                        <a:rPr lang="es-ES_tradnl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Traslado de fondos del ejercicio fiscal del ciclo 2021-2022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2,108,812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2,107,723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3052114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82880" algn="r" fontAlgn="b"/>
                      <a:r>
                        <a:rPr lang="es-ES_tradnl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Ingresos proyectados para 2022-2023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11,258,600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11,258,600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4107894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182880" algn="r" fontAlgn="b"/>
                      <a:r>
                        <a:rPr lang="es-ES_tradnl" sz="20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Traslado de fondos proyectado del ejercicio fiscal del ciclo 2024-2025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845,285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2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713,586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1671801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E82441-CC3E-6442-5260-DAD984C8A72F}"/>
              </a:ext>
            </a:extLst>
          </p:cNvPr>
          <p:cNvSpPr txBox="1"/>
          <p:nvPr/>
        </p:nvSpPr>
        <p:spPr>
          <a:xfrm>
            <a:off x="1809677" y="6639480"/>
            <a:ext cx="77104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500" dirty="0">
                <a:latin typeface="Lucida Calligraphy" panose="03010101010101010101" pitchFamily="66" charset="77"/>
                <a:ea typeface="Calibri" panose="020F0502020204030204" pitchFamily="34" charset="0"/>
              </a:rPr>
              <a:t>Mar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1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RUBROS DE acción para meta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1C4239-2ED9-4455-8202-E81B0F1D1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368942"/>
              </p:ext>
            </p:extLst>
          </p:nvPr>
        </p:nvGraphicFramePr>
        <p:xfrm>
          <a:off x="463092" y="1917289"/>
          <a:ext cx="11265815" cy="393168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7520848">
                  <a:extLst>
                    <a:ext uri="{9D8B030D-6E8A-4147-A177-3AD203B41FA5}">
                      <a16:colId xmlns:a16="http://schemas.microsoft.com/office/drawing/2014/main" val="2926968752"/>
                    </a:ext>
                  </a:extLst>
                </a:gridCol>
                <a:gridCol w="1765712">
                  <a:extLst>
                    <a:ext uri="{9D8B030D-6E8A-4147-A177-3AD203B41FA5}">
                      <a16:colId xmlns:a16="http://schemas.microsoft.com/office/drawing/2014/main" val="3437053333"/>
                    </a:ext>
                  </a:extLst>
                </a:gridCol>
                <a:gridCol w="1979255">
                  <a:extLst>
                    <a:ext uri="{9D8B030D-6E8A-4147-A177-3AD203B41FA5}">
                      <a16:colId xmlns:a16="http://schemas.microsoft.com/office/drawing/2014/main" val="4286045934"/>
                    </a:ext>
                  </a:extLst>
                </a:gridCol>
              </a:tblGrid>
              <a:tr h="2187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noProof="0" dirty="0">
                          <a:effectLst/>
                        </a:rPr>
                        <a:t>Rubro de acción</a:t>
                      </a:r>
                      <a:endParaRPr lang="es-ES_tradnl" sz="180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noProof="0">
                          <a:effectLst/>
                          <a:latin typeface="+mn-lt"/>
                          <a:ea typeface="Calibri" panose="020F0502020204030204" pitchFamily="34" charset="0"/>
                        </a:rPr>
                        <a:t>Presupuestado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800" noProof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Primer interino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5734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/>
                        <a:t>Consejeros preparatoria  (3.0 FTEs)</a:t>
                      </a:r>
                      <a:endParaRPr lang="es-ES_tradnl" sz="1600" b="1" u="none" strike="noStrike" cap="non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407,298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297,110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79875903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/>
                        <a:t>Consejeros secundaria (3.0 FTEs)</a:t>
                      </a:r>
                      <a:endParaRPr lang="es-ES_tradnl" sz="1600" b="1" strike="noStrik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418,449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403,139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6243459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 dirty="0"/>
                        <a:t>Profesores de preparatoria “</a:t>
                      </a:r>
                      <a:r>
                        <a:rPr lang="es-ES_tradnl" sz="1600" b="1" i="1" strike="noStrike" noProof="0" dirty="0"/>
                        <a:t>Monterey High </a:t>
                      </a:r>
                      <a:r>
                        <a:rPr lang="es-ES_tradnl" sz="1600" b="1" i="1" strike="noStrike" noProof="0" dirty="0" err="1"/>
                        <a:t>School</a:t>
                      </a:r>
                      <a:r>
                        <a:rPr lang="es-ES_tradnl" sz="1600" b="1" i="1" strike="noStrike" noProof="0" dirty="0"/>
                        <a:t> </a:t>
                      </a:r>
                      <a:r>
                        <a:rPr lang="es-ES_tradnl" sz="1600" b="1" strike="noStrike" noProof="0" dirty="0"/>
                        <a:t>”  (4.0 </a:t>
                      </a:r>
                      <a:r>
                        <a:rPr lang="es-ES_tradnl" sz="1600" b="1" strike="noStrike" noProof="0" dirty="0" err="1"/>
                        <a:t>FTEs</a:t>
                      </a:r>
                      <a:r>
                        <a:rPr lang="es-ES_tradnl" sz="1600" b="1" strike="noStrike" noProof="0" dirty="0"/>
                        <a:t>)</a:t>
                      </a:r>
                      <a:endParaRPr lang="es-ES_tradnl" sz="1600" b="1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525,201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524,567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4469403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 dirty="0"/>
                        <a:t>Subdirector de preparatoria “</a:t>
                      </a:r>
                      <a:r>
                        <a:rPr lang="es-ES_tradnl" sz="1600" b="1" i="1" strike="noStrike" noProof="0" dirty="0"/>
                        <a:t>Monterey High </a:t>
                      </a:r>
                      <a:r>
                        <a:rPr lang="es-ES_tradnl" sz="1600" b="1" i="1" strike="noStrike" noProof="0" dirty="0" err="1"/>
                        <a:t>School</a:t>
                      </a:r>
                      <a:r>
                        <a:rPr lang="es-ES_tradnl" sz="1600" b="1" i="1" strike="noStrike" noProof="0" dirty="0"/>
                        <a:t> </a:t>
                      </a:r>
                      <a:r>
                        <a:rPr lang="es-ES_tradnl" sz="1600" b="1" strike="noStrike" noProof="0" dirty="0"/>
                        <a:t>” (1.0 FTE)</a:t>
                      </a:r>
                      <a:endParaRPr lang="es-ES_tradnl" sz="1600" b="1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155,545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167,206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4094381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 dirty="0"/>
                        <a:t>Profesores “</a:t>
                      </a:r>
                      <a:r>
                        <a:rPr lang="es-ES_tradnl" sz="1600" b="1" i="1" strike="noStrike" noProof="0" dirty="0" err="1"/>
                        <a:t>Community</a:t>
                      </a:r>
                      <a:r>
                        <a:rPr lang="es-ES_tradnl" sz="1600" b="1" i="1" strike="noStrike" noProof="0" dirty="0"/>
                        <a:t> Day </a:t>
                      </a:r>
                      <a:r>
                        <a:rPr lang="es-ES_tradnl" sz="1600" b="1" i="1" strike="noStrike" noProof="0" dirty="0" err="1"/>
                        <a:t>School</a:t>
                      </a:r>
                      <a:r>
                        <a:rPr lang="es-ES_tradnl" sz="1600" b="1" strike="noStrike" noProof="0" dirty="0"/>
                        <a:t>” (2.0 </a:t>
                      </a:r>
                      <a:r>
                        <a:rPr lang="es-ES_tradnl" sz="1600" b="1" strike="noStrike" noProof="0" dirty="0" err="1"/>
                        <a:t>FTEs</a:t>
                      </a:r>
                      <a:r>
                        <a:rPr lang="es-ES_tradnl" sz="1600" b="1" strike="noStrike" noProof="0" dirty="0"/>
                        <a:t>)</a:t>
                      </a:r>
                      <a:endParaRPr lang="es-ES_tradnl" sz="1600" b="1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267,319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267,536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41255332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 dirty="0"/>
                        <a:t>Asistentes de Instrucción “</a:t>
                      </a:r>
                      <a:r>
                        <a:rPr lang="es-ES_tradnl" sz="1600" b="1" i="1" strike="noStrike" noProof="0" dirty="0" err="1"/>
                        <a:t>Community</a:t>
                      </a:r>
                      <a:r>
                        <a:rPr lang="es-ES_tradnl" sz="1600" b="1" i="1" strike="noStrike" noProof="0" dirty="0"/>
                        <a:t> Day </a:t>
                      </a:r>
                      <a:r>
                        <a:rPr lang="es-ES_tradnl" sz="1600" b="1" i="1" strike="noStrike" noProof="0" dirty="0" err="1"/>
                        <a:t>School</a:t>
                      </a:r>
                      <a:r>
                        <a:rPr lang="es-ES_tradnl" sz="1600" b="1" strike="noStrike" noProof="0" dirty="0"/>
                        <a:t>” (4.0 </a:t>
                      </a:r>
                      <a:r>
                        <a:rPr lang="es-ES_tradnl" sz="1600" b="1" strike="noStrike" noProof="0" dirty="0" err="1"/>
                        <a:t>FTEs</a:t>
                      </a:r>
                      <a:r>
                        <a:rPr lang="es-ES_tradnl" sz="1600" b="1" strike="noStrike" noProof="0" dirty="0"/>
                        <a:t>)</a:t>
                      </a:r>
                      <a:endParaRPr lang="es-ES_tradnl" sz="1600" b="1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155,126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109,520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42985097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/>
                        <a:t>Programa de orientación y terapias de la Agencia de Servicios Familiares de Burbank (FSA)</a:t>
                      </a:r>
                      <a:endParaRPr lang="es-ES_tradnl" sz="1600" b="1" strike="noStrik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230,000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477258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/>
                        <a:t>Curso de verano para crédito inicial nivel preparatoria</a:t>
                      </a:r>
                      <a:endParaRPr lang="es-ES_tradnl" sz="1600" b="1" strike="noStrike" noProof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170,478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97,742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102909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2405048-A326-796D-2102-FCF8FF7E8DCD}"/>
              </a:ext>
            </a:extLst>
          </p:cNvPr>
          <p:cNvSpPr txBox="1"/>
          <p:nvPr/>
        </p:nvSpPr>
        <p:spPr>
          <a:xfrm>
            <a:off x="1809677" y="6639480"/>
            <a:ext cx="7710458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5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500" dirty="0">
                <a:latin typeface="Lucida Calligraphy" panose="03010101010101010101" pitchFamily="66" charset="77"/>
                <a:ea typeface="Calibri" panose="020F0502020204030204" pitchFamily="34" charset="0"/>
              </a:rPr>
              <a:t>Mar </a:t>
            </a:r>
            <a:r>
              <a:rPr lang="es-ES" sz="5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5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5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353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rubros de acción para la Meta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1C4239-2ED9-4455-8202-E81B0F1D1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722177"/>
              </p:ext>
            </p:extLst>
          </p:nvPr>
        </p:nvGraphicFramePr>
        <p:xfrm>
          <a:off x="463093" y="1917289"/>
          <a:ext cx="11265814" cy="384027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7264702">
                  <a:extLst>
                    <a:ext uri="{9D8B030D-6E8A-4147-A177-3AD203B41FA5}">
                      <a16:colId xmlns:a16="http://schemas.microsoft.com/office/drawing/2014/main" val="2926968752"/>
                    </a:ext>
                  </a:extLst>
                </a:gridCol>
                <a:gridCol w="2021857">
                  <a:extLst>
                    <a:ext uri="{9D8B030D-6E8A-4147-A177-3AD203B41FA5}">
                      <a16:colId xmlns:a16="http://schemas.microsoft.com/office/drawing/2014/main" val="3437053333"/>
                    </a:ext>
                  </a:extLst>
                </a:gridCol>
                <a:gridCol w="1979255">
                  <a:extLst>
                    <a:ext uri="{9D8B030D-6E8A-4147-A177-3AD203B41FA5}">
                      <a16:colId xmlns:a16="http://schemas.microsoft.com/office/drawing/2014/main" val="4286045934"/>
                    </a:ext>
                  </a:extLst>
                </a:gridCol>
              </a:tblGrid>
              <a:tr h="21872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>
                          <a:effectLst/>
                        </a:rPr>
                        <a:t>Rubro de acción </a:t>
                      </a:r>
                      <a:endParaRPr lang="es-ES_tradnl" sz="200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>
                          <a:effectLst/>
                          <a:latin typeface="+mn-lt"/>
                          <a:ea typeface="Calibri" panose="020F0502020204030204" pitchFamily="34" charset="0"/>
                        </a:rPr>
                        <a:t>Presupuestado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>
                          <a:effectLst/>
                          <a:latin typeface="+mn-lt"/>
                          <a:ea typeface="Calibri" panose="020F0502020204030204" pitchFamily="34" charset="0"/>
                        </a:rPr>
                        <a:t>Primer interino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5734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Curso de verano para recuperación de créditos nivel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372,439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502,041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045220091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Especialistas en intervención de “en riesgo” nivel secundaria o preparatoria (6 </a:t>
                      </a:r>
                      <a:r>
                        <a:rPr lang="es-ES_tradnl" sz="1600" b="1" strike="noStrike" noProof="0" dirty="0" err="1">
                          <a:solidFill>
                            <a:srgbClr val="000000"/>
                          </a:solidFill>
                        </a:rPr>
                        <a:t>FTEs</a:t>
                      </a: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448,725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473,835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00059589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Especialistas en intervención de “en riesgo” nivel primaria (11 </a:t>
                      </a:r>
                      <a:r>
                        <a:rPr lang="es-ES_tradnl" sz="1600" b="1" strike="noStrike" noProof="0" dirty="0" err="1">
                          <a:solidFill>
                            <a:srgbClr val="000000"/>
                          </a:solidFill>
                        </a:rPr>
                        <a:t>FTEs</a:t>
                      </a: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s-ES_tradnl" sz="1600" b="1" u="none" strike="noStrike" cap="none" noProof="0" dirty="0">
                        <a:solidFill>
                          <a:srgbClr val="000000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927,751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956,341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88072479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Costos de capacitación PBIS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33,000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15041383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Especialista en juventud indigente/adopción temporal/ “en riesgo”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86,878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43,317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86092513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DEI materiales suplementarios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42957034"/>
                  </a:ext>
                </a:extLst>
              </a:tr>
              <a:tr h="28431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strike="noStrike" noProof="0" dirty="0">
                          <a:solidFill>
                            <a:srgbClr val="000000"/>
                          </a:solidFill>
                        </a:rPr>
                        <a:t>Encuestas de entorno escolar &amp; salud mental (Hanover)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26371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7FE4424-DFE3-1CF1-498A-26E334482E4E}"/>
              </a:ext>
            </a:extLst>
          </p:cNvPr>
          <p:cNvSpPr txBox="1"/>
          <p:nvPr/>
        </p:nvSpPr>
        <p:spPr>
          <a:xfrm>
            <a:off x="451307" y="6706839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Mar.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134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rubros de acción para la Meta 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1C4239-2ED9-4455-8202-E81B0F1D1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8688"/>
              </p:ext>
            </p:extLst>
          </p:nvPr>
        </p:nvGraphicFramePr>
        <p:xfrm>
          <a:off x="463093" y="1917287"/>
          <a:ext cx="11265814" cy="2900040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7298156">
                  <a:extLst>
                    <a:ext uri="{9D8B030D-6E8A-4147-A177-3AD203B41FA5}">
                      <a16:colId xmlns:a16="http://schemas.microsoft.com/office/drawing/2014/main" val="2926968752"/>
                    </a:ext>
                  </a:extLst>
                </a:gridCol>
                <a:gridCol w="1988403">
                  <a:extLst>
                    <a:ext uri="{9D8B030D-6E8A-4147-A177-3AD203B41FA5}">
                      <a16:colId xmlns:a16="http://schemas.microsoft.com/office/drawing/2014/main" val="3437053333"/>
                    </a:ext>
                  </a:extLst>
                </a:gridCol>
                <a:gridCol w="1979255">
                  <a:extLst>
                    <a:ext uri="{9D8B030D-6E8A-4147-A177-3AD203B41FA5}">
                      <a16:colId xmlns:a16="http://schemas.microsoft.com/office/drawing/2014/main" val="4286045934"/>
                    </a:ext>
                  </a:extLst>
                </a:gridCol>
              </a:tblGrid>
              <a:tr h="75585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>
                          <a:effectLst/>
                        </a:rPr>
                        <a:t>Rubro de acción </a:t>
                      </a:r>
                      <a:endParaRPr lang="es-ES_tradnl" sz="200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>
                          <a:effectLst/>
                          <a:latin typeface="+mn-lt"/>
                          <a:ea typeface="Calibri" panose="020F0502020204030204" pitchFamily="34" charset="0"/>
                        </a:rPr>
                        <a:t>Presupuestado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2000" noProof="0">
                          <a:effectLst/>
                          <a:latin typeface="+mn-lt"/>
                          <a:ea typeface="Calibri" panose="020F0502020204030204" pitchFamily="34" charset="0"/>
                        </a:rPr>
                        <a:t>Primer interino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5734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Consultor en Diversidad, Equidad, e Inclusión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44,700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79875903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Desarrollo profesional en </a:t>
                      </a:r>
                      <a:r>
                        <a:rPr lang="es-ES_tradnl" sz="16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Diversidad, Equidad, e Inclusión (enfrentando la historia</a:t>
                      </a:r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6243459"/>
                  </a:ext>
                </a:extLst>
              </a:tr>
              <a:tr h="38590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DEI Consultor en salud mental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25,000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25,000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04469403"/>
                  </a:ext>
                </a:extLst>
              </a:tr>
              <a:tr h="4535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DEI Estipendios de líderes en colegios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136,488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167,366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4094381"/>
                  </a:ext>
                </a:extLst>
              </a:tr>
              <a:tr h="363575">
                <a:tc>
                  <a:txBody>
                    <a:bodyPr/>
                    <a:lstStyle/>
                    <a:p>
                      <a:pPr marL="91440" algn="l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DEI Colaboración de líderes en colegios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69,776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6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90,582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4125533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69BF54-784C-D8CB-8C9D-1FFDC98264D7}"/>
              </a:ext>
            </a:extLst>
          </p:cNvPr>
          <p:cNvSpPr txBox="1"/>
          <p:nvPr/>
        </p:nvSpPr>
        <p:spPr>
          <a:xfrm>
            <a:off x="451307" y="6706839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Mar.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154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BE6094-8AA7-435B-832F-E545C867E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2024-2025 propuesta presupuestaria LCAP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2436E-3F8E-42C8-AC47-B38359EC0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_tradnl" dirty="0"/>
              <a:t>PRESUPUESTO SUPLEMENTARIO </a:t>
            </a:r>
            <a:r>
              <a:rPr lang="es-ES_tradnl" dirty="0" err="1"/>
              <a:t>IniCial</a:t>
            </a:r>
            <a:r>
              <a:rPr lang="es-ES_tradnl" dirty="0"/>
              <a:t> PARA EL CICLO ESCOLAR 2024-2025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FC0492-762C-E48A-CFDD-AD8F44D8B629}"/>
              </a:ext>
            </a:extLst>
          </p:cNvPr>
          <p:cNvSpPr txBox="1"/>
          <p:nvPr/>
        </p:nvSpPr>
        <p:spPr>
          <a:xfrm>
            <a:off x="451307" y="6706839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Mar.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171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4670E-51EC-4DB5-831F-0521EF13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58" y="5312418"/>
            <a:ext cx="4909445" cy="991138"/>
          </a:xfrm>
        </p:spPr>
        <p:txBody>
          <a:bodyPr>
            <a:noAutofit/>
          </a:bodyPr>
          <a:lstStyle/>
          <a:p>
            <a:r>
              <a:rPr lang="en-US" sz="2700" b="1" dirty="0">
                <a:solidFill>
                  <a:schemeClr val="bg1"/>
                </a:solidFill>
              </a:rPr>
              <a:t>CONTEO DE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PUPILOS SIN </a:t>
            </a:r>
            <a:br>
              <a:rPr lang="en-US" sz="2700" b="1" dirty="0">
                <a:solidFill>
                  <a:schemeClr val="bg1"/>
                </a:solidFill>
              </a:rPr>
            </a:br>
            <a:r>
              <a:rPr lang="en-US" sz="2700" b="1" dirty="0">
                <a:solidFill>
                  <a:schemeClr val="bg1"/>
                </a:solidFill>
              </a:rPr>
              <a:t>DUPLICAR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DA781-AB15-413A-AC29-2DB6EA10C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29703" y="5328826"/>
            <a:ext cx="3693920" cy="991139"/>
          </a:xfrm>
        </p:spPr>
        <p:txBody>
          <a:bodyPr>
            <a:normAutofit/>
          </a:bodyPr>
          <a:lstStyle/>
          <a:p>
            <a:pPr algn="just"/>
            <a:r>
              <a:rPr lang="es-ES_tradnl" sz="1600" dirty="0"/>
              <a:t>Los estudiantes se cuentan una vez solamente independientemente si están o no incluidos en múltiples categorías.</a:t>
            </a:r>
            <a:endParaRPr lang="en-US" sz="1600" dirty="0"/>
          </a:p>
        </p:txBody>
      </p:sp>
      <p:graphicFrame>
        <p:nvGraphicFramePr>
          <p:cNvPr id="5" name="Google Shape;312;g110ce4c4938_0_7">
            <a:extLst>
              <a:ext uri="{FF2B5EF4-FFF2-40B4-BE49-F238E27FC236}">
                <a16:creationId xmlns:a16="http://schemas.microsoft.com/office/drawing/2014/main" id="{048A71E8-8622-4E89-A421-A0DE20C29E9F}"/>
              </a:ext>
            </a:extLst>
          </p:cNvPr>
          <p:cNvGraphicFramePr/>
          <p:nvPr/>
        </p:nvGraphicFramePr>
        <p:xfrm>
          <a:off x="459658" y="513194"/>
          <a:ext cx="11272684" cy="463251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861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6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73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02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295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47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</a:rPr>
                        <a:t>Escuelas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b="1" noProof="0">
                          <a:solidFill>
                            <a:schemeClr val="bg1"/>
                          </a:solidFill>
                        </a:rPr>
                        <a:t>Total inscripciones</a:t>
                      </a: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b="1" noProof="0" dirty="0">
                          <a:solidFill>
                            <a:schemeClr val="bg1"/>
                          </a:solidFill>
                        </a:rPr>
                        <a:t>G &amp; R programa alimenticio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400" b="1" noProof="0">
                          <a:solidFill>
                            <a:schemeClr val="bg1"/>
                          </a:solidFill>
                        </a:rPr>
                        <a:t>J. Adopción temporal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</a:rPr>
                        <a:t>Indigentes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</a:rPr>
                        <a:t>Alumnos del inglés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600" b="1" noProof="0" dirty="0">
                          <a:solidFill>
                            <a:schemeClr val="bg1"/>
                          </a:solidFill>
                        </a:rPr>
                        <a:t>Conteo total sin duplicar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619">
                <a:tc gridSpan="7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2023-2024 (Actual)</a:t>
                      </a:r>
                      <a:endParaRPr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31665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primaria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5827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1634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967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2206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extLst>
                  <a:ext uri="{0D108BD9-81ED-4DB2-BD59-A6C34878D82A}">
                    <a16:rowId xmlns:a16="http://schemas.microsoft.com/office/drawing/2014/main" val="4097883464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secundaria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3239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1023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311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1269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extLst>
                  <a:ext uri="{0D108BD9-81ED-4DB2-BD59-A6C34878D82A}">
                    <a16:rowId xmlns:a16="http://schemas.microsoft.com/office/drawing/2014/main" val="2974761033"/>
                  </a:ext>
                </a:extLst>
              </a:tr>
              <a:tr h="22778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preparatoria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4975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1428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413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1770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extLst>
                  <a:ext uri="{0D108BD9-81ED-4DB2-BD59-A6C34878D82A}">
                    <a16:rowId xmlns:a16="http://schemas.microsoft.com/office/drawing/2014/main" val="3902596740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BUSD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14041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4085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1691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5245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/>
                </a:tc>
                <a:extLst>
                  <a:ext uri="{0D108BD9-81ED-4DB2-BD59-A6C34878D82A}">
                    <a16:rowId xmlns:a16="http://schemas.microsoft.com/office/drawing/2014/main" val="322169864"/>
                  </a:ext>
                </a:extLst>
              </a:tr>
              <a:tr h="338619">
                <a:tc gridSpan="7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2022-2023</a:t>
                      </a:r>
                      <a:endParaRPr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CA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primaria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5861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1787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873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2172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secundaria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3290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1133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262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1226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preparatoria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5184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1643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413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1842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BUSD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14370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4573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38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1550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5251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619">
                <a:tc gridSpan="7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dirty="0">
                          <a:solidFill>
                            <a:schemeClr val="tx1"/>
                          </a:solidFill>
                        </a:rPr>
                        <a:t>2021-2022</a:t>
                      </a:r>
                      <a:endParaRPr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primaria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5963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1607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894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2165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secundaria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3193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989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240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1182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Escuela preparatoria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5016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1317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32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297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1667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85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_tradnl" sz="1300" b="1" noProof="0" dirty="0">
                          <a:solidFill>
                            <a:schemeClr val="tx1"/>
                          </a:solidFill>
                        </a:rPr>
                        <a:t>BUSD</a:t>
                      </a: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40404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14331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3953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70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1439</a:t>
                      </a:r>
                      <a:endParaRPr sz="1300" b="1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5074</a:t>
                      </a:r>
                      <a:endParaRPr sz="1300" dirty="0">
                        <a:solidFill>
                          <a:schemeClr val="tx1"/>
                        </a:solidFill>
                      </a:endParaRPr>
                    </a:p>
                  </a:txBody>
                  <a:tcPr marL="19051" marR="19051" marT="12700" marB="12700" anchor="ctr">
                    <a:lnL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47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49323078-E0CC-4B24-9D61-FFECAC214B76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6823" y="5262296"/>
            <a:ext cx="4105519" cy="12647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FA4C54-02F9-EFE4-99ED-171792F5026F}"/>
              </a:ext>
            </a:extLst>
          </p:cNvPr>
          <p:cNvSpPr txBox="1"/>
          <p:nvPr/>
        </p:nvSpPr>
        <p:spPr>
          <a:xfrm>
            <a:off x="459658" y="6562849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Mar. 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492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2024-2025 Planeación presupuestaria</a:t>
            </a:r>
            <a:br>
              <a:rPr lang="es-ES_tradnl" dirty="0"/>
            </a:br>
            <a:r>
              <a:rPr lang="es-ES_tradnl" dirty="0"/>
              <a:t>fondos Suplementarios (LCAP)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FCB20-F647-416B-8B85-4CE51A084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389" y="2831335"/>
            <a:ext cx="11818012" cy="3682600"/>
          </a:xfrm>
        </p:spPr>
        <p:txBody>
          <a:bodyPr numCol="2">
            <a:normAutofit/>
          </a:bodyPr>
          <a:lstStyle/>
          <a:p>
            <a:pPr marL="0" indent="0" algn="just">
              <a:spcBef>
                <a:spcPts val="600"/>
              </a:spcBef>
              <a:buNone/>
            </a:pPr>
            <a:r>
              <a:rPr lang="es-ES_tradnl" sz="2100" kern="100" spc="-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2022-23 Traslado de fondos			</a:t>
            </a:r>
            <a:r>
              <a:rPr lang="es-ES_tradnl" sz="2100" b="1" kern="100" spc="-100" dirty="0">
                <a:solidFill>
                  <a:srgbClr val="000000"/>
                </a:solidFill>
                <a:highlight>
                  <a:srgbClr val="FFFF00"/>
                </a:highlight>
                <a:ea typeface="Arial"/>
                <a:cs typeface="Arial" panose="020B0604020202020204" pitchFamily="34" charset="0"/>
                <a:sym typeface="Arial"/>
              </a:rPr>
              <a:t>$2,107,723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kern="100" spc="-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2023-24 Ingresos				     	$11,369,053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kern="100" spc="-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2023-24  Presupuesto Total			$13,476,776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kern="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2023-24 Desembolso estimado 	$12,652,737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------------------------------------------------------</a:t>
            </a:r>
            <a:endParaRPr lang="es-ES_tradnl" sz="2100" kern="100" dirty="0">
              <a:solidFill>
                <a:srgbClr val="000000"/>
              </a:solidFill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just">
              <a:spcBef>
                <a:spcPts val="600"/>
              </a:spcBef>
              <a:buNone/>
            </a:pPr>
            <a:r>
              <a:rPr lang="es-ES_tradnl" sz="2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2023-24 Traslado estimado	 	</a:t>
            </a:r>
            <a:r>
              <a:rPr lang="es-ES_tradnl" sz="2100" b="1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$824,039</a:t>
            </a:r>
          </a:p>
          <a:p>
            <a:pPr marL="0" lvl="0" indent="0" algn="just">
              <a:spcBef>
                <a:spcPts val="600"/>
              </a:spcBef>
              <a:buNone/>
            </a:pPr>
            <a:endParaRPr lang="es-ES_tradnl" sz="2100" dirty="0">
              <a:solidFill>
                <a:srgbClr val="000000"/>
              </a:solidFill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 algn="just">
              <a:spcBef>
                <a:spcPts val="600"/>
              </a:spcBef>
              <a:buNone/>
            </a:pPr>
            <a:r>
              <a:rPr lang="es-ES_tradnl" sz="2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2023-24 Traslado estimado			</a:t>
            </a:r>
            <a:r>
              <a:rPr lang="es-ES_tradnl" sz="2100" b="1" dirty="0">
                <a:solidFill>
                  <a:srgbClr val="000000"/>
                </a:solidFill>
                <a:highlight>
                  <a:srgbClr val="FFFF00"/>
                </a:highlight>
                <a:ea typeface="Arial"/>
                <a:cs typeface="Arial" panose="020B0604020202020204" pitchFamily="34" charset="0"/>
                <a:sym typeface="Arial"/>
              </a:rPr>
              <a:t>$824,039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dirty="0">
                <a:cs typeface="Arial" panose="020B0604020202020204" pitchFamily="34" charset="0"/>
              </a:rPr>
              <a:t>2024-25 Ingresos estimado			$11,252,727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dirty="0">
                <a:cs typeface="Arial" panose="020B0604020202020204" pitchFamily="34" charset="0"/>
              </a:rPr>
              <a:t>2024-25 Presupuesto total estimado	 $12,076,766</a:t>
            </a:r>
          </a:p>
          <a:p>
            <a:pPr marL="0" indent="0" algn="just">
              <a:spcBef>
                <a:spcPts val="600"/>
              </a:spcBef>
              <a:spcAft>
                <a:spcPts val="0"/>
              </a:spcAft>
              <a:buNone/>
            </a:pPr>
            <a:r>
              <a:rPr lang="es-ES_tradnl" sz="2100" dirty="0">
                <a:cs typeface="Arial" panose="020B0604020202020204" pitchFamily="34" charset="0"/>
              </a:rPr>
              <a:t>2024-25 Desembolso estimado		 $13,285,373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dirty="0">
                <a:solidFill>
                  <a:srgbClr val="000000"/>
                </a:solidFill>
                <a:ea typeface="Arial"/>
                <a:cs typeface="Arial" panose="020B0604020202020204" pitchFamily="34" charset="0"/>
                <a:sym typeface="Arial"/>
              </a:rPr>
              <a:t>------------------------------------------------------</a:t>
            </a:r>
            <a:endParaRPr lang="es-ES_tradnl" sz="2100" kern="100" dirty="0">
              <a:solidFill>
                <a:srgbClr val="000000"/>
              </a:solidFill>
              <a:ea typeface="Arial"/>
              <a:cs typeface="Arial" panose="020B0604020202020204" pitchFamily="34" charset="0"/>
              <a:sym typeface="Arial"/>
            </a:endParaRPr>
          </a:p>
          <a:p>
            <a:pPr marL="0" indent="0" algn="just">
              <a:spcBef>
                <a:spcPts val="600"/>
              </a:spcBef>
              <a:buNone/>
            </a:pPr>
            <a:r>
              <a:rPr lang="es-ES_tradnl" sz="2100" dirty="0">
                <a:cs typeface="Arial" panose="020B0604020202020204" pitchFamily="34" charset="0"/>
              </a:rPr>
              <a:t>2024-25 Traslado estimado 		    </a:t>
            </a:r>
            <a:r>
              <a:rPr lang="es-ES_tradnl" sz="2100" b="1" dirty="0">
                <a:cs typeface="Arial" panose="020B0604020202020204" pitchFamily="34" charset="0"/>
              </a:rPr>
              <a:t>- $1,208,607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5E514A-1639-4C38-8899-7E4092AFF74A}"/>
              </a:ext>
            </a:extLst>
          </p:cNvPr>
          <p:cNvSpPr txBox="1"/>
          <p:nvPr/>
        </p:nvSpPr>
        <p:spPr>
          <a:xfrm>
            <a:off x="440675" y="1900622"/>
            <a:ext cx="112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PLANEACION PRESUPUESTARIA PARA 2024-2025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6B71F4-8431-B925-5C95-517CAC6F455E}"/>
              </a:ext>
            </a:extLst>
          </p:cNvPr>
          <p:cNvSpPr txBox="1"/>
          <p:nvPr/>
        </p:nvSpPr>
        <p:spPr>
          <a:xfrm>
            <a:off x="440675" y="6550870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Mar.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275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2800" dirty="0"/>
              <a:t>Propuesta de Ajustes </a:t>
            </a:r>
            <a:br>
              <a:rPr lang="es-ES_tradnl" sz="2800" dirty="0"/>
            </a:br>
            <a:r>
              <a:rPr lang="es-ES_tradnl" sz="2800" dirty="0"/>
              <a:t>en rubros de acción </a:t>
            </a:r>
            <a:r>
              <a:rPr lang="en-US" dirty="0"/>
              <a:t>-$1,804,039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51C4239-2ED9-4455-8202-E81B0F1D1AB3}"/>
              </a:ext>
            </a:extLst>
          </p:cNvPr>
          <p:cNvGraphicFramePr>
            <a:graphicFrameLocks noGrp="1"/>
          </p:cNvGraphicFramePr>
          <p:nvPr/>
        </p:nvGraphicFramePr>
        <p:xfrm>
          <a:off x="463093" y="1917290"/>
          <a:ext cx="11265813" cy="4689452"/>
        </p:xfrm>
        <a:graphic>
          <a:graphicData uri="http://schemas.openxmlformats.org/drawingml/2006/table">
            <a:tbl>
              <a:tblPr firstRow="1" firstCol="1" bandRow="1">
                <a:tableStyleId>{0660B408-B3CF-4A94-85FC-2B1E0A45F4A2}</a:tableStyleId>
              </a:tblPr>
              <a:tblGrid>
                <a:gridCol w="5425979">
                  <a:extLst>
                    <a:ext uri="{9D8B030D-6E8A-4147-A177-3AD203B41FA5}">
                      <a16:colId xmlns:a16="http://schemas.microsoft.com/office/drawing/2014/main" val="2926968752"/>
                    </a:ext>
                  </a:extLst>
                </a:gridCol>
                <a:gridCol w="1501629">
                  <a:extLst>
                    <a:ext uri="{9D8B030D-6E8A-4147-A177-3AD203B41FA5}">
                      <a16:colId xmlns:a16="http://schemas.microsoft.com/office/drawing/2014/main" val="3437053333"/>
                    </a:ext>
                  </a:extLst>
                </a:gridCol>
                <a:gridCol w="4338205">
                  <a:extLst>
                    <a:ext uri="{9D8B030D-6E8A-4147-A177-3AD203B41FA5}">
                      <a16:colId xmlns:a16="http://schemas.microsoft.com/office/drawing/2014/main" val="2755531369"/>
                    </a:ext>
                  </a:extLst>
                </a:gridCol>
              </a:tblGrid>
              <a:tr h="36804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700" noProof="0" dirty="0">
                          <a:effectLst/>
                        </a:rPr>
                        <a:t>Rubro de acción</a:t>
                      </a:r>
                      <a:endParaRPr lang="es-ES_tradnl" sz="170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700" noProof="0" dirty="0">
                          <a:effectLst/>
                        </a:rPr>
                        <a:t>Propuesta</a:t>
                      </a:r>
                      <a:endParaRPr lang="es-ES_tradnl" sz="170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700" noProof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Notas</a:t>
                      </a: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5734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Ciclo escolar extendidos(Curso de verano para </a:t>
                      </a:r>
                      <a:r>
                        <a:rPr lang="es-ES_tradnl" sz="1400" noProof="0" dirty="0" err="1">
                          <a:effectLst/>
                        </a:rPr>
                        <a:t>ELs</a:t>
                      </a:r>
                      <a:r>
                        <a:rPr lang="es-ES_tradnl" sz="1400" noProof="0" dirty="0">
                          <a:effectLst/>
                        </a:rPr>
                        <a:t>)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$52,000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 dirty="0">
                          <a:effectLst/>
                        </a:rPr>
                        <a:t>Mover fondos ELOP pero que siga financiada totalmente</a:t>
                      </a:r>
                      <a:endParaRPr lang="es-ES_tradnl" sz="1400" b="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79875903"/>
                  </a:ext>
                </a:extLst>
              </a:tr>
              <a:tr h="28789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Curso de verano preparatoria (Crédito inicial &amp; Recuperación de Crédito)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$542,917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1" strike="noStrike" noProof="0" dirty="0">
                          <a:effectLst/>
                        </a:rPr>
                        <a:t>Eliminar</a:t>
                      </a:r>
                      <a:r>
                        <a:rPr lang="es-ES_tradnl" sz="1400" b="0" strike="noStrike" noProof="0" dirty="0">
                          <a:effectLst/>
                        </a:rPr>
                        <a:t> f</a:t>
                      </a:r>
                      <a:r>
                        <a:rPr lang="es-ES_tradnl" sz="1400" b="0" noProof="0" dirty="0">
                          <a:effectLst/>
                        </a:rPr>
                        <a:t>inanciación y trasladar a subvención A-G</a:t>
                      </a:r>
                      <a:endParaRPr lang="es-ES_tradnl" sz="1400" b="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6243459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Costos </a:t>
                      </a:r>
                      <a:r>
                        <a:rPr lang="es-ES_tradnl" sz="1200" noProof="0" dirty="0">
                          <a:effectLst/>
                        </a:rPr>
                        <a:t>PBIS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$33,000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 dirty="0">
                          <a:effectLst/>
                        </a:rPr>
                        <a:t>Eliminar – Contrato con LACOE ha expirado</a:t>
                      </a:r>
                      <a:endParaRPr lang="es-ES_tradnl" sz="1400" b="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04469403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Especialistas en intervenciones secundaria y preparatoria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$448,725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 dirty="0">
                          <a:effectLst/>
                        </a:rPr>
                        <a:t>Eliminar de financiación suplementaria</a:t>
                      </a:r>
                      <a:endParaRPr lang="es-ES_tradnl" sz="1400" b="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4094381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CDS profesores </a:t>
                      </a:r>
                      <a:endParaRPr lang="es-ES_tradnl" sz="14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$267,319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 dirty="0">
                          <a:effectLst/>
                        </a:rPr>
                        <a:t>Eliminar de financiación suplementaria</a:t>
                      </a:r>
                      <a:endParaRPr lang="es-ES_tradnl" sz="1400" b="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1255332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CDS asistentes de instrucción</a:t>
                      </a:r>
                      <a:endParaRPr lang="es-ES_tradnl" sz="14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$155,126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>
                          <a:effectLst/>
                        </a:rPr>
                        <a:t>Eliminar de financiación suplementaria</a:t>
                      </a:r>
                      <a:endParaRPr lang="es-ES_tradnl" sz="14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42985097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Apoyo enfocado para estudiantes GATE "At-</a:t>
                      </a:r>
                      <a:r>
                        <a:rPr lang="es-ES_tradnl" sz="1400" noProof="0" dirty="0" err="1">
                          <a:effectLst/>
                        </a:rPr>
                        <a:t>promise</a:t>
                      </a:r>
                      <a:r>
                        <a:rPr lang="es-ES_tradnl" sz="1400" noProof="0" dirty="0">
                          <a:effectLst/>
                        </a:rPr>
                        <a:t>"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$5,000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>
                          <a:effectLst/>
                        </a:rPr>
                        <a:t>Eliminar de financiación suplementaria</a:t>
                      </a:r>
                      <a:endParaRPr lang="es-ES_tradnl" sz="14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477258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DEI materiales suplementarios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$10,000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>
                          <a:effectLst/>
                        </a:rPr>
                        <a:t>Eliminar de financiación suplementaria</a:t>
                      </a:r>
                      <a:endParaRPr lang="es-ES_tradnl" sz="14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1029090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DEI enfrentando la Historia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$10,000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>
                          <a:effectLst/>
                        </a:rPr>
                        <a:t>Eliminar –  Seminarios finalizados</a:t>
                      </a:r>
                      <a:endParaRPr lang="es-ES_tradnl" sz="14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45220091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DEI Consultor en Salud Mental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$25,000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b="0" noProof="0">
                          <a:effectLst/>
                        </a:rPr>
                        <a:t>Eliminar de financiación suplementaria</a:t>
                      </a:r>
                      <a:endParaRPr lang="es-ES_tradnl" sz="14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4108342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DEI Colaboración de líderes del colegio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$35,000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0" noProof="0">
                          <a:effectLst/>
                        </a:rPr>
                        <a:t>Reducir en  50% de suplementario</a:t>
                      </a:r>
                      <a:endParaRPr lang="es-ES_tradnl" sz="16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1562127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Coordinadores de biblioteca primaria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$95,775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0" noProof="0">
                          <a:effectLst/>
                        </a:rPr>
                        <a:t>Reducir en </a:t>
                      </a:r>
                      <a:r>
                        <a:rPr lang="es-ES_tradnl" sz="1600" b="0" strike="noStrike" noProof="0">
                          <a:effectLst/>
                        </a:rPr>
                        <a:t> </a:t>
                      </a:r>
                      <a:r>
                        <a:rPr lang="es-ES_tradnl" sz="1600" b="1" strike="noStrike" noProof="0">
                          <a:effectLst/>
                        </a:rPr>
                        <a:t>25% </a:t>
                      </a:r>
                      <a:r>
                        <a:rPr lang="es-ES_tradnl" sz="1600" b="0" noProof="0">
                          <a:effectLst/>
                        </a:rPr>
                        <a:t>de suplementario</a:t>
                      </a:r>
                      <a:endParaRPr lang="es-ES_tradnl" sz="16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2070220"/>
                  </a:ext>
                </a:extLst>
              </a:tr>
              <a:tr h="3614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Respuesta a las intervenciones en primaria (RTI) profesores 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$125,000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0" noProof="0">
                          <a:effectLst/>
                        </a:rPr>
                        <a:t>Reducir en  </a:t>
                      </a:r>
                      <a:r>
                        <a:rPr lang="es-ES_tradnl" sz="1600" b="1" noProof="0">
                          <a:effectLst/>
                        </a:rPr>
                        <a:t>25% </a:t>
                      </a:r>
                      <a:r>
                        <a:rPr lang="es-ES_tradnl" sz="1600" b="0" noProof="0">
                          <a:effectLst/>
                        </a:rPr>
                        <a:t>de suplementario</a:t>
                      </a:r>
                      <a:endParaRPr lang="es-ES_tradnl" sz="1600" b="0" noProof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8057240"/>
                  </a:ext>
                </a:extLst>
              </a:tr>
              <a:tr h="2944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400" noProof="0" dirty="0">
                          <a:effectLst/>
                        </a:rPr>
                        <a:t>Revisión de asistencia entre colegas </a:t>
                      </a:r>
                      <a:endParaRPr lang="es-ES_tradnl" sz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$28, 177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_tradnl" sz="1600" b="0" noProof="0" dirty="0">
                          <a:effectLst/>
                        </a:rPr>
                        <a:t>Eliminar de financiación suplementaria</a:t>
                      </a:r>
                      <a:endParaRPr lang="es-ES_tradnl" sz="1600" b="0" noProof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153086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5FB6E6-9ABE-2FF7-F7AB-FE26FA8C562B}"/>
              </a:ext>
            </a:extLst>
          </p:cNvPr>
          <p:cNvSpPr txBox="1"/>
          <p:nvPr/>
        </p:nvSpPr>
        <p:spPr>
          <a:xfrm>
            <a:off x="451306" y="6621376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 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234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D2066-DB7F-4FB1-988D-55C386D2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2024-2025 Planeación presupuestaria</a:t>
            </a:r>
            <a:br>
              <a:rPr lang="es-ES_tradnl" dirty="0"/>
            </a:br>
            <a:r>
              <a:rPr lang="es-ES_tradnl" dirty="0"/>
              <a:t>fondos Suplementarios (LCAP)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6FCB20-F647-416B-8B85-4CE51A084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988" y="1976371"/>
            <a:ext cx="11818012" cy="1828127"/>
          </a:xfrm>
        </p:spPr>
        <p:txBody>
          <a:bodyPr numCol="1"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3000" b="1" dirty="0"/>
              <a:t>Redistribución de fondos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_tradnl" sz="2400" dirty="0"/>
              <a:t>Tenemos que reducir el presupuesto al menos en $1,208,607.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_tradnl" sz="2400" dirty="0"/>
              <a:t>Estamos reduciendo el presupuesto en $1,832,216.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2400" b="1" dirty="0"/>
              <a:t>Tendremos $624,432 que necesitan reubicarse en el LCAP</a:t>
            </a:r>
            <a:endParaRPr lang="es-ES_tradnl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B564E3-97C8-489E-ADD3-684EFD175A28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3388" y="652538"/>
            <a:ext cx="4105519" cy="1264752"/>
          </a:xfrm>
          <a:prstGeom prst="rect">
            <a:avLst/>
          </a:prstGeom>
        </p:spPr>
      </p:pic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E83F70B8-EB65-4EB7-9EF6-DFF83CFBB8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6132541"/>
              </p:ext>
            </p:extLst>
          </p:nvPr>
        </p:nvGraphicFramePr>
        <p:xfrm>
          <a:off x="373988" y="3863579"/>
          <a:ext cx="11253418" cy="2210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7668">
                  <a:extLst>
                    <a:ext uri="{9D8B030D-6E8A-4147-A177-3AD203B41FA5}">
                      <a16:colId xmlns:a16="http://schemas.microsoft.com/office/drawing/2014/main" val="2270957083"/>
                    </a:ext>
                  </a:extLst>
                </a:gridCol>
                <a:gridCol w="2235750">
                  <a:extLst>
                    <a:ext uri="{9D8B030D-6E8A-4147-A177-3AD203B41FA5}">
                      <a16:colId xmlns:a16="http://schemas.microsoft.com/office/drawing/2014/main" val="2895607633"/>
                    </a:ext>
                  </a:extLst>
                </a:gridCol>
              </a:tblGrid>
              <a:tr h="487655">
                <a:tc>
                  <a:txBody>
                    <a:bodyPr/>
                    <a:lstStyle/>
                    <a:p>
                      <a:r>
                        <a:rPr lang="es-ES_tradnl" sz="1800" noProof="0">
                          <a:solidFill>
                            <a:schemeClr val="bg1"/>
                          </a:solidFill>
                        </a:rPr>
                        <a:t>Presupuesto para nuevos desembolsos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800" noProof="0" dirty="0">
                          <a:solidFill>
                            <a:schemeClr val="bg1"/>
                          </a:solidFill>
                        </a:rPr>
                        <a:t>Asignación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366332"/>
                  </a:ext>
                </a:extLst>
              </a:tr>
              <a:tr h="4958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800" b="1" i="0" u="none" strike="noStrike" cap="none" noProof="0" dirty="0"/>
                        <a:t>Apoyo para el desarrollo de alumnos del inglés en primaria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$220,000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6836227"/>
                  </a:ext>
                </a:extLst>
              </a:tr>
              <a:tr h="4958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800" b="1" i="0" u="none" strike="noStrike" cap="none" noProof="0" dirty="0"/>
                        <a:t>Apoyo para ELL en aulas principales para secundaria y preparatoria (Tope en el tamaño de grupos en aula)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$378,177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6665117"/>
                  </a:ext>
                </a:extLst>
              </a:tr>
              <a:tr h="4958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s-ES_tradnl" sz="1800" b="1" i="0" u="none" strike="noStrike" cap="none" noProof="0" dirty="0"/>
                        <a:t>Curso de verano para poblaciones especiales nivel secundaria o preparatoria</a:t>
                      </a: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_tradnl" sz="1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$26,255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89324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217D68-181B-6C20-878A-E7816E630EF1}"/>
              </a:ext>
            </a:extLst>
          </p:cNvPr>
          <p:cNvSpPr txBox="1"/>
          <p:nvPr/>
        </p:nvSpPr>
        <p:spPr>
          <a:xfrm>
            <a:off x="440675" y="6550870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</a:t>
            </a:r>
            <a:r>
              <a:rPr lang="es-ES" sz="600" dirty="0">
                <a:latin typeface="Lucida Calligraphy" panose="03010101010101010101" pitchFamily="66" charset="77"/>
                <a:ea typeface="Calibri" panose="020F0502020204030204" pitchFamily="34" charset="0"/>
              </a:rPr>
              <a:t>Mar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4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19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C227D-D20E-4068-ABF5-909ECF69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Temas a comentar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181C9-C626-4D01-8F94-DEBD33D03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¿</a:t>
            </a:r>
            <a:r>
              <a:rPr lang="es-ES_tradnl" sz="2400" b="1" dirty="0">
                <a:solidFill>
                  <a:schemeClr val="accent2">
                    <a:lumMod val="50000"/>
                  </a:schemeClr>
                </a:solidFill>
              </a:rPr>
              <a:t>Cómo debiera ser el apoyo adicional para alumnos del inglés?</a:t>
            </a:r>
          </a:p>
          <a:p>
            <a:r>
              <a:rPr lang="es-ES_tradnl" dirty="0"/>
              <a:t>¿Cuáles son las necesidades únicas de los alumnos del inglés en Burbank Unificado?</a:t>
            </a:r>
          </a:p>
          <a:p>
            <a:r>
              <a:rPr lang="es-ES_tradnl" dirty="0"/>
              <a:t>¿Cómo podemos apoyar a las familias de inmigrantes?</a:t>
            </a:r>
          </a:p>
          <a:p>
            <a:r>
              <a:rPr lang="es-ES_tradnl" dirty="0"/>
              <a:t>¿Cómo podemos incluir a los padres de familia y familias que no hablan inglés?</a:t>
            </a:r>
          </a:p>
          <a:p>
            <a:r>
              <a:rPr lang="es-ES_tradnl" dirty="0"/>
              <a:t>¿Qué se necesita implementar en los colegios para apoyar el desarrollo del idioma inglés (ELD) según sus siglas en inglés?</a:t>
            </a:r>
          </a:p>
          <a:p>
            <a:r>
              <a:rPr lang="es-ES_tradnl" dirty="0"/>
              <a:t>¿En qué se diferencia el apoyo para alumnos del inglés a nivel primaria y secundaria o preparatoria?</a:t>
            </a:r>
          </a:p>
          <a:p>
            <a:r>
              <a:rPr lang="es-ES_tradnl" dirty="0"/>
              <a:t>¿ En qué recursos dentro de nuestra comunidad nos podemos apalancar para apoyar de la mejor manera a los alumnos del inglés?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FAF176-58E3-7237-92FC-30BF2D400241}"/>
              </a:ext>
            </a:extLst>
          </p:cNvPr>
          <p:cNvSpPr txBox="1"/>
          <p:nvPr/>
        </p:nvSpPr>
        <p:spPr>
          <a:xfrm>
            <a:off x="440675" y="6550870"/>
            <a:ext cx="11277600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-285750" algn="ctr">
              <a:spcBef>
                <a:spcPts val="0"/>
              </a:spcBef>
              <a:spcAft>
                <a:spcPts val="0"/>
              </a:spcAft>
              <a:tabLst>
                <a:tab pos="3086100" algn="l"/>
              </a:tabLst>
            </a:pP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Documento traducido del inglés al español por Nuria </a:t>
            </a:r>
            <a:r>
              <a:rPr lang="es-ES" sz="600" dirty="0" err="1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Lundberg</a:t>
            </a:r>
            <a:r>
              <a:rPr lang="es-ES" sz="600" dirty="0">
                <a:effectLst/>
                <a:latin typeface="Lucida Calligraphy" panose="03010101010101010101" pitchFamily="66" charset="77"/>
                <a:ea typeface="Calibri" panose="020F0502020204030204" pitchFamily="34" charset="0"/>
              </a:rPr>
              <a:t> a su leal discernimiento exclusivamente para BUSD (Mar 2024).  Aclaraciones sobre la traducción: </a:t>
            </a:r>
            <a:r>
              <a:rPr lang="es-ES" sz="600" u="sng" dirty="0">
                <a:solidFill>
                  <a:srgbClr val="0563C1"/>
                </a:solidFill>
                <a:effectLst/>
                <a:latin typeface="Lucida Calligraphy" panose="03010101010101010101" pitchFamily="66" charset="77"/>
                <a:ea typeface="Calibri" panose="020F0502020204030204" pitchFamily="34" charset="0"/>
                <a:hlinkClick r:id="rId2"/>
              </a:rPr>
              <a:t>nuria.lundberg@burbankusd.org</a:t>
            </a:r>
            <a:endParaRPr lang="en-US" sz="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9150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11143</TotalTime>
  <Words>3506</Words>
  <Application>Microsoft Office PowerPoint</Application>
  <PresentationFormat>Widescreen</PresentationFormat>
  <Paragraphs>472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Gill Sans MT</vt:lpstr>
      <vt:lpstr>Lucida Calligraphy</vt:lpstr>
      <vt:lpstr>Wingdings 2</vt:lpstr>
      <vt:lpstr>Dividend</vt:lpstr>
      <vt:lpstr>2023-2024 BUSD Plan de responsabilidad &amp; control local (LCAP)</vt:lpstr>
      <vt:lpstr>23-24 LCAP parámetros &amp; RESUMEN DE LA Actualización presupuestaria</vt:lpstr>
      <vt:lpstr>Resumen de los parámetros</vt:lpstr>
      <vt:lpstr>LCAP Meta 2 parámetros</vt:lpstr>
      <vt:lpstr>LCAP Meta 2 parámetros</vt:lpstr>
      <vt:lpstr>LCAP Meta 2 parámetros</vt:lpstr>
      <vt:lpstr>LCAP Meta 2 parámetros</vt:lpstr>
      <vt:lpstr>LCAP Meta 2 parámetros</vt:lpstr>
      <vt:lpstr>LCAP Meta 3 parámetros</vt:lpstr>
      <vt:lpstr>23-24 LCAP Meta uno rubros de acción</vt:lpstr>
      <vt:lpstr>Resumen de rubros de acción</vt:lpstr>
      <vt:lpstr>RUBROS DE acción para meta 2</vt:lpstr>
      <vt:lpstr>rubros de acción para la Meta 2</vt:lpstr>
      <vt:lpstr>rubros de acción para la Meta 3</vt:lpstr>
      <vt:lpstr>2024-2025 propuesta presupuestaria LCAP</vt:lpstr>
      <vt:lpstr>CONTEO DE  PUPILOS SIN  DUPLICAR</vt:lpstr>
      <vt:lpstr>2024-2025 Planeación presupuestaria fondos Suplementarios (LCAP)</vt:lpstr>
      <vt:lpstr>Propuesta de Ajustes  en rubros de acción -$1,804,039</vt:lpstr>
      <vt:lpstr>2024-2025 Planeación presupuestaria fondos Suplementarios (LCAP)</vt:lpstr>
      <vt:lpstr>Temas a comentar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2024-2025 Local Control &amp; Accountability Plan</dc:title>
  <dc:creator>Robyn Anders</dc:creator>
  <cp:lastModifiedBy>Robyn Anders</cp:lastModifiedBy>
  <cp:revision>115</cp:revision>
  <cp:lastPrinted>2024-01-24T17:56:41Z</cp:lastPrinted>
  <dcterms:created xsi:type="dcterms:W3CDTF">2023-10-27T23:02:58Z</dcterms:created>
  <dcterms:modified xsi:type="dcterms:W3CDTF">2024-03-07T00:53:48Z</dcterms:modified>
</cp:coreProperties>
</file>