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3" r:id="rId1"/>
  </p:sldMasterIdLst>
  <p:notesMasterIdLst>
    <p:notesMasterId r:id="rId17"/>
  </p:notesMasterIdLst>
  <p:sldIdLst>
    <p:sldId id="256" r:id="rId2"/>
    <p:sldId id="291" r:id="rId3"/>
    <p:sldId id="402" r:id="rId4"/>
    <p:sldId id="403" r:id="rId5"/>
    <p:sldId id="404" r:id="rId6"/>
    <p:sldId id="405" r:id="rId7"/>
    <p:sldId id="406" r:id="rId8"/>
    <p:sldId id="399" r:id="rId9"/>
    <p:sldId id="407" r:id="rId10"/>
    <p:sldId id="408" r:id="rId11"/>
    <p:sldId id="400" r:id="rId12"/>
    <p:sldId id="409" r:id="rId13"/>
    <p:sldId id="336" r:id="rId14"/>
    <p:sldId id="273" r:id="rId15"/>
    <p:sldId id="317"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9ED5"/>
    <a:srgbClr val="F8941C"/>
    <a:srgbClr val="EB8B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15" autoAdjust="0"/>
    <p:restoredTop sz="90599" autoAdjust="0"/>
  </p:normalViewPr>
  <p:slideViewPr>
    <p:cSldViewPr snapToGrid="0">
      <p:cViewPr varScale="1">
        <p:scale>
          <a:sx n="117" d="100"/>
          <a:sy n="117" d="100"/>
        </p:scale>
        <p:origin x="102" y="162"/>
      </p:cViewPr>
      <p:guideLst/>
    </p:cSldViewPr>
  </p:slideViewPr>
  <p:notesTextViewPr>
    <p:cViewPr>
      <p:scale>
        <a:sx n="1" d="1"/>
        <a:sy n="1" d="1"/>
      </p:scale>
      <p:origin x="0" y="0"/>
    </p:cViewPr>
  </p:notesTextViewPr>
  <p:sorterViewPr>
    <p:cViewPr>
      <p:scale>
        <a:sx n="100" d="100"/>
        <a:sy n="100" d="100"/>
      </p:scale>
      <p:origin x="0" y="-63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C84887-5E78-4ABE-A06F-DE9249909B0E}" type="datetimeFigureOut">
              <a:rPr lang="en-US" smtClean="0"/>
              <a:t>9/18/2023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3C7516-2979-4B90-BB61-A2A62DA2ED91}" type="slidenum">
              <a:rPr lang="en-US" smtClean="0"/>
              <a:t>‹#›</a:t>
            </a:fld>
            <a:endParaRPr lang="en-US" dirty="0"/>
          </a:p>
        </p:txBody>
      </p:sp>
    </p:spTree>
    <p:extLst>
      <p:ext uri="{BB962C8B-B14F-4D97-AF65-F5344CB8AC3E}">
        <p14:creationId xmlns:p14="http://schemas.microsoft.com/office/powerpoint/2010/main" val="1711557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a:t>
            </a:fld>
            <a:endParaRPr lang="en-US" dirty="0"/>
          </a:p>
        </p:txBody>
      </p:sp>
    </p:spTree>
    <p:extLst>
      <p:ext uri="{BB962C8B-B14F-4D97-AF65-F5344CB8AC3E}">
        <p14:creationId xmlns:p14="http://schemas.microsoft.com/office/powerpoint/2010/main" val="1207549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made – </a:t>
            </a:r>
          </a:p>
          <a:p>
            <a:pPr marL="171450" indent="-171450">
              <a:buFont typeface="Arial" panose="020B0604020202020204" pitchFamily="34" charset="0"/>
              <a:buChar char="•"/>
            </a:pPr>
            <a:r>
              <a:rPr lang="en-US" dirty="0"/>
              <a:t>Title I</a:t>
            </a:r>
          </a:p>
          <a:p>
            <a:pPr marL="171450" indent="-171450">
              <a:buFont typeface="Arial" panose="020B0604020202020204" pitchFamily="34" charset="0"/>
              <a:buChar char="•"/>
            </a:pPr>
            <a:r>
              <a:rPr lang="en-US" dirty="0"/>
              <a:t>Condensed</a:t>
            </a:r>
          </a:p>
          <a:p>
            <a:pPr marL="171450" indent="-171450">
              <a:buFont typeface="Arial" panose="020B0604020202020204" pitchFamily="34" charset="0"/>
              <a:buChar char="•"/>
            </a:pPr>
            <a:r>
              <a:rPr lang="en-US" dirty="0"/>
              <a:t>Equity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2</a:t>
            </a:fld>
            <a:endParaRPr lang="en-US" dirty="0"/>
          </a:p>
        </p:txBody>
      </p:sp>
    </p:spTree>
    <p:extLst>
      <p:ext uri="{BB962C8B-B14F-4D97-AF65-F5344CB8AC3E}">
        <p14:creationId xmlns:p14="http://schemas.microsoft.com/office/powerpoint/2010/main" val="3539816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923450-9C1D-4727-81D5-D33A7A61847A}" type="datetime1">
              <a:rPr lang="en-US" smtClean="0"/>
              <a:t>9/18/2023</a:t>
            </a:fld>
            <a:endParaRPr lang="en-US" dirty="0"/>
          </a:p>
        </p:txBody>
      </p:sp>
      <p:sp>
        <p:nvSpPr>
          <p:cNvPr id="5" name="Footer Placeholder 4"/>
          <p:cNvSpPr>
            <a:spLocks noGrp="1"/>
          </p:cNvSpPr>
          <p:nvPr>
            <p:ph type="ftr" sz="quarter" idx="11"/>
          </p:nvPr>
        </p:nvSpPr>
        <p:spPr/>
        <p:txBody>
          <a:bodyPr/>
          <a:lstStyle/>
          <a:p>
            <a:r>
              <a:rPr lang="en-US"/>
              <a:t>2</a:t>
            </a:r>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C9B35-53D4-47E5-A7A2-D3CB6E41A12C}" type="datetime1">
              <a:rPr lang="en-US" smtClean="0"/>
              <a:t>9/18/2023</a:t>
            </a:fld>
            <a:endParaRPr lang="en-US" dirty="0"/>
          </a:p>
        </p:txBody>
      </p:sp>
      <p:sp>
        <p:nvSpPr>
          <p:cNvPr id="5" name="Footer Placeholder 4"/>
          <p:cNvSpPr>
            <a:spLocks noGrp="1"/>
          </p:cNvSpPr>
          <p:nvPr>
            <p:ph type="ftr" sz="quarter" idx="11"/>
          </p:nvPr>
        </p:nvSpPr>
        <p:spPr/>
        <p:txBody>
          <a:bodyPr/>
          <a:lstStyle/>
          <a:p>
            <a:r>
              <a:rPr lang="en-US"/>
              <a:t>2</a:t>
            </a:r>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622B43-62D9-435D-847A-C60485E8C624}" type="datetime1">
              <a:rPr lang="en-US" smtClean="0"/>
              <a:t>9/18/2023</a:t>
            </a:fld>
            <a:endParaRPr lang="en-US" dirty="0"/>
          </a:p>
        </p:txBody>
      </p:sp>
      <p:sp>
        <p:nvSpPr>
          <p:cNvPr id="5" name="Footer Placeholder 4"/>
          <p:cNvSpPr>
            <a:spLocks noGrp="1"/>
          </p:cNvSpPr>
          <p:nvPr>
            <p:ph type="ftr" sz="quarter" idx="11"/>
          </p:nvPr>
        </p:nvSpPr>
        <p:spPr/>
        <p:txBody>
          <a:bodyPr/>
          <a:lstStyle/>
          <a:p>
            <a:r>
              <a:rPr lang="en-US"/>
              <a:t>2</a:t>
            </a:r>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60B968-F52E-49DF-87E0-0FFDD72C2585}" type="datetime1">
              <a:rPr lang="en-US" smtClean="0"/>
              <a:t>9/18/2023</a:t>
            </a:fld>
            <a:endParaRPr lang="en-US" dirty="0"/>
          </a:p>
        </p:txBody>
      </p:sp>
      <p:sp>
        <p:nvSpPr>
          <p:cNvPr id="6" name="Footer Placeholder 5"/>
          <p:cNvSpPr>
            <a:spLocks noGrp="1"/>
          </p:cNvSpPr>
          <p:nvPr>
            <p:ph type="ftr" sz="quarter" idx="11"/>
          </p:nvPr>
        </p:nvSpPr>
        <p:spPr/>
        <p:txBody>
          <a:bodyPr/>
          <a:lstStyle/>
          <a:p>
            <a:r>
              <a:rPr lang="en-US"/>
              <a:t>2</a:t>
            </a:r>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3498C7-F7F9-46F8-A699-78FE777DFEA1}" type="datetime1">
              <a:rPr lang="en-US" smtClean="0"/>
              <a:t>9/18/2023</a:t>
            </a:fld>
            <a:endParaRPr lang="en-US" dirty="0"/>
          </a:p>
        </p:txBody>
      </p:sp>
      <p:sp>
        <p:nvSpPr>
          <p:cNvPr id="8" name="Footer Placeholder 7"/>
          <p:cNvSpPr>
            <a:spLocks noGrp="1"/>
          </p:cNvSpPr>
          <p:nvPr>
            <p:ph type="ftr" sz="quarter" idx="11"/>
          </p:nvPr>
        </p:nvSpPr>
        <p:spPr/>
        <p:txBody>
          <a:bodyPr/>
          <a:lstStyle/>
          <a:p>
            <a:r>
              <a:rPr lang="en-US"/>
              <a:t>2</a:t>
            </a:r>
            <a:endParaRPr lang="en-US" dirty="0"/>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162C39-30BD-4145-9623-D157BB4BBAB2}" type="datetime1">
              <a:rPr lang="en-US" smtClean="0"/>
              <a:t>9/18/2023</a:t>
            </a:fld>
            <a:endParaRPr lang="en-US" dirty="0"/>
          </a:p>
        </p:txBody>
      </p:sp>
      <p:sp>
        <p:nvSpPr>
          <p:cNvPr id="4" name="Footer Placeholder 3"/>
          <p:cNvSpPr>
            <a:spLocks noGrp="1"/>
          </p:cNvSpPr>
          <p:nvPr>
            <p:ph type="ftr" sz="quarter" idx="11"/>
          </p:nvPr>
        </p:nvSpPr>
        <p:spPr/>
        <p:txBody>
          <a:bodyPr/>
          <a:lstStyle/>
          <a:p>
            <a:r>
              <a:rPr lang="en-US"/>
              <a:t>2</a:t>
            </a:r>
            <a:endParaRPr lang="en-US" dirty="0"/>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9DAC3-19BF-4A63-80FB-5975624A024E}" type="datetime1">
              <a:rPr lang="en-US" smtClean="0"/>
              <a:t>9/18/2023</a:t>
            </a:fld>
            <a:endParaRPr lang="en-US" dirty="0"/>
          </a:p>
        </p:txBody>
      </p:sp>
      <p:sp>
        <p:nvSpPr>
          <p:cNvPr id="3" name="Footer Placeholder 2"/>
          <p:cNvSpPr>
            <a:spLocks noGrp="1"/>
          </p:cNvSpPr>
          <p:nvPr>
            <p:ph type="ftr" sz="quarter" idx="11"/>
          </p:nvPr>
        </p:nvSpPr>
        <p:spPr/>
        <p:txBody>
          <a:bodyPr/>
          <a:lstStyle/>
          <a:p>
            <a:r>
              <a:rPr lang="en-US"/>
              <a:t>2</a:t>
            </a:r>
            <a:endParaRPr lang="en-US" dirty="0"/>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C3B1BD-A3C5-4114-AC01-4F7EA7CFB100}" type="datetime1">
              <a:rPr lang="en-US" smtClean="0"/>
              <a:t>9/18/2023</a:t>
            </a:fld>
            <a:endParaRPr lang="en-US" dirty="0"/>
          </a:p>
        </p:txBody>
      </p:sp>
      <p:sp>
        <p:nvSpPr>
          <p:cNvPr id="6" name="Footer Placeholder 5"/>
          <p:cNvSpPr>
            <a:spLocks noGrp="1"/>
          </p:cNvSpPr>
          <p:nvPr>
            <p:ph type="ftr" sz="quarter" idx="11"/>
          </p:nvPr>
        </p:nvSpPr>
        <p:spPr/>
        <p:txBody>
          <a:bodyPr/>
          <a:lstStyle/>
          <a:p>
            <a:r>
              <a:rPr lang="en-US"/>
              <a:t>2</a:t>
            </a:r>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5B187A-1DB4-4048-9992-8F778D38121E}" type="datetime1">
              <a:rPr lang="en-US" smtClean="0"/>
              <a:t>9/18/2023</a:t>
            </a:fld>
            <a:endParaRPr lang="en-US" dirty="0"/>
          </a:p>
        </p:txBody>
      </p:sp>
      <p:sp>
        <p:nvSpPr>
          <p:cNvPr id="6" name="Footer Placeholder 5"/>
          <p:cNvSpPr>
            <a:spLocks noGrp="1"/>
          </p:cNvSpPr>
          <p:nvPr>
            <p:ph type="ftr" sz="quarter" idx="11"/>
          </p:nvPr>
        </p:nvSpPr>
        <p:spPr/>
        <p:txBody>
          <a:bodyPr/>
          <a:lstStyle/>
          <a:p>
            <a:r>
              <a:rPr lang="en-US"/>
              <a:t>2</a:t>
            </a:r>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417FC8-A1B7-49E5-BA89-2EA5A630A742}" type="datetime1">
              <a:rPr lang="en-US" smtClean="0"/>
              <a:t>9/18/2023</a:t>
            </a:fld>
            <a:endParaRPr lang="en-US" dirty="0"/>
          </a:p>
        </p:txBody>
      </p:sp>
      <p:sp>
        <p:nvSpPr>
          <p:cNvPr id="5" name="Footer Placeholder 4"/>
          <p:cNvSpPr>
            <a:spLocks noGrp="1"/>
          </p:cNvSpPr>
          <p:nvPr>
            <p:ph type="ftr" sz="quarter" idx="11"/>
          </p:nvPr>
        </p:nvSpPr>
        <p:spPr/>
        <p:txBody>
          <a:bodyPr/>
          <a:lstStyle/>
          <a:p>
            <a:r>
              <a:rPr lang="en-US"/>
              <a:t>2</a:t>
            </a:r>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222A86-8028-4520-B392-248E6E2A1674}" type="datetime1">
              <a:rPr lang="en-US" smtClean="0"/>
              <a:t>9/18/2023</a:t>
            </a:fld>
            <a:endParaRPr lang="en-US" dirty="0"/>
          </a:p>
        </p:txBody>
      </p:sp>
      <p:sp>
        <p:nvSpPr>
          <p:cNvPr id="5" name="Footer Placeholder 4"/>
          <p:cNvSpPr>
            <a:spLocks noGrp="1"/>
          </p:cNvSpPr>
          <p:nvPr>
            <p:ph type="ftr" sz="quarter" idx="11"/>
          </p:nvPr>
        </p:nvSpPr>
        <p:spPr/>
        <p:txBody>
          <a:bodyPr/>
          <a:lstStyle/>
          <a:p>
            <a:r>
              <a:rPr lang="en-US"/>
              <a:t>2</a:t>
            </a:r>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D85CE832-2981-45DD-BDA5-0164C817146B}" type="datetime1">
              <a:rPr lang="en-US" smtClean="0"/>
              <a:t>9/18/2023</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r>
              <a:rPr lang="en-US"/>
              <a:t>2</a:t>
            </a:r>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dirty="0"/>
          </a:p>
        </p:txBody>
      </p:sp>
    </p:spTree>
    <p:extLst>
      <p:ext uri="{BB962C8B-B14F-4D97-AF65-F5344CB8AC3E}">
        <p14:creationId xmlns:p14="http://schemas.microsoft.com/office/powerpoint/2010/main" val="2902425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63FC0-9D20-4E69-AA7E-D4B72C05E989}" type="datetime1">
              <a:rPr lang="en-US" smtClean="0"/>
              <a:t>9/18/2023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15483972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legis.state.pa.us/cfdocs/legis/LI/uconsCheck.cfm?txtType=HTM&amp;yr=1949&amp;sessInd=0&amp;smthLwInd=0&amp;act=14&amp;chpt=13&amp;sctn=27&amp;subsctn=1"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mailto:dguarascio@wbklega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952" cy="6858000"/>
          </a:xfrm>
          <a:prstGeom prst="rect">
            <a:avLst/>
          </a:prstGeom>
        </p:spPr>
      </p:pic>
      <p:sp>
        <p:nvSpPr>
          <p:cNvPr id="5" name="Title 1"/>
          <p:cNvSpPr txBox="1">
            <a:spLocks/>
          </p:cNvSpPr>
          <p:nvPr/>
        </p:nvSpPr>
        <p:spPr>
          <a:xfrm>
            <a:off x="0" y="468630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spc="-150" dirty="0">
                <a:latin typeface="Helvetica" charset="0"/>
                <a:ea typeface="Helvetica" charset="0"/>
                <a:cs typeface="Helvetica" charset="0"/>
              </a:rPr>
              <a:t>Board Policy Workshop – September 18, 2023</a:t>
            </a:r>
          </a:p>
        </p:txBody>
      </p:sp>
      <p:sp>
        <p:nvSpPr>
          <p:cNvPr id="2" name="Slide Number Placeholder 1">
            <a:extLst>
              <a:ext uri="{FF2B5EF4-FFF2-40B4-BE49-F238E27FC236}">
                <a16:creationId xmlns:a16="http://schemas.microsoft.com/office/drawing/2014/main" id="{9F5FB3A9-C19D-E236-DA30-CC14FBE064A2}"/>
              </a:ext>
            </a:extLst>
          </p:cNvPr>
          <p:cNvSpPr>
            <a:spLocks noGrp="1"/>
          </p:cNvSpPr>
          <p:nvPr>
            <p:ph type="sldNum" sz="quarter" idx="12"/>
          </p:nvPr>
        </p:nvSpPr>
        <p:spPr/>
        <p:txBody>
          <a:bodyPr/>
          <a:lstStyle/>
          <a:p>
            <a:fld id="{4438008B-BB23-4F4B-8B27-CD97607E1CAA}" type="slidenum">
              <a:rPr lang="en-US" smtClean="0"/>
              <a:t>1</a:t>
            </a:fld>
            <a:endParaRPr lang="en-US" dirty="0"/>
          </a:p>
        </p:txBody>
      </p:sp>
    </p:spTree>
    <p:extLst>
      <p:ext uri="{BB962C8B-B14F-4D97-AF65-F5344CB8AC3E}">
        <p14:creationId xmlns:p14="http://schemas.microsoft.com/office/powerpoint/2010/main" val="42177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339" y="136525"/>
            <a:ext cx="10515600" cy="1325563"/>
          </a:xfrm>
        </p:spPr>
        <p:txBody>
          <a:bodyPr/>
          <a:lstStyle/>
          <a:p>
            <a:r>
              <a:rPr lang="en-US" b="1" dirty="0">
                <a:latin typeface="+mn-lt"/>
              </a:rPr>
              <a:t>April Workshop Topic</a:t>
            </a:r>
          </a:p>
        </p:txBody>
      </p:sp>
      <p:graphicFrame>
        <p:nvGraphicFramePr>
          <p:cNvPr id="6" name="Table 6">
            <a:extLst>
              <a:ext uri="{FF2B5EF4-FFF2-40B4-BE49-F238E27FC236}">
                <a16:creationId xmlns:a16="http://schemas.microsoft.com/office/drawing/2014/main" id="{1BC7D6CC-6BA5-41BF-A5B4-565BF7093DA0}"/>
              </a:ext>
            </a:extLst>
          </p:cNvPr>
          <p:cNvGraphicFramePr>
            <a:graphicFrameLocks noGrp="1"/>
          </p:cNvGraphicFramePr>
          <p:nvPr>
            <p:extLst>
              <p:ext uri="{D42A27DB-BD31-4B8C-83A1-F6EECF244321}">
                <p14:modId xmlns:p14="http://schemas.microsoft.com/office/powerpoint/2010/main" val="799456676"/>
              </p:ext>
            </p:extLst>
          </p:nvPr>
        </p:nvGraphicFramePr>
        <p:xfrm>
          <a:off x="1080624" y="2241387"/>
          <a:ext cx="10112612" cy="2110492"/>
        </p:xfrm>
        <a:graphic>
          <a:graphicData uri="http://schemas.openxmlformats.org/drawingml/2006/table">
            <a:tbl>
              <a:tblPr firstRow="1" bandRow="1">
                <a:tableStyleId>{5C22544A-7EE6-4342-B048-85BDC9FD1C3A}</a:tableStyleId>
              </a:tblPr>
              <a:tblGrid>
                <a:gridCol w="2495333">
                  <a:extLst>
                    <a:ext uri="{9D8B030D-6E8A-4147-A177-3AD203B41FA5}">
                      <a16:colId xmlns:a16="http://schemas.microsoft.com/office/drawing/2014/main" val="4107102957"/>
                    </a:ext>
                  </a:extLst>
                </a:gridCol>
                <a:gridCol w="7617279">
                  <a:extLst>
                    <a:ext uri="{9D8B030D-6E8A-4147-A177-3AD203B41FA5}">
                      <a16:colId xmlns:a16="http://schemas.microsoft.com/office/drawing/2014/main" val="943139981"/>
                    </a:ext>
                  </a:extLst>
                </a:gridCol>
              </a:tblGrid>
              <a:tr h="526306">
                <a:tc>
                  <a:txBody>
                    <a:bodyPr/>
                    <a:lstStyle/>
                    <a:p>
                      <a:r>
                        <a:rPr lang="en-US" sz="2000" dirty="0"/>
                        <a:t>Policy Number</a:t>
                      </a:r>
                    </a:p>
                  </a:txBody>
                  <a:tcPr/>
                </a:tc>
                <a:tc>
                  <a:txBody>
                    <a:bodyPr/>
                    <a:lstStyle/>
                    <a:p>
                      <a:r>
                        <a:rPr lang="en-US" sz="2000" dirty="0"/>
                        <a:t>Policy Name</a:t>
                      </a:r>
                    </a:p>
                  </a:txBody>
                  <a:tcPr/>
                </a:tc>
                <a:extLst>
                  <a:ext uri="{0D108BD9-81ED-4DB2-BD59-A6C34878D82A}">
                    <a16:rowId xmlns:a16="http://schemas.microsoft.com/office/drawing/2014/main" val="1752400988"/>
                  </a:ext>
                </a:extLst>
              </a:tr>
              <a:tr h="528062">
                <a:tc>
                  <a:txBody>
                    <a:bodyPr/>
                    <a:lstStyle/>
                    <a:p>
                      <a:r>
                        <a:rPr lang="en-US" sz="2000" dirty="0"/>
                        <a:t>116</a:t>
                      </a:r>
                    </a:p>
                  </a:txBody>
                  <a:tcPr/>
                </a:tc>
                <a:tc>
                  <a:txBody>
                    <a:bodyPr/>
                    <a:lstStyle/>
                    <a:p>
                      <a:r>
                        <a:rPr lang="en-US" sz="2000" dirty="0"/>
                        <a:t>Home Education</a:t>
                      </a:r>
                    </a:p>
                  </a:txBody>
                  <a:tcPr/>
                </a:tc>
                <a:extLst>
                  <a:ext uri="{0D108BD9-81ED-4DB2-BD59-A6C34878D82A}">
                    <a16:rowId xmlns:a16="http://schemas.microsoft.com/office/drawing/2014/main" val="811934923"/>
                  </a:ext>
                </a:extLst>
              </a:tr>
              <a:tr h="528062">
                <a:tc>
                  <a:txBody>
                    <a:bodyPr/>
                    <a:lstStyle/>
                    <a:p>
                      <a:r>
                        <a:rPr lang="en-US" sz="2000" dirty="0"/>
                        <a:t>236</a:t>
                      </a:r>
                    </a:p>
                  </a:txBody>
                  <a:tcPr/>
                </a:tc>
                <a:tc>
                  <a:txBody>
                    <a:bodyPr/>
                    <a:lstStyle/>
                    <a:p>
                      <a:r>
                        <a:rPr lang="en-US" sz="2000" dirty="0"/>
                        <a:t>Threat Assessment </a:t>
                      </a:r>
                    </a:p>
                  </a:txBody>
                  <a:tcPr/>
                </a:tc>
                <a:extLst>
                  <a:ext uri="{0D108BD9-81ED-4DB2-BD59-A6C34878D82A}">
                    <a16:rowId xmlns:a16="http://schemas.microsoft.com/office/drawing/2014/main" val="1039112917"/>
                  </a:ext>
                </a:extLst>
              </a:tr>
              <a:tr h="528062">
                <a:tc>
                  <a:txBody>
                    <a:bodyPr/>
                    <a:lstStyle/>
                    <a:p>
                      <a:r>
                        <a:rPr lang="en-US" sz="2000" dirty="0"/>
                        <a:t>805</a:t>
                      </a:r>
                    </a:p>
                  </a:txBody>
                  <a:tcPr/>
                </a:tc>
                <a:tc>
                  <a:txBody>
                    <a:bodyPr/>
                    <a:lstStyle/>
                    <a:p>
                      <a:r>
                        <a:rPr lang="en-US" sz="2000" dirty="0"/>
                        <a:t>Emergency Preparedness </a:t>
                      </a:r>
                    </a:p>
                  </a:txBody>
                  <a:tcPr/>
                </a:tc>
                <a:extLst>
                  <a:ext uri="{0D108BD9-81ED-4DB2-BD59-A6C34878D82A}">
                    <a16:rowId xmlns:a16="http://schemas.microsoft.com/office/drawing/2014/main" val="2866287783"/>
                  </a:ext>
                </a:extLst>
              </a:tr>
            </a:tbl>
          </a:graphicData>
        </a:graphic>
      </p:graphicFrame>
      <p:sp>
        <p:nvSpPr>
          <p:cNvPr id="3" name="Slide Number Placeholder 2">
            <a:extLst>
              <a:ext uri="{FF2B5EF4-FFF2-40B4-BE49-F238E27FC236}">
                <a16:creationId xmlns:a16="http://schemas.microsoft.com/office/drawing/2014/main" id="{6C07EC4A-F1B3-1DD9-136A-D6C0C2236114}"/>
              </a:ext>
            </a:extLst>
          </p:cNvPr>
          <p:cNvSpPr>
            <a:spLocks noGrp="1"/>
          </p:cNvSpPr>
          <p:nvPr>
            <p:ph type="sldNum" sz="quarter" idx="12"/>
          </p:nvPr>
        </p:nvSpPr>
        <p:spPr>
          <a:xfrm>
            <a:off x="8769221" y="6538912"/>
            <a:ext cx="2743200" cy="365125"/>
          </a:xfrm>
        </p:spPr>
        <p:txBody>
          <a:bodyPr/>
          <a:lstStyle/>
          <a:p>
            <a:fld id="{4438008B-BB23-4F4B-8B27-CD97607E1CAA}" type="slidenum">
              <a:rPr lang="en-US" smtClean="0"/>
              <a:t>2</a:t>
            </a:fld>
            <a:endParaRPr lang="en-US" dirty="0"/>
          </a:p>
        </p:txBody>
      </p:sp>
    </p:spTree>
    <p:extLst>
      <p:ext uri="{BB962C8B-B14F-4D97-AF65-F5344CB8AC3E}">
        <p14:creationId xmlns:p14="http://schemas.microsoft.com/office/powerpoint/2010/main" val="2744095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775A-7F10-08F0-2047-2BA7E37F49CB}"/>
              </a:ext>
            </a:extLst>
          </p:cNvPr>
          <p:cNvSpPr>
            <a:spLocks noGrp="1"/>
          </p:cNvSpPr>
          <p:nvPr>
            <p:ph type="title"/>
          </p:nvPr>
        </p:nvSpPr>
        <p:spPr/>
        <p:txBody>
          <a:bodyPr/>
          <a:lstStyle/>
          <a:p>
            <a:r>
              <a:rPr lang="en-US" dirty="0"/>
              <a:t>Home Education – Policy 116</a:t>
            </a:r>
          </a:p>
        </p:txBody>
      </p:sp>
      <p:sp>
        <p:nvSpPr>
          <p:cNvPr id="3" name="Content Placeholder 2">
            <a:extLst>
              <a:ext uri="{FF2B5EF4-FFF2-40B4-BE49-F238E27FC236}">
                <a16:creationId xmlns:a16="http://schemas.microsoft.com/office/drawing/2014/main" id="{8A57D89E-AEB1-9205-D4EE-FDB99108B801}"/>
              </a:ext>
            </a:extLst>
          </p:cNvPr>
          <p:cNvSpPr>
            <a:spLocks noGrp="1"/>
          </p:cNvSpPr>
          <p:nvPr>
            <p:ph sz="half" idx="1"/>
          </p:nvPr>
        </p:nvSpPr>
        <p:spPr>
          <a:xfrm>
            <a:off x="271236" y="1764312"/>
            <a:ext cx="11417300" cy="1823438"/>
          </a:xfrm>
        </p:spPr>
        <p:txBody>
          <a:bodyPr>
            <a:noAutofit/>
          </a:bodyPr>
          <a:lstStyle/>
          <a:p>
            <a:pPr marL="0" indent="0">
              <a:lnSpc>
                <a:spcPct val="120000"/>
              </a:lnSpc>
              <a:buNone/>
            </a:pPr>
            <a:r>
              <a:rPr lang="en-US" sz="1600" b="0" i="0" dirty="0">
                <a:effectLst/>
                <a:cs typeface="Arial" panose="020B0604020202020204" pitchFamily="34" charset="0"/>
              </a:rPr>
              <a:t>Act 55 of 2022 was signed into law this past July, and it made several amendments to </a:t>
            </a:r>
            <a:r>
              <a:rPr lang="en-US" sz="1600" b="0" i="0" u="sng" dirty="0">
                <a:effectLst/>
                <a:cs typeface="Arial" panose="020B0604020202020204" pitchFamily="34" charset="0"/>
                <a:hlinkClick r:id="rId2">
                  <a:extLst>
                    <a:ext uri="{A12FA001-AC4F-418D-AE19-62706E023703}">
                      <ahyp:hlinkClr xmlns:ahyp="http://schemas.microsoft.com/office/drawing/2018/hyperlinkcolor" val="tx"/>
                    </a:ext>
                  </a:extLst>
                </a:hlinkClick>
              </a:rPr>
              <a:t>Section 1327.1</a:t>
            </a:r>
            <a:r>
              <a:rPr lang="en-US" sz="1600" b="0" i="0" dirty="0">
                <a:effectLst/>
                <a:cs typeface="Arial" panose="020B0604020202020204" pitchFamily="34" charset="0"/>
              </a:rPr>
              <a:t> of the PA School Code, which addresses home education programs. The amendments require school districts to develop policies and procedures to permit children enrolled in home education programs to participate in district cocurricular activities and academic courses, and in career and technical education programs, on the same basis as other students enrolled in the district. The School Code states that these provisions begin with the 2023-2024 school year.</a:t>
            </a:r>
          </a:p>
          <a:p>
            <a:pPr marL="0" indent="0">
              <a:lnSpc>
                <a:spcPct val="120000"/>
              </a:lnSpc>
              <a:buNone/>
            </a:pPr>
            <a:r>
              <a:rPr lang="en-US" sz="1400" b="0" i="0" dirty="0">
                <a:effectLst/>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01625034-364D-B296-6ABD-77C7B1570A4C}"/>
              </a:ext>
            </a:extLst>
          </p:cNvPr>
          <p:cNvSpPr>
            <a:spLocks noGrp="1"/>
          </p:cNvSpPr>
          <p:nvPr>
            <p:ph sz="half" idx="2"/>
          </p:nvPr>
        </p:nvSpPr>
        <p:spPr>
          <a:xfrm>
            <a:off x="2358250" y="3299959"/>
            <a:ext cx="6778847" cy="1943100"/>
          </a:xfrm>
          <a:solidFill>
            <a:schemeClr val="tx1"/>
          </a:solidFill>
        </p:spPr>
        <p:txBody>
          <a:bodyPr>
            <a:normAutofit fontScale="62500" lnSpcReduction="20000"/>
          </a:bodyPr>
          <a:lstStyle/>
          <a:p>
            <a:r>
              <a:rPr lang="en-US" dirty="0">
                <a:solidFill>
                  <a:schemeClr val="bg1"/>
                </a:solidFill>
              </a:rPr>
              <a:t>Policy 216 – Home Education Policy </a:t>
            </a:r>
          </a:p>
          <a:p>
            <a:r>
              <a:rPr lang="en-US" dirty="0">
                <a:solidFill>
                  <a:schemeClr val="bg1"/>
                </a:solidFill>
              </a:rPr>
              <a:t>116-AR: Homeschool/Home Education Programs </a:t>
            </a:r>
          </a:p>
          <a:p>
            <a:r>
              <a:rPr lang="en-US" dirty="0">
                <a:solidFill>
                  <a:schemeClr val="bg1"/>
                </a:solidFill>
              </a:rPr>
              <a:t>116-AR-1: Participation in School Activities  </a:t>
            </a:r>
          </a:p>
          <a:p>
            <a:r>
              <a:rPr lang="en-US" dirty="0">
                <a:solidFill>
                  <a:schemeClr val="bg1"/>
                </a:solidFill>
              </a:rPr>
              <a:t>116-AR-2: Cocurricular Activities</a:t>
            </a:r>
          </a:p>
          <a:p>
            <a:r>
              <a:rPr lang="en-US" dirty="0">
                <a:solidFill>
                  <a:schemeClr val="bg1"/>
                </a:solidFill>
              </a:rPr>
              <a:t>116-AR-3: Participation in Career and Technical Education</a:t>
            </a:r>
          </a:p>
          <a:p>
            <a:r>
              <a:rPr lang="en-US" dirty="0">
                <a:solidFill>
                  <a:schemeClr val="bg1"/>
                </a:solidFill>
              </a:rPr>
              <a:t>116-AR-4: Guidelines for Private Tutoring</a:t>
            </a:r>
          </a:p>
        </p:txBody>
      </p:sp>
      <p:sp>
        <p:nvSpPr>
          <p:cNvPr id="4" name="Slide Number Placeholder 3">
            <a:extLst>
              <a:ext uri="{FF2B5EF4-FFF2-40B4-BE49-F238E27FC236}">
                <a16:creationId xmlns:a16="http://schemas.microsoft.com/office/drawing/2014/main" id="{D065BE93-45B2-351E-F809-63DE66DC3C37}"/>
              </a:ext>
            </a:extLst>
          </p:cNvPr>
          <p:cNvSpPr>
            <a:spLocks noGrp="1"/>
          </p:cNvSpPr>
          <p:nvPr>
            <p:ph type="sldNum" sz="quarter" idx="12"/>
          </p:nvPr>
        </p:nvSpPr>
        <p:spPr/>
        <p:txBody>
          <a:bodyPr/>
          <a:lstStyle/>
          <a:p>
            <a:fld id="{C27E3B08-EC1D-4534-BD25-376739470787}" type="slidenum">
              <a:rPr lang="en-US" smtClean="0"/>
              <a:t>3</a:t>
            </a:fld>
            <a:endParaRPr lang="en-US"/>
          </a:p>
        </p:txBody>
      </p:sp>
    </p:spTree>
    <p:extLst>
      <p:ext uri="{BB962C8B-B14F-4D97-AF65-F5344CB8AC3E}">
        <p14:creationId xmlns:p14="http://schemas.microsoft.com/office/powerpoint/2010/main" val="1706321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D351-97F5-3CD4-1AAA-BEB0C8F03482}"/>
              </a:ext>
            </a:extLst>
          </p:cNvPr>
          <p:cNvSpPr>
            <a:spLocks noGrp="1"/>
          </p:cNvSpPr>
          <p:nvPr>
            <p:ph type="title"/>
          </p:nvPr>
        </p:nvSpPr>
        <p:spPr/>
        <p:txBody>
          <a:bodyPr/>
          <a:lstStyle/>
          <a:p>
            <a:r>
              <a:rPr lang="en-US" dirty="0"/>
              <a:t>Home Education – Policy 116</a:t>
            </a:r>
          </a:p>
        </p:txBody>
      </p:sp>
      <p:sp>
        <p:nvSpPr>
          <p:cNvPr id="3" name="Content Placeholder 2">
            <a:extLst>
              <a:ext uri="{FF2B5EF4-FFF2-40B4-BE49-F238E27FC236}">
                <a16:creationId xmlns:a16="http://schemas.microsoft.com/office/drawing/2014/main" id="{6FEDD9AE-A694-F38D-A1C9-CF9A1F298DD3}"/>
              </a:ext>
            </a:extLst>
          </p:cNvPr>
          <p:cNvSpPr>
            <a:spLocks noGrp="1"/>
          </p:cNvSpPr>
          <p:nvPr>
            <p:ph idx="1"/>
          </p:nvPr>
        </p:nvSpPr>
        <p:spPr>
          <a:xfrm>
            <a:off x="0" y="1477736"/>
            <a:ext cx="12107636" cy="4699227"/>
          </a:xfrm>
        </p:spPr>
        <p:txBody>
          <a:bodyPr>
            <a:normAutofit fontScale="85000" lnSpcReduction="20000"/>
          </a:bodyPr>
          <a:lstStyle/>
          <a:p>
            <a:pPr marL="0" marR="0" indent="0" algn="just">
              <a:lnSpc>
                <a:spcPct val="103000"/>
              </a:lnSpc>
              <a:spcBef>
                <a:spcPts val="0"/>
              </a:spcBef>
              <a:spcAft>
                <a:spcPts val="10"/>
              </a:spcAft>
              <a:buNone/>
            </a:pPr>
            <a:r>
              <a:rPr lang="en-US" sz="1800" u="sng" dirty="0">
                <a:effectLst/>
                <a:latin typeface="Calibri" panose="020F0502020204030204" pitchFamily="34" charset="0"/>
                <a:ea typeface="Times New Roman" panose="02020603050405020304" pitchFamily="18" charset="0"/>
                <a:cs typeface="Calibri" panose="020F0502020204030204" pitchFamily="34" charset="0"/>
              </a:rPr>
              <a:t>Participation in Extracurricular Activities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03000"/>
              </a:lnSpc>
              <a:spcBef>
                <a:spcPts val="0"/>
              </a:spcBef>
              <a:spcAft>
                <a:spcPts val="1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A home education student may participate in extracurricular activities and interscholastic athletic programs only at the school building the student would be assigned to if the student was enrolled in the school district.  Prior to trying-out or joining an activity, a home education student shall submit required documents and written verification of eligibility to the building principal or designee. Verification may include, but not be limited to, attendance records, weekly grades or academic achievement or other documents demonstrating completion of eligibility criteria. 24 P.S. 1327.1.</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Times New Roman" panose="02020603050405020304" pitchFamily="18" charset="0"/>
                <a:cs typeface="Calibri" panose="020F0502020204030204" pitchFamily="34" charset="0"/>
              </a:rPr>
              <a:t>Transportation to the school grounds is the responsibility of the parent/guardian or other person having legal custody. Transportation between the school grounds and the site of an interscholastic activity is the responsibility of the District.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US" sz="1800" u="sng"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Participation in Cocurricular Activities and Academic Courses </a:t>
            </a:r>
            <a:endParaRPr lang="en-US" sz="1800" u="sng"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Similarly, a home education student may participate in cocurricular activities and academic courses only at the school building the student would be assigned to if the student was enrolled in the district.  Prior to trying-out or auditioning for a cocurricular activity or enrolling in an academic course, a home education student shall submit required documents and written verification of eligibility or completion of prerequisites to the building principal or designee. Verification may include, but not be limited to, attendance records, portfolio records documenting completion of curriculum or other documents demonstrating completion of eligibility criteria. 24 P.S. §1327.1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Students attending home education programs are eligible to enroll in District academic courses in accordance with law and Board policy and may participate in academic courses equaling up to one-quarter (¼) of the school day for full-time District students. 24 P.S. §1327.1</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Times New Roman" panose="02020603050405020304" pitchFamily="18" charset="0"/>
                <a:cs typeface="Calibri" panose="020F0502020204030204" pitchFamily="34" charset="0"/>
              </a:rPr>
              <a:t>Students enrolled in home education programs shall only be eligible to participate in cocurricular activities and/or academic courses that are scheduled in consecutive time periods during the school day if the student’s parent/guardian is not able to pick up the student from the school and provide supervision for the student between the scheduled cocurricular activities and/or academic courses. 24 P.S. §1327.1</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Times New Roman" panose="02020603050405020304" pitchFamily="18" charset="0"/>
                <a:cs typeface="Calibri" panose="020F0502020204030204" pitchFamily="34" charset="0"/>
              </a:rPr>
              <a:t>Parents/Guardians of home education students shall be responsible for transportation of students participating in district cocurricular activities and academic courses, except that a home education student may utilize district transportation to or from school during the times a bus is otherwise already operating, and space is available. 24 P.S. §1327.1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26C8D75-FC17-1CE1-5BD3-965599DB6254}"/>
              </a:ext>
            </a:extLst>
          </p:cNvPr>
          <p:cNvSpPr>
            <a:spLocks noGrp="1"/>
          </p:cNvSpPr>
          <p:nvPr>
            <p:ph type="sldNum" sz="quarter" idx="12"/>
          </p:nvPr>
        </p:nvSpPr>
        <p:spPr/>
        <p:txBody>
          <a:bodyPr/>
          <a:lstStyle/>
          <a:p>
            <a:fld id="{4438008B-BB23-4F4B-8B27-CD97607E1CAA}" type="slidenum">
              <a:rPr lang="en-US" smtClean="0"/>
              <a:t>4</a:t>
            </a:fld>
            <a:endParaRPr lang="en-US" dirty="0"/>
          </a:p>
        </p:txBody>
      </p:sp>
    </p:spTree>
    <p:extLst>
      <p:ext uri="{BB962C8B-B14F-4D97-AF65-F5344CB8AC3E}">
        <p14:creationId xmlns:p14="http://schemas.microsoft.com/office/powerpoint/2010/main" val="1206900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D351-97F5-3CD4-1AAA-BEB0C8F03482}"/>
              </a:ext>
            </a:extLst>
          </p:cNvPr>
          <p:cNvSpPr>
            <a:spLocks noGrp="1"/>
          </p:cNvSpPr>
          <p:nvPr>
            <p:ph type="title"/>
          </p:nvPr>
        </p:nvSpPr>
        <p:spPr/>
        <p:txBody>
          <a:bodyPr/>
          <a:lstStyle/>
          <a:p>
            <a:r>
              <a:rPr lang="en-US" dirty="0"/>
              <a:t>Home Education – Policy 116</a:t>
            </a:r>
          </a:p>
        </p:txBody>
      </p:sp>
      <p:sp>
        <p:nvSpPr>
          <p:cNvPr id="3" name="Content Placeholder 2">
            <a:extLst>
              <a:ext uri="{FF2B5EF4-FFF2-40B4-BE49-F238E27FC236}">
                <a16:creationId xmlns:a16="http://schemas.microsoft.com/office/drawing/2014/main" id="{6FEDD9AE-A694-F38D-A1C9-CF9A1F298DD3}"/>
              </a:ext>
            </a:extLst>
          </p:cNvPr>
          <p:cNvSpPr>
            <a:spLocks noGrp="1"/>
          </p:cNvSpPr>
          <p:nvPr>
            <p:ph idx="1"/>
          </p:nvPr>
        </p:nvSpPr>
        <p:spPr>
          <a:xfrm>
            <a:off x="0" y="1477736"/>
            <a:ext cx="12107636" cy="4699227"/>
          </a:xfrm>
        </p:spPr>
        <p:txBody>
          <a:bodyPr>
            <a:normAutofit lnSpcReduction="10000"/>
          </a:bodyPr>
          <a:lstStyle/>
          <a:p>
            <a:pPr marL="0" marR="0" indent="0">
              <a:lnSpc>
                <a:spcPct val="115000"/>
              </a:lnSpc>
              <a:spcBef>
                <a:spcPts val="0"/>
              </a:spcBef>
              <a:spcAft>
                <a:spcPts val="0"/>
              </a:spcAft>
              <a:buNone/>
            </a:pPr>
            <a:r>
              <a:rPr lang="en-US" sz="1800" u="sng"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Participation in Cocurricular Activities and Academic Courses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Students attending home education programs shall be given an equal opportunity to participate in District career and technical education programs. 24 P.S. 1327.1 Prior to enrolling in a career and technical education program, a home education student shall submit required documents and written verification of eligibility or completion of prerequisites to the building principal or designee. Verification may include, but not be limited to, attendance records, portfolio records documenting completion of curriculum or other documents demonstrating completion of eligibility criteria.  24 P.S. 1327.1</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The building principal or designee shall request and review verification from the parent/guardian or home education program supervisor that a student has met and continues to meet the established eligibility criteria for participation in career and technical education programs.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Students attending home education programs who participate in career and technical education programs may use district transportation to or from the career and technical education program during the times when district transportation is already operating, and space is available in addition to full-time district students. 24 P.S. 1327.1.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Calibri" panose="020F0502020204030204" pitchFamily="34" charset="0"/>
                <a:ea typeface="Times New Roman" panose="02020603050405020304" pitchFamily="18" charset="0"/>
              </a:rPr>
              <a:t>School Counselors and Principals shall provide any information related to the specific courses the student desire to take at the District to the Central Support Clerk.  District Central Support Clerks shall be responsible for scheduling the home education students in the appropriate course number and section number.</a:t>
            </a:r>
            <a:endParaRPr lang="en-US" dirty="0"/>
          </a:p>
        </p:txBody>
      </p:sp>
      <p:sp>
        <p:nvSpPr>
          <p:cNvPr id="4" name="Slide Number Placeholder 3">
            <a:extLst>
              <a:ext uri="{FF2B5EF4-FFF2-40B4-BE49-F238E27FC236}">
                <a16:creationId xmlns:a16="http://schemas.microsoft.com/office/drawing/2014/main" id="{526C8D75-FC17-1CE1-5BD3-965599DB6254}"/>
              </a:ext>
            </a:extLst>
          </p:cNvPr>
          <p:cNvSpPr>
            <a:spLocks noGrp="1"/>
          </p:cNvSpPr>
          <p:nvPr>
            <p:ph type="sldNum" sz="quarter" idx="12"/>
          </p:nvPr>
        </p:nvSpPr>
        <p:spPr/>
        <p:txBody>
          <a:bodyPr/>
          <a:lstStyle/>
          <a:p>
            <a:fld id="{4438008B-BB23-4F4B-8B27-CD97607E1CAA}" type="slidenum">
              <a:rPr lang="en-US" smtClean="0"/>
              <a:t>5</a:t>
            </a:fld>
            <a:endParaRPr lang="en-US" dirty="0"/>
          </a:p>
        </p:txBody>
      </p:sp>
    </p:spTree>
    <p:extLst>
      <p:ext uri="{BB962C8B-B14F-4D97-AF65-F5344CB8AC3E}">
        <p14:creationId xmlns:p14="http://schemas.microsoft.com/office/powerpoint/2010/main" val="314587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D351-97F5-3CD4-1AAA-BEB0C8F03482}"/>
              </a:ext>
            </a:extLst>
          </p:cNvPr>
          <p:cNvSpPr>
            <a:spLocks noGrp="1"/>
          </p:cNvSpPr>
          <p:nvPr>
            <p:ph type="title"/>
          </p:nvPr>
        </p:nvSpPr>
        <p:spPr/>
        <p:txBody>
          <a:bodyPr/>
          <a:lstStyle/>
          <a:p>
            <a:r>
              <a:rPr lang="en-US" dirty="0"/>
              <a:t>Home Education – Policy 116</a:t>
            </a:r>
          </a:p>
        </p:txBody>
      </p:sp>
      <p:sp>
        <p:nvSpPr>
          <p:cNvPr id="3" name="Content Placeholder 2">
            <a:extLst>
              <a:ext uri="{FF2B5EF4-FFF2-40B4-BE49-F238E27FC236}">
                <a16:creationId xmlns:a16="http://schemas.microsoft.com/office/drawing/2014/main" id="{6FEDD9AE-A694-F38D-A1C9-CF9A1F298DD3}"/>
              </a:ext>
            </a:extLst>
          </p:cNvPr>
          <p:cNvSpPr>
            <a:spLocks noGrp="1"/>
          </p:cNvSpPr>
          <p:nvPr>
            <p:ph idx="1"/>
          </p:nvPr>
        </p:nvSpPr>
        <p:spPr>
          <a:xfrm>
            <a:off x="0" y="1477736"/>
            <a:ext cx="12107636" cy="4699227"/>
          </a:xfrm>
        </p:spPr>
        <p:txBody>
          <a:bodyPr>
            <a:normAutofit fontScale="62500" lnSpcReduction="20000"/>
          </a:bodyPr>
          <a:lstStyle/>
          <a:p>
            <a:pPr marL="0" marR="0" indent="0">
              <a:lnSpc>
                <a:spcPct val="107000"/>
              </a:lnSpc>
              <a:spcBef>
                <a:spcPts val="0"/>
              </a:spcBef>
              <a:spcAft>
                <a:spcPts val="0"/>
              </a:spcAft>
              <a:buNone/>
            </a:pPr>
            <a:r>
              <a:rPr lang="en-US" sz="1900" b="1" u="sng" kern="0" dirty="0">
                <a:solidFill>
                  <a:srgbClr val="000000"/>
                </a:solidFill>
                <a:effectLst/>
                <a:uFill>
                  <a:solidFill>
                    <a:srgbClr val="000000"/>
                  </a:solidFill>
                </a:uFill>
                <a:ea typeface="Times New Roman" panose="02020603050405020304" pitchFamily="18" charset="0"/>
              </a:rPr>
              <a:t>Eligibility/Affidavits</a:t>
            </a:r>
            <a:r>
              <a:rPr lang="en-US" sz="1900" b="1" u="none" strike="noStrike" kern="0" dirty="0">
                <a:solidFill>
                  <a:srgbClr val="000000"/>
                </a:solidFill>
                <a:effectLst/>
                <a:uFill>
                  <a:solidFill>
                    <a:srgbClr val="000000"/>
                  </a:solidFill>
                </a:uFill>
                <a:ea typeface="Times New Roman" panose="02020603050405020304" pitchFamily="18" charset="0"/>
              </a:rPr>
              <a:t> </a:t>
            </a:r>
            <a:endParaRPr lang="en-US" sz="1900" b="1" u="sng" kern="0" dirty="0">
              <a:solidFill>
                <a:srgbClr val="000000"/>
              </a:solidFill>
              <a:effectLst/>
              <a:uFill>
                <a:solidFill>
                  <a:srgbClr val="000000"/>
                </a:solidFill>
              </a:uFill>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000000"/>
                </a:solidFill>
                <a:effectLst/>
                <a:ea typeface="Times New Roman" panose="02020603050405020304" pitchFamily="18" charset="0"/>
              </a:rPr>
              <a:t>A notarized affidavit of the parent/guardian or person having legal custody of the child shall be filed prior to commencement of the home education program and annually thereafter on </a:t>
            </a:r>
            <a:r>
              <a:rPr lang="en-US" sz="1900" dirty="0">
                <a:solidFill>
                  <a:srgbClr val="FF0000"/>
                </a:solidFill>
                <a:effectLst/>
                <a:ea typeface="Times New Roman" panose="02020603050405020304" pitchFamily="18" charset="0"/>
              </a:rPr>
              <a:t>or before </a:t>
            </a:r>
            <a:r>
              <a:rPr lang="en-US" sz="1900" dirty="0">
                <a:solidFill>
                  <a:srgbClr val="000000"/>
                </a:solidFill>
                <a:effectLst/>
                <a:ea typeface="Times New Roman" panose="02020603050405020304" pitchFamily="18" charset="0"/>
              </a:rPr>
              <a:t>August 1 with the Superintendent or designee. The affidavit shall </a:t>
            </a:r>
            <a:r>
              <a:rPr lang="en-US" sz="1900" dirty="0">
                <a:solidFill>
                  <a:srgbClr val="FF0000"/>
                </a:solidFill>
                <a:effectLst/>
                <a:ea typeface="Times New Roman" panose="02020603050405020304" pitchFamily="18" charset="0"/>
              </a:rPr>
              <a:t>include all information required by law and </a:t>
            </a:r>
            <a:r>
              <a:rPr lang="en-US" sz="1900" dirty="0">
                <a:solidFill>
                  <a:srgbClr val="000000"/>
                </a:solidFill>
                <a:effectLst/>
                <a:ea typeface="Times New Roman" panose="02020603050405020304" pitchFamily="18" charset="0"/>
              </a:rPr>
              <a:t>set forth: </a:t>
            </a:r>
          </a:p>
          <a:p>
            <a:pPr marL="0" marR="0" indent="0">
              <a:lnSpc>
                <a:spcPct val="103000"/>
              </a:lnSpc>
              <a:spcBef>
                <a:spcPts val="0"/>
              </a:spcBef>
              <a:spcAft>
                <a:spcPts val="0"/>
              </a:spcAft>
              <a:buNone/>
            </a:pPr>
            <a:r>
              <a:rPr lang="en-US" sz="1900" dirty="0">
                <a:solidFill>
                  <a:srgbClr val="000000"/>
                </a:solidFill>
                <a:effectLst/>
                <a:ea typeface="Times New Roman" panose="02020603050405020304" pitchFamily="18" charset="0"/>
              </a:rPr>
              <a:t> </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Name of the supervisor of the home education program who will be responsible for the provision of instruction. </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Name and age of each child who will participate in the home education program. </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Address and telephone number of the home education program site.</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That subjects required by law are offered in the English language, including an outline of proposed education objectives by subject area. </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Evidence that the child has been immunized and has received the health and medical services required for students of the child's age or grade level., </a:t>
            </a:r>
            <a:r>
              <a:rPr lang="en-US" sz="1900" u="none" strike="noStrike" dirty="0">
                <a:solidFill>
                  <a:srgbClr val="FF0000"/>
                </a:solidFill>
                <a:effectLst/>
                <a:uFill>
                  <a:solidFill>
                    <a:srgbClr val="000000"/>
                  </a:solidFill>
                </a:uFill>
                <a:ea typeface="Times New Roman" panose="02020603050405020304" pitchFamily="18" charset="0"/>
                <a:cs typeface="Calibri" panose="020F0502020204030204" pitchFamily="34" charset="0"/>
              </a:rPr>
              <a:t>consistent with the guidelines outlined in Board Policy 203 – Communicable Diseases and Immunizations.</a:t>
            </a:r>
            <a:r>
              <a:rPr lang="en-US" sz="1900" dirty="0">
                <a:solidFill>
                  <a:srgbClr val="000000"/>
                </a:solidFill>
                <a:effectLst/>
                <a:ea typeface="Times New Roman" panose="02020603050405020304" pitchFamily="18" charset="0"/>
              </a:rPr>
              <a:t> </a:t>
            </a:r>
          </a:p>
          <a:p>
            <a:pPr algn="just" fontAlgn="base">
              <a:lnSpc>
                <a:spcPct val="103000"/>
              </a:lnSpc>
              <a:spcBef>
                <a:spcPts val="0"/>
              </a:spcBef>
              <a:buClr>
                <a:srgbClr val="000000"/>
              </a:buClr>
              <a:buSzPts val="1100"/>
            </a:pPr>
            <a:r>
              <a:rPr lang="en-US" sz="1900" u="none" strike="noStrike" dirty="0">
                <a:solidFill>
                  <a:srgbClr val="000000"/>
                </a:solidFill>
                <a:effectLst/>
                <a:uFill>
                  <a:solidFill>
                    <a:srgbClr val="000000"/>
                  </a:solidFill>
                </a:uFill>
                <a:ea typeface="Times New Roman" panose="02020603050405020304" pitchFamily="18" charset="0"/>
                <a:cs typeface="Calibri" panose="020F0502020204030204" pitchFamily="34" charset="0"/>
              </a:rPr>
              <a:t>Certification signed by the supervisor that the supervisor, all adults in the home and persons having legal custody of a child in the home education program have not been convicted of criminal offenses as enumerated in the School Code.  24 P.S. §1-111. </a:t>
            </a:r>
          </a:p>
          <a:p>
            <a:pPr marL="228600" marR="0" indent="0">
              <a:lnSpc>
                <a:spcPct val="103000"/>
              </a:lnSpc>
              <a:spcBef>
                <a:spcPts val="0"/>
              </a:spcBef>
              <a:spcAft>
                <a:spcPts val="0"/>
              </a:spcAft>
              <a:buNone/>
            </a:pPr>
            <a:r>
              <a:rPr lang="en-US" sz="1900" dirty="0">
                <a:solidFill>
                  <a:srgbClr val="000000"/>
                </a:solidFill>
                <a:effectLst/>
                <a:ea typeface="Times New Roman" panose="02020603050405020304" pitchFamily="18" charset="0"/>
              </a:rPr>
              <a:t> </a:t>
            </a:r>
          </a:p>
          <a:p>
            <a:pPr marL="0" marR="0" indent="0">
              <a:lnSpc>
                <a:spcPct val="107000"/>
              </a:lnSpc>
              <a:spcBef>
                <a:spcPts val="0"/>
              </a:spcBef>
              <a:spcAft>
                <a:spcPts val="0"/>
              </a:spcAft>
              <a:buNone/>
            </a:pPr>
            <a:r>
              <a:rPr lang="en-US" sz="1900" b="1" u="sng" kern="0" dirty="0">
                <a:solidFill>
                  <a:srgbClr val="000000"/>
                </a:solidFill>
                <a:effectLst/>
                <a:uFill>
                  <a:solidFill>
                    <a:srgbClr val="000000"/>
                  </a:solidFill>
                </a:uFill>
                <a:ea typeface="Times New Roman" panose="02020603050405020304" pitchFamily="18" charset="0"/>
              </a:rPr>
              <a:t>Transfers</a:t>
            </a:r>
            <a:r>
              <a:rPr lang="en-US" sz="1900" b="1" u="none" strike="noStrike" kern="0" dirty="0">
                <a:solidFill>
                  <a:srgbClr val="000000"/>
                </a:solidFill>
                <a:effectLst/>
                <a:uFill>
                  <a:solidFill>
                    <a:srgbClr val="000000"/>
                  </a:solidFill>
                </a:uFill>
                <a:ea typeface="Times New Roman" panose="02020603050405020304" pitchFamily="18" charset="0"/>
              </a:rPr>
              <a:t> </a:t>
            </a:r>
            <a:endParaRPr lang="en-US" sz="1900" b="1" u="sng" kern="0" dirty="0">
              <a:solidFill>
                <a:srgbClr val="000000"/>
              </a:solidFill>
              <a:effectLst/>
              <a:uFill>
                <a:solidFill>
                  <a:srgbClr val="000000"/>
                </a:solidFill>
              </a:uFill>
              <a:ea typeface="Times New Roman" panose="02020603050405020304" pitchFamily="18" charset="0"/>
            </a:endParaRPr>
          </a:p>
          <a:p>
            <a:pPr marL="0" marR="0" indent="0">
              <a:lnSpc>
                <a:spcPct val="103000"/>
              </a:lnSpc>
              <a:spcBef>
                <a:spcPts val="0"/>
              </a:spcBef>
              <a:spcAft>
                <a:spcPts val="0"/>
              </a:spcAft>
              <a:buNone/>
            </a:pPr>
            <a:r>
              <a:rPr lang="en-US" sz="1900" dirty="0">
                <a:solidFill>
                  <a:srgbClr val="000000"/>
                </a:solidFill>
                <a:effectLst/>
                <a:ea typeface="Times New Roman" panose="02020603050405020304" pitchFamily="18" charset="0"/>
              </a:rPr>
              <a:t> When a home education program is relocating to another Pennsylvania school district, the   </a:t>
            </a:r>
            <a:r>
              <a:rPr lang="en-US" sz="1900" dirty="0">
                <a:solidFill>
                  <a:srgbClr val="FF0000"/>
                </a:solidFill>
                <a:effectLst/>
                <a:ea typeface="Times New Roman" panose="02020603050405020304" pitchFamily="18" charset="0"/>
              </a:rPr>
              <a:t>supervisor must request from the Superintendent a letter of transfer for the home education program. The request must be made by registered mail thirty (30) days prior to relocation. 24 P.S. §1327.1</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 </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The Superintendent shall issue the letter of transfer within thirty (30) days after receipt of the supervisor’s registered mail request. 24 P.S. §1327.1</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 </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The supervisor shall file the letter of transfer with the Superintendent of the new district of residence. 24 P.S. §1327.1</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 </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If a home education program is out of compliance, the Superintendent shall inform the home education supervisor and Superintendent of the new district of residence of this status and the reason for denial of the transfer letter. 24 P.S. §1327.1</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 </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FF0000"/>
                </a:solidFill>
                <a:effectLst/>
                <a:ea typeface="Times New Roman" panose="02020603050405020304" pitchFamily="18" charset="0"/>
              </a:rPr>
              <a:t>If a home education program is in hearing procedures, the Superintendent shall inform the home education supervisor, hearing examiner and Superintendent of the new district of residence of this status and the reason for denial of the transfer letter. 24 P.S. §1327.1</a:t>
            </a:r>
            <a:endParaRPr lang="en-US" sz="1900" dirty="0">
              <a:solidFill>
                <a:srgbClr val="000000"/>
              </a:solidFill>
              <a:effectLst/>
              <a:ea typeface="Times New Roman" panose="02020603050405020304" pitchFamily="18" charset="0"/>
            </a:endParaRPr>
          </a:p>
          <a:p>
            <a:pPr marL="0" marR="0" indent="0" algn="just">
              <a:lnSpc>
                <a:spcPct val="103000"/>
              </a:lnSpc>
              <a:spcBef>
                <a:spcPts val="0"/>
              </a:spcBef>
              <a:spcAft>
                <a:spcPts val="0"/>
              </a:spcAft>
              <a:buNone/>
            </a:pPr>
            <a:r>
              <a:rPr lang="en-US" sz="1900" dirty="0">
                <a:solidFill>
                  <a:srgbClr val="000000"/>
                </a:solidFill>
                <a:effectLst/>
                <a:ea typeface="Times New Roman" panose="02020603050405020304" pitchFamily="18" charset="0"/>
              </a:rPr>
              <a:t> </a:t>
            </a:r>
          </a:p>
          <a:p>
            <a:pPr marL="0" marR="0" indent="0" algn="just">
              <a:lnSpc>
                <a:spcPct val="103000"/>
              </a:lnSpc>
              <a:spcBef>
                <a:spcPts val="0"/>
              </a:spcBef>
              <a:spcAft>
                <a:spcPts val="0"/>
              </a:spcAft>
              <a:buNone/>
            </a:pPr>
            <a:r>
              <a:rPr lang="en-US" sz="1900" dirty="0">
                <a:solidFill>
                  <a:srgbClr val="000000"/>
                </a:solidFill>
                <a:effectLst/>
                <a:ea typeface="Times New Roman" panose="02020603050405020304" pitchFamily="18" charset="0"/>
              </a:rPr>
              <a:t>If the Superintendent is informed of pending proceedings related to a home education program relocating from a previous district to this District, the Superintendent shall continue the home education program until the appeal process in the previous district is finalized. 24 P.S. §1327.1</a:t>
            </a:r>
          </a:p>
          <a:p>
            <a:pPr marL="0" marR="0" indent="0">
              <a:lnSpc>
                <a:spcPct val="115000"/>
              </a:lnSpc>
              <a:spcBef>
                <a:spcPts val="0"/>
              </a:spcBef>
              <a:spcAft>
                <a:spcPts val="0"/>
              </a:spcAft>
              <a:buNone/>
            </a:pPr>
            <a:endParaRPr lang="en-US" dirty="0"/>
          </a:p>
        </p:txBody>
      </p:sp>
      <p:sp>
        <p:nvSpPr>
          <p:cNvPr id="4" name="Slide Number Placeholder 3">
            <a:extLst>
              <a:ext uri="{FF2B5EF4-FFF2-40B4-BE49-F238E27FC236}">
                <a16:creationId xmlns:a16="http://schemas.microsoft.com/office/drawing/2014/main" id="{526C8D75-FC17-1CE1-5BD3-965599DB6254}"/>
              </a:ext>
            </a:extLst>
          </p:cNvPr>
          <p:cNvSpPr>
            <a:spLocks noGrp="1"/>
          </p:cNvSpPr>
          <p:nvPr>
            <p:ph type="sldNum" sz="quarter" idx="12"/>
          </p:nvPr>
        </p:nvSpPr>
        <p:spPr/>
        <p:txBody>
          <a:bodyPr/>
          <a:lstStyle/>
          <a:p>
            <a:fld id="{4438008B-BB23-4F4B-8B27-CD97607E1CAA}" type="slidenum">
              <a:rPr lang="en-US" smtClean="0"/>
              <a:t>6</a:t>
            </a:fld>
            <a:endParaRPr lang="en-US" dirty="0"/>
          </a:p>
        </p:txBody>
      </p:sp>
    </p:spTree>
    <p:extLst>
      <p:ext uri="{BB962C8B-B14F-4D97-AF65-F5344CB8AC3E}">
        <p14:creationId xmlns:p14="http://schemas.microsoft.com/office/powerpoint/2010/main" val="119126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EB56-F016-7636-FB7D-39ECCE2FD7E7}"/>
              </a:ext>
            </a:extLst>
          </p:cNvPr>
          <p:cNvSpPr>
            <a:spLocks noGrp="1"/>
          </p:cNvSpPr>
          <p:nvPr>
            <p:ph type="title"/>
          </p:nvPr>
        </p:nvSpPr>
        <p:spPr/>
        <p:txBody>
          <a:bodyPr/>
          <a:lstStyle/>
          <a:p>
            <a:r>
              <a:rPr lang="en-US" dirty="0"/>
              <a:t>Threat Assessment - Policy 236</a:t>
            </a:r>
          </a:p>
        </p:txBody>
      </p:sp>
      <p:sp>
        <p:nvSpPr>
          <p:cNvPr id="3" name="Content Placeholder 2">
            <a:extLst>
              <a:ext uri="{FF2B5EF4-FFF2-40B4-BE49-F238E27FC236}">
                <a16:creationId xmlns:a16="http://schemas.microsoft.com/office/drawing/2014/main" id="{22AA9556-31CC-65DB-38AA-1453A9E5DDB3}"/>
              </a:ext>
            </a:extLst>
          </p:cNvPr>
          <p:cNvSpPr>
            <a:spLocks noGrp="1"/>
          </p:cNvSpPr>
          <p:nvPr>
            <p:ph idx="1"/>
          </p:nvPr>
        </p:nvSpPr>
        <p:spPr>
          <a:xfrm>
            <a:off x="302987" y="1544936"/>
            <a:ext cx="11379200" cy="4521128"/>
          </a:xfrm>
        </p:spPr>
        <p:txBody>
          <a:bodyPr>
            <a:normAutofit fontScale="85000" lnSpcReduction="10000"/>
          </a:bodyPr>
          <a:lstStyle/>
          <a:p>
            <a:pPr marL="0" marR="0" indent="0" fontAlgn="t">
              <a:lnSpc>
                <a:spcPct val="103000"/>
              </a:lnSpc>
              <a:spcBef>
                <a:spcPts val="0"/>
              </a:spcBef>
              <a:spcAft>
                <a:spcPts val="0"/>
              </a:spcAft>
              <a:buNone/>
            </a:pPr>
            <a:r>
              <a:rPr lang="en-US" sz="1800" b="1" u="sng" dirty="0">
                <a:solidFill>
                  <a:srgbClr val="333333"/>
                </a:solidFill>
                <a:effectLst/>
                <a:ea typeface="Times New Roman" panose="02020603050405020304" pitchFamily="18" charset="0"/>
              </a:rPr>
              <a:t>Purpose</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333333"/>
                </a:solidFill>
                <a:effectLst/>
                <a:ea typeface="Times New Roman" panose="02020603050405020304" pitchFamily="18" charset="0"/>
              </a:rPr>
              <a:t>The Board is committed to protecting the health, safety and welfare of its students and the school community and providing the resources and support to address identified student needs. The Board adopts this policy to address student behavior that may indicate a threat to the safety of the student, other students, school employees, school facilities, the community and others.</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b="1" u="none" strike="noStrike" dirty="0">
                <a:solidFill>
                  <a:srgbClr val="333333"/>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b="1" u="sng" dirty="0">
                <a:solidFill>
                  <a:srgbClr val="333333"/>
                </a:solidFill>
                <a:effectLst/>
                <a:ea typeface="Times New Roman" panose="02020603050405020304" pitchFamily="18" charset="0"/>
              </a:rPr>
              <a:t>Guidelines</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333333"/>
                </a:solidFill>
                <a:effectLst/>
                <a:ea typeface="Times New Roman" panose="02020603050405020304" pitchFamily="18" charset="0"/>
              </a:rPr>
              <a:t>The Superintendent or designee shall ensure and establish procedures for:</a:t>
            </a:r>
            <a:endParaRPr lang="en-US" sz="1800" dirty="0">
              <a:solidFill>
                <a:srgbClr val="000000"/>
              </a:solidFill>
              <a:effectLst/>
              <a:ea typeface="Times New Roman" panose="02020603050405020304" pitchFamily="18" charset="0"/>
            </a:endParaRPr>
          </a:p>
          <a:p>
            <a:pPr marL="342900" marR="0" lvl="0" indent="-342900" fontAlgn="t">
              <a:lnSpc>
                <a:spcPct val="103000"/>
              </a:lnSpc>
              <a:spcBef>
                <a:spcPts val="0"/>
              </a:spcBef>
              <a:spcAft>
                <a:spcPts val="0"/>
              </a:spcAft>
              <a:buFont typeface="+mj-lt"/>
              <a:buAutoNum type="arabicPeriod"/>
              <a:tabLst>
                <a:tab pos="457200" algn="l"/>
              </a:tabLst>
            </a:pPr>
            <a:r>
              <a:rPr lang="en-US" sz="1800" dirty="0">
                <a:solidFill>
                  <a:srgbClr val="333333"/>
                </a:solidFill>
                <a:effectLst/>
                <a:ea typeface="Times New Roman" panose="02020603050405020304" pitchFamily="18" charset="0"/>
              </a:rPr>
              <a:t> Educating and informing students, families, and employees regarding the existence of the threat assessment team by providing age-appropriate materials.</a:t>
            </a:r>
            <a:br>
              <a:rPr lang="en-US" sz="1800" dirty="0">
                <a:solidFill>
                  <a:srgbClr val="333333"/>
                </a:solidFill>
                <a:effectLst/>
                <a:ea typeface="Times New Roman" panose="02020603050405020304" pitchFamily="18" charset="0"/>
              </a:rPr>
            </a:br>
            <a:r>
              <a:rPr lang="en-US" sz="1800" dirty="0">
                <a:solidFill>
                  <a:srgbClr val="333333"/>
                </a:solidFill>
                <a:effectLst/>
                <a:ea typeface="Times New Roman" panose="02020603050405020304" pitchFamily="18" charset="0"/>
              </a:rPr>
              <a:t> </a:t>
            </a:r>
          </a:p>
          <a:p>
            <a:pPr marL="342900" marR="0" lvl="0" indent="-342900" fontAlgn="t">
              <a:lnSpc>
                <a:spcPct val="103000"/>
              </a:lnSpc>
              <a:spcBef>
                <a:spcPts val="0"/>
              </a:spcBef>
              <a:spcAft>
                <a:spcPts val="0"/>
              </a:spcAft>
              <a:buFont typeface="+mj-lt"/>
              <a:buAutoNum type="arabicPeriod"/>
              <a:tabLst>
                <a:tab pos="457200" algn="l"/>
              </a:tabLst>
            </a:pPr>
            <a:r>
              <a:rPr lang="en-US" sz="1800" dirty="0">
                <a:solidFill>
                  <a:srgbClr val="333333"/>
                </a:solidFill>
                <a:effectLst/>
                <a:ea typeface="Times New Roman" panose="02020603050405020304" pitchFamily="18" charset="0"/>
              </a:rPr>
              <a:t>Assessing and responding to reports of threat from varying resources; making appropriate determinations, referrals, and notifications.</a:t>
            </a:r>
            <a:br>
              <a:rPr lang="en-US" sz="1800" dirty="0">
                <a:solidFill>
                  <a:srgbClr val="333333"/>
                </a:solidFill>
                <a:effectLst/>
                <a:ea typeface="Times New Roman" panose="02020603050405020304" pitchFamily="18" charset="0"/>
              </a:rPr>
            </a:br>
            <a:r>
              <a:rPr lang="en-US" sz="1800" dirty="0">
                <a:solidFill>
                  <a:srgbClr val="333333"/>
                </a:solidFill>
                <a:effectLst/>
                <a:ea typeface="Times New Roman" panose="02020603050405020304" pitchFamily="18" charset="0"/>
              </a:rPr>
              <a:t> </a:t>
            </a:r>
          </a:p>
          <a:p>
            <a:pPr marL="342900" marR="0" lvl="0" indent="-342900" fontAlgn="t">
              <a:lnSpc>
                <a:spcPct val="103000"/>
              </a:lnSpc>
              <a:spcBef>
                <a:spcPts val="0"/>
              </a:spcBef>
              <a:spcAft>
                <a:spcPts val="0"/>
              </a:spcAft>
              <a:buFont typeface="+mj-lt"/>
              <a:buAutoNum type="arabicPeriod"/>
              <a:tabLst>
                <a:tab pos="457200" algn="l"/>
              </a:tabLst>
            </a:pPr>
            <a:r>
              <a:rPr lang="en-US" sz="1800" dirty="0">
                <a:solidFill>
                  <a:srgbClr val="333333"/>
                </a:solidFill>
                <a:effectLst/>
                <a:ea typeface="Times New Roman" panose="02020603050405020304" pitchFamily="18" charset="0"/>
              </a:rPr>
              <a:t>Establishing and monitoring safety plans for persons involved in incidents/threats made.</a:t>
            </a:r>
            <a:br>
              <a:rPr lang="en-US" sz="1800" dirty="0">
                <a:solidFill>
                  <a:srgbClr val="333333"/>
                </a:solidFill>
                <a:effectLst/>
                <a:ea typeface="Times New Roman" panose="02020603050405020304" pitchFamily="18" charset="0"/>
              </a:rPr>
            </a:br>
            <a:r>
              <a:rPr lang="en-US" sz="1800" dirty="0">
                <a:solidFill>
                  <a:srgbClr val="333333"/>
                </a:solidFill>
                <a:effectLst/>
                <a:ea typeface="Times New Roman" panose="02020603050405020304" pitchFamily="18" charset="0"/>
              </a:rPr>
              <a:t> </a:t>
            </a:r>
          </a:p>
          <a:p>
            <a:pPr marL="342900" marR="0" lvl="0" indent="-342900" fontAlgn="t">
              <a:lnSpc>
                <a:spcPct val="103000"/>
              </a:lnSpc>
              <a:spcBef>
                <a:spcPts val="0"/>
              </a:spcBef>
              <a:spcAft>
                <a:spcPts val="0"/>
              </a:spcAft>
              <a:buFont typeface="+mj-lt"/>
              <a:buAutoNum type="arabicPeriod"/>
              <a:tabLst>
                <a:tab pos="457200" algn="l"/>
              </a:tabLst>
            </a:pPr>
            <a:r>
              <a:rPr lang="en-US" sz="1800" dirty="0">
                <a:solidFill>
                  <a:srgbClr val="333333"/>
                </a:solidFill>
                <a:effectLst/>
                <a:ea typeface="Times New Roman" panose="02020603050405020304" pitchFamily="18" charset="0"/>
              </a:rPr>
              <a:t>Providing information as necessary to comply with reporting requirements such as annually presenting to the board a report which includes: the number of threat assessment teams assigned in the District, and their composition, the total number and type of threats assessed that year, and a summary of interactions with outside agencies. </a:t>
            </a:r>
            <a:r>
              <a:rPr lang="en-US" sz="1800" dirty="0">
                <a:solidFill>
                  <a:srgbClr val="FF0000"/>
                </a:solidFill>
                <a:effectLst/>
                <a:ea typeface="Times New Roman" panose="02020603050405020304" pitchFamily="18" charset="0"/>
              </a:rPr>
              <a:t>Such data shall be reviewed through lenses of equity and trauma-informed approaches to identify any patterns of inequity. </a:t>
            </a:r>
            <a:br>
              <a:rPr lang="en-US" sz="1800" dirty="0">
                <a:solidFill>
                  <a:srgbClr val="FF0000"/>
                </a:solidFill>
                <a:effectLst/>
                <a:ea typeface="Times New Roman" panose="02020603050405020304" pitchFamily="18" charset="0"/>
              </a:rPr>
            </a:br>
            <a:r>
              <a:rPr lang="en-US" sz="1800" dirty="0">
                <a:solidFill>
                  <a:srgbClr val="FF0000"/>
                </a:solidFill>
                <a:effectLst/>
                <a:ea typeface="Times New Roman" panose="02020603050405020304" pitchFamily="18" charset="0"/>
              </a:rPr>
              <a:t> </a:t>
            </a:r>
          </a:p>
          <a:p>
            <a:pPr marL="342900" marR="0" lvl="0" indent="-342900" fontAlgn="t">
              <a:lnSpc>
                <a:spcPct val="103000"/>
              </a:lnSpc>
              <a:spcBef>
                <a:spcPts val="0"/>
              </a:spcBef>
              <a:spcAft>
                <a:spcPts val="0"/>
              </a:spcAft>
              <a:buFont typeface="+mj-lt"/>
              <a:buAutoNum type="arabicPeriod"/>
              <a:tabLst>
                <a:tab pos="457200" algn="l"/>
              </a:tabLst>
            </a:pPr>
            <a:r>
              <a:rPr lang="en-US" sz="1800" dirty="0">
                <a:solidFill>
                  <a:srgbClr val="333333"/>
                </a:solidFill>
                <a:effectLst/>
                <a:ea typeface="Times New Roman" panose="02020603050405020304" pitchFamily="18" charset="0"/>
              </a:rPr>
              <a:t>Ensuring Compliance with Federal and State Laws/Regulations regarding student record confidentiality.</a:t>
            </a:r>
          </a:p>
          <a:p>
            <a:pPr marL="0" indent="0">
              <a:buNone/>
            </a:pPr>
            <a:endParaRPr lang="en-US" sz="2000" dirty="0">
              <a:cs typeface="Arial" panose="020B0604020202020204" pitchFamily="34" charset="0"/>
            </a:endParaRPr>
          </a:p>
        </p:txBody>
      </p:sp>
      <p:sp>
        <p:nvSpPr>
          <p:cNvPr id="4" name="Slide Number Placeholder 3">
            <a:extLst>
              <a:ext uri="{FF2B5EF4-FFF2-40B4-BE49-F238E27FC236}">
                <a16:creationId xmlns:a16="http://schemas.microsoft.com/office/drawing/2014/main" id="{DA13217D-D6F3-0257-C3B1-41B23B793830}"/>
              </a:ext>
            </a:extLst>
          </p:cNvPr>
          <p:cNvSpPr>
            <a:spLocks noGrp="1"/>
          </p:cNvSpPr>
          <p:nvPr>
            <p:ph type="sldNum" sz="quarter" idx="12"/>
          </p:nvPr>
        </p:nvSpPr>
        <p:spPr/>
        <p:txBody>
          <a:bodyPr/>
          <a:lstStyle/>
          <a:p>
            <a:fld id="{C27E3B08-EC1D-4534-BD25-376739470787}" type="slidenum">
              <a:rPr lang="en-US" smtClean="0"/>
              <a:t>7</a:t>
            </a:fld>
            <a:endParaRPr lang="en-US"/>
          </a:p>
        </p:txBody>
      </p:sp>
    </p:spTree>
    <p:extLst>
      <p:ext uri="{BB962C8B-B14F-4D97-AF65-F5344CB8AC3E}">
        <p14:creationId xmlns:p14="http://schemas.microsoft.com/office/powerpoint/2010/main" val="1118172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EB56-F016-7636-FB7D-39ECCE2FD7E7}"/>
              </a:ext>
            </a:extLst>
          </p:cNvPr>
          <p:cNvSpPr>
            <a:spLocks noGrp="1"/>
          </p:cNvSpPr>
          <p:nvPr>
            <p:ph type="title"/>
          </p:nvPr>
        </p:nvSpPr>
        <p:spPr/>
        <p:txBody>
          <a:bodyPr/>
          <a:lstStyle/>
          <a:p>
            <a:r>
              <a:rPr lang="en-US" dirty="0"/>
              <a:t>Threat Assessment - Policy 236</a:t>
            </a:r>
          </a:p>
        </p:txBody>
      </p:sp>
      <p:sp>
        <p:nvSpPr>
          <p:cNvPr id="3" name="Content Placeholder 2">
            <a:extLst>
              <a:ext uri="{FF2B5EF4-FFF2-40B4-BE49-F238E27FC236}">
                <a16:creationId xmlns:a16="http://schemas.microsoft.com/office/drawing/2014/main" id="{22AA9556-31CC-65DB-38AA-1453A9E5DDB3}"/>
              </a:ext>
            </a:extLst>
          </p:cNvPr>
          <p:cNvSpPr>
            <a:spLocks noGrp="1"/>
          </p:cNvSpPr>
          <p:nvPr>
            <p:ph idx="1"/>
          </p:nvPr>
        </p:nvSpPr>
        <p:spPr>
          <a:xfrm>
            <a:off x="302987" y="1544936"/>
            <a:ext cx="11379200" cy="4521128"/>
          </a:xfrm>
        </p:spPr>
        <p:txBody>
          <a:bodyPr>
            <a:normAutofit/>
          </a:bodyPr>
          <a:lstStyle/>
          <a:p>
            <a:r>
              <a:rPr lang="en-US" sz="2000" b="0" i="0" dirty="0">
                <a:effectLst/>
                <a:cs typeface="Arial" panose="020B0604020202020204" pitchFamily="34" charset="0"/>
              </a:rPr>
              <a:t>Revisions the to School Code now require some actions related to threat assessment to be completed </a:t>
            </a:r>
            <a:r>
              <a:rPr lang="en-US" sz="2000" b="0" i="0" u="sng" dirty="0">
                <a:effectLst/>
                <a:cs typeface="Arial" panose="020B0604020202020204" pitchFamily="34" charset="0"/>
              </a:rPr>
              <a:t>annually</a:t>
            </a:r>
            <a:r>
              <a:rPr lang="en-US" sz="2000" u="sng" dirty="0">
                <a:cs typeface="Arial" panose="020B0604020202020204" pitchFamily="34" charset="0"/>
              </a:rPr>
              <a:t>.</a:t>
            </a:r>
          </a:p>
          <a:p>
            <a:pPr lvl="1"/>
            <a:r>
              <a:rPr lang="en-US" sz="2000" b="0" i="0" dirty="0">
                <a:effectLst/>
                <a:cs typeface="Arial" panose="020B0604020202020204" pitchFamily="34" charset="0"/>
              </a:rPr>
              <a:t>The threat assessment team now needs to be provided with individual or group training </a:t>
            </a:r>
            <a:r>
              <a:rPr lang="en-US" sz="2000" b="0" i="0" u="sng" dirty="0">
                <a:effectLst/>
                <a:cs typeface="Arial" panose="020B0604020202020204" pitchFamily="34" charset="0"/>
              </a:rPr>
              <a:t>annually</a:t>
            </a:r>
            <a:r>
              <a:rPr lang="en-US" sz="2000" b="0" i="0" dirty="0">
                <a:effectLst/>
                <a:cs typeface="Arial" panose="020B0604020202020204" pitchFamily="34" charset="0"/>
              </a:rPr>
              <a:t> on the required elements that were already outlined in the law and Board policy. </a:t>
            </a:r>
          </a:p>
          <a:p>
            <a:pPr lvl="1"/>
            <a:r>
              <a:rPr lang="en-US" sz="2000" b="0" i="0" dirty="0">
                <a:effectLst/>
                <a:cs typeface="Arial" panose="020B0604020202020204" pitchFamily="34" charset="0"/>
              </a:rPr>
              <a:t>The school entity must </a:t>
            </a:r>
            <a:r>
              <a:rPr lang="en-US" sz="2000" b="0" i="0" u="sng" dirty="0">
                <a:effectLst/>
                <a:cs typeface="Arial" panose="020B0604020202020204" pitchFamily="34" charset="0"/>
              </a:rPr>
              <a:t>annually</a:t>
            </a:r>
            <a:r>
              <a:rPr lang="en-US" sz="2000" b="0" i="0" dirty="0">
                <a:effectLst/>
                <a:cs typeface="Arial" panose="020B0604020202020204" pitchFamily="34" charset="0"/>
              </a:rPr>
              <a:t> notify students, employees and parents/guardians about the existence and purpose of the threat assessment team, including posting information on the school entity's publicly accessible website. </a:t>
            </a:r>
          </a:p>
          <a:p>
            <a:pPr lvl="1"/>
            <a:r>
              <a:rPr lang="en-US" sz="2000" b="0" i="0" dirty="0">
                <a:effectLst/>
                <a:cs typeface="Arial" panose="020B0604020202020204" pitchFamily="34" charset="0"/>
              </a:rPr>
              <a:t>There is also a new </a:t>
            </a:r>
            <a:r>
              <a:rPr lang="en-US" sz="2000" b="0" i="0" u="sng" dirty="0">
                <a:effectLst/>
                <a:cs typeface="Arial" panose="020B0604020202020204" pitchFamily="34" charset="0"/>
              </a:rPr>
              <a:t>annual</a:t>
            </a:r>
            <a:r>
              <a:rPr lang="en-US" sz="2000" b="0" i="0" dirty="0">
                <a:effectLst/>
                <a:cs typeface="Arial" panose="020B0604020202020204" pitchFamily="34" charset="0"/>
              </a:rPr>
              <a:t> requirement added to the school safety and security training for all school employees on identification or recognition of student behavior that may indicate a threat to the safety of the student, other students, school employees, other individuals, school facilities or the community, and how to report concerns to the threat assessment team or through other methods, such as the Safe2Say Something program or another school entity tip line.</a:t>
            </a:r>
            <a:endParaRPr lang="en-US" sz="2000" dirty="0">
              <a:cs typeface="Arial" panose="020B0604020202020204" pitchFamily="34" charset="0"/>
            </a:endParaRPr>
          </a:p>
        </p:txBody>
      </p:sp>
      <p:sp>
        <p:nvSpPr>
          <p:cNvPr id="4" name="Slide Number Placeholder 3">
            <a:extLst>
              <a:ext uri="{FF2B5EF4-FFF2-40B4-BE49-F238E27FC236}">
                <a16:creationId xmlns:a16="http://schemas.microsoft.com/office/drawing/2014/main" id="{DA13217D-D6F3-0257-C3B1-41B23B793830}"/>
              </a:ext>
            </a:extLst>
          </p:cNvPr>
          <p:cNvSpPr>
            <a:spLocks noGrp="1"/>
          </p:cNvSpPr>
          <p:nvPr>
            <p:ph type="sldNum" sz="quarter" idx="12"/>
          </p:nvPr>
        </p:nvSpPr>
        <p:spPr/>
        <p:txBody>
          <a:bodyPr/>
          <a:lstStyle/>
          <a:p>
            <a:fld id="{C27E3B08-EC1D-4534-BD25-376739470787}" type="slidenum">
              <a:rPr lang="en-US" smtClean="0"/>
              <a:t>8</a:t>
            </a:fld>
            <a:endParaRPr lang="en-US"/>
          </a:p>
        </p:txBody>
      </p:sp>
    </p:spTree>
    <p:extLst>
      <p:ext uri="{BB962C8B-B14F-4D97-AF65-F5344CB8AC3E}">
        <p14:creationId xmlns:p14="http://schemas.microsoft.com/office/powerpoint/2010/main" val="800771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EB56-F016-7636-FB7D-39ECCE2FD7E7}"/>
              </a:ext>
            </a:extLst>
          </p:cNvPr>
          <p:cNvSpPr>
            <a:spLocks noGrp="1"/>
          </p:cNvSpPr>
          <p:nvPr>
            <p:ph type="title"/>
          </p:nvPr>
        </p:nvSpPr>
        <p:spPr/>
        <p:txBody>
          <a:bodyPr/>
          <a:lstStyle/>
          <a:p>
            <a:r>
              <a:rPr lang="en-US" dirty="0"/>
              <a:t>Threat Assessment - Policy 236</a:t>
            </a:r>
          </a:p>
        </p:txBody>
      </p:sp>
      <p:sp>
        <p:nvSpPr>
          <p:cNvPr id="3" name="Content Placeholder 2">
            <a:extLst>
              <a:ext uri="{FF2B5EF4-FFF2-40B4-BE49-F238E27FC236}">
                <a16:creationId xmlns:a16="http://schemas.microsoft.com/office/drawing/2014/main" id="{22AA9556-31CC-65DB-38AA-1453A9E5DDB3}"/>
              </a:ext>
            </a:extLst>
          </p:cNvPr>
          <p:cNvSpPr>
            <a:spLocks noGrp="1"/>
          </p:cNvSpPr>
          <p:nvPr>
            <p:ph idx="1"/>
          </p:nvPr>
        </p:nvSpPr>
        <p:spPr>
          <a:xfrm>
            <a:off x="302987" y="1544936"/>
            <a:ext cx="11379200" cy="4521128"/>
          </a:xfrm>
        </p:spPr>
        <p:txBody>
          <a:bodyPr>
            <a:normAutofit fontScale="92500" lnSpcReduction="20000"/>
          </a:bodyPr>
          <a:lstStyle/>
          <a:p>
            <a:pPr marL="0" marR="0" indent="0">
              <a:lnSpc>
                <a:spcPct val="103000"/>
              </a:lnSpc>
              <a:spcBef>
                <a:spcPts val="0"/>
              </a:spcBef>
              <a:spcAft>
                <a:spcPts val="0"/>
              </a:spcAft>
              <a:buNone/>
            </a:pPr>
            <a:r>
              <a:rPr lang="en-US" sz="1800" u="sng" dirty="0">
                <a:solidFill>
                  <a:srgbClr val="FF0000"/>
                </a:solidFill>
                <a:effectLst/>
                <a:ea typeface="Times New Roman" panose="02020603050405020304" pitchFamily="18" charset="0"/>
              </a:rPr>
              <a:t>Information for Students, Parents/Guardians and Staff</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The District shall annually notify students, staff and parents/guardians about the existence and purpose of the threat assessment team through posting information on the District website, publishing in handbooks and through other appropriate methods. </a:t>
            </a:r>
            <a:endParaRPr lang="en-US" sz="1800" dirty="0">
              <a:solidFill>
                <a:srgbClr val="000000"/>
              </a:solidFill>
              <a:effectLst/>
              <a:ea typeface="Times New Roman" panose="02020603050405020304" pitchFamily="18" charset="0"/>
            </a:endParaRPr>
          </a:p>
          <a:p>
            <a:pPr marL="22860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The threat assessment team shall make available age-appropriate informational materials to students regarding recognition of threatening or at-risk behavior that may present a threat to the student, other students, school employees, school facilities, the community or others and how to report concerns, including through the Safe2Say Something program and other District reporting hotlines or methods. Informational materials shall be available for review by parents/guardians.</a:t>
            </a:r>
            <a:endParaRPr lang="en-US" sz="1800" dirty="0">
              <a:solidFill>
                <a:srgbClr val="000000"/>
              </a:solidFill>
              <a:effectLst/>
              <a:ea typeface="Times New Roman" panose="02020603050405020304" pitchFamily="18" charset="0"/>
            </a:endParaRPr>
          </a:p>
          <a:p>
            <a:pPr marL="22860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The threat assessment team shall make available informational materials for school employees regarding recognition of threatening or at-risk behavior that may present a threat to the student, other students, school employees, school facilities, the community or others and how to report concerns, including through the Safe2Say Something program and other District reporting hotlines or methods. Information for school employees shall include a list of the staff members who have been appointed to the threat assessment team.</a:t>
            </a:r>
            <a:endParaRPr lang="en-US" sz="1800" dirty="0">
              <a:solidFill>
                <a:srgbClr val="000000"/>
              </a:solidFill>
              <a:effectLst/>
              <a:ea typeface="Times New Roman" panose="02020603050405020304" pitchFamily="18" charset="0"/>
            </a:endParaRPr>
          </a:p>
          <a:p>
            <a:pPr marL="22860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Consistent with Policy 805 – Emergency Preparedness and Response, the District shall annually provide mandatory training for school staff on identification or recognition of student behavior that may indicate a threat to the safety of the student, other students, school employees, other individuals, school facilities or the community, in accordance with law, Board policy and the standards specified by the state's School Safety and Security Committee.</a:t>
            </a:r>
            <a:endParaRPr lang="en-US" sz="1800" dirty="0">
              <a:solidFill>
                <a:srgbClr val="000000"/>
              </a:solidFill>
              <a:effectLst/>
              <a:ea typeface="Times New Roman" panose="02020603050405020304" pitchFamily="18" charset="0"/>
            </a:endParaRPr>
          </a:p>
          <a:p>
            <a:pPr marL="0" indent="0">
              <a:buNone/>
            </a:pPr>
            <a:endParaRPr lang="en-US" sz="2000" dirty="0">
              <a:cs typeface="Arial" panose="020B0604020202020204" pitchFamily="34" charset="0"/>
            </a:endParaRPr>
          </a:p>
        </p:txBody>
      </p:sp>
      <p:sp>
        <p:nvSpPr>
          <p:cNvPr id="4" name="Slide Number Placeholder 3">
            <a:extLst>
              <a:ext uri="{FF2B5EF4-FFF2-40B4-BE49-F238E27FC236}">
                <a16:creationId xmlns:a16="http://schemas.microsoft.com/office/drawing/2014/main" id="{DA13217D-D6F3-0257-C3B1-41B23B793830}"/>
              </a:ext>
            </a:extLst>
          </p:cNvPr>
          <p:cNvSpPr>
            <a:spLocks noGrp="1"/>
          </p:cNvSpPr>
          <p:nvPr>
            <p:ph type="sldNum" sz="quarter" idx="12"/>
          </p:nvPr>
        </p:nvSpPr>
        <p:spPr/>
        <p:txBody>
          <a:bodyPr/>
          <a:lstStyle/>
          <a:p>
            <a:fld id="{C27E3B08-EC1D-4534-BD25-376739470787}" type="slidenum">
              <a:rPr lang="en-US" smtClean="0"/>
              <a:t>9</a:t>
            </a:fld>
            <a:endParaRPr lang="en-US"/>
          </a:p>
        </p:txBody>
      </p:sp>
    </p:spTree>
    <p:extLst>
      <p:ext uri="{BB962C8B-B14F-4D97-AF65-F5344CB8AC3E}">
        <p14:creationId xmlns:p14="http://schemas.microsoft.com/office/powerpoint/2010/main" val="2066652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EB56-F016-7636-FB7D-39ECCE2FD7E7}"/>
              </a:ext>
            </a:extLst>
          </p:cNvPr>
          <p:cNvSpPr>
            <a:spLocks noGrp="1"/>
          </p:cNvSpPr>
          <p:nvPr>
            <p:ph type="title"/>
          </p:nvPr>
        </p:nvSpPr>
        <p:spPr/>
        <p:txBody>
          <a:bodyPr/>
          <a:lstStyle/>
          <a:p>
            <a:r>
              <a:rPr lang="en-US" dirty="0"/>
              <a:t>Threat Assessment - Policy 236</a:t>
            </a:r>
          </a:p>
        </p:txBody>
      </p:sp>
      <p:sp>
        <p:nvSpPr>
          <p:cNvPr id="3" name="Content Placeholder 2">
            <a:extLst>
              <a:ext uri="{FF2B5EF4-FFF2-40B4-BE49-F238E27FC236}">
                <a16:creationId xmlns:a16="http://schemas.microsoft.com/office/drawing/2014/main" id="{22AA9556-31CC-65DB-38AA-1453A9E5DDB3}"/>
              </a:ext>
            </a:extLst>
          </p:cNvPr>
          <p:cNvSpPr>
            <a:spLocks noGrp="1"/>
          </p:cNvSpPr>
          <p:nvPr>
            <p:ph sz="half" idx="1"/>
          </p:nvPr>
        </p:nvSpPr>
        <p:spPr>
          <a:xfrm>
            <a:off x="0" y="1436914"/>
            <a:ext cx="6019800" cy="4740049"/>
          </a:xfrm>
        </p:spPr>
        <p:txBody>
          <a:bodyPr>
            <a:noAutofit/>
          </a:bodyPr>
          <a:lstStyle/>
          <a:p>
            <a:pPr marL="0" marR="0" indent="0">
              <a:lnSpc>
                <a:spcPct val="120000"/>
              </a:lnSpc>
              <a:spcBef>
                <a:spcPts val="0"/>
              </a:spcBef>
              <a:spcAft>
                <a:spcPts val="0"/>
              </a:spcAft>
              <a:buNone/>
            </a:pPr>
            <a:r>
              <a:rPr lang="en-US" sz="1000" u="sng" dirty="0">
                <a:solidFill>
                  <a:srgbClr val="FF0000"/>
                </a:solidFill>
                <a:effectLst/>
                <a:ea typeface="Times New Roman" panose="02020603050405020304" pitchFamily="18" charset="0"/>
              </a:rPr>
              <a:t>Reporting and Identification</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The threat assessment team shall document, assess and respond to reports received regarding students whose behavior may indicate a threat to the safety of the student, other students, school employees, school facilities, the community or others. </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 </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The threat assessment team shall assist in assessing and responding to reports that are received through the Safe2Say Something Program identifying students who may be a threat to themselves or others.</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 </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The threat assessment team shall assist in assessing and responding to reports of students exhibiting self-harm or suicide risk factors or warning signs, as identified in accordance with applicable law and Board policy.</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 </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When the threat assessment team has made a preliminary determination that a student’s reported behavior may indicate a threat to the safety of the student, other students, school employees, school facilities, the community or others, the team shall immediately take the following steps: </a:t>
            </a:r>
            <a:endParaRPr lang="en-US" sz="1000" dirty="0">
              <a:solidFill>
                <a:srgbClr val="000000"/>
              </a:solidFill>
              <a:effectLst/>
              <a:ea typeface="Times New Roman" panose="02020603050405020304" pitchFamily="18" charset="0"/>
            </a:endParaRPr>
          </a:p>
          <a:p>
            <a:pPr>
              <a:lnSpc>
                <a:spcPct val="120000"/>
              </a:lnSpc>
              <a:spcBef>
                <a:spcPts val="0"/>
              </a:spcBef>
              <a:tabLst>
                <a:tab pos="457200" algn="l"/>
              </a:tabLst>
            </a:pPr>
            <a:r>
              <a:rPr lang="en-US" sz="1000" dirty="0">
                <a:solidFill>
                  <a:srgbClr val="FF0000"/>
                </a:solidFill>
                <a:effectLst/>
                <a:ea typeface="Times New Roman" panose="02020603050405020304" pitchFamily="18" charset="0"/>
              </a:rPr>
              <a:t>Notify the Superintendent or designee and School Safety and Security Coordinator of the reported threat.</a:t>
            </a:r>
            <a:endParaRPr lang="en-US" sz="1000" dirty="0">
              <a:solidFill>
                <a:srgbClr val="FF0000"/>
              </a:solidFill>
              <a:ea typeface="Times New Roman" panose="02020603050405020304" pitchFamily="18" charset="0"/>
            </a:endParaRPr>
          </a:p>
          <a:p>
            <a:pPr>
              <a:lnSpc>
                <a:spcPct val="120000"/>
              </a:lnSpc>
              <a:spcBef>
                <a:spcPts val="0"/>
              </a:spcBef>
              <a:tabLst>
                <a:tab pos="457200" algn="l"/>
              </a:tabLst>
            </a:pPr>
            <a:r>
              <a:rPr lang="en-US" sz="1000" dirty="0">
                <a:solidFill>
                  <a:srgbClr val="FF0000"/>
                </a:solidFill>
                <a:effectLst/>
                <a:ea typeface="Times New Roman" panose="02020603050405020304" pitchFamily="18" charset="0"/>
              </a:rPr>
              <a:t>Notify the building principal of the school the student attends of the reported threat, who shall notify the student’s parent/guardian of the reported threat.</a:t>
            </a:r>
            <a:br>
              <a:rPr lang="en-US" sz="1000" dirty="0">
                <a:solidFill>
                  <a:srgbClr val="FF0000"/>
                </a:solidFill>
                <a:effectLst/>
                <a:ea typeface="Times New Roman" panose="02020603050405020304" pitchFamily="18" charset="0"/>
              </a:rPr>
            </a:br>
            <a:r>
              <a:rPr lang="en-US" sz="1000" dirty="0">
                <a:solidFill>
                  <a:srgbClr val="FF0000"/>
                </a:solidFill>
                <a:effectLst/>
                <a:ea typeface="Times New Roman" panose="02020603050405020304" pitchFamily="18" charset="0"/>
              </a:rPr>
              <a:t> </a:t>
            </a: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When a reported student’s behavior indicates that there may be an imminent threat to the safety of the student or others, or an emergency situation, a threat assessment team member shall take immediate action, which may include promptly reporting to the appropriate law enforcement agency and school administration.</a:t>
            </a:r>
            <a:endParaRPr lang="en-US" sz="10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1000" dirty="0">
                <a:solidFill>
                  <a:srgbClr val="FF0000"/>
                </a:solidFill>
                <a:effectLst/>
                <a:ea typeface="Times New Roman" panose="02020603050405020304" pitchFamily="18" charset="0"/>
              </a:rPr>
              <a:t> </a:t>
            </a:r>
            <a:endParaRPr lang="en-US" sz="1000" dirty="0">
              <a:solidFill>
                <a:srgbClr val="000000"/>
              </a:solidFill>
              <a:effectLst/>
              <a:ea typeface="Times New Roman" panose="02020603050405020304" pitchFamily="18" charset="0"/>
            </a:endParaRPr>
          </a:p>
          <a:p>
            <a:pPr marL="0" marR="0" indent="0" fontAlgn="t">
              <a:lnSpc>
                <a:spcPct val="120000"/>
              </a:lnSpc>
              <a:spcBef>
                <a:spcPts val="0"/>
              </a:spcBef>
              <a:spcAft>
                <a:spcPts val="0"/>
              </a:spcAft>
              <a:buNone/>
            </a:pPr>
            <a:r>
              <a:rPr lang="en-US" sz="1000" dirty="0">
                <a:solidFill>
                  <a:srgbClr val="FF0000"/>
                </a:solidFill>
                <a:effectLst/>
                <a:ea typeface="Times New Roman" panose="02020603050405020304" pitchFamily="18" charset="0"/>
              </a:rPr>
              <a:t>Where a threat assessment team member has reasonable cause to suspect that a reported situation indicates that a student may be a victim of child abuse, the member shall make a report of suspected child abuse in accordance with law and Board policy.</a:t>
            </a:r>
            <a:endParaRPr lang="en-US" sz="1000" dirty="0">
              <a:solidFill>
                <a:srgbClr val="000000"/>
              </a:solidFill>
              <a:effectLst/>
              <a:ea typeface="Times New Roman" panose="02020603050405020304" pitchFamily="18" charset="0"/>
            </a:endParaRPr>
          </a:p>
          <a:p>
            <a:pPr marL="0" marR="0" indent="0" fontAlgn="t">
              <a:lnSpc>
                <a:spcPct val="120000"/>
              </a:lnSpc>
              <a:spcBef>
                <a:spcPts val="0"/>
              </a:spcBef>
              <a:spcAft>
                <a:spcPts val="0"/>
              </a:spcAft>
              <a:buNone/>
            </a:pPr>
            <a:r>
              <a:rPr lang="en-US" sz="1000" dirty="0">
                <a:solidFill>
                  <a:srgbClr val="FF0000"/>
                </a:solidFill>
                <a:effectLst/>
                <a:ea typeface="Times New Roman" panose="02020603050405020304" pitchFamily="18" charset="0"/>
              </a:rPr>
              <a:t> </a:t>
            </a:r>
            <a:endParaRPr lang="en-US" sz="1000" dirty="0">
              <a:solidFill>
                <a:srgbClr val="000000"/>
              </a:solidFill>
              <a:effectLst/>
              <a:ea typeface="Times New Roman" panose="02020603050405020304" pitchFamily="18" charset="0"/>
            </a:endParaRPr>
          </a:p>
          <a:p>
            <a:pPr marL="0" indent="0">
              <a:buNone/>
            </a:pPr>
            <a:endParaRPr lang="en-US" sz="200" dirty="0">
              <a:cs typeface="Arial" panose="020B0604020202020204" pitchFamily="34" charset="0"/>
            </a:endParaRPr>
          </a:p>
        </p:txBody>
      </p:sp>
      <p:sp>
        <p:nvSpPr>
          <p:cNvPr id="5" name="Content Placeholder 4">
            <a:extLst>
              <a:ext uri="{FF2B5EF4-FFF2-40B4-BE49-F238E27FC236}">
                <a16:creationId xmlns:a16="http://schemas.microsoft.com/office/drawing/2014/main" id="{A147603C-7ACD-982E-E1B0-22B8D4644E34}"/>
              </a:ext>
            </a:extLst>
          </p:cNvPr>
          <p:cNvSpPr>
            <a:spLocks noGrp="1"/>
          </p:cNvSpPr>
          <p:nvPr>
            <p:ph sz="half" idx="2"/>
          </p:nvPr>
        </p:nvSpPr>
        <p:spPr>
          <a:xfrm>
            <a:off x="6172200" y="1436914"/>
            <a:ext cx="6019800" cy="4740049"/>
          </a:xfrm>
        </p:spPr>
        <p:txBody>
          <a:bodyPr>
            <a:normAutofit fontScale="32500" lnSpcReduction="20000"/>
          </a:bodyPr>
          <a:lstStyle/>
          <a:p>
            <a:pPr marL="0" marR="0" indent="0">
              <a:lnSpc>
                <a:spcPct val="120000"/>
              </a:lnSpc>
              <a:spcBef>
                <a:spcPts val="0"/>
              </a:spcBef>
              <a:spcAft>
                <a:spcPts val="0"/>
              </a:spcAft>
              <a:buNone/>
            </a:pPr>
            <a:r>
              <a:rPr lang="en-US" sz="3100" u="sng" dirty="0">
                <a:solidFill>
                  <a:srgbClr val="FF0000"/>
                </a:solidFill>
                <a:effectLst/>
                <a:ea typeface="Times New Roman" panose="02020603050405020304" pitchFamily="18" charset="0"/>
              </a:rPr>
              <a:t>Response and Intervention</a:t>
            </a:r>
            <a:endParaRPr lang="en-US" sz="31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3100" dirty="0">
                <a:solidFill>
                  <a:srgbClr val="FF0000"/>
                </a:solidFill>
                <a:effectLst/>
                <a:ea typeface="Times New Roman" panose="02020603050405020304" pitchFamily="18" charset="0"/>
              </a:rPr>
              <a:t> The threat assessment team shall develop a Case Management Plan for each student identified and assessed as posing a threat to the student, other students, school employees, school facilities, the community or others. The plan should document the team’s evaluation of the threat and recommendations for disposition of the threat, including the information gathered during the assessment /review of records and recommendations for response and intervention.</a:t>
            </a:r>
            <a:endParaRPr lang="en-US" sz="31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3100" dirty="0">
                <a:solidFill>
                  <a:srgbClr val="FF0000"/>
                </a:solidFill>
                <a:effectLst/>
                <a:ea typeface="Times New Roman" panose="02020603050405020304" pitchFamily="18" charset="0"/>
              </a:rPr>
              <a:t> </a:t>
            </a:r>
            <a:endParaRPr lang="en-US" sz="3100" dirty="0">
              <a:solidFill>
                <a:srgbClr val="000000"/>
              </a:solidFill>
              <a:effectLst/>
              <a:ea typeface="Times New Roman" panose="02020603050405020304" pitchFamily="18" charset="0"/>
            </a:endParaRPr>
          </a:p>
          <a:p>
            <a:pPr marL="0" marR="0" indent="0">
              <a:lnSpc>
                <a:spcPct val="120000"/>
              </a:lnSpc>
              <a:spcBef>
                <a:spcPts val="0"/>
              </a:spcBef>
              <a:spcAft>
                <a:spcPts val="0"/>
              </a:spcAft>
              <a:buNone/>
            </a:pPr>
            <a:r>
              <a:rPr lang="en-US" sz="3100" dirty="0">
                <a:solidFill>
                  <a:srgbClr val="FF0000"/>
                </a:solidFill>
                <a:effectLst/>
                <a:ea typeface="Times New Roman" panose="02020603050405020304" pitchFamily="18" charset="0"/>
              </a:rPr>
              <a:t>Following notification to the student’s parent/guardian, the threat assessment team may refer the student to an appropriate program or take action to address the reported situation in accordance with applicable Board policy, which may include, but is not limited to: </a:t>
            </a:r>
            <a:endParaRPr lang="en-US" sz="3100" dirty="0">
              <a:solidFill>
                <a:srgbClr val="000000"/>
              </a:solidFill>
              <a:effectLst/>
              <a:ea typeface="Times New Roman" panose="02020603050405020304" pitchFamily="18" charset="0"/>
            </a:endParaRPr>
          </a:p>
          <a:p>
            <a:pPr marL="0" indent="0">
              <a:lnSpc>
                <a:spcPct val="120000"/>
              </a:lnSpc>
              <a:spcBef>
                <a:spcPts val="0"/>
              </a:spcBef>
              <a:buNone/>
            </a:pPr>
            <a:r>
              <a:rPr lang="en-US" sz="3100" dirty="0">
                <a:solidFill>
                  <a:srgbClr val="FF0000"/>
                </a:solidFill>
                <a:effectLst/>
                <a:ea typeface="Times New Roman" panose="02020603050405020304" pitchFamily="18" charset="0"/>
              </a:rPr>
              <a:t> </a:t>
            </a:r>
            <a:endParaRPr lang="en-US" sz="3100" dirty="0">
              <a:solidFill>
                <a:srgbClr val="000000"/>
              </a:solidFill>
              <a:effectLst/>
              <a:ea typeface="Times New Roman" panose="02020603050405020304" pitchFamily="18" charset="0"/>
            </a:endParaRP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 referral to the Student Assistance Program.</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 referral to the appropriate law enforcement agency. </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An appropriate evaluation to determine whether the student is a qualified student with a disability in need of a Section 504 Service Agreement or in need of special education services through an Individualized Education Program (IEP), in accordance with applicable law and Board policy. Prior to the evaluation, the District must issue a Permission to Evaluate form to the student’s parents/guardians and obtain consent to evaluate, consistent with District Policy 108 – Special Education.</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 referral to the student’s IEP Team to review and address the student’s IEP and/or Positive Behavior Support Plan. This could include, but is not limited to, a manifestation determination or functional behavioral assessment in accordance with applicable law, regulations and Board policy.</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 referral to the student’s Section 504 Team to review and address the student’s Section 504 Service Agreement and/or Positive Behavior Support Plan.</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With prior parental consent, a referral to a behavioral service provider, health care provider or county agency.</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Addressing behavior in accordance with applicable discipline policies and the Code of Student Conduct.</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Ongoing monitoring of the student by the threat assessment team, a child study team, Student Assistance Program team or other appropriate school personnel.</a:t>
            </a:r>
          </a:p>
          <a:p>
            <a:pPr>
              <a:lnSpc>
                <a:spcPct val="120000"/>
              </a:lnSpc>
              <a:spcBef>
                <a:spcPts val="0"/>
              </a:spcBef>
              <a:tabLst>
                <a:tab pos="457200" algn="l"/>
              </a:tabLst>
            </a:pPr>
            <a:r>
              <a:rPr lang="en-US" sz="3100" dirty="0">
                <a:solidFill>
                  <a:srgbClr val="FF0000"/>
                </a:solidFill>
                <a:effectLst/>
                <a:ea typeface="Times New Roman" panose="02020603050405020304" pitchFamily="18" charset="0"/>
              </a:rPr>
              <a:t>Taking steps to address the safety of any potential targets identified by the reported threat.</a:t>
            </a:r>
          </a:p>
          <a:p>
            <a:pPr fontAlgn="t">
              <a:lnSpc>
                <a:spcPct val="120000"/>
              </a:lnSpc>
              <a:spcBef>
                <a:spcPts val="0"/>
              </a:spcBef>
            </a:pPr>
            <a:endParaRPr lang="en-US" sz="2800" dirty="0">
              <a:solidFill>
                <a:srgbClr val="000000"/>
              </a:solidFill>
              <a:effectLst/>
              <a:ea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DA13217D-D6F3-0257-C3B1-41B23B793830}"/>
              </a:ext>
            </a:extLst>
          </p:cNvPr>
          <p:cNvSpPr>
            <a:spLocks noGrp="1"/>
          </p:cNvSpPr>
          <p:nvPr>
            <p:ph type="sldNum" sz="quarter" idx="12"/>
          </p:nvPr>
        </p:nvSpPr>
        <p:spPr/>
        <p:txBody>
          <a:bodyPr/>
          <a:lstStyle/>
          <a:p>
            <a:fld id="{C27E3B08-EC1D-4534-BD25-376739470787}" type="slidenum">
              <a:rPr lang="en-US" smtClean="0"/>
              <a:t>10</a:t>
            </a:fld>
            <a:endParaRPr lang="en-US"/>
          </a:p>
        </p:txBody>
      </p:sp>
    </p:spTree>
    <p:extLst>
      <p:ext uri="{BB962C8B-B14F-4D97-AF65-F5344CB8AC3E}">
        <p14:creationId xmlns:p14="http://schemas.microsoft.com/office/powerpoint/2010/main" val="709028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8725-6F58-59DC-22A5-BA71EC4559C4}"/>
              </a:ext>
            </a:extLst>
          </p:cNvPr>
          <p:cNvSpPr>
            <a:spLocks noGrp="1"/>
          </p:cNvSpPr>
          <p:nvPr>
            <p:ph type="title"/>
          </p:nvPr>
        </p:nvSpPr>
        <p:spPr/>
        <p:txBody>
          <a:bodyPr/>
          <a:lstStyle/>
          <a:p>
            <a:r>
              <a:rPr lang="en-US" dirty="0"/>
              <a:t>Emergency Preparedness – Policy 817</a:t>
            </a:r>
          </a:p>
        </p:txBody>
      </p:sp>
      <p:sp>
        <p:nvSpPr>
          <p:cNvPr id="3" name="Content Placeholder 2">
            <a:extLst>
              <a:ext uri="{FF2B5EF4-FFF2-40B4-BE49-F238E27FC236}">
                <a16:creationId xmlns:a16="http://schemas.microsoft.com/office/drawing/2014/main" id="{0562A154-013C-FDA8-09ED-076C0BF3B7DB}"/>
              </a:ext>
            </a:extLst>
          </p:cNvPr>
          <p:cNvSpPr>
            <a:spLocks noGrp="1"/>
          </p:cNvSpPr>
          <p:nvPr>
            <p:ph idx="1"/>
          </p:nvPr>
        </p:nvSpPr>
        <p:spPr>
          <a:xfrm>
            <a:off x="1" y="1379764"/>
            <a:ext cx="12303578" cy="4976586"/>
          </a:xfrm>
        </p:spPr>
        <p:txBody>
          <a:bodyPr>
            <a:normAutofit fontScale="70000" lnSpcReduction="20000"/>
          </a:bodyPr>
          <a:lstStyle/>
          <a:p>
            <a:pPr marL="0" marR="0" indent="0" fontAlgn="t">
              <a:lnSpc>
                <a:spcPct val="103000"/>
              </a:lnSpc>
              <a:spcBef>
                <a:spcPts val="0"/>
              </a:spcBef>
              <a:spcAft>
                <a:spcPts val="0"/>
              </a:spcAft>
              <a:buNone/>
            </a:pPr>
            <a:r>
              <a:rPr lang="en-US" sz="1800" b="1" u="sng" dirty="0">
                <a:solidFill>
                  <a:srgbClr val="333333"/>
                </a:solidFill>
                <a:effectLst/>
                <a:ea typeface="Times New Roman" panose="02020603050405020304" pitchFamily="18" charset="0"/>
              </a:rPr>
              <a:t>Purpose</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333333"/>
                </a:solidFill>
                <a:effectLst/>
                <a:ea typeface="Times New Roman" panose="02020603050405020304" pitchFamily="18" charset="0"/>
              </a:rPr>
              <a:t> The Board recognizes its responsibility for the safety of students, staff, visitors and facilities. Therefore, the Board shall provide facilities, equipment and training necessary to protect against hazards and emergencies, including but not limited to natural disasters, hazardous chemicals, fires, weapons, bomb threats, intruders, terrorism, communicable diseases and pandemics. Advance planning, training, practice and comprehensive implementation are key components in protecting the safety and security of the school community.</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333333"/>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b="1" u="sng" dirty="0">
                <a:solidFill>
                  <a:srgbClr val="FF0000"/>
                </a:solidFill>
                <a:effectLst/>
                <a:ea typeface="Times New Roman" panose="02020603050405020304" pitchFamily="18" charset="0"/>
              </a:rPr>
              <a:t>Emergency Planning</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The emergency preparedness plan shall be accessible in each district building, be reviewed at least annually, and be modified as necessary. A copy of the plan shall be made accessible to the county Emergency Management Agency, each local police department and each local fire department that have jurisdiction over school property. The district shall obtain assurances from each appropriate agency that the emergency preparedness plan will be safeguarded and maintained confidentially.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Appropriate information regarding the emergency preparedness plan shall be communicated to students, parents/guardians, staff, the community and other relevant stakeholders.</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FF0000"/>
                </a:solidFill>
                <a:effectLst/>
                <a:ea typeface="Times New Roman" panose="02020603050405020304" pitchFamily="18" charset="0"/>
              </a:rPr>
              <a:t>Annually, by September 30, the district shall assemble information required to assist local police and fire departments in responding to an emergency. The required information shall be deployed immediately to the Incident Command Post in the event of an emergency incident or disaster</a:t>
            </a:r>
            <a:r>
              <a:rPr lang="en-US" sz="1800" dirty="0">
                <a:solidFill>
                  <a:srgbClr val="333333"/>
                </a:solidFill>
                <a:effectLst/>
                <a:ea typeface="Times New Roman" panose="02020603050405020304" pitchFamily="18" charset="0"/>
              </a:rPr>
              <a:t>.</a:t>
            </a:r>
            <a:endParaRPr lang="en-US" sz="1800" dirty="0">
              <a:solidFill>
                <a:srgbClr val="000000"/>
              </a:solidFill>
              <a:effectLst/>
              <a:ea typeface="Times New Roman" panose="02020603050405020304" pitchFamily="18" charset="0"/>
            </a:endParaRPr>
          </a:p>
          <a:p>
            <a:pPr marL="0" marR="0" indent="0" fontAlgn="t">
              <a:lnSpc>
                <a:spcPct val="103000"/>
              </a:lnSpc>
              <a:spcBef>
                <a:spcPts val="0"/>
              </a:spcBef>
              <a:spcAft>
                <a:spcPts val="0"/>
              </a:spcAft>
              <a:buNone/>
            </a:pPr>
            <a:r>
              <a:rPr lang="en-US" sz="1800" dirty="0">
                <a:solidFill>
                  <a:srgbClr val="333333"/>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b="1" u="sng" dirty="0">
                <a:solidFill>
                  <a:srgbClr val="FF0000"/>
                </a:solidFill>
                <a:effectLst/>
                <a:ea typeface="Times New Roman" panose="02020603050405020304" pitchFamily="18" charset="0"/>
              </a:rPr>
              <a:t>Continuity of Student Learning/Core Operations</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In the event of an emergency, local, county or state officials may require that schools be made available to serve as mass-care facilities. Local, county or state officials may also utilize district-owned buses and other transportation vehicles. The Superintendent or designee shall determine whether schools shall be closed, or the educational program suspended, to safeguard student and staff health and safety.</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State officials may also direct schools to close in order to mitigate the spread of infection or illness in designated emergencies.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The District shall make provisions in the emergency preparedness plan and adhere to Allegheny County Health Department Guidance concerning Infectious Diseases in Schools and Child Care Centers  for the continuity of student learning during school closings or excessive absences, in accordance with law. This may include, as appropriate, activities qualifying as instructional days for fulfilling the minimum required days of instruction under the law.</a:t>
            </a:r>
            <a:br>
              <a:rPr lang="en-US" sz="1800" dirty="0">
                <a:solidFill>
                  <a:srgbClr val="FF0000"/>
                </a:solidFill>
                <a:effectLst/>
                <a:ea typeface="Times New Roman" panose="02020603050405020304" pitchFamily="18" charset="0"/>
              </a:rPr>
            </a:br>
            <a:r>
              <a:rPr lang="en-US" sz="1800" dirty="0">
                <a:solidFill>
                  <a:srgbClr val="FF0000"/>
                </a:solidFill>
                <a:effectLst/>
                <a:ea typeface="Times New Roman" panose="02020603050405020304" pitchFamily="18" charset="0"/>
              </a:rPr>
              <a:t> </a:t>
            </a:r>
            <a:endParaRPr lang="en-US" sz="1800" dirty="0">
              <a:solidFill>
                <a:srgbClr val="000000"/>
              </a:solidFill>
              <a:effectLst/>
              <a:ea typeface="Times New Roman" panose="02020603050405020304" pitchFamily="18" charset="0"/>
            </a:endParaRPr>
          </a:p>
          <a:p>
            <a:pPr marL="0" marR="0" indent="0">
              <a:lnSpc>
                <a:spcPct val="103000"/>
              </a:lnSpc>
              <a:spcBef>
                <a:spcPts val="0"/>
              </a:spcBef>
              <a:spcAft>
                <a:spcPts val="0"/>
              </a:spcAft>
              <a:buNone/>
            </a:pPr>
            <a:r>
              <a:rPr lang="en-US" sz="1800" dirty="0">
                <a:solidFill>
                  <a:srgbClr val="FF0000"/>
                </a:solidFill>
                <a:effectLst/>
                <a:ea typeface="Times New Roman" panose="02020603050405020304" pitchFamily="18" charset="0"/>
              </a:rPr>
              <a:t>The continuity of core operations such as payroll and ongoing communication with staff,</a:t>
            </a:r>
            <a:r>
              <a:rPr lang="en-US" sz="1800" b="1" dirty="0">
                <a:solidFill>
                  <a:srgbClr val="FF0000"/>
                </a:solidFill>
                <a:effectLst/>
                <a:ea typeface="Times New Roman" panose="02020603050405020304" pitchFamily="18" charset="0"/>
              </a:rPr>
              <a:t> </a:t>
            </a:r>
            <a:r>
              <a:rPr lang="en-US" sz="1800" dirty="0">
                <a:solidFill>
                  <a:srgbClr val="FF0000"/>
                </a:solidFill>
                <a:effectLst/>
                <a:ea typeface="Times New Roman" panose="02020603050405020304" pitchFamily="18" charset="0"/>
              </a:rPr>
              <a:t>students and parents/guardians shall be an essential part of the emergency preparedness plan.</a:t>
            </a:r>
            <a:endParaRPr lang="en-US" sz="1800" dirty="0">
              <a:solidFill>
                <a:srgbClr val="000000"/>
              </a:solidFill>
              <a:effectLst/>
              <a:ea typeface="Times New Roman" panose="02020603050405020304" pitchFamily="18" charset="0"/>
            </a:endParaRPr>
          </a:p>
          <a:p>
            <a:pPr marL="0" marR="0" indent="0">
              <a:lnSpc>
                <a:spcPct val="107000"/>
              </a:lnSpc>
              <a:spcBef>
                <a:spcPts val="0"/>
              </a:spcBef>
              <a:spcAft>
                <a:spcPts val="0"/>
              </a:spcAft>
              <a:buNone/>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90D55CD-EB1F-1FAA-613F-74BC9F737CF5}"/>
              </a:ext>
            </a:extLst>
          </p:cNvPr>
          <p:cNvSpPr>
            <a:spLocks noGrp="1"/>
          </p:cNvSpPr>
          <p:nvPr>
            <p:ph type="sldNum" sz="quarter" idx="12"/>
          </p:nvPr>
        </p:nvSpPr>
        <p:spPr/>
        <p:txBody>
          <a:bodyPr/>
          <a:lstStyle/>
          <a:p>
            <a:fld id="{C27E3B08-EC1D-4534-BD25-376739470787}" type="slidenum">
              <a:rPr lang="en-US" smtClean="0"/>
              <a:t>11</a:t>
            </a:fld>
            <a:endParaRPr lang="en-US"/>
          </a:p>
        </p:txBody>
      </p:sp>
    </p:spTree>
    <p:extLst>
      <p:ext uri="{BB962C8B-B14F-4D97-AF65-F5344CB8AC3E}">
        <p14:creationId xmlns:p14="http://schemas.microsoft.com/office/powerpoint/2010/main" val="425359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8725-6F58-59DC-22A5-BA71EC4559C4}"/>
              </a:ext>
            </a:extLst>
          </p:cNvPr>
          <p:cNvSpPr>
            <a:spLocks noGrp="1"/>
          </p:cNvSpPr>
          <p:nvPr>
            <p:ph type="title"/>
          </p:nvPr>
        </p:nvSpPr>
        <p:spPr/>
        <p:txBody>
          <a:bodyPr/>
          <a:lstStyle/>
          <a:p>
            <a:r>
              <a:rPr lang="en-US" dirty="0"/>
              <a:t>Emergency Preparedness – Policy 817</a:t>
            </a:r>
          </a:p>
        </p:txBody>
      </p:sp>
      <p:sp>
        <p:nvSpPr>
          <p:cNvPr id="3" name="Content Placeholder 2">
            <a:extLst>
              <a:ext uri="{FF2B5EF4-FFF2-40B4-BE49-F238E27FC236}">
                <a16:creationId xmlns:a16="http://schemas.microsoft.com/office/drawing/2014/main" id="{0562A154-013C-FDA8-09ED-076C0BF3B7DB}"/>
              </a:ext>
            </a:extLst>
          </p:cNvPr>
          <p:cNvSpPr>
            <a:spLocks noGrp="1"/>
          </p:cNvSpPr>
          <p:nvPr>
            <p:ph idx="1"/>
          </p:nvPr>
        </p:nvSpPr>
        <p:spPr>
          <a:xfrm>
            <a:off x="1" y="1379764"/>
            <a:ext cx="12303578" cy="4976586"/>
          </a:xfrm>
        </p:spPr>
        <p:txBody>
          <a:bodyPr>
            <a:normAutofit lnSpcReduction="10000"/>
          </a:bodyPr>
          <a:lstStyle/>
          <a:p>
            <a:pPr marL="0" indent="0">
              <a:lnSpc>
                <a:spcPct val="110000"/>
              </a:lnSpc>
              <a:spcBef>
                <a:spcPts val="0"/>
              </a:spcBef>
              <a:buNone/>
            </a:pPr>
            <a:r>
              <a:rPr lang="en-US" sz="1400" dirty="0">
                <a:cs typeface="Arial" panose="020B0604020202020204" pitchFamily="34" charset="0"/>
              </a:rPr>
              <a:t>This policy was updated to reflect </a:t>
            </a:r>
            <a:r>
              <a:rPr lang="en-US" sz="1400" b="0" i="0" dirty="0">
                <a:effectLst/>
                <a:cs typeface="Arial" panose="020B0604020202020204" pitchFamily="34" charset="0"/>
              </a:rPr>
              <a:t>revised staff training requirements.</a:t>
            </a:r>
            <a:r>
              <a:rPr lang="en-US" sz="1400" dirty="0">
                <a:cs typeface="Arial" panose="020B0604020202020204" pitchFamily="34" charset="0"/>
              </a:rPr>
              <a:t> </a:t>
            </a:r>
            <a:r>
              <a:rPr lang="en-US" sz="1400" dirty="0">
                <a:effectLst/>
                <a:ea typeface="Times New Roman" panose="02020603050405020304" pitchFamily="18" charset="0"/>
                <a:cs typeface="Arial" panose="020B0604020202020204" pitchFamily="34" charset="0"/>
              </a:rPr>
              <a:t>The District shall provide mandatory training for all </a:t>
            </a:r>
            <a:r>
              <a:rPr lang="en-US" sz="1400" u="sng" dirty="0">
                <a:effectLst/>
                <a:ea typeface="Times New Roman" panose="02020603050405020304" pitchFamily="18" charset="0"/>
                <a:cs typeface="Arial" panose="020B0604020202020204" pitchFamily="34" charset="0"/>
              </a:rPr>
              <a:t>school sta</a:t>
            </a:r>
            <a:r>
              <a:rPr lang="en-US" sz="1400" dirty="0">
                <a:effectLst/>
                <a:ea typeface="Times New Roman" panose="02020603050405020304" pitchFamily="18" charset="0"/>
                <a:cs typeface="Arial" panose="020B0604020202020204" pitchFamily="34" charset="0"/>
              </a:rPr>
              <a:t>ff on school safety and security, in accordance with law and the standards specified by the state's School Safety and Security Committee:</a:t>
            </a:r>
            <a:endParaRPr lang="en-US" sz="1400" dirty="0">
              <a:effectLst/>
              <a:ea typeface="Calibri" panose="020F0502020204030204" pitchFamily="34" charset="0"/>
              <a:cs typeface="Arial" panose="020B0604020202020204" pitchFamily="34" charset="0"/>
            </a:endParaRPr>
          </a:p>
          <a:p>
            <a:pPr marL="0" marR="0" indent="0">
              <a:lnSpc>
                <a:spcPct val="110000"/>
              </a:lnSpc>
              <a:spcBef>
                <a:spcPts val="0"/>
              </a:spcBef>
              <a:spcAft>
                <a:spcPts val="0"/>
              </a:spcAft>
              <a:buNone/>
            </a:pPr>
            <a:r>
              <a:rPr lang="en-US" sz="1400" dirty="0">
                <a:effectLst/>
                <a:ea typeface="Times New Roman" panose="02020603050405020304" pitchFamily="18" charset="0"/>
                <a:cs typeface="Arial" panose="020B0604020202020204" pitchFamily="34" charset="0"/>
              </a:rPr>
              <a:t> </a:t>
            </a:r>
            <a:endParaRPr lang="en-US" sz="1400" dirty="0">
              <a:effectLst/>
              <a:ea typeface="Calibri" panose="020F0502020204030204" pitchFamily="34" charset="0"/>
              <a:cs typeface="Arial" panose="020B0604020202020204" pitchFamily="34" charset="0"/>
            </a:endParaRPr>
          </a:p>
          <a:p>
            <a:pPr marL="342900" marR="0" lvl="0" indent="-342900">
              <a:lnSpc>
                <a:spcPct val="110000"/>
              </a:lnSpc>
              <a:spcBef>
                <a:spcPts val="0"/>
              </a:spcBef>
              <a:spcAft>
                <a:spcPts val="800"/>
              </a:spcAft>
              <a:buFont typeface="+mj-lt"/>
              <a:buAutoNum type="arabicPeriod"/>
              <a:tabLst>
                <a:tab pos="457200" algn="l"/>
              </a:tabLst>
            </a:pPr>
            <a:r>
              <a:rPr lang="en-US" sz="1400" dirty="0">
                <a:effectLst/>
                <a:ea typeface="Times New Roman" panose="02020603050405020304" pitchFamily="18" charset="0"/>
                <a:cs typeface="Arial" panose="020B0604020202020204" pitchFamily="34" charset="0"/>
              </a:rPr>
              <a:t>Two (2) hours of required training addressing any combination of one (1) or more of the following areas shall be completed each year, in person or virtually:</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Situational awareness</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Trauma-informed approaches.</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Behavioral health awareness. </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Suicide and bullying awareness.</a:t>
            </a: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Substance use awareness.</a:t>
            </a:r>
            <a:br>
              <a:rPr lang="en-US" sz="1400" dirty="0">
                <a:effectLst/>
                <a:ea typeface="Times New Roman" panose="02020603050405020304" pitchFamily="18" charset="0"/>
                <a:cs typeface="Arial" panose="020B0604020202020204" pitchFamily="34" charset="0"/>
              </a:rPr>
            </a:br>
            <a:r>
              <a:rPr lang="en-US" sz="1400" dirty="0">
                <a:effectLst/>
                <a:ea typeface="Times New Roman" panose="02020603050405020304" pitchFamily="18" charset="0"/>
                <a:cs typeface="Arial" panose="020B0604020202020204" pitchFamily="34" charset="0"/>
              </a:rPr>
              <a:t> </a:t>
            </a:r>
            <a:endParaRPr lang="en-US" sz="1400" dirty="0">
              <a:effectLst/>
              <a:ea typeface="Calibri" panose="020F0502020204030204" pitchFamily="34" charset="0"/>
              <a:cs typeface="Arial" panose="020B0604020202020204" pitchFamily="34" charset="0"/>
            </a:endParaRPr>
          </a:p>
          <a:p>
            <a:pPr marL="342900" marR="0" lvl="0" indent="-342900">
              <a:lnSpc>
                <a:spcPct val="110000"/>
              </a:lnSpc>
              <a:spcBef>
                <a:spcPts val="0"/>
              </a:spcBef>
              <a:spcAft>
                <a:spcPts val="800"/>
              </a:spcAft>
              <a:buFont typeface="+mj-lt"/>
              <a:buAutoNum type="arabicPeriod"/>
              <a:tabLst>
                <a:tab pos="457200" algn="l"/>
              </a:tabLst>
            </a:pPr>
            <a:r>
              <a:rPr lang="en-US" sz="1400" dirty="0">
                <a:effectLst/>
                <a:ea typeface="Times New Roman" panose="02020603050405020304" pitchFamily="18" charset="0"/>
                <a:cs typeface="Arial" panose="020B0604020202020204" pitchFamily="34" charset="0"/>
              </a:rPr>
              <a:t>One (1) hour of training in the following areas shall be completed each year:</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Emergency training drills, including fire, natural disaster, active shooter, hostage situation and bomb threat. This training must be conducted in person. </a:t>
            </a:r>
            <a:endParaRPr lang="en-US" sz="1400" dirty="0">
              <a:effectLst/>
              <a:ea typeface="Calibri" panose="020F0502020204030204" pitchFamily="34" charset="0"/>
              <a:cs typeface="Arial" panose="020B0604020202020204" pitchFamily="34" charset="0"/>
            </a:endParaRPr>
          </a:p>
          <a:p>
            <a:pPr marL="742950" marR="0" lvl="1" indent="-285750">
              <a:lnSpc>
                <a:spcPct val="110000"/>
              </a:lnSpc>
              <a:spcBef>
                <a:spcPts val="0"/>
              </a:spcBef>
              <a:spcAft>
                <a:spcPts val="800"/>
              </a:spcAft>
              <a:buFont typeface="+mj-lt"/>
              <a:buAutoNum type="alphaLcPeriod"/>
              <a:tabLst>
                <a:tab pos="914400" algn="l"/>
              </a:tabLst>
            </a:pPr>
            <a:r>
              <a:rPr lang="en-US" sz="1400" dirty="0">
                <a:effectLst/>
                <a:ea typeface="Times New Roman" panose="02020603050405020304" pitchFamily="18" charset="0"/>
                <a:cs typeface="Arial" panose="020B0604020202020204" pitchFamily="34" charset="0"/>
              </a:rPr>
              <a:t>Identification or recognition of student behavior that may indicate a threat to the safety of the student, other students, school employees, other individuals, school facilities, or the community. This training may be conducted in person or virtually.</a:t>
            </a:r>
            <a:endParaRPr lang="en-US" sz="1400" dirty="0">
              <a:ea typeface="Times New Roman" panose="02020603050405020304" pitchFamily="18" charset="0"/>
              <a:cs typeface="Arial" panose="020B0604020202020204" pitchFamily="34" charset="0"/>
            </a:endParaRPr>
          </a:p>
          <a:p>
            <a:pPr marL="457200" marR="0" lvl="1" indent="0">
              <a:lnSpc>
                <a:spcPct val="110000"/>
              </a:lnSpc>
              <a:spcBef>
                <a:spcPts val="0"/>
              </a:spcBef>
              <a:spcAft>
                <a:spcPts val="800"/>
              </a:spcAft>
              <a:buNone/>
              <a:tabLst>
                <a:tab pos="914400" algn="l"/>
              </a:tabLst>
            </a:pPr>
            <a:r>
              <a:rPr lang="en-US" sz="1400" dirty="0">
                <a:effectLst/>
                <a:ea typeface="Times New Roman" panose="02020603050405020304" pitchFamily="18" charset="0"/>
                <a:cs typeface="Arial" panose="020B0604020202020204" pitchFamily="34" charset="0"/>
              </a:rPr>
              <a:t>The District must also provide training on the identification or recognition of student behavior that may indicate a threat to the safety of the student, other students, school employees, other individuals, school facilities or the community, in accordance with law, Board policy and the standards specified by the state's School Safety and Security Committee. Policy 236 – Threat Assessment. </a:t>
            </a:r>
            <a:endParaRPr lang="en-US" sz="1400" dirty="0">
              <a:effectLst/>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90D55CD-EB1F-1FAA-613F-74BC9F737CF5}"/>
              </a:ext>
            </a:extLst>
          </p:cNvPr>
          <p:cNvSpPr>
            <a:spLocks noGrp="1"/>
          </p:cNvSpPr>
          <p:nvPr>
            <p:ph type="sldNum" sz="quarter" idx="12"/>
          </p:nvPr>
        </p:nvSpPr>
        <p:spPr/>
        <p:txBody>
          <a:bodyPr/>
          <a:lstStyle/>
          <a:p>
            <a:fld id="{C27E3B08-EC1D-4534-BD25-376739470787}" type="slidenum">
              <a:rPr lang="en-US" smtClean="0"/>
              <a:t>12</a:t>
            </a:fld>
            <a:endParaRPr lang="en-US"/>
          </a:p>
        </p:txBody>
      </p:sp>
    </p:spTree>
    <p:extLst>
      <p:ext uri="{BB962C8B-B14F-4D97-AF65-F5344CB8AC3E}">
        <p14:creationId xmlns:p14="http://schemas.microsoft.com/office/powerpoint/2010/main" val="1083216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EA344D-7E11-7CFA-4919-12D876730E94}"/>
              </a:ext>
            </a:extLst>
          </p:cNvPr>
          <p:cNvSpPr>
            <a:spLocks noGrp="1"/>
          </p:cNvSpPr>
          <p:nvPr>
            <p:ph type="title"/>
          </p:nvPr>
        </p:nvSpPr>
        <p:spPr>
          <a:xfrm>
            <a:off x="640080" y="325369"/>
            <a:ext cx="4368602" cy="1956841"/>
          </a:xfrm>
        </p:spPr>
        <p:txBody>
          <a:bodyPr anchor="b">
            <a:normAutofit/>
          </a:bodyPr>
          <a:lstStyle/>
          <a:p>
            <a:r>
              <a:rPr lang="en-US" sz="5400" dirty="0"/>
              <a:t>Policy Timeline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ontent Placeholder 2">
            <a:extLst>
              <a:ext uri="{FF2B5EF4-FFF2-40B4-BE49-F238E27FC236}">
                <a16:creationId xmlns:a16="http://schemas.microsoft.com/office/drawing/2014/main" id="{D2195D68-FDFE-4EAD-F36B-D12B266A20B9}"/>
              </a:ext>
            </a:extLst>
          </p:cNvPr>
          <p:cNvSpPr>
            <a:spLocks noGrp="1"/>
          </p:cNvSpPr>
          <p:nvPr>
            <p:ph idx="1"/>
          </p:nvPr>
        </p:nvSpPr>
        <p:spPr>
          <a:xfrm>
            <a:off x="640080" y="2872899"/>
            <a:ext cx="7103137" cy="3320668"/>
          </a:xfrm>
        </p:spPr>
        <p:txBody>
          <a:bodyPr>
            <a:normAutofit fontScale="92500"/>
          </a:bodyPr>
          <a:lstStyle/>
          <a:p>
            <a:pPr marL="0" marR="0">
              <a:lnSpc>
                <a:spcPct val="200000"/>
              </a:lnSpc>
              <a:spcBef>
                <a:spcPts val="0"/>
              </a:spcBef>
              <a:spcAft>
                <a:spcPts val="0"/>
              </a:spcAft>
            </a:pPr>
            <a:r>
              <a:rPr lang="en-US" sz="2200" dirty="0">
                <a:effectLst/>
                <a:latin typeface="Calibri" panose="020F0502020204030204" pitchFamily="34" charset="0"/>
                <a:ea typeface="Times New Roman" panose="02020603050405020304" pitchFamily="18" charset="0"/>
              </a:rPr>
              <a:t>Tuesday, </a:t>
            </a:r>
            <a:r>
              <a:rPr lang="en-US" sz="2200">
                <a:effectLst/>
                <a:latin typeface="Calibri" panose="020F0502020204030204" pitchFamily="34" charset="0"/>
                <a:ea typeface="Times New Roman" panose="02020603050405020304" pitchFamily="18" charset="0"/>
              </a:rPr>
              <a:t>September </a:t>
            </a:r>
            <a:r>
              <a:rPr lang="en-US" sz="2200">
                <a:latin typeface="Calibri" panose="020F0502020204030204" pitchFamily="34" charset="0"/>
                <a:ea typeface="Times New Roman" panose="02020603050405020304" pitchFamily="18" charset="0"/>
              </a:rPr>
              <a:t>18</a:t>
            </a:r>
            <a:r>
              <a:rPr lang="en-US" sz="2200">
                <a:effectLst/>
                <a:latin typeface="Calibri" panose="020F0502020204030204" pitchFamily="34" charset="0"/>
                <a:ea typeface="Times New Roman" panose="02020603050405020304" pitchFamily="18" charset="0"/>
              </a:rPr>
              <a:t>, </a:t>
            </a:r>
            <a:r>
              <a:rPr lang="en-US" sz="2200" dirty="0">
                <a:effectLst/>
                <a:latin typeface="Calibri" panose="020F0502020204030204" pitchFamily="34" charset="0"/>
                <a:ea typeface="Times New Roman" panose="02020603050405020304" pitchFamily="18" charset="0"/>
              </a:rPr>
              <a:t>2023 Policy Workshop </a:t>
            </a:r>
            <a:endParaRPr lang="en-US" sz="2200" dirty="0">
              <a:effectLst/>
              <a:latin typeface="Calibri" panose="020F0502020204030204" pitchFamily="34" charset="0"/>
              <a:ea typeface="Calibri" panose="020F0502020204030204" pitchFamily="34" charset="0"/>
            </a:endParaRPr>
          </a:p>
          <a:p>
            <a:pPr marL="0" marR="0">
              <a:lnSpc>
                <a:spcPct val="200000"/>
              </a:lnSpc>
              <a:spcBef>
                <a:spcPts val="0"/>
              </a:spcBef>
              <a:spcAft>
                <a:spcPts val="0"/>
              </a:spcAft>
            </a:pPr>
            <a:r>
              <a:rPr lang="en-US" sz="2200" dirty="0">
                <a:latin typeface="Calibri" panose="020F0502020204030204" pitchFamily="34" charset="0"/>
                <a:ea typeface="Times New Roman" panose="02020603050405020304" pitchFamily="18" charset="0"/>
              </a:rPr>
              <a:t>Wednesday</a:t>
            </a:r>
            <a:r>
              <a:rPr lang="en-US" sz="2200" dirty="0">
                <a:effectLst/>
                <a:latin typeface="Calibri" panose="020F0502020204030204" pitchFamily="34" charset="0"/>
                <a:ea typeface="Times New Roman" panose="02020603050405020304" pitchFamily="18" charset="0"/>
              </a:rPr>
              <a:t>, September 20, 2023 Agenda Review</a:t>
            </a:r>
            <a:endParaRPr lang="en-US" sz="2200" dirty="0">
              <a:effectLst/>
              <a:latin typeface="Calibri" panose="020F0502020204030204" pitchFamily="34" charset="0"/>
              <a:ea typeface="Calibri" panose="020F0502020204030204" pitchFamily="34" charset="0"/>
            </a:endParaRPr>
          </a:p>
          <a:p>
            <a:pPr marL="0" marR="0">
              <a:lnSpc>
                <a:spcPct val="200000"/>
              </a:lnSpc>
              <a:spcBef>
                <a:spcPts val="0"/>
              </a:spcBef>
              <a:spcAft>
                <a:spcPts val="0"/>
              </a:spcAft>
            </a:pPr>
            <a:r>
              <a:rPr lang="en-US" sz="2200" dirty="0">
                <a:effectLst/>
                <a:latin typeface="Calibri" panose="020F0502020204030204" pitchFamily="34" charset="0"/>
                <a:ea typeface="Times New Roman" panose="02020603050405020304" pitchFamily="18" charset="0"/>
              </a:rPr>
              <a:t>Wednesday, September 27, 2023 Public Hearing</a:t>
            </a:r>
            <a:endParaRPr lang="en-US" sz="2200" dirty="0">
              <a:effectLst/>
              <a:latin typeface="Calibri" panose="020F0502020204030204" pitchFamily="34" charset="0"/>
              <a:ea typeface="Calibri" panose="020F0502020204030204" pitchFamily="34" charset="0"/>
            </a:endParaRPr>
          </a:p>
          <a:p>
            <a:pPr marL="0" marR="0">
              <a:lnSpc>
                <a:spcPct val="200000"/>
              </a:lnSpc>
              <a:spcBef>
                <a:spcPts val="0"/>
              </a:spcBef>
              <a:spcAft>
                <a:spcPts val="0"/>
              </a:spcAft>
            </a:pPr>
            <a:r>
              <a:rPr lang="en-US" sz="2200" dirty="0">
                <a:effectLst/>
                <a:latin typeface="Calibri" panose="020F0502020204030204" pitchFamily="34" charset="0"/>
                <a:ea typeface="Times New Roman" panose="02020603050405020304" pitchFamily="18" charset="0"/>
              </a:rPr>
              <a:t>Wednesday, October 18, 2023 Agenda Review</a:t>
            </a:r>
            <a:endParaRPr lang="en-US" sz="2200" dirty="0">
              <a:effectLst/>
              <a:latin typeface="Calibri" panose="020F0502020204030204" pitchFamily="34" charset="0"/>
              <a:ea typeface="Calibri" panose="020F0502020204030204" pitchFamily="34" charset="0"/>
            </a:endParaRPr>
          </a:p>
          <a:p>
            <a:pPr marL="0" marR="0">
              <a:lnSpc>
                <a:spcPct val="200000"/>
              </a:lnSpc>
              <a:spcBef>
                <a:spcPts val="0"/>
              </a:spcBef>
              <a:spcAft>
                <a:spcPts val="0"/>
              </a:spcAft>
            </a:pPr>
            <a:r>
              <a:rPr lang="en-US" sz="2200" dirty="0">
                <a:effectLst/>
                <a:latin typeface="Calibri" panose="020F0502020204030204" pitchFamily="34" charset="0"/>
                <a:ea typeface="Times New Roman" panose="02020603050405020304" pitchFamily="18" charset="0"/>
              </a:rPr>
              <a:t>Wednesday, October 25, 2023 Legislative Meeting, Board vote</a:t>
            </a:r>
            <a:endParaRPr lang="en-US" sz="2200" dirty="0">
              <a:effectLst/>
              <a:latin typeface="Calibri" panose="020F0502020204030204" pitchFamily="34" charset="0"/>
              <a:ea typeface="Calibri" panose="020F0502020204030204" pitchFamily="34" charset="0"/>
            </a:endParaRPr>
          </a:p>
          <a:p>
            <a:pPr marL="0" indent="0">
              <a:lnSpc>
                <a:spcPct val="200000"/>
              </a:lnSpc>
              <a:buNone/>
            </a:pPr>
            <a:endParaRPr lang="en-US" sz="2200" dirty="0"/>
          </a:p>
        </p:txBody>
      </p:sp>
      <p:pic>
        <p:nvPicPr>
          <p:cNvPr id="48" name="Picture 5" descr="Calendar">
            <a:extLst>
              <a:ext uri="{FF2B5EF4-FFF2-40B4-BE49-F238E27FC236}">
                <a16:creationId xmlns:a16="http://schemas.microsoft.com/office/drawing/2014/main" id="{521AFDA1-566F-8D1F-C975-BEFAC03370DC}"/>
              </a:ext>
            </a:extLst>
          </p:cNvPr>
          <p:cNvPicPr>
            <a:picLocks noChangeAspect="1"/>
          </p:cNvPicPr>
          <p:nvPr/>
        </p:nvPicPr>
        <p:blipFill rotWithShape="1">
          <a:blip r:embed="rId2"/>
          <a:srcRect l="18494" r="14553" b="-1"/>
          <a:stretch/>
        </p:blipFill>
        <p:spPr>
          <a:xfrm>
            <a:off x="7743217" y="10"/>
            <a:ext cx="4447260"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BF9BCE6A-E3B5-EA1B-3A97-7AB7A31204FF}"/>
              </a:ext>
            </a:extLst>
          </p:cNvPr>
          <p:cNvSpPr>
            <a:spLocks noGrp="1"/>
          </p:cNvSpPr>
          <p:nvPr>
            <p:ph type="sldNum" sz="quarter" idx="12"/>
          </p:nvPr>
        </p:nvSpPr>
        <p:spPr>
          <a:xfrm>
            <a:off x="10439400" y="6356350"/>
            <a:ext cx="914400" cy="365125"/>
          </a:xfrm>
        </p:spPr>
        <p:txBody>
          <a:bodyPr>
            <a:normAutofit/>
          </a:bodyPr>
          <a:lstStyle/>
          <a:p>
            <a:pPr>
              <a:spcAft>
                <a:spcPts val="600"/>
              </a:spcAft>
            </a:pPr>
            <a:fld id="{4438008B-BB23-4F4B-8B27-CD97607E1CAA}" type="slidenum">
              <a:rPr lang="en-US">
                <a:solidFill>
                  <a:srgbClr val="FFFFFF"/>
                </a:solidFill>
              </a:rPr>
              <a:pPr>
                <a:spcAft>
                  <a:spcPts val="600"/>
                </a:spcAft>
              </a:pPr>
              <a:t>13</a:t>
            </a:fld>
            <a:endParaRPr lang="en-US">
              <a:solidFill>
                <a:srgbClr val="FFFFFF"/>
              </a:solidFill>
            </a:endParaRPr>
          </a:p>
        </p:txBody>
      </p:sp>
    </p:spTree>
    <p:extLst>
      <p:ext uri="{BB962C8B-B14F-4D97-AF65-F5344CB8AC3E}">
        <p14:creationId xmlns:p14="http://schemas.microsoft.com/office/powerpoint/2010/main" val="87080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6197D16-FE75-4A0E-A0C9-28C0F04A4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599"/>
            <a:ext cx="12192000" cy="62484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FA8FCEC6-4B30-4FF2-8B32-504BEAEA3A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t="45716" b="9820"/>
          <a:stretch>
            <a:fillRect/>
          </a:stretch>
        </p:blipFill>
        <p:spPr>
          <a:xfrm flipV="1">
            <a:off x="0" y="2374533"/>
            <a:ext cx="12192000" cy="3049325"/>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1" name="Rectangle 20">
            <a:extLst>
              <a:ext uri="{FF2B5EF4-FFF2-40B4-BE49-F238E27FC236}">
                <a16:creationId xmlns:a16="http://schemas.microsoft.com/office/drawing/2014/main" id="{92CA431A-BC84-45C3-8430-0459E54A2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3238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242AFF37-D55C-41EA-8CD6-DE713B989330}"/>
              </a:ext>
            </a:extLst>
          </p:cNvPr>
          <p:cNvSpPr>
            <a:spLocks noGrp="1"/>
          </p:cNvSpPr>
          <p:nvPr>
            <p:ph type="title"/>
          </p:nvPr>
        </p:nvSpPr>
        <p:spPr>
          <a:xfrm>
            <a:off x="804484" y="940391"/>
            <a:ext cx="10021446" cy="2944457"/>
          </a:xfrm>
        </p:spPr>
        <p:txBody>
          <a:bodyPr vert="horz" lIns="91440" tIns="45720" rIns="91440" bIns="45720" rtlCol="0" anchor="ctr">
            <a:normAutofit/>
          </a:bodyPr>
          <a:lstStyle/>
          <a:p>
            <a:br>
              <a:rPr lang="en-US" sz="4100" kern="1200" dirty="0">
                <a:solidFill>
                  <a:srgbClr val="000000"/>
                </a:solidFill>
                <a:latin typeface="+mj-lt"/>
                <a:ea typeface="+mj-ea"/>
                <a:cs typeface="+mj-cs"/>
              </a:rPr>
            </a:br>
            <a:br>
              <a:rPr lang="en-US" sz="4100" kern="1200" dirty="0">
                <a:solidFill>
                  <a:srgbClr val="000000"/>
                </a:solidFill>
                <a:latin typeface="+mj-lt"/>
                <a:ea typeface="+mj-ea"/>
                <a:cs typeface="+mj-cs"/>
              </a:rPr>
            </a:br>
            <a:r>
              <a:rPr lang="en-US" sz="4100" b="1" i="1" kern="1200" dirty="0">
                <a:solidFill>
                  <a:srgbClr val="000000"/>
                </a:solidFill>
                <a:latin typeface="+mj-lt"/>
                <a:ea typeface="+mj-ea"/>
                <a:cs typeface="+mj-cs"/>
              </a:rPr>
              <a:t>What Questions Do You Have About the Proposed Policy?</a:t>
            </a:r>
          </a:p>
        </p:txBody>
      </p:sp>
      <p:sp>
        <p:nvSpPr>
          <p:cNvPr id="4" name="Slide Number Placeholder 3">
            <a:extLst>
              <a:ext uri="{FF2B5EF4-FFF2-40B4-BE49-F238E27FC236}">
                <a16:creationId xmlns:a16="http://schemas.microsoft.com/office/drawing/2014/main" id="{ADE704FA-59C3-40C7-BA51-DD9B55E8CC0B}"/>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pPr>
            <a:fld id="{51845F5A-061D-4825-9AE9-D7794091C6CF}" type="slidenum">
              <a:rPr lang="en-US" sz="1000">
                <a:solidFill>
                  <a:srgbClr val="FFFFFF"/>
                </a:solidFill>
              </a:rPr>
              <a:pPr>
                <a:spcAft>
                  <a:spcPts val="600"/>
                </a:spcAft>
              </a:pPr>
              <a:t>14</a:t>
            </a:fld>
            <a:endParaRPr lang="en-US" sz="1000" dirty="0">
              <a:solidFill>
                <a:srgbClr val="FFFFFF"/>
              </a:solidFill>
            </a:endParaRPr>
          </a:p>
        </p:txBody>
      </p:sp>
    </p:spTree>
    <p:extLst>
      <p:ext uri="{BB962C8B-B14F-4D97-AF65-F5344CB8AC3E}">
        <p14:creationId xmlns:p14="http://schemas.microsoft.com/office/powerpoint/2010/main" val="550182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18C9-2D14-4D43-B97F-51CAF305C4D7}"/>
              </a:ext>
            </a:extLst>
          </p:cNvPr>
          <p:cNvSpPr>
            <a:spLocks noGrp="1"/>
          </p:cNvSpPr>
          <p:nvPr>
            <p:ph type="title"/>
          </p:nvPr>
        </p:nvSpPr>
        <p:spPr>
          <a:xfrm>
            <a:off x="838200" y="410368"/>
            <a:ext cx="10515600" cy="1325563"/>
          </a:xfrm>
        </p:spPr>
        <p:txBody>
          <a:bodyPr>
            <a:normAutofit/>
          </a:bodyPr>
          <a:lstStyle/>
          <a:p>
            <a:r>
              <a:rPr lang="en-US" sz="4000" b="1" dirty="0">
                <a:latin typeface="+mn-lt"/>
              </a:rPr>
              <a:t>Discussion/Questions</a:t>
            </a:r>
          </a:p>
        </p:txBody>
      </p:sp>
      <p:sp>
        <p:nvSpPr>
          <p:cNvPr id="3" name="Content Placeholder 2">
            <a:extLst>
              <a:ext uri="{FF2B5EF4-FFF2-40B4-BE49-F238E27FC236}">
                <a16:creationId xmlns:a16="http://schemas.microsoft.com/office/drawing/2014/main" id="{A36A38DC-2A36-4F80-B32D-1E99CB16ADC4}"/>
              </a:ext>
            </a:extLst>
          </p:cNvPr>
          <p:cNvSpPr>
            <a:spLocks noGrp="1"/>
          </p:cNvSpPr>
          <p:nvPr>
            <p:ph idx="1"/>
          </p:nvPr>
        </p:nvSpPr>
        <p:spPr/>
        <p:txBody>
          <a:bodyPr/>
          <a:lstStyle/>
          <a:p>
            <a:pPr marL="0" indent="0">
              <a:buNone/>
            </a:pPr>
            <a:r>
              <a:rPr lang="en-US" sz="4000" dirty="0"/>
              <a:t>Thank you for your comments and questions.</a:t>
            </a:r>
          </a:p>
          <a:p>
            <a:pPr marL="0" indent="0">
              <a:lnSpc>
                <a:spcPct val="100000"/>
              </a:lnSpc>
              <a:buNone/>
            </a:pPr>
            <a:endParaRPr lang="en-US" dirty="0"/>
          </a:p>
          <a:p>
            <a:pPr marL="0" indent="0">
              <a:lnSpc>
                <a:spcPct val="100000"/>
              </a:lnSpc>
              <a:buNone/>
            </a:pPr>
            <a:r>
              <a:rPr lang="en-US" sz="2400" dirty="0"/>
              <a:t>Ira Weiss, Esquire and Danielle Guarascio, Esquire</a:t>
            </a:r>
          </a:p>
          <a:p>
            <a:pPr marL="0" indent="0">
              <a:lnSpc>
                <a:spcPct val="100000"/>
              </a:lnSpc>
              <a:buNone/>
            </a:pPr>
            <a:r>
              <a:rPr lang="en-US" sz="2400" dirty="0"/>
              <a:t>Weiss Burkardt Kramer LLC</a:t>
            </a:r>
          </a:p>
          <a:p>
            <a:pPr marL="0" indent="0">
              <a:lnSpc>
                <a:spcPct val="100000"/>
              </a:lnSpc>
              <a:buNone/>
            </a:pPr>
            <a:r>
              <a:rPr lang="en-US" sz="2400" dirty="0"/>
              <a:t>Solicitors for the School District of Pittsburgh</a:t>
            </a:r>
          </a:p>
          <a:p>
            <a:pPr marL="0" indent="0">
              <a:lnSpc>
                <a:spcPct val="100000"/>
              </a:lnSpc>
              <a:buNone/>
            </a:pPr>
            <a:r>
              <a:rPr lang="en-US" sz="2400" dirty="0"/>
              <a:t>(412) 391-9890</a:t>
            </a:r>
          </a:p>
          <a:p>
            <a:pPr marL="0" indent="0">
              <a:lnSpc>
                <a:spcPct val="100000"/>
              </a:lnSpc>
              <a:buNone/>
            </a:pPr>
            <a:r>
              <a:rPr lang="en-US" sz="2400" dirty="0">
                <a:hlinkClick r:id="rId2"/>
              </a:rPr>
              <a:t>dguarascio@wbklegal.com</a:t>
            </a:r>
            <a:endParaRPr lang="en-US" sz="2400" dirty="0"/>
          </a:p>
          <a:p>
            <a:pPr marL="0" indent="0">
              <a:lnSpc>
                <a:spcPct val="100000"/>
              </a:lnSpc>
              <a:buNone/>
            </a:pPr>
            <a:endParaRPr lang="en-US" sz="2400" dirty="0"/>
          </a:p>
          <a:p>
            <a:pPr marL="0" indent="0">
              <a:lnSpc>
                <a:spcPct val="100000"/>
              </a:lnSpc>
              <a:buNone/>
            </a:pPr>
            <a:endParaRPr lang="en-US" sz="2400" dirty="0"/>
          </a:p>
        </p:txBody>
      </p:sp>
      <p:sp>
        <p:nvSpPr>
          <p:cNvPr id="4" name="Slide Number Placeholder 3">
            <a:extLst>
              <a:ext uri="{FF2B5EF4-FFF2-40B4-BE49-F238E27FC236}">
                <a16:creationId xmlns:a16="http://schemas.microsoft.com/office/drawing/2014/main" id="{C5F685E5-3F76-128B-6D93-A4013E0F0D12}"/>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15</a:t>
            </a:fld>
            <a:endParaRPr lang="en-US" dirty="0"/>
          </a:p>
        </p:txBody>
      </p:sp>
    </p:spTree>
    <p:extLst>
      <p:ext uri="{BB962C8B-B14F-4D97-AF65-F5344CB8AC3E}">
        <p14:creationId xmlns:p14="http://schemas.microsoft.com/office/powerpoint/2010/main" val="33014563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6118</TotalTime>
  <Words>3553</Words>
  <Application>Microsoft Office PowerPoint</Application>
  <PresentationFormat>Widescreen</PresentationFormat>
  <Paragraphs>176</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Helvetica</vt:lpstr>
      <vt:lpstr>Office Theme</vt:lpstr>
      <vt:lpstr>PowerPoint Presentation</vt:lpstr>
      <vt:lpstr>April Workshop Topic</vt:lpstr>
      <vt:lpstr>Home Education – Policy 116</vt:lpstr>
      <vt:lpstr>Home Education – Policy 116</vt:lpstr>
      <vt:lpstr>Home Education – Policy 116</vt:lpstr>
      <vt:lpstr>Home Education – Policy 116</vt:lpstr>
      <vt:lpstr>Threat Assessment - Policy 236</vt:lpstr>
      <vt:lpstr>Threat Assessment - Policy 236</vt:lpstr>
      <vt:lpstr>Threat Assessment - Policy 236</vt:lpstr>
      <vt:lpstr>Threat Assessment - Policy 236</vt:lpstr>
      <vt:lpstr>Emergency Preparedness – Policy 817</vt:lpstr>
      <vt:lpstr>Emergency Preparedness – Policy 817</vt:lpstr>
      <vt:lpstr>Policy Timeline</vt:lpstr>
      <vt:lpstr>  What Questions Do You Have About the Proposed Policy?</vt:lpstr>
      <vt:lpstr>Discussion/Questions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dc:title>
  <dc:creator>Pugh, Ebony</dc:creator>
  <cp:lastModifiedBy>Danielle Guarascio</cp:lastModifiedBy>
  <cp:revision>382</cp:revision>
  <cp:lastPrinted>2019-05-10T18:28:58Z</cp:lastPrinted>
  <dcterms:created xsi:type="dcterms:W3CDTF">2017-04-11T14:12:32Z</dcterms:created>
  <dcterms:modified xsi:type="dcterms:W3CDTF">2023-09-18T13:19:03Z</dcterms:modified>
</cp:coreProperties>
</file>