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42"/>
  </p:notesMasterIdLst>
  <p:sldIdLst>
    <p:sldId id="256" r:id="rId2"/>
    <p:sldId id="291" r:id="rId3"/>
    <p:sldId id="355" r:id="rId4"/>
    <p:sldId id="259" r:id="rId5"/>
    <p:sldId id="353" r:id="rId6"/>
    <p:sldId id="354" r:id="rId7"/>
    <p:sldId id="337" r:id="rId8"/>
    <p:sldId id="345" r:id="rId9"/>
    <p:sldId id="335" r:id="rId10"/>
    <p:sldId id="346" r:id="rId11"/>
    <p:sldId id="347" r:id="rId12"/>
    <p:sldId id="348" r:id="rId13"/>
    <p:sldId id="349" r:id="rId14"/>
    <p:sldId id="375" r:id="rId15"/>
    <p:sldId id="338" r:id="rId16"/>
    <p:sldId id="328" r:id="rId17"/>
    <p:sldId id="351" r:id="rId18"/>
    <p:sldId id="352" r:id="rId19"/>
    <p:sldId id="350" r:id="rId20"/>
    <p:sldId id="344" r:id="rId21"/>
    <p:sldId id="356" r:id="rId22"/>
    <p:sldId id="361" r:id="rId23"/>
    <p:sldId id="362" r:id="rId24"/>
    <p:sldId id="363" r:id="rId25"/>
    <p:sldId id="364" r:id="rId26"/>
    <p:sldId id="365" r:id="rId27"/>
    <p:sldId id="366" r:id="rId28"/>
    <p:sldId id="359" r:id="rId29"/>
    <p:sldId id="367" r:id="rId30"/>
    <p:sldId id="368" r:id="rId31"/>
    <p:sldId id="369" r:id="rId32"/>
    <p:sldId id="358" r:id="rId33"/>
    <p:sldId id="370" r:id="rId34"/>
    <p:sldId id="371" r:id="rId35"/>
    <p:sldId id="360" r:id="rId36"/>
    <p:sldId id="372" r:id="rId37"/>
    <p:sldId id="373" r:id="rId38"/>
    <p:sldId id="374" r:id="rId39"/>
    <p:sldId id="273" r:id="rId40"/>
    <p:sldId id="317"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3561" autoAdjust="0"/>
  </p:normalViewPr>
  <p:slideViewPr>
    <p:cSldViewPr snapToGrid="0">
      <p:cViewPr varScale="1">
        <p:scale>
          <a:sx n="95" d="100"/>
          <a:sy n="95" d="100"/>
        </p:scale>
        <p:origin x="94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49B5D3-2B19-454C-A41E-4FA59C98CF1F}" type="datetimeFigureOut">
              <a:rPr lang="en-US" smtClean="0"/>
              <a:t>5/10/2024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6E56A7-57F4-45A3-ABF6-131B485EDB34}" type="slidenum">
              <a:rPr lang="en-US" smtClean="0"/>
              <a:t>‹#›</a:t>
            </a:fld>
            <a:endParaRPr lang="en-US"/>
          </a:p>
        </p:txBody>
      </p:sp>
    </p:spTree>
    <p:extLst>
      <p:ext uri="{BB962C8B-B14F-4D97-AF65-F5344CB8AC3E}">
        <p14:creationId xmlns:p14="http://schemas.microsoft.com/office/powerpoint/2010/main" val="2999275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2</a:t>
            </a:fld>
            <a:endParaRPr lang="en-US" dirty="0"/>
          </a:p>
        </p:txBody>
      </p:sp>
    </p:spTree>
    <p:extLst>
      <p:ext uri="{BB962C8B-B14F-4D97-AF65-F5344CB8AC3E}">
        <p14:creationId xmlns:p14="http://schemas.microsoft.com/office/powerpoint/2010/main" val="3539816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Egregious intervention </a:t>
            </a:r>
          </a:p>
          <a:p>
            <a:endParaRPr lang="en-US" dirty="0"/>
          </a:p>
          <a:p>
            <a:r>
              <a:rPr lang="en-US"/>
              <a:t>ISS policy</a:t>
            </a:r>
            <a:endParaRPr lang="en-US" dirty="0"/>
          </a:p>
        </p:txBody>
      </p:sp>
      <p:sp>
        <p:nvSpPr>
          <p:cNvPr id="4" name="Slide Number Placeholder 3"/>
          <p:cNvSpPr>
            <a:spLocks noGrp="1"/>
          </p:cNvSpPr>
          <p:nvPr>
            <p:ph type="sldNum" sz="quarter" idx="5"/>
          </p:nvPr>
        </p:nvSpPr>
        <p:spPr/>
        <p:txBody>
          <a:bodyPr/>
          <a:lstStyle/>
          <a:p>
            <a:fld id="{063C7516-2979-4B90-BB61-A2A62DA2ED91}" type="slidenum">
              <a:rPr lang="en-US" smtClean="0"/>
              <a:t>4</a:t>
            </a:fld>
            <a:endParaRPr lang="en-US" dirty="0"/>
          </a:p>
        </p:txBody>
      </p:sp>
    </p:spTree>
    <p:extLst>
      <p:ext uri="{BB962C8B-B14F-4D97-AF65-F5344CB8AC3E}">
        <p14:creationId xmlns:p14="http://schemas.microsoft.com/office/powerpoint/2010/main" val="3202327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E56A7-57F4-45A3-ABF6-131B485EDB34}" type="slidenum">
              <a:rPr lang="en-US" smtClean="0"/>
              <a:t>5</a:t>
            </a:fld>
            <a:endParaRPr lang="en-US"/>
          </a:p>
        </p:txBody>
      </p:sp>
    </p:spTree>
    <p:extLst>
      <p:ext uri="{BB962C8B-B14F-4D97-AF65-F5344CB8AC3E}">
        <p14:creationId xmlns:p14="http://schemas.microsoft.com/office/powerpoint/2010/main" val="3044263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6E56A7-57F4-45A3-ABF6-131B485EDB34}" type="slidenum">
              <a:rPr lang="en-US" smtClean="0"/>
              <a:t>6</a:t>
            </a:fld>
            <a:endParaRPr lang="en-US"/>
          </a:p>
        </p:txBody>
      </p:sp>
    </p:spTree>
    <p:extLst>
      <p:ext uri="{BB962C8B-B14F-4D97-AF65-F5344CB8AC3E}">
        <p14:creationId xmlns:p14="http://schemas.microsoft.com/office/powerpoint/2010/main" val="4137455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3C7516-2979-4B90-BB61-A2A62DA2ED91}" type="slidenum">
              <a:rPr lang="en-US" smtClean="0"/>
              <a:t>13</a:t>
            </a:fld>
            <a:endParaRPr lang="en-US" dirty="0"/>
          </a:p>
        </p:txBody>
      </p:sp>
    </p:spTree>
    <p:extLst>
      <p:ext uri="{BB962C8B-B14F-4D97-AF65-F5344CB8AC3E}">
        <p14:creationId xmlns:p14="http://schemas.microsoft.com/office/powerpoint/2010/main" val="10005948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Aligns with new Title IX regs </a:t>
            </a:r>
          </a:p>
        </p:txBody>
      </p:sp>
      <p:sp>
        <p:nvSpPr>
          <p:cNvPr id="4" name="Slide Number Placeholder 3"/>
          <p:cNvSpPr>
            <a:spLocks noGrp="1"/>
          </p:cNvSpPr>
          <p:nvPr>
            <p:ph type="sldNum" sz="quarter" idx="5"/>
          </p:nvPr>
        </p:nvSpPr>
        <p:spPr/>
        <p:txBody>
          <a:bodyPr/>
          <a:lstStyle/>
          <a:p>
            <a:fld id="{75D9809D-2530-4B2A-9487-F5D03B7D18C5}" type="slidenum">
              <a:rPr lang="en-US" smtClean="0"/>
              <a:t>16</a:t>
            </a:fld>
            <a:endParaRPr lang="en-US" dirty="0"/>
          </a:p>
        </p:txBody>
      </p:sp>
    </p:spTree>
    <p:extLst>
      <p:ext uri="{BB962C8B-B14F-4D97-AF65-F5344CB8AC3E}">
        <p14:creationId xmlns:p14="http://schemas.microsoft.com/office/powerpoint/2010/main" val="1530866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K-5: infraction 304</a:t>
            </a:r>
          </a:p>
          <a:p>
            <a:r>
              <a:rPr lang="en-US" dirty="0"/>
              <a:t>6-12: infraction 404</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00" dirty="0">
                <a:solidFill>
                  <a:srgbClr val="000000"/>
                </a:solidFill>
                <a:effectLst/>
                <a:latin typeface="Calibri" panose="020F0502020204030204" pitchFamily="34" charset="0"/>
                <a:ea typeface="Calibri" panose="020F0502020204030204" pitchFamily="34" charset="0"/>
              </a:rPr>
              <a:t>trigger a mandatory notification to school police pursuant to School Code Section 1303-A(b) and 22 Pa. Code Section 10.22. </a:t>
            </a:r>
            <a:endParaRPr lang="en-US" sz="1800" kern="100" dirty="0">
              <a:solidFill>
                <a:srgbClr val="000000"/>
              </a:solidFill>
              <a:effectLst/>
              <a:latin typeface="Calibri" panose="020F0502020204030204" pitchFamily="34" charset="0"/>
              <a:ea typeface="Calibri" panose="020F0502020204030204" pitchFamily="34" charset="0"/>
            </a:endParaRPr>
          </a:p>
          <a:p>
            <a:r>
              <a:rPr lang="en-US" sz="1800" u="sng" dirty="0">
                <a:solidFill>
                  <a:srgbClr val="008080"/>
                </a:solidFill>
                <a:effectLst/>
                <a:latin typeface="Times New Roman" panose="02020603050405020304" pitchFamily="18" charset="0"/>
                <a:ea typeface="Times New Roman" panose="02020603050405020304" pitchFamily="18" charset="0"/>
              </a:rPr>
              <a:t>An assault on a school employee is considered aggravated assault because the victim is in a protected class as a teacher, staff member or other school employee or contractor</a:t>
            </a:r>
            <a:endParaRPr lang="en-US" dirty="0"/>
          </a:p>
        </p:txBody>
      </p:sp>
      <p:sp>
        <p:nvSpPr>
          <p:cNvPr id="4" name="Slide Number Placeholder 3"/>
          <p:cNvSpPr>
            <a:spLocks noGrp="1"/>
          </p:cNvSpPr>
          <p:nvPr>
            <p:ph type="sldNum" sz="quarter" idx="5"/>
          </p:nvPr>
        </p:nvSpPr>
        <p:spPr/>
        <p:txBody>
          <a:bodyPr/>
          <a:lstStyle/>
          <a:p>
            <a:fld id="{F96E56A7-57F4-45A3-ABF6-131B485EDB34}" type="slidenum">
              <a:rPr lang="en-US" smtClean="0"/>
              <a:t>18</a:t>
            </a:fld>
            <a:endParaRPr lang="en-US"/>
          </a:p>
        </p:txBody>
      </p:sp>
    </p:spTree>
    <p:extLst>
      <p:ext uri="{BB962C8B-B14F-4D97-AF65-F5344CB8AC3E}">
        <p14:creationId xmlns:p14="http://schemas.microsoft.com/office/powerpoint/2010/main" val="590130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February, March, April PPC</a:t>
            </a:r>
          </a:p>
        </p:txBody>
      </p:sp>
      <p:sp>
        <p:nvSpPr>
          <p:cNvPr id="4" name="Slide Number Placeholder 3"/>
          <p:cNvSpPr>
            <a:spLocks noGrp="1"/>
          </p:cNvSpPr>
          <p:nvPr>
            <p:ph type="sldNum" sz="quarter" idx="5"/>
          </p:nvPr>
        </p:nvSpPr>
        <p:spPr/>
        <p:txBody>
          <a:bodyPr/>
          <a:lstStyle/>
          <a:p>
            <a:fld id="{F96E56A7-57F4-45A3-ABF6-131B485EDB34}" type="slidenum">
              <a:rPr lang="en-US" smtClean="0"/>
              <a:t>21</a:t>
            </a:fld>
            <a:endParaRPr lang="en-US"/>
          </a:p>
        </p:txBody>
      </p:sp>
    </p:spTree>
    <p:extLst>
      <p:ext uri="{BB962C8B-B14F-4D97-AF65-F5344CB8AC3E}">
        <p14:creationId xmlns:p14="http://schemas.microsoft.com/office/powerpoint/2010/main" val="1733822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year term </a:t>
            </a:r>
          </a:p>
        </p:txBody>
      </p:sp>
      <p:sp>
        <p:nvSpPr>
          <p:cNvPr id="4" name="Slide Number Placeholder 3"/>
          <p:cNvSpPr>
            <a:spLocks noGrp="1"/>
          </p:cNvSpPr>
          <p:nvPr>
            <p:ph type="sldNum" sz="quarter" idx="5"/>
          </p:nvPr>
        </p:nvSpPr>
        <p:spPr/>
        <p:txBody>
          <a:bodyPr/>
          <a:lstStyle/>
          <a:p>
            <a:fld id="{F96E56A7-57F4-45A3-ABF6-131B485EDB34}" type="slidenum">
              <a:rPr lang="en-US" smtClean="0"/>
              <a:t>25</a:t>
            </a:fld>
            <a:endParaRPr lang="en-US"/>
          </a:p>
        </p:txBody>
      </p:sp>
    </p:spTree>
    <p:extLst>
      <p:ext uri="{BB962C8B-B14F-4D97-AF65-F5344CB8AC3E}">
        <p14:creationId xmlns:p14="http://schemas.microsoft.com/office/powerpoint/2010/main" val="3379971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t">
              <a:lnSpc>
                <a:spcPct val="107000"/>
              </a:lnSpc>
              <a:spcBef>
                <a:spcPts val="0"/>
              </a:spcBef>
              <a:spcAft>
                <a:spcPts val="800"/>
              </a:spcAft>
            </a:pPr>
            <a:r>
              <a:rPr lang="en-US" sz="1800" u="sng"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Orientation and Training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800"/>
              </a:spcAft>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The Board is committed to keeping appointed Student Representatives well informed and prepared to perform the respective duties and responsibilities outlined in their role. All appointed Student representatives shall participate in an orientation and training following their appointment.</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800"/>
              </a:spcAft>
            </a:pPr>
            <a:r>
              <a:rPr lang="en-US" sz="1800" u="sng"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Monitoring and Support</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800"/>
              </a:spcAft>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The Board President shall select from interested Board Members one (1) Board Member to serve as the Board’s Liaison to the Student Representatives. This Board Liaison shall serve as a mentor to appointed Student Representatives to educate and ensure that Student Representatives understand the work of the Board and acquire non-confidential knowledge of matters related to the operation of schools. The Board Liaison shall also report back to the Board on the work of the Student Representatives, provide relevant updates to the public, and coordinate necessary staff support.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96E56A7-57F4-45A3-ABF6-131B485EDB34}" type="slidenum">
              <a:rPr lang="en-US" smtClean="0"/>
              <a:t>26</a:t>
            </a:fld>
            <a:endParaRPr lang="en-US"/>
          </a:p>
        </p:txBody>
      </p:sp>
    </p:spTree>
    <p:extLst>
      <p:ext uri="{BB962C8B-B14F-4D97-AF65-F5344CB8AC3E}">
        <p14:creationId xmlns:p14="http://schemas.microsoft.com/office/powerpoint/2010/main" val="1777374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t">
              <a:lnSpc>
                <a:spcPct val="107000"/>
              </a:lnSpc>
              <a:spcBef>
                <a:spcPts val="0"/>
              </a:spcBef>
              <a:spcAft>
                <a:spcPts val="0"/>
              </a:spcAft>
            </a:pPr>
            <a:r>
              <a:rPr lang="en-US" sz="1800" u="sng"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Vacancies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0"/>
              </a:spcAft>
            </a:pPr>
            <a:r>
              <a:rPr lang="en-US" sz="1800" u="none" strike="noStrike"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In the event that a student resigns from their position as Student Representative, a new Student Board Representative will be appointed for the remainder of the latter’s term.</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0"/>
              </a:spcAft>
            </a:pPr>
            <a:r>
              <a:rPr lang="en-US" sz="1800" u="sng"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Exit Interviews</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0"/>
              </a:spcAft>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An exit letter should be written after the 2-year term for evaluation and re-evaluation of the efficacy of the initiative.</a:t>
            </a:r>
            <a:b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b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96E56A7-57F4-45A3-ABF6-131B485EDB34}" type="slidenum">
              <a:rPr lang="en-US" smtClean="0"/>
              <a:t>27</a:t>
            </a:fld>
            <a:endParaRPr lang="en-US"/>
          </a:p>
        </p:txBody>
      </p:sp>
    </p:spTree>
    <p:extLst>
      <p:ext uri="{BB962C8B-B14F-4D97-AF65-F5344CB8AC3E}">
        <p14:creationId xmlns:p14="http://schemas.microsoft.com/office/powerpoint/2010/main" val="215994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we went to meeting PAC</a:t>
            </a:r>
          </a:p>
          <a:p>
            <a:endParaRPr lang="en-US" dirty="0"/>
          </a:p>
          <a:p>
            <a:r>
              <a:rPr lang="en-US" dirty="0"/>
              <a:t>April PPC</a:t>
            </a:r>
          </a:p>
        </p:txBody>
      </p:sp>
      <p:sp>
        <p:nvSpPr>
          <p:cNvPr id="4" name="Slide Number Placeholder 3"/>
          <p:cNvSpPr>
            <a:spLocks noGrp="1"/>
          </p:cNvSpPr>
          <p:nvPr>
            <p:ph type="sldNum" sz="quarter" idx="5"/>
          </p:nvPr>
        </p:nvSpPr>
        <p:spPr/>
        <p:txBody>
          <a:bodyPr/>
          <a:lstStyle/>
          <a:p>
            <a:fld id="{F96E56A7-57F4-45A3-ABF6-131B485EDB34}" type="slidenum">
              <a:rPr lang="en-US" smtClean="0"/>
              <a:t>28</a:t>
            </a:fld>
            <a:endParaRPr lang="en-US"/>
          </a:p>
        </p:txBody>
      </p:sp>
    </p:spTree>
    <p:extLst>
      <p:ext uri="{BB962C8B-B14F-4D97-AF65-F5344CB8AC3E}">
        <p14:creationId xmlns:p14="http://schemas.microsoft.com/office/powerpoint/2010/main" val="3172612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0D0D0D"/>
                </a:solidFill>
                <a:effectLst/>
                <a:latin typeface="Söhne"/>
              </a:rPr>
              <a:t>Research consistently shows that when parents are actively involved in their children's education, students are more likely to achieve academic success.</a:t>
            </a:r>
          </a:p>
          <a:p>
            <a:pPr marL="171450" indent="-171450">
              <a:buFont typeface="Arial" panose="020B0604020202020204" pitchFamily="34" charset="0"/>
              <a:buChar char="•"/>
            </a:pPr>
            <a:r>
              <a:rPr lang="en-US" b="0" i="0" dirty="0">
                <a:solidFill>
                  <a:srgbClr val="0D0D0D"/>
                </a:solidFill>
                <a:effectLst/>
                <a:latin typeface="Söhne"/>
              </a:rPr>
              <a:t>Parent and family involvement in education is a win-win situation for all involved</a:t>
            </a:r>
          </a:p>
          <a:p>
            <a:pPr marL="0" indent="0">
              <a:buFont typeface="Arial" panose="020B0604020202020204" pitchFamily="34" charset="0"/>
              <a:buNone/>
            </a:pPr>
            <a:endParaRPr lang="en-US" b="0" i="0" dirty="0">
              <a:solidFill>
                <a:srgbClr val="0D0D0D"/>
              </a:solidFill>
              <a:effectLst/>
              <a:latin typeface="Söhne"/>
            </a:endParaRPr>
          </a:p>
          <a:p>
            <a:pPr marL="171450" indent="-171450">
              <a:buFont typeface="Arial" panose="020B0604020202020204" pitchFamily="34" charset="0"/>
              <a:buChar char="•"/>
            </a:pPr>
            <a:r>
              <a:rPr lang="en-US" b="0" i="0" dirty="0">
                <a:solidFill>
                  <a:srgbClr val="0D0D0D"/>
                </a:solidFill>
                <a:effectLst/>
                <a:latin typeface="Söhne"/>
              </a:rPr>
              <a:t>The Every Student Succeeds Act (ESSA) is a federal education law in the United States that was enacted in 2015. </a:t>
            </a:r>
          </a:p>
          <a:p>
            <a:pPr marL="171450" indent="-171450">
              <a:buFont typeface="Arial" panose="020B0604020202020204" pitchFamily="34" charset="0"/>
              <a:buChar char="•"/>
            </a:pPr>
            <a:r>
              <a:rPr lang="en-US" b="0" i="0" dirty="0">
                <a:solidFill>
                  <a:srgbClr val="0D0D0D"/>
                </a:solidFill>
                <a:effectLst/>
                <a:latin typeface="Söhne"/>
              </a:rPr>
              <a:t>It replaced the previous version of the law, known as the No Child Left Behind Act (NCLB). </a:t>
            </a:r>
          </a:p>
          <a:p>
            <a:pPr marL="171450" indent="-171450">
              <a:buFont typeface="Arial" panose="020B0604020202020204" pitchFamily="34" charset="0"/>
              <a:buChar char="•"/>
            </a:pPr>
            <a:r>
              <a:rPr lang="en-US" b="0" i="0" dirty="0">
                <a:solidFill>
                  <a:srgbClr val="0D0D0D"/>
                </a:solidFill>
                <a:effectLst/>
                <a:latin typeface="Söhne"/>
              </a:rPr>
              <a:t>Overall, ESSA aims to promote educational excellence and equity by giving states more control over education policy while maintaining a focus on accountability and support for disadvantaged students. ESSA allocates federal funding through Title I to support schools with high percentages of low-income students. These funds are intended to provide additional resources to improve educational opportunities and outcomes for disadvantaged students. </a:t>
            </a:r>
          </a:p>
          <a:p>
            <a:pPr marL="171450" indent="-171450">
              <a:buFont typeface="Arial" panose="020B0604020202020204" pitchFamily="34" charset="0"/>
              <a:buChar char="•"/>
            </a:pPr>
            <a:r>
              <a:rPr lang="en-US" b="0" i="0" dirty="0">
                <a:solidFill>
                  <a:srgbClr val="0D0D0D"/>
                </a:solidFill>
                <a:effectLst/>
                <a:latin typeface="Söhne"/>
              </a:rPr>
              <a:t>ESSA emphasizes the importance of parent and family engagement in education and requires schools receiving Title I funding to develop and implement a written Parent and Family Engagement Policy. </a:t>
            </a:r>
          </a:p>
          <a:p>
            <a:endParaRPr lang="en-US" dirty="0"/>
          </a:p>
        </p:txBody>
      </p:sp>
      <p:sp>
        <p:nvSpPr>
          <p:cNvPr id="4" name="Slide Number Placeholder 3"/>
          <p:cNvSpPr>
            <a:spLocks noGrp="1"/>
          </p:cNvSpPr>
          <p:nvPr>
            <p:ph type="sldNum" sz="quarter" idx="5"/>
          </p:nvPr>
        </p:nvSpPr>
        <p:spPr/>
        <p:txBody>
          <a:bodyPr/>
          <a:lstStyle/>
          <a:p>
            <a:fld id="{F96E56A7-57F4-45A3-ABF6-131B485EDB34}" type="slidenum">
              <a:rPr lang="en-US" smtClean="0"/>
              <a:t>29</a:t>
            </a:fld>
            <a:endParaRPr lang="en-US"/>
          </a:p>
        </p:txBody>
      </p:sp>
    </p:spTree>
    <p:extLst>
      <p:ext uri="{BB962C8B-B14F-4D97-AF65-F5344CB8AC3E}">
        <p14:creationId xmlns:p14="http://schemas.microsoft.com/office/powerpoint/2010/main" val="1333119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PPC</a:t>
            </a:r>
          </a:p>
        </p:txBody>
      </p:sp>
      <p:sp>
        <p:nvSpPr>
          <p:cNvPr id="4" name="Slide Number Placeholder 3"/>
          <p:cNvSpPr>
            <a:spLocks noGrp="1"/>
          </p:cNvSpPr>
          <p:nvPr>
            <p:ph type="sldNum" sz="quarter" idx="5"/>
          </p:nvPr>
        </p:nvSpPr>
        <p:spPr/>
        <p:txBody>
          <a:bodyPr/>
          <a:lstStyle/>
          <a:p>
            <a:fld id="{F96E56A7-57F4-45A3-ABF6-131B485EDB34}" type="slidenum">
              <a:rPr lang="en-US" smtClean="0"/>
              <a:t>32</a:t>
            </a:fld>
            <a:endParaRPr lang="en-US"/>
          </a:p>
        </p:txBody>
      </p:sp>
    </p:spTree>
    <p:extLst>
      <p:ext uri="{BB962C8B-B14F-4D97-AF65-F5344CB8AC3E}">
        <p14:creationId xmlns:p14="http://schemas.microsoft.com/office/powerpoint/2010/main" val="37180470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Added language</a:t>
            </a:r>
          </a:p>
        </p:txBody>
      </p:sp>
      <p:sp>
        <p:nvSpPr>
          <p:cNvPr id="4" name="Slide Number Placeholder 3"/>
          <p:cNvSpPr>
            <a:spLocks noGrp="1"/>
          </p:cNvSpPr>
          <p:nvPr>
            <p:ph type="sldNum" sz="quarter" idx="5"/>
          </p:nvPr>
        </p:nvSpPr>
        <p:spPr/>
        <p:txBody>
          <a:bodyPr/>
          <a:lstStyle/>
          <a:p>
            <a:fld id="{F96E56A7-57F4-45A3-ABF6-131B485EDB34}" type="slidenum">
              <a:rPr lang="en-US" smtClean="0"/>
              <a:t>34</a:t>
            </a:fld>
            <a:endParaRPr lang="en-US"/>
          </a:p>
        </p:txBody>
      </p:sp>
    </p:spTree>
    <p:extLst>
      <p:ext uri="{BB962C8B-B14F-4D97-AF65-F5344CB8AC3E}">
        <p14:creationId xmlns:p14="http://schemas.microsoft.com/office/powerpoint/2010/main" val="515240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 PPC</a:t>
            </a:r>
          </a:p>
        </p:txBody>
      </p:sp>
      <p:sp>
        <p:nvSpPr>
          <p:cNvPr id="4" name="Slide Number Placeholder 3"/>
          <p:cNvSpPr>
            <a:spLocks noGrp="1"/>
          </p:cNvSpPr>
          <p:nvPr>
            <p:ph type="sldNum" sz="quarter" idx="5"/>
          </p:nvPr>
        </p:nvSpPr>
        <p:spPr/>
        <p:txBody>
          <a:bodyPr/>
          <a:lstStyle/>
          <a:p>
            <a:fld id="{F96E56A7-57F4-45A3-ABF6-131B485EDB34}" type="slidenum">
              <a:rPr lang="en-US" smtClean="0"/>
              <a:t>35</a:t>
            </a:fld>
            <a:endParaRPr lang="en-US"/>
          </a:p>
        </p:txBody>
      </p:sp>
    </p:spTree>
    <p:extLst>
      <p:ext uri="{BB962C8B-B14F-4D97-AF65-F5344CB8AC3E}">
        <p14:creationId xmlns:p14="http://schemas.microsoft.com/office/powerpoint/2010/main" val="1593885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The purpose of this selection policy is to define the criteria and procedures to be followed by those ad hoc committees that function as agents of the Board.</a:t>
            </a:r>
            <a:endParaRPr lang="en-US" sz="18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96E56A7-57F4-45A3-ABF6-131B485EDB34}" type="slidenum">
              <a:rPr lang="en-US" smtClean="0"/>
              <a:t>36</a:t>
            </a:fld>
            <a:endParaRPr lang="en-US"/>
          </a:p>
        </p:txBody>
      </p:sp>
    </p:spTree>
    <p:extLst>
      <p:ext uri="{BB962C8B-B14F-4D97-AF65-F5344CB8AC3E}">
        <p14:creationId xmlns:p14="http://schemas.microsoft.com/office/powerpoint/2010/main" val="1471453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6D19C0-3E6D-4833-B66D-C2CFBDF74A68}" type="datetime1">
              <a:rPr lang="en-US" smtClean="0"/>
              <a:t>5/10/2024</a:t>
            </a:fld>
            <a:endParaRPr lang="en-US"/>
          </a:p>
        </p:txBody>
      </p:sp>
      <p:sp>
        <p:nvSpPr>
          <p:cNvPr id="5" name="Footer Placeholder 4"/>
          <p:cNvSpPr>
            <a:spLocks noGrp="1"/>
          </p:cNvSpPr>
          <p:nvPr>
            <p:ph type="ftr" sz="quarter" idx="11"/>
          </p:nvPr>
        </p:nvSpPr>
        <p:spPr/>
        <p:txBody>
          <a:bodyPr/>
          <a:lstStyle/>
          <a:p>
            <a:r>
              <a:rPr lang="en-US"/>
              <a:t>© WBK Legal 2023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5211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8B431D-660A-4A21-B162-8C7E8D903119}" type="datetime1">
              <a:rPr lang="en-US" smtClean="0"/>
              <a:t>5/10/2024</a:t>
            </a:fld>
            <a:endParaRPr lang="en-US"/>
          </a:p>
        </p:txBody>
      </p:sp>
      <p:sp>
        <p:nvSpPr>
          <p:cNvPr id="5" name="Footer Placeholder 4"/>
          <p:cNvSpPr>
            <a:spLocks noGrp="1"/>
          </p:cNvSpPr>
          <p:nvPr>
            <p:ph type="ftr" sz="quarter" idx="11"/>
          </p:nvPr>
        </p:nvSpPr>
        <p:spPr/>
        <p:txBody>
          <a:bodyPr/>
          <a:lstStyle/>
          <a:p>
            <a:r>
              <a:rPr lang="en-US"/>
              <a:t>© WBK Legal 2023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1765917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02970B-0A8F-44C9-A6D5-C020D1E09AA9}" type="datetime1">
              <a:rPr lang="en-US" smtClean="0"/>
              <a:t>5/10/2024</a:t>
            </a:fld>
            <a:endParaRPr lang="en-US"/>
          </a:p>
        </p:txBody>
      </p:sp>
      <p:sp>
        <p:nvSpPr>
          <p:cNvPr id="5" name="Footer Placeholder 4"/>
          <p:cNvSpPr>
            <a:spLocks noGrp="1"/>
          </p:cNvSpPr>
          <p:nvPr>
            <p:ph type="ftr" sz="quarter" idx="11"/>
          </p:nvPr>
        </p:nvSpPr>
        <p:spPr/>
        <p:txBody>
          <a:bodyPr/>
          <a:lstStyle/>
          <a:p>
            <a:r>
              <a:rPr lang="en-US"/>
              <a:t>© WBK Legal 2023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051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497B41-5612-46F8-8B1A-057BBBADB6F5}" type="datetime1">
              <a:rPr lang="en-US" smtClean="0"/>
              <a:t>5/10/2024</a:t>
            </a:fld>
            <a:endParaRPr lang="en-US"/>
          </a:p>
        </p:txBody>
      </p:sp>
      <p:sp>
        <p:nvSpPr>
          <p:cNvPr id="6" name="Footer Placeholder 5"/>
          <p:cNvSpPr>
            <a:spLocks noGrp="1"/>
          </p:cNvSpPr>
          <p:nvPr>
            <p:ph type="ftr" sz="quarter" idx="11"/>
          </p:nvPr>
        </p:nvSpPr>
        <p:spPr/>
        <p:txBody>
          <a:bodyPr/>
          <a:lstStyle/>
          <a:p>
            <a:r>
              <a:rPr lang="en-US"/>
              <a:t>© WBK Legal 2023  This presentation is informational only and does not constitute legal advice.</a:t>
            </a:r>
          </a:p>
        </p:txBody>
      </p:sp>
      <p:sp>
        <p:nvSpPr>
          <p:cNvPr id="7" name="Slide Number Placeholder 6"/>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3921209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583AAA-6BEA-4811-B6AB-079572275A60}" type="datetime1">
              <a:rPr lang="en-US" smtClean="0"/>
              <a:t>5/10/2024</a:t>
            </a:fld>
            <a:endParaRPr lang="en-US"/>
          </a:p>
        </p:txBody>
      </p:sp>
      <p:sp>
        <p:nvSpPr>
          <p:cNvPr id="8" name="Footer Placeholder 7"/>
          <p:cNvSpPr>
            <a:spLocks noGrp="1"/>
          </p:cNvSpPr>
          <p:nvPr>
            <p:ph type="ftr" sz="quarter" idx="11"/>
          </p:nvPr>
        </p:nvSpPr>
        <p:spPr/>
        <p:txBody>
          <a:bodyPr/>
          <a:lstStyle/>
          <a:p>
            <a:r>
              <a:rPr lang="en-US"/>
              <a:t>© WBK Legal 2023  This presentation is informational only and does not constitute legal advice.</a:t>
            </a:r>
          </a:p>
        </p:txBody>
      </p:sp>
      <p:sp>
        <p:nvSpPr>
          <p:cNvPr id="9" name="Slide Number Placeholder 8"/>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2529339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67D3A37-493C-41B2-9596-0C0A4B973FEF}" type="datetime1">
              <a:rPr lang="en-US" smtClean="0"/>
              <a:t>5/10/2024</a:t>
            </a:fld>
            <a:endParaRPr lang="en-US"/>
          </a:p>
        </p:txBody>
      </p:sp>
      <p:sp>
        <p:nvSpPr>
          <p:cNvPr id="4" name="Footer Placeholder 3"/>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1183986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4C32F50-4E18-4E95-B625-ADDAF38158F7}" type="datetime1">
              <a:rPr lang="en-US" smtClean="0"/>
              <a:t>5/10/2024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 WBK Legal 2023  This presentation is informational only and does not constitute legal advice.</a:t>
            </a:r>
          </a:p>
        </p:txBody>
      </p:sp>
      <p:sp>
        <p:nvSpPr>
          <p:cNvPr id="9" name="Slide Number Placeholder 8"/>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1229343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7033A8D-47C6-4E69-9E95-E49695488AC3}" type="datetime1">
              <a:rPr lang="en-US" smtClean="0"/>
              <a:t>5/10/2024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 WBK Legal 2023  This presentation is informational only and does not constitute legal advice.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8311696-8D6A-42F5-A94D-443C6F43CC2C}" type="slidenum">
              <a:rPr lang="en-US" smtClean="0"/>
              <a:t>‹#›</a:t>
            </a:fld>
            <a:endParaRPr lang="en-US"/>
          </a:p>
        </p:txBody>
      </p:sp>
    </p:spTree>
    <p:extLst>
      <p:ext uri="{BB962C8B-B14F-4D97-AF65-F5344CB8AC3E}">
        <p14:creationId xmlns:p14="http://schemas.microsoft.com/office/powerpoint/2010/main" val="2727007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2961EE-068B-4C33-8DBD-308293EF5E7E}" type="datetime1">
              <a:rPr lang="en-US" smtClean="0"/>
              <a:t>5/10/2024</a:t>
            </a:fld>
            <a:endParaRPr lang="en-US"/>
          </a:p>
        </p:txBody>
      </p:sp>
      <p:sp>
        <p:nvSpPr>
          <p:cNvPr id="6" name="Footer Placeholder 5"/>
          <p:cNvSpPr>
            <a:spLocks noGrp="1"/>
          </p:cNvSpPr>
          <p:nvPr>
            <p:ph type="ftr" sz="quarter" idx="11"/>
          </p:nvPr>
        </p:nvSpPr>
        <p:spPr/>
        <p:txBody>
          <a:bodyPr/>
          <a:lstStyle/>
          <a:p>
            <a:r>
              <a:rPr lang="en-US"/>
              <a:t>© WBK Legal 2023  This presentation is informational only and does not constitute legal advice.</a:t>
            </a:r>
          </a:p>
        </p:txBody>
      </p:sp>
      <p:sp>
        <p:nvSpPr>
          <p:cNvPr id="7" name="Slide Number Placeholder 6"/>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3468403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B4BE1F-58BD-4E52-8AB5-F821EEF771EC}" type="datetime1">
              <a:rPr lang="en-US" smtClean="0"/>
              <a:t>5/10/2024</a:t>
            </a:fld>
            <a:endParaRPr lang="en-US"/>
          </a:p>
        </p:txBody>
      </p:sp>
      <p:sp>
        <p:nvSpPr>
          <p:cNvPr id="5" name="Footer Placeholder 4"/>
          <p:cNvSpPr>
            <a:spLocks noGrp="1"/>
          </p:cNvSpPr>
          <p:nvPr>
            <p:ph type="ftr" sz="quarter" idx="11"/>
          </p:nvPr>
        </p:nvSpPr>
        <p:spPr/>
        <p:txBody>
          <a:bodyPr/>
          <a:lstStyle/>
          <a:p>
            <a:r>
              <a:rPr lang="en-US"/>
              <a:t>© WBK Legal 2023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4008780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E16B1D-893B-4B08-9298-422D0A84CBE6}" type="datetime1">
              <a:rPr lang="en-US" smtClean="0"/>
              <a:t>5/10/2024</a:t>
            </a:fld>
            <a:endParaRPr lang="en-US"/>
          </a:p>
        </p:txBody>
      </p:sp>
      <p:sp>
        <p:nvSpPr>
          <p:cNvPr id="5" name="Footer Placeholder 4"/>
          <p:cNvSpPr>
            <a:spLocks noGrp="1"/>
          </p:cNvSpPr>
          <p:nvPr>
            <p:ph type="ftr" sz="quarter" idx="11"/>
          </p:nvPr>
        </p:nvSpPr>
        <p:spPr/>
        <p:txBody>
          <a:bodyPr/>
          <a:lstStyle/>
          <a:p>
            <a:r>
              <a:rPr lang="en-US"/>
              <a:t>© WBK Legal 2023  This presentation is informational only and does not constitute legal advice.</a:t>
            </a:r>
          </a:p>
        </p:txBody>
      </p:sp>
      <p:sp>
        <p:nvSpPr>
          <p:cNvPr id="6" name="Slide Number Placeholder 5"/>
          <p:cNvSpPr>
            <a:spLocks noGrp="1"/>
          </p:cNvSpPr>
          <p:nvPr>
            <p:ph type="sldNum" sz="quarter" idx="12"/>
          </p:nvPr>
        </p:nvSpPr>
        <p:spPr/>
        <p:txBody>
          <a:bodyPr/>
          <a:lstStyle/>
          <a:p>
            <a:fld id="{B8311696-8D6A-42F5-A94D-443C6F43CC2C}" type="slidenum">
              <a:rPr lang="en-US" smtClean="0"/>
              <a:t>‹#›</a:t>
            </a:fld>
            <a:endParaRPr lang="en-US"/>
          </a:p>
        </p:txBody>
      </p:sp>
    </p:spTree>
    <p:extLst>
      <p:ext uri="{BB962C8B-B14F-4D97-AF65-F5344CB8AC3E}">
        <p14:creationId xmlns:p14="http://schemas.microsoft.com/office/powerpoint/2010/main" val="1183178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2262DC4-87A9-46BB-84EB-53F913F7A385}" type="datetime1">
              <a:rPr lang="en-US" smtClean="0"/>
              <a:t>5/10/2024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 WBK Legal 2023  This presentation is informational only and does not constitute legal advice.</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8311696-8D6A-42F5-A94D-443C6F43CC2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49462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go.boarddocs.com/pa/pghboe/Board.nsf/Publi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hyperlink" Target="http://www.legis.state.pa.us/cfdocs/legis/LI/uconsCheck.cfm?txtType=HTM&amp;yr=1949&amp;sessInd=0&amp;smthLwInd=0&amp;act=14&amp;chpt=5&amp;sctn=8&amp;subsctn=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www.legis.state.pa.us/cfdocs/legis/LI/uconsCheck.cfm?txtType=HTM&amp;yr=1949&amp;sessInd=0&amp;smthLwInd=0&amp;act=14&amp;chpt=8&amp;sctn=3&amp;subsctn=0" TargetMode="External"/><Relationship Id="rId4" Type="http://schemas.openxmlformats.org/officeDocument/2006/relationships/hyperlink" Target="http://www.legis.state.pa.us/cfdocs/legis/LI/uconsCheck.cfm?txtType=HTM&amp;yr=1949&amp;sessInd=0&amp;smthLwInd=0&amp;act=14&amp;chpt=8&amp;sctn=1&amp;subsctn=0"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dguarascio@wbklega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5" name="Picture 4" descr="A blue and white logo&#10;&#10;Description automatically generated">
            <a:extLst>
              <a:ext uri="{FF2B5EF4-FFF2-40B4-BE49-F238E27FC236}">
                <a16:creationId xmlns:a16="http://schemas.microsoft.com/office/drawing/2014/main" id="{7B0D1AC3-5AE0-C76A-D31E-189B66DC97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33999" y="2056197"/>
            <a:ext cx="6275667" cy="2745606"/>
          </a:xfrm>
          <a:prstGeom prst="rect">
            <a:avLst/>
          </a:prstGeom>
          <a:noFill/>
        </p:spPr>
      </p:pic>
      <p:sp>
        <p:nvSpPr>
          <p:cNvPr id="25" name="Rectangle 24">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itle 5">
            <a:extLst>
              <a:ext uri="{FF2B5EF4-FFF2-40B4-BE49-F238E27FC236}">
                <a16:creationId xmlns:a16="http://schemas.microsoft.com/office/drawing/2014/main" id="{681A1A15-D9CB-0AD9-DD04-1DD10AF2218B}"/>
              </a:ext>
            </a:extLst>
          </p:cNvPr>
          <p:cNvSpPr>
            <a:spLocks noGrp="1"/>
          </p:cNvSpPr>
          <p:nvPr>
            <p:ph type="ctrTitle"/>
          </p:nvPr>
        </p:nvSpPr>
        <p:spPr>
          <a:xfrm>
            <a:off x="7607266" y="718264"/>
            <a:ext cx="4266218" cy="2926080"/>
          </a:xfrm>
        </p:spPr>
        <p:txBody>
          <a:bodyPr>
            <a:normAutofit/>
          </a:bodyPr>
          <a:lstStyle/>
          <a:p>
            <a:r>
              <a:rPr lang="en-US" sz="6600" dirty="0">
                <a:solidFill>
                  <a:srgbClr val="FFFFFF"/>
                </a:solidFill>
              </a:rPr>
              <a:t>Board Policy Workshop </a:t>
            </a:r>
          </a:p>
        </p:txBody>
      </p:sp>
      <p:sp>
        <p:nvSpPr>
          <p:cNvPr id="7" name="Subtitle 6">
            <a:extLst>
              <a:ext uri="{FF2B5EF4-FFF2-40B4-BE49-F238E27FC236}">
                <a16:creationId xmlns:a16="http://schemas.microsoft.com/office/drawing/2014/main" id="{7EE7A1ED-4B90-DF9E-453C-6A84A510BAF2}"/>
              </a:ext>
            </a:extLst>
          </p:cNvPr>
          <p:cNvSpPr>
            <a:spLocks noGrp="1"/>
          </p:cNvSpPr>
          <p:nvPr>
            <p:ph type="subTitle" idx="1"/>
          </p:nvPr>
        </p:nvSpPr>
        <p:spPr>
          <a:xfrm>
            <a:off x="7613486" y="3554233"/>
            <a:ext cx="4725877" cy="2639835"/>
          </a:xfrm>
        </p:spPr>
        <p:txBody>
          <a:bodyPr>
            <a:normAutofit/>
          </a:bodyPr>
          <a:lstStyle/>
          <a:p>
            <a:r>
              <a:rPr lang="en-US" sz="2800" dirty="0">
                <a:solidFill>
                  <a:srgbClr val="FFFFFF"/>
                </a:solidFill>
              </a:rPr>
              <a:t>May 13, 2024</a:t>
            </a:r>
          </a:p>
        </p:txBody>
      </p:sp>
      <p:sp>
        <p:nvSpPr>
          <p:cNvPr id="27" name="Rectangle 26">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5043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May Workshop Topic</a:t>
            </a:r>
          </a:p>
        </p:txBody>
      </p:sp>
      <p:sp>
        <p:nvSpPr>
          <p:cNvPr id="4" name="Content Placeholder 3">
            <a:extLst>
              <a:ext uri="{FF2B5EF4-FFF2-40B4-BE49-F238E27FC236}">
                <a16:creationId xmlns:a16="http://schemas.microsoft.com/office/drawing/2014/main" id="{2E3B876C-F200-2276-6DC1-B1B9D1D5CBB3}"/>
              </a:ext>
            </a:extLst>
          </p:cNvPr>
          <p:cNvSpPr>
            <a:spLocks noGrp="1"/>
          </p:cNvSpPr>
          <p:nvPr>
            <p:ph idx="1"/>
          </p:nvPr>
        </p:nvSpPr>
        <p:spPr/>
        <p:txBody>
          <a:bodyPr/>
          <a:lstStyle/>
          <a:p>
            <a:r>
              <a:rPr lang="en-US" b="1" dirty="0"/>
              <a:t>1) Code of Conduct</a:t>
            </a:r>
          </a:p>
          <a:p>
            <a:pPr lvl="1"/>
            <a:r>
              <a:rPr lang="en-US" dirty="0"/>
              <a:t>Student Support &amp; Positive School Culture Guide </a:t>
            </a:r>
          </a:p>
          <a:p>
            <a:pPr lvl="1"/>
            <a:r>
              <a:rPr lang="en-US" dirty="0"/>
              <a:t>K-5 Student Code of Conduct &amp; Infraction Level Guide</a:t>
            </a:r>
          </a:p>
          <a:p>
            <a:pPr lvl="1"/>
            <a:r>
              <a:rPr lang="en-US" dirty="0"/>
              <a:t>6-12 Student Code of Conduct &amp; Infraction Level Guide</a:t>
            </a:r>
          </a:p>
          <a:p>
            <a:pPr lvl="1"/>
            <a:endParaRPr lang="en-US" dirty="0"/>
          </a:p>
          <a:p>
            <a:pPr marL="201168" lvl="1" indent="0">
              <a:buNone/>
            </a:pPr>
            <a:r>
              <a:rPr lang="en-US" b="1" dirty="0"/>
              <a:t>2) Student Board Representative – New Policy </a:t>
            </a:r>
          </a:p>
          <a:p>
            <a:pPr marL="201168" lvl="1" indent="0">
              <a:buNone/>
            </a:pPr>
            <a:endParaRPr lang="en-US" b="1" dirty="0"/>
          </a:p>
          <a:p>
            <a:pPr marL="201168" lvl="1" indent="0">
              <a:buNone/>
            </a:pPr>
            <a:r>
              <a:rPr lang="en-US" b="1" dirty="0"/>
              <a:t>3) Parent and Family Engagement – Policy 1012</a:t>
            </a:r>
          </a:p>
          <a:p>
            <a:pPr marL="201168" lvl="1" indent="0">
              <a:buNone/>
            </a:pPr>
            <a:endParaRPr lang="en-US" b="1" dirty="0"/>
          </a:p>
          <a:p>
            <a:pPr marL="201168" lvl="1" indent="0">
              <a:buNone/>
            </a:pPr>
            <a:r>
              <a:rPr lang="en-US" b="1" dirty="0"/>
              <a:t>4) Prohibition Against Bullying/Harassment – Policy 215</a:t>
            </a:r>
          </a:p>
          <a:p>
            <a:pPr marL="201168" lvl="1" indent="0">
              <a:buNone/>
            </a:pPr>
            <a:endParaRPr lang="en-US" b="1" dirty="0"/>
          </a:p>
          <a:p>
            <a:pPr marL="201168" lvl="1" indent="0">
              <a:buNone/>
            </a:pPr>
            <a:r>
              <a:rPr lang="en-US" b="1" dirty="0"/>
              <a:t>5) Adoption of Instructional Materials – Policy 106</a:t>
            </a:r>
          </a:p>
          <a:p>
            <a:pPr marL="201168" lvl="1" indent="0">
              <a:buNone/>
            </a:pPr>
            <a:endParaRPr lang="en-US" dirty="0"/>
          </a:p>
        </p:txBody>
      </p:sp>
      <p:sp>
        <p:nvSpPr>
          <p:cNvPr id="3" name="Slide Number Placeholder 2">
            <a:extLst>
              <a:ext uri="{FF2B5EF4-FFF2-40B4-BE49-F238E27FC236}">
                <a16:creationId xmlns:a16="http://schemas.microsoft.com/office/drawing/2014/main" id="{6C07EC4A-F1B3-1DD9-136A-D6C0C2236114}"/>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2</a:t>
            </a:fld>
            <a:endParaRPr lang="en-US" dirty="0"/>
          </a:p>
        </p:txBody>
      </p:sp>
    </p:spTree>
    <p:extLst>
      <p:ext uri="{BB962C8B-B14F-4D97-AF65-F5344CB8AC3E}">
        <p14:creationId xmlns:p14="http://schemas.microsoft.com/office/powerpoint/2010/main" val="2744095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46C"/>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9" name="Straight Connector 28">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C0FC1A-A3BF-88D3-2F1A-67E5749D30B5}"/>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dirty="0">
                <a:solidFill>
                  <a:schemeClr val="bg1"/>
                </a:solidFill>
              </a:rPr>
              <a:t>CODE OF CONDUCT </a:t>
            </a:r>
          </a:p>
        </p:txBody>
      </p:sp>
      <p:sp>
        <p:nvSpPr>
          <p:cNvPr id="33" name="Rectangle 32">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5" name="Rectangle 34">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Footer Placeholder 4">
            <a:extLst>
              <a:ext uri="{FF2B5EF4-FFF2-40B4-BE49-F238E27FC236}">
                <a16:creationId xmlns:a16="http://schemas.microsoft.com/office/drawing/2014/main" id="{B22C8DB0-2F6C-D896-2312-370F4C29FA17}"/>
              </a:ext>
            </a:extLst>
          </p:cNvPr>
          <p:cNvSpPr>
            <a:spLocks noGrp="1"/>
          </p:cNvSpPr>
          <p:nvPr>
            <p:ph type="ftr" sz="quarter" idx="11"/>
          </p:nvPr>
        </p:nvSpPr>
        <p:spPr>
          <a:xfrm>
            <a:off x="3686185" y="6459785"/>
            <a:ext cx="4822804" cy="365125"/>
          </a:xfrm>
        </p:spPr>
        <p:txBody>
          <a:bodyPr vert="horz" lIns="91440" tIns="45720" rIns="91440" bIns="45720" rtlCol="0" anchor="ctr">
            <a:normAutofit/>
          </a:bodyPr>
          <a:lstStyle/>
          <a:p>
            <a:pPr>
              <a:lnSpc>
                <a:spcPct val="90000"/>
              </a:lnSpc>
              <a:spcAft>
                <a:spcPts val="600"/>
              </a:spcAft>
            </a:pPr>
            <a:r>
              <a:rPr lang="en-US" kern="1200" cap="all" baseline="0">
                <a:solidFill>
                  <a:srgbClr val="FFFFFF"/>
                </a:solidFill>
                <a:latin typeface="+mn-lt"/>
                <a:ea typeface="+mn-ea"/>
                <a:cs typeface="+mn-cs"/>
              </a:rPr>
              <a:t>© WBK Legal 2023  This presentation is informational only and does not constitute legal advice.</a:t>
            </a:r>
          </a:p>
        </p:txBody>
      </p:sp>
      <p:sp>
        <p:nvSpPr>
          <p:cNvPr id="6" name="Slide Number Placeholder 5">
            <a:extLst>
              <a:ext uri="{FF2B5EF4-FFF2-40B4-BE49-F238E27FC236}">
                <a16:creationId xmlns:a16="http://schemas.microsoft.com/office/drawing/2014/main" id="{54D1708C-0594-3D14-3217-0F557D0E81B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B8311696-8D6A-42F5-A94D-443C6F43CC2C}" type="slidenum">
              <a:rPr lang="en-US" smtClean="0"/>
              <a:pPr>
                <a:spcAft>
                  <a:spcPts val="600"/>
                </a:spcAft>
              </a:pPr>
              <a:t>3</a:t>
            </a:fld>
            <a:endParaRPr lang="en-US"/>
          </a:p>
        </p:txBody>
      </p:sp>
    </p:spTree>
    <p:extLst>
      <p:ext uri="{BB962C8B-B14F-4D97-AF65-F5344CB8AC3E}">
        <p14:creationId xmlns:p14="http://schemas.microsoft.com/office/powerpoint/2010/main" val="1763699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6E9BE-9A95-42F5-5FBF-C24940E6CC10}"/>
              </a:ext>
            </a:extLst>
          </p:cNvPr>
          <p:cNvSpPr>
            <a:spLocks noGrp="1"/>
          </p:cNvSpPr>
          <p:nvPr>
            <p:ph type="title"/>
          </p:nvPr>
        </p:nvSpPr>
        <p:spPr>
          <a:xfrm>
            <a:off x="1097280" y="286603"/>
            <a:ext cx="10058400" cy="1450757"/>
          </a:xfrm>
        </p:spPr>
        <p:txBody>
          <a:bodyPr>
            <a:normAutofit/>
          </a:bodyPr>
          <a:lstStyle/>
          <a:p>
            <a:r>
              <a:rPr lang="en-US" dirty="0"/>
              <a:t>Review and Feedback Process</a:t>
            </a:r>
          </a:p>
        </p:txBody>
      </p:sp>
      <p:pic>
        <p:nvPicPr>
          <p:cNvPr id="2050" name="Picture 2" descr="7 Stakeholder Relationship Management Tactics | Consultation Manager">
            <a:extLst>
              <a:ext uri="{FF2B5EF4-FFF2-40B4-BE49-F238E27FC236}">
                <a16:creationId xmlns:a16="http://schemas.microsoft.com/office/drawing/2014/main" id="{DEBE703F-9794-E1E7-B19C-983BAA1A46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767" r="14099"/>
          <a:stretch/>
        </p:blipFill>
        <p:spPr bwMode="auto">
          <a:xfrm>
            <a:off x="1076432" y="1916318"/>
            <a:ext cx="3094997" cy="34710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97C2230-0527-AC5D-E7FC-2E7B8B5D4841}"/>
              </a:ext>
            </a:extLst>
          </p:cNvPr>
          <p:cNvSpPr>
            <a:spLocks noGrp="1"/>
          </p:cNvSpPr>
          <p:nvPr>
            <p:ph idx="1"/>
          </p:nvPr>
        </p:nvSpPr>
        <p:spPr>
          <a:xfrm>
            <a:off x="4639733" y="1845734"/>
            <a:ext cx="7216294" cy="4023360"/>
          </a:xfrm>
        </p:spPr>
        <p:txBody>
          <a:bodyPr>
            <a:noAutofit/>
          </a:bodyPr>
          <a:lstStyle/>
          <a:p>
            <a:r>
              <a:rPr lang="en-US" sz="1800" dirty="0">
                <a:latin typeface="Söhne"/>
              </a:rPr>
              <a:t>The District met with the following stakeholders to discuss the Code of Conduct:</a:t>
            </a:r>
          </a:p>
          <a:p>
            <a:pPr lvl="2">
              <a:buFont typeface="Wingdings" panose="05000000000000000000" pitchFamily="2" charset="2"/>
              <a:buChar char="§"/>
            </a:pPr>
            <a:r>
              <a:rPr lang="en-US" sz="1800" dirty="0">
                <a:latin typeface="Söhne"/>
              </a:rPr>
              <a:t>ACLU</a:t>
            </a:r>
          </a:p>
          <a:p>
            <a:pPr lvl="2">
              <a:buFont typeface="Wingdings" panose="05000000000000000000" pitchFamily="2" charset="2"/>
              <a:buChar char="§"/>
            </a:pPr>
            <a:r>
              <a:rPr lang="en-US" sz="1800" dirty="0">
                <a:latin typeface="Söhne"/>
              </a:rPr>
              <a:t>ELC</a:t>
            </a:r>
          </a:p>
          <a:p>
            <a:pPr lvl="2">
              <a:buFont typeface="Wingdings" panose="05000000000000000000" pitchFamily="2" charset="2"/>
              <a:buChar char="§"/>
            </a:pPr>
            <a:r>
              <a:rPr lang="en-US" sz="1800" dirty="0">
                <a:latin typeface="Söhne"/>
              </a:rPr>
              <a:t>LTF</a:t>
            </a:r>
          </a:p>
          <a:p>
            <a:pPr lvl="2">
              <a:buFont typeface="Wingdings" panose="05000000000000000000" pitchFamily="2" charset="2"/>
              <a:buChar char="§"/>
            </a:pPr>
            <a:r>
              <a:rPr lang="en-US" sz="1800" dirty="0">
                <a:latin typeface="Söhne"/>
              </a:rPr>
              <a:t>PAA</a:t>
            </a:r>
          </a:p>
          <a:p>
            <a:pPr lvl="2">
              <a:buFont typeface="Wingdings" panose="05000000000000000000" pitchFamily="2" charset="2"/>
              <a:buChar char="§"/>
            </a:pPr>
            <a:r>
              <a:rPr lang="en-US" sz="1800" dirty="0">
                <a:latin typeface="Söhne"/>
              </a:rPr>
              <a:t>PAC</a:t>
            </a:r>
          </a:p>
          <a:p>
            <a:pPr lvl="2">
              <a:buFont typeface="Wingdings" panose="05000000000000000000" pitchFamily="2" charset="2"/>
              <a:buChar char="§"/>
            </a:pPr>
            <a:r>
              <a:rPr lang="en-US" sz="1800" dirty="0">
                <a:latin typeface="Söhne"/>
              </a:rPr>
              <a:t>PFT</a:t>
            </a:r>
          </a:p>
          <a:p>
            <a:pPr lvl="2">
              <a:buFont typeface="Wingdings" panose="05000000000000000000" pitchFamily="2" charset="2"/>
              <a:buChar char="§"/>
            </a:pPr>
            <a:r>
              <a:rPr lang="en-US" sz="1800" dirty="0">
                <a:latin typeface="Söhne"/>
              </a:rPr>
              <a:t>Student Envoy K-5</a:t>
            </a:r>
          </a:p>
          <a:p>
            <a:pPr lvl="2">
              <a:buFont typeface="Wingdings" panose="05000000000000000000" pitchFamily="2" charset="2"/>
              <a:buChar char="§"/>
            </a:pPr>
            <a:r>
              <a:rPr lang="en-US" sz="1800" dirty="0">
                <a:latin typeface="Söhne"/>
              </a:rPr>
              <a:t>Student Envoy 6-12</a:t>
            </a:r>
          </a:p>
          <a:p>
            <a:r>
              <a:rPr lang="en-US" sz="1800" b="0" i="0" dirty="0">
                <a:solidFill>
                  <a:srgbClr val="0D0D0D"/>
                </a:solidFill>
                <a:effectLst/>
                <a:highlight>
                  <a:srgbClr val="FFFFFF"/>
                </a:highlight>
                <a:latin typeface="Söhne"/>
              </a:rPr>
              <a:t>Significant revisions have been undertaken over the past couple of years, resulting in minimal revision requests for the 2024-25 Code of Conduct. </a:t>
            </a:r>
            <a:endParaRPr lang="en-US" sz="1800" dirty="0">
              <a:latin typeface="Söhne"/>
            </a:endParaRPr>
          </a:p>
        </p:txBody>
      </p:sp>
      <p:sp>
        <p:nvSpPr>
          <p:cNvPr id="4" name="Slide Number Placeholder 3">
            <a:extLst>
              <a:ext uri="{FF2B5EF4-FFF2-40B4-BE49-F238E27FC236}">
                <a16:creationId xmlns:a16="http://schemas.microsoft.com/office/drawing/2014/main" id="{55FF6ED0-C9AB-9CA1-7A0B-353CC56FB53B}"/>
              </a:ext>
            </a:extLst>
          </p:cNvPr>
          <p:cNvSpPr>
            <a:spLocks noGrp="1"/>
          </p:cNvSpPr>
          <p:nvPr>
            <p:ph type="sldNum" sz="quarter" idx="12"/>
          </p:nvPr>
        </p:nvSpPr>
        <p:spPr>
          <a:xfrm>
            <a:off x="9900458" y="6459785"/>
            <a:ext cx="1312025" cy="365125"/>
          </a:xfrm>
        </p:spPr>
        <p:txBody>
          <a:bodyPr>
            <a:normAutofit/>
          </a:bodyPr>
          <a:lstStyle/>
          <a:p>
            <a:pPr>
              <a:spcAft>
                <a:spcPts val="600"/>
              </a:spcAft>
            </a:pPr>
            <a:fld id="{54063ABE-B90D-41A8-B9C6-12AD21598680}" type="slidenum">
              <a:rPr lang="en-US" smtClean="0"/>
              <a:pPr>
                <a:spcAft>
                  <a:spcPts val="600"/>
                </a:spcAft>
              </a:pPr>
              <a:t>4</a:t>
            </a:fld>
            <a:endParaRPr lang="en-US" dirty="0"/>
          </a:p>
        </p:txBody>
      </p:sp>
    </p:spTree>
    <p:extLst>
      <p:ext uri="{BB962C8B-B14F-4D97-AF65-F5344CB8AC3E}">
        <p14:creationId xmlns:p14="http://schemas.microsoft.com/office/powerpoint/2010/main" val="4102829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8" name="Rectangle 2057">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60" name="Rectangle 2059">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62" name="Straight Connector 2061">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064" name="Rectangle 2063">
            <a:extLst>
              <a:ext uri="{FF2B5EF4-FFF2-40B4-BE49-F238E27FC236}">
                <a16:creationId xmlns:a16="http://schemas.microsoft.com/office/drawing/2014/main" id="{20136764-CEC5-462E-AEA9-4AA1CF15E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Rectangle 2065">
            <a:extLst>
              <a:ext uri="{FF2B5EF4-FFF2-40B4-BE49-F238E27FC236}">
                <a16:creationId xmlns:a16="http://schemas.microsoft.com/office/drawing/2014/main" id="{12E2F1EB-DD93-49F9-8F7D-3DE282902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Text Placeholder 10">
            <a:extLst>
              <a:ext uri="{FF2B5EF4-FFF2-40B4-BE49-F238E27FC236}">
                <a16:creationId xmlns:a16="http://schemas.microsoft.com/office/drawing/2014/main" id="{948DE032-A380-F3C8-E018-DEF972779DC5}"/>
              </a:ext>
            </a:extLst>
          </p:cNvPr>
          <p:cNvSpPr>
            <a:spLocks noGrp="1"/>
          </p:cNvSpPr>
          <p:nvPr>
            <p:ph type="body" idx="1"/>
          </p:nvPr>
        </p:nvSpPr>
        <p:spPr>
          <a:xfrm>
            <a:off x="457200" y="3578087"/>
            <a:ext cx="3659246" cy="1554480"/>
          </a:xfrm>
        </p:spPr>
        <p:txBody>
          <a:bodyPr vert="horz" lIns="91440" tIns="45720" rIns="91440" bIns="45720" rtlCol="0">
            <a:normAutofit/>
          </a:bodyPr>
          <a:lstStyle/>
          <a:p>
            <a:r>
              <a:rPr lang="en-US" sz="2800" dirty="0">
                <a:solidFill>
                  <a:srgbClr val="FFFFFF"/>
                </a:solidFill>
              </a:rPr>
              <a:t>Sample student envoy K-5 Feedback </a:t>
            </a:r>
          </a:p>
        </p:txBody>
      </p:sp>
      <p:sp>
        <p:nvSpPr>
          <p:cNvPr id="5" name="Slide Number Placeholder 4">
            <a:extLst>
              <a:ext uri="{FF2B5EF4-FFF2-40B4-BE49-F238E27FC236}">
                <a16:creationId xmlns:a16="http://schemas.microsoft.com/office/drawing/2014/main" id="{AFAC2C6C-1681-60ED-4560-619D81477B90}"/>
              </a:ext>
            </a:extLst>
          </p:cNvPr>
          <p:cNvSpPr>
            <a:spLocks noGrp="1"/>
          </p:cNvSpPr>
          <p:nvPr>
            <p:ph type="sldNum" sz="quarter" idx="12"/>
          </p:nvPr>
        </p:nvSpPr>
        <p:spPr>
          <a:xfrm>
            <a:off x="486810" y="6459785"/>
            <a:ext cx="725557" cy="365125"/>
          </a:xfrm>
        </p:spPr>
        <p:txBody>
          <a:bodyPr vert="horz" lIns="91440" tIns="45720" rIns="91440" bIns="45720" rtlCol="0" anchor="ctr">
            <a:normAutofit/>
          </a:bodyPr>
          <a:lstStyle/>
          <a:p>
            <a:pPr algn="l">
              <a:spcAft>
                <a:spcPts val="600"/>
              </a:spcAft>
            </a:pPr>
            <a:fld id="{B8311696-8D6A-42F5-A94D-443C6F43CC2C}" type="slidenum">
              <a:rPr lang="en-US" smtClean="0"/>
              <a:pPr algn="l">
                <a:spcAft>
                  <a:spcPts val="600"/>
                </a:spcAft>
              </a:pPr>
              <a:t>5</a:t>
            </a:fld>
            <a:endParaRPr lang="en-US"/>
          </a:p>
        </p:txBody>
      </p:sp>
      <p:sp>
        <p:nvSpPr>
          <p:cNvPr id="2068" name="Rectangle 2067">
            <a:extLst>
              <a:ext uri="{FF2B5EF4-FFF2-40B4-BE49-F238E27FC236}">
                <a16:creationId xmlns:a16="http://schemas.microsoft.com/office/drawing/2014/main" id="{10D82C66-EAC6-46C6-AC04-27A5632D4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70" name="Rectangle 2069">
            <a:extLst>
              <a:ext uri="{FF2B5EF4-FFF2-40B4-BE49-F238E27FC236}">
                <a16:creationId xmlns:a16="http://schemas.microsoft.com/office/drawing/2014/main" id="{DCF2CA89-CD8C-40CF-8273-C3FA6690BF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5290" y="321732"/>
            <a:ext cx="3654966" cy="3674848"/>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3" name="x_Picture 4">
            <a:extLst>
              <a:ext uri="{FF2B5EF4-FFF2-40B4-BE49-F238E27FC236}">
                <a16:creationId xmlns:a16="http://schemas.microsoft.com/office/drawing/2014/main" id="{C9304857-C5AD-0E93-CDE2-B9EB77C9F87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055227" y="601981"/>
            <a:ext cx="3419591" cy="30957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2" name="Rectangle 2071">
            <a:extLst>
              <a:ext uri="{FF2B5EF4-FFF2-40B4-BE49-F238E27FC236}">
                <a16:creationId xmlns:a16="http://schemas.microsoft.com/office/drawing/2014/main" id="{1A82F9E0-1CBD-4E82-B740-B329F65F5F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8534" y="321732"/>
            <a:ext cx="3088456" cy="2108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4" name="Rectangle 2073">
            <a:extLst>
              <a:ext uri="{FF2B5EF4-FFF2-40B4-BE49-F238E27FC236}">
                <a16:creationId xmlns:a16="http://schemas.microsoft.com/office/drawing/2014/main" id="{38EE5F1E-8455-462D-8415-D85B2D4B9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5290" y="4157448"/>
            <a:ext cx="3654966" cy="23026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Rectangle 2075">
            <a:extLst>
              <a:ext uri="{FF2B5EF4-FFF2-40B4-BE49-F238E27FC236}">
                <a16:creationId xmlns:a16="http://schemas.microsoft.com/office/drawing/2014/main" id="{5404E500-F0A1-42F1-8F1A-179948E395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8288" y="2617577"/>
            <a:ext cx="3068701" cy="3809118"/>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x_Picture 3">
            <a:extLst>
              <a:ext uri="{FF2B5EF4-FFF2-40B4-BE49-F238E27FC236}">
                <a16:creationId xmlns:a16="http://schemas.microsoft.com/office/drawing/2014/main" id="{06E3AA88-8978-6FE7-4542-EF56158969E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860500" y="3303518"/>
            <a:ext cx="2973136" cy="21036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3">
            <a:extLst>
              <a:ext uri="{FF2B5EF4-FFF2-40B4-BE49-F238E27FC236}">
                <a16:creationId xmlns:a16="http://schemas.microsoft.com/office/drawing/2014/main" id="{D2B0087D-3FD7-52D6-2AC5-B10ECB9137AD}"/>
              </a:ext>
            </a:extLst>
          </p:cNvPr>
          <p:cNvSpPr>
            <a:spLocks noGrp="1"/>
          </p:cNvSpPr>
          <p:nvPr>
            <p:ph type="ftr" sz="quarter" idx="11"/>
          </p:nvPr>
        </p:nvSpPr>
        <p:spPr>
          <a:xfrm>
            <a:off x="4965290" y="6459785"/>
            <a:ext cx="6878654" cy="365125"/>
          </a:xfrm>
        </p:spPr>
        <p:txBody>
          <a:bodyPr vert="horz" lIns="91440" tIns="45720" rIns="91440" bIns="45720" rtlCol="0" anchor="ctr">
            <a:normAutofit/>
          </a:bodyPr>
          <a:lstStyle/>
          <a:p>
            <a:pPr algn="r">
              <a:spcAft>
                <a:spcPts val="600"/>
              </a:spcAft>
            </a:pPr>
            <a:r>
              <a:rPr lang="en-US" kern="1200" cap="all" baseline="0">
                <a:solidFill>
                  <a:schemeClr val="tx2"/>
                </a:solidFill>
                <a:latin typeface="+mn-lt"/>
                <a:ea typeface="+mn-ea"/>
                <a:cs typeface="+mn-cs"/>
              </a:rPr>
              <a:t>© WBK Legal 2023  This presentation is informational only and does not constitute legal advice.</a:t>
            </a:r>
          </a:p>
        </p:txBody>
      </p:sp>
    </p:spTree>
    <p:extLst>
      <p:ext uri="{BB962C8B-B14F-4D97-AF65-F5344CB8AC3E}">
        <p14:creationId xmlns:p14="http://schemas.microsoft.com/office/powerpoint/2010/main" val="4088111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6" name="Rectangle 2055">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58" name="Rectangle 2057">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60" name="Straight Connector 2059">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062" name="Rectangle 2061">
            <a:extLst>
              <a:ext uri="{FF2B5EF4-FFF2-40B4-BE49-F238E27FC236}">
                <a16:creationId xmlns:a16="http://schemas.microsoft.com/office/drawing/2014/main" id="{20136764-CEC5-462E-AEA9-4AA1CF15E3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4" name="Rectangle 2063">
            <a:extLst>
              <a:ext uri="{FF2B5EF4-FFF2-40B4-BE49-F238E27FC236}">
                <a16:creationId xmlns:a16="http://schemas.microsoft.com/office/drawing/2014/main" id="{12E2F1EB-DD93-49F9-8F7D-3DE282902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ext Placeholder 4">
            <a:extLst>
              <a:ext uri="{FF2B5EF4-FFF2-40B4-BE49-F238E27FC236}">
                <a16:creationId xmlns:a16="http://schemas.microsoft.com/office/drawing/2014/main" id="{19BB5DAC-8D1D-BFC6-9989-A566F4B2BB0F}"/>
              </a:ext>
            </a:extLst>
          </p:cNvPr>
          <p:cNvSpPr>
            <a:spLocks noGrp="1"/>
          </p:cNvSpPr>
          <p:nvPr>
            <p:ph type="body" idx="1"/>
          </p:nvPr>
        </p:nvSpPr>
        <p:spPr>
          <a:xfrm>
            <a:off x="457200" y="3578087"/>
            <a:ext cx="3659246" cy="1554480"/>
          </a:xfrm>
        </p:spPr>
        <p:txBody>
          <a:bodyPr vert="horz" lIns="91440" tIns="45720" rIns="91440" bIns="45720" rtlCol="0">
            <a:normAutofit/>
          </a:bodyPr>
          <a:lstStyle/>
          <a:p>
            <a:pPr marL="0" marR="0" lvl="0" indent="0" algn="l" defTabSz="914400" rtl="0" eaLnBrk="1" fontAlgn="auto" latinLnBrk="0" hangingPunct="1">
              <a:lnSpc>
                <a:spcPct val="90000"/>
              </a:lnSpc>
              <a:spcBef>
                <a:spcPts val="1200"/>
              </a:spcBef>
              <a:spcAft>
                <a:spcPts val="200"/>
              </a:spcAft>
              <a:buClr>
                <a:srgbClr val="E81E0E"/>
              </a:buClr>
              <a:buSzPct val="100000"/>
              <a:buFont typeface="Calibri" panose="020F0502020204030204" pitchFamily="34" charset="0"/>
              <a:buNone/>
              <a:tabLst/>
              <a:defRPr/>
            </a:pPr>
            <a:r>
              <a:rPr kumimoji="0" lang="en-US" sz="2800" b="0" i="0" u="none" strike="noStrike" kern="1200" cap="all" spc="200" normalizeH="0" baseline="0" noProof="0" dirty="0">
                <a:ln>
                  <a:noFill/>
                </a:ln>
                <a:solidFill>
                  <a:srgbClr val="FFFFFF"/>
                </a:solidFill>
                <a:effectLst/>
                <a:uLnTx/>
                <a:uFillTx/>
                <a:latin typeface="Calibri Light" panose="020F0302020204030204"/>
                <a:ea typeface="+mn-ea"/>
                <a:cs typeface="+mn-cs"/>
              </a:rPr>
              <a:t>Sample student envoy 6-12 Feedback </a:t>
            </a:r>
          </a:p>
        </p:txBody>
      </p:sp>
      <p:sp>
        <p:nvSpPr>
          <p:cNvPr id="3" name="Slide Number Placeholder 2">
            <a:extLst>
              <a:ext uri="{FF2B5EF4-FFF2-40B4-BE49-F238E27FC236}">
                <a16:creationId xmlns:a16="http://schemas.microsoft.com/office/drawing/2014/main" id="{4397CAA6-8A9E-69B7-5627-4D6F5C0BA95C}"/>
              </a:ext>
            </a:extLst>
          </p:cNvPr>
          <p:cNvSpPr>
            <a:spLocks noGrp="1"/>
          </p:cNvSpPr>
          <p:nvPr>
            <p:ph type="sldNum" sz="quarter" idx="12"/>
          </p:nvPr>
        </p:nvSpPr>
        <p:spPr>
          <a:xfrm>
            <a:off x="486810" y="6459785"/>
            <a:ext cx="725557" cy="365125"/>
          </a:xfrm>
        </p:spPr>
        <p:txBody>
          <a:bodyPr vert="horz" lIns="91440" tIns="45720" rIns="91440" bIns="45720" rtlCol="0" anchor="ctr">
            <a:normAutofit/>
          </a:bodyPr>
          <a:lstStyle/>
          <a:p>
            <a:pPr algn="l">
              <a:spcAft>
                <a:spcPts val="600"/>
              </a:spcAft>
            </a:pPr>
            <a:fld id="{B8311696-8D6A-42F5-A94D-443C6F43CC2C}" type="slidenum">
              <a:rPr lang="en-US" smtClean="0"/>
              <a:pPr algn="l">
                <a:spcAft>
                  <a:spcPts val="600"/>
                </a:spcAft>
              </a:pPr>
              <a:t>6</a:t>
            </a:fld>
            <a:endParaRPr lang="en-US"/>
          </a:p>
        </p:txBody>
      </p:sp>
      <p:sp>
        <p:nvSpPr>
          <p:cNvPr id="2066" name="Rectangle 2065">
            <a:extLst>
              <a:ext uri="{FF2B5EF4-FFF2-40B4-BE49-F238E27FC236}">
                <a16:creationId xmlns:a16="http://schemas.microsoft.com/office/drawing/2014/main" id="{10D82C66-EAC6-46C6-AC04-27A5632D4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68" name="Rectangle 2067">
            <a:extLst>
              <a:ext uri="{FF2B5EF4-FFF2-40B4-BE49-F238E27FC236}">
                <a16:creationId xmlns:a16="http://schemas.microsoft.com/office/drawing/2014/main" id="{DCF2CA89-CD8C-40CF-8273-C3FA6690BF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5290" y="321732"/>
            <a:ext cx="3654966" cy="3674848"/>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1" name="x_Picture 2">
            <a:extLst>
              <a:ext uri="{FF2B5EF4-FFF2-40B4-BE49-F238E27FC236}">
                <a16:creationId xmlns:a16="http://schemas.microsoft.com/office/drawing/2014/main" id="{E091AF29-15EE-421D-BCD3-E648D713B04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32070" y="566058"/>
            <a:ext cx="3489726" cy="331766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0" name="Rectangle 2069">
            <a:extLst>
              <a:ext uri="{FF2B5EF4-FFF2-40B4-BE49-F238E27FC236}">
                <a16:creationId xmlns:a16="http://schemas.microsoft.com/office/drawing/2014/main" id="{1A82F9E0-1CBD-4E82-B740-B329F65F5F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8534" y="321732"/>
            <a:ext cx="3088456" cy="2108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2" name="Rectangle 2071">
            <a:extLst>
              <a:ext uri="{FF2B5EF4-FFF2-40B4-BE49-F238E27FC236}">
                <a16:creationId xmlns:a16="http://schemas.microsoft.com/office/drawing/2014/main" id="{38EE5F1E-8455-462D-8415-D85B2D4B9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5290" y="4157448"/>
            <a:ext cx="3654966" cy="23026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4" name="Rectangle 2073">
            <a:extLst>
              <a:ext uri="{FF2B5EF4-FFF2-40B4-BE49-F238E27FC236}">
                <a16:creationId xmlns:a16="http://schemas.microsoft.com/office/drawing/2014/main" id="{5404E500-F0A1-42F1-8F1A-179948E395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8288" y="2617577"/>
            <a:ext cx="3068701" cy="3809118"/>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x_Picture 1">
            <a:extLst>
              <a:ext uri="{FF2B5EF4-FFF2-40B4-BE49-F238E27FC236}">
                <a16:creationId xmlns:a16="http://schemas.microsoft.com/office/drawing/2014/main" id="{75F12C36-64D2-04D8-DC5D-23471EC95CA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860755" y="3024922"/>
            <a:ext cx="2972881" cy="28497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354E6891-87D4-BE0B-666B-EB0B0D99AF29}"/>
              </a:ext>
            </a:extLst>
          </p:cNvPr>
          <p:cNvSpPr>
            <a:spLocks noGrp="1"/>
          </p:cNvSpPr>
          <p:nvPr>
            <p:ph type="ftr" sz="quarter" idx="11"/>
          </p:nvPr>
        </p:nvSpPr>
        <p:spPr>
          <a:xfrm>
            <a:off x="4965290" y="6459785"/>
            <a:ext cx="6878654" cy="365125"/>
          </a:xfrm>
        </p:spPr>
        <p:txBody>
          <a:bodyPr vert="horz" lIns="91440" tIns="45720" rIns="91440" bIns="45720" rtlCol="0" anchor="ctr">
            <a:normAutofit/>
          </a:bodyPr>
          <a:lstStyle/>
          <a:p>
            <a:pPr algn="r">
              <a:spcAft>
                <a:spcPts val="600"/>
              </a:spcAft>
            </a:pPr>
            <a:r>
              <a:rPr lang="en-US" kern="1200" cap="all" baseline="0">
                <a:solidFill>
                  <a:schemeClr val="tx2"/>
                </a:solidFill>
                <a:latin typeface="+mn-lt"/>
                <a:ea typeface="+mn-ea"/>
                <a:cs typeface="+mn-cs"/>
              </a:rPr>
              <a:t>© WBK Legal 2023  This presentation is informational only and does not constitute legal advice.</a:t>
            </a:r>
          </a:p>
        </p:txBody>
      </p:sp>
    </p:spTree>
    <p:extLst>
      <p:ext uri="{BB962C8B-B14F-4D97-AF65-F5344CB8AC3E}">
        <p14:creationId xmlns:p14="http://schemas.microsoft.com/office/powerpoint/2010/main" val="2054790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DF7F7A-98C8-2203-3B1C-DFDB9D7FD4EC}"/>
              </a:ext>
            </a:extLst>
          </p:cNvPr>
          <p:cNvSpPr>
            <a:spLocks noGrp="1"/>
          </p:cNvSpPr>
          <p:nvPr>
            <p:ph type="ctrTitle"/>
          </p:nvPr>
        </p:nvSpPr>
        <p:spPr>
          <a:xfrm>
            <a:off x="0" y="1733549"/>
            <a:ext cx="12192000" cy="3762376"/>
          </a:xfrm>
          <a:noFill/>
          <a:ln>
            <a:noFill/>
          </a:ln>
        </p:spPr>
        <p:txBody>
          <a:bodyPr>
            <a:normAutofit/>
          </a:bodyPr>
          <a:lstStyle/>
          <a:p>
            <a:r>
              <a:rPr lang="en-US" b="1" dirty="0"/>
              <a:t>Student Support &amp; Positive School Culture Guide </a:t>
            </a:r>
            <a:br>
              <a:rPr lang="en-US" b="1" dirty="0"/>
            </a:br>
            <a:endParaRPr lang="en-US" b="1" dirty="0"/>
          </a:p>
        </p:txBody>
      </p:sp>
      <p:sp>
        <p:nvSpPr>
          <p:cNvPr id="4" name="Slide Number Placeholder 3">
            <a:extLst>
              <a:ext uri="{FF2B5EF4-FFF2-40B4-BE49-F238E27FC236}">
                <a16:creationId xmlns:a16="http://schemas.microsoft.com/office/drawing/2014/main" id="{0F9E4F82-F1A6-3D92-F32F-C463045C3C36}"/>
              </a:ext>
            </a:extLst>
          </p:cNvPr>
          <p:cNvSpPr>
            <a:spLocks noGrp="1"/>
          </p:cNvSpPr>
          <p:nvPr>
            <p:ph type="sldNum" sz="quarter" idx="12"/>
          </p:nvPr>
        </p:nvSpPr>
        <p:spPr/>
        <p:txBody>
          <a:bodyPr/>
          <a:lstStyle/>
          <a:p>
            <a:fld id="{4438008B-BB23-4F4B-8B27-CD97607E1CAA}" type="slidenum">
              <a:rPr lang="en-US" smtClean="0"/>
              <a:t>7</a:t>
            </a:fld>
            <a:endParaRPr lang="en-US" dirty="0"/>
          </a:p>
        </p:txBody>
      </p:sp>
    </p:spTree>
    <p:extLst>
      <p:ext uri="{BB962C8B-B14F-4D97-AF65-F5344CB8AC3E}">
        <p14:creationId xmlns:p14="http://schemas.microsoft.com/office/powerpoint/2010/main" val="163240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87E5-D562-6F72-9803-865CC0C0BA1A}"/>
              </a:ext>
            </a:extLst>
          </p:cNvPr>
          <p:cNvSpPr>
            <a:spLocks noGrp="1"/>
          </p:cNvSpPr>
          <p:nvPr>
            <p:ph type="title"/>
          </p:nvPr>
        </p:nvSpPr>
        <p:spPr/>
        <p:txBody>
          <a:bodyPr/>
          <a:lstStyle/>
          <a:p>
            <a:r>
              <a:rPr lang="en-US" dirty="0"/>
              <a:t>Terms to Know </a:t>
            </a:r>
          </a:p>
        </p:txBody>
      </p:sp>
      <p:graphicFrame>
        <p:nvGraphicFramePr>
          <p:cNvPr id="8" name="Content Placeholder 7">
            <a:extLst>
              <a:ext uri="{FF2B5EF4-FFF2-40B4-BE49-F238E27FC236}">
                <a16:creationId xmlns:a16="http://schemas.microsoft.com/office/drawing/2014/main" id="{9FF1A7F2-CC39-8746-8A75-AFD85FFD6F60}"/>
              </a:ext>
            </a:extLst>
          </p:cNvPr>
          <p:cNvGraphicFramePr>
            <a:graphicFrameLocks noGrp="1"/>
          </p:cNvGraphicFramePr>
          <p:nvPr>
            <p:ph idx="1"/>
            <p:extLst>
              <p:ext uri="{D42A27DB-BD31-4B8C-83A1-F6EECF244321}">
                <p14:modId xmlns:p14="http://schemas.microsoft.com/office/powerpoint/2010/main" val="2732989257"/>
              </p:ext>
            </p:extLst>
          </p:nvPr>
        </p:nvGraphicFramePr>
        <p:xfrm>
          <a:off x="838200" y="1690688"/>
          <a:ext cx="9728200" cy="4123957"/>
        </p:xfrm>
        <a:graphic>
          <a:graphicData uri="http://schemas.openxmlformats.org/drawingml/2006/table">
            <a:tbl>
              <a:tblPr firstRow="1" firstCol="1" bandRow="1"/>
              <a:tblGrid>
                <a:gridCol w="4862540">
                  <a:extLst>
                    <a:ext uri="{9D8B030D-6E8A-4147-A177-3AD203B41FA5}">
                      <a16:colId xmlns:a16="http://schemas.microsoft.com/office/drawing/2014/main" val="3158249083"/>
                    </a:ext>
                  </a:extLst>
                </a:gridCol>
                <a:gridCol w="4865660">
                  <a:extLst>
                    <a:ext uri="{9D8B030D-6E8A-4147-A177-3AD203B41FA5}">
                      <a16:colId xmlns:a16="http://schemas.microsoft.com/office/drawing/2014/main" val="2843320251"/>
                    </a:ext>
                  </a:extLst>
                </a:gridCol>
              </a:tblGrid>
              <a:tr h="374663">
                <a:tc>
                  <a:txBody>
                    <a:bodyPr/>
                    <a:lstStyle/>
                    <a:p>
                      <a:pPr marL="0" marR="0" indent="0">
                        <a:lnSpc>
                          <a:spcPct val="107000"/>
                        </a:lnSpc>
                        <a:spcBef>
                          <a:spcPts val="0"/>
                        </a:spcBef>
                        <a:spcAft>
                          <a:spcPts val="0"/>
                        </a:spcAft>
                      </a:pPr>
                      <a:r>
                        <a:rPr lang="en-US" sz="1400" kern="100">
                          <a:solidFill>
                            <a:srgbClr val="000000"/>
                          </a:solidFill>
                          <a:effectLst/>
                          <a:latin typeface="+mn-lt"/>
                          <a:ea typeface="Times New Roman" panose="02020603050405020304" pitchFamily="18" charset="0"/>
                        </a:rPr>
                        <a:t>TERMS TO KNOW – QUICK REFERENCE    </a:t>
                      </a:r>
                    </a:p>
                  </a:txBody>
                  <a:tcPr marL="68580" marR="53340" marT="6096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0"/>
                        </a:spcBef>
                        <a:spcAft>
                          <a:spcPts val="0"/>
                        </a:spcAft>
                      </a:pPr>
                      <a:r>
                        <a:rPr lang="en-US" sz="1400" kern="100">
                          <a:solidFill>
                            <a:srgbClr val="000000"/>
                          </a:solidFill>
                          <a:effectLst/>
                          <a:latin typeface="+mn-lt"/>
                          <a:ea typeface="Times New Roman" panose="02020603050405020304" pitchFamily="18" charset="0"/>
                        </a:rPr>
                        <a:t> </a:t>
                      </a:r>
                    </a:p>
                  </a:txBody>
                  <a:tcPr marL="68580" marR="53340" marT="6096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2582306"/>
                  </a:ext>
                </a:extLst>
              </a:tr>
              <a:tr h="3488782">
                <a:tc>
                  <a:txBody>
                    <a:bodyPr/>
                    <a:lstStyle/>
                    <a:p>
                      <a:pPr marL="0" marR="0" indent="0">
                        <a:lnSpc>
                          <a:spcPct val="107000"/>
                        </a:lnSpc>
                        <a:spcBef>
                          <a:spcPts val="0"/>
                        </a:spcBef>
                        <a:spcAft>
                          <a:spcPts val="75"/>
                        </a:spcAft>
                      </a:pPr>
                      <a:r>
                        <a:rPr lang="en-US" sz="1400" kern="100">
                          <a:solidFill>
                            <a:srgbClr val="000000"/>
                          </a:solidFill>
                          <a:effectLst/>
                          <a:latin typeface="+mn-lt"/>
                          <a:ea typeface="Times New Roman" panose="02020603050405020304" pitchFamily="18" charset="0"/>
                        </a:rPr>
                        <a:t>PPS: Pittsburgh Public Schools  </a:t>
                      </a:r>
                    </a:p>
                    <a:p>
                      <a:pPr marL="0" marR="0" indent="0">
                        <a:lnSpc>
                          <a:spcPct val="107000"/>
                        </a:lnSpc>
                        <a:spcBef>
                          <a:spcPts val="0"/>
                        </a:spcBef>
                        <a:spcAft>
                          <a:spcPts val="75"/>
                        </a:spcAft>
                      </a:pPr>
                      <a:r>
                        <a:rPr lang="en-US" sz="1400" kern="100">
                          <a:solidFill>
                            <a:srgbClr val="000000"/>
                          </a:solidFill>
                          <a:effectLst/>
                          <a:latin typeface="+mn-lt"/>
                          <a:ea typeface="Times New Roman" panose="02020603050405020304" pitchFamily="18" charset="0"/>
                        </a:rPr>
                        <a:t>RP: Restorative Practices   </a:t>
                      </a:r>
                    </a:p>
                    <a:p>
                      <a:pPr marL="0" marR="0" indent="0">
                        <a:lnSpc>
                          <a:spcPct val="107000"/>
                        </a:lnSpc>
                        <a:spcBef>
                          <a:spcPts val="0"/>
                        </a:spcBef>
                        <a:spcAft>
                          <a:spcPts val="60"/>
                        </a:spcAft>
                      </a:pPr>
                      <a:r>
                        <a:rPr lang="en-US" sz="1400" kern="100">
                          <a:solidFill>
                            <a:srgbClr val="000000"/>
                          </a:solidFill>
                          <a:effectLst/>
                          <a:latin typeface="+mn-lt"/>
                          <a:ea typeface="Times New Roman" panose="02020603050405020304" pitchFamily="18" charset="0"/>
                        </a:rPr>
                        <a:t>PBIS: Positive Behavioral Interventions and  </a:t>
                      </a:r>
                    </a:p>
                    <a:p>
                      <a:pPr marL="0" marR="0" indent="0">
                        <a:lnSpc>
                          <a:spcPct val="107000"/>
                        </a:lnSpc>
                        <a:spcBef>
                          <a:spcPts val="0"/>
                        </a:spcBef>
                        <a:spcAft>
                          <a:spcPts val="75"/>
                        </a:spcAft>
                      </a:pPr>
                      <a:r>
                        <a:rPr lang="en-US" sz="1400" kern="100">
                          <a:solidFill>
                            <a:srgbClr val="000000"/>
                          </a:solidFill>
                          <a:effectLst/>
                          <a:latin typeface="+mn-lt"/>
                          <a:ea typeface="Times New Roman" panose="02020603050405020304" pitchFamily="18" charset="0"/>
                        </a:rPr>
                        <a:t>Supports   </a:t>
                      </a:r>
                    </a:p>
                    <a:p>
                      <a:pPr marL="0" marR="0" indent="0">
                        <a:lnSpc>
                          <a:spcPct val="107000"/>
                        </a:lnSpc>
                        <a:spcBef>
                          <a:spcPts val="0"/>
                        </a:spcBef>
                        <a:spcAft>
                          <a:spcPts val="75"/>
                        </a:spcAft>
                      </a:pPr>
                      <a:r>
                        <a:rPr lang="en-US" sz="1400" kern="100">
                          <a:solidFill>
                            <a:srgbClr val="000000"/>
                          </a:solidFill>
                          <a:effectLst/>
                          <a:latin typeface="+mn-lt"/>
                          <a:ea typeface="Times New Roman" panose="02020603050405020304" pitchFamily="18" charset="0"/>
                        </a:rPr>
                        <a:t>SAIC: School Attendance Improvement  </a:t>
                      </a:r>
                    </a:p>
                    <a:p>
                      <a:pPr marL="0" marR="0" indent="0">
                        <a:lnSpc>
                          <a:spcPct val="107000"/>
                        </a:lnSpc>
                        <a:spcBef>
                          <a:spcPts val="0"/>
                        </a:spcBef>
                        <a:spcAft>
                          <a:spcPts val="75"/>
                        </a:spcAft>
                      </a:pPr>
                      <a:r>
                        <a:rPr lang="en-US" sz="1400" kern="100">
                          <a:solidFill>
                            <a:srgbClr val="000000"/>
                          </a:solidFill>
                          <a:effectLst/>
                          <a:latin typeface="+mn-lt"/>
                          <a:ea typeface="Times New Roman" panose="02020603050405020304" pitchFamily="18" charset="0"/>
                        </a:rPr>
                        <a:t>Conference   </a:t>
                      </a:r>
                    </a:p>
                    <a:p>
                      <a:pPr marL="0" marR="52705" indent="0">
                        <a:lnSpc>
                          <a:spcPct val="112000"/>
                        </a:lnSpc>
                        <a:spcBef>
                          <a:spcPts val="0"/>
                        </a:spcBef>
                        <a:spcAft>
                          <a:spcPts val="10"/>
                        </a:spcAft>
                      </a:pPr>
                      <a:r>
                        <a:rPr lang="en-US" sz="1400" kern="100">
                          <a:solidFill>
                            <a:srgbClr val="000000"/>
                          </a:solidFill>
                          <a:effectLst/>
                          <a:latin typeface="+mn-lt"/>
                          <a:ea typeface="Times New Roman" panose="02020603050405020304" pitchFamily="18" charset="0"/>
                        </a:rPr>
                        <a:t>SAIP: School Attendance Improvement Plan  CYF: Office of Children, Youth, and Families   </a:t>
                      </a:r>
                    </a:p>
                    <a:p>
                      <a:pPr marL="0" marR="0" indent="0">
                        <a:lnSpc>
                          <a:spcPct val="107000"/>
                        </a:lnSpc>
                        <a:spcBef>
                          <a:spcPts val="0"/>
                        </a:spcBef>
                        <a:spcAft>
                          <a:spcPts val="0"/>
                        </a:spcAft>
                      </a:pPr>
                      <a:r>
                        <a:rPr lang="en-US" sz="1400" kern="100">
                          <a:solidFill>
                            <a:srgbClr val="000000"/>
                          </a:solidFill>
                          <a:effectLst/>
                          <a:latin typeface="+mn-lt"/>
                          <a:ea typeface="Times New Roman" panose="02020603050405020304" pitchFamily="18" charset="0"/>
                        </a:rPr>
                        <a:t>AEDY: Alternative Education for Disruptive Youth  </a:t>
                      </a:r>
                    </a:p>
                  </a:txBody>
                  <a:tcPr marL="68580" marR="53340" marT="6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nSpc>
                          <a:spcPct val="107000"/>
                        </a:lnSpc>
                        <a:spcBef>
                          <a:spcPts val="0"/>
                        </a:spcBef>
                        <a:spcAft>
                          <a:spcPts val="75"/>
                        </a:spcAft>
                      </a:pPr>
                      <a:r>
                        <a:rPr lang="en-US" sz="1400" kern="100" dirty="0">
                          <a:solidFill>
                            <a:srgbClr val="000000"/>
                          </a:solidFill>
                          <a:effectLst/>
                          <a:latin typeface="+mn-lt"/>
                          <a:ea typeface="Times New Roman" panose="02020603050405020304" pitchFamily="18" charset="0"/>
                        </a:rPr>
                        <a:t>IDEA: Individuals with Disabilities Education Act  </a:t>
                      </a:r>
                    </a:p>
                    <a:p>
                      <a:pPr marL="0" marR="0" indent="0">
                        <a:lnSpc>
                          <a:spcPct val="107000"/>
                        </a:lnSpc>
                        <a:spcBef>
                          <a:spcPts val="0"/>
                        </a:spcBef>
                        <a:spcAft>
                          <a:spcPts val="75"/>
                        </a:spcAft>
                      </a:pPr>
                      <a:r>
                        <a:rPr lang="en-US" sz="1400" kern="100" dirty="0">
                          <a:solidFill>
                            <a:srgbClr val="000000"/>
                          </a:solidFill>
                          <a:effectLst/>
                          <a:latin typeface="+mn-lt"/>
                          <a:ea typeface="Times New Roman" panose="02020603050405020304" pitchFamily="18" charset="0"/>
                        </a:rPr>
                        <a:t>NOREP: Notice of Recommended Educational  </a:t>
                      </a:r>
                    </a:p>
                    <a:p>
                      <a:pPr marL="0" marR="0" indent="0">
                        <a:lnSpc>
                          <a:spcPct val="107000"/>
                        </a:lnSpc>
                        <a:spcBef>
                          <a:spcPts val="0"/>
                        </a:spcBef>
                        <a:spcAft>
                          <a:spcPts val="60"/>
                        </a:spcAft>
                      </a:pPr>
                      <a:r>
                        <a:rPr lang="en-US" sz="1400" kern="100" dirty="0">
                          <a:solidFill>
                            <a:srgbClr val="000000"/>
                          </a:solidFill>
                          <a:effectLst/>
                          <a:latin typeface="+mn-lt"/>
                          <a:ea typeface="Times New Roman" panose="02020603050405020304" pitchFamily="18" charset="0"/>
                        </a:rPr>
                        <a:t>Placement   </a:t>
                      </a:r>
                    </a:p>
                    <a:p>
                      <a:pPr marL="0" marR="0" indent="0">
                        <a:lnSpc>
                          <a:spcPct val="107000"/>
                        </a:lnSpc>
                        <a:spcBef>
                          <a:spcPts val="0"/>
                        </a:spcBef>
                        <a:spcAft>
                          <a:spcPts val="75"/>
                        </a:spcAft>
                      </a:pPr>
                      <a:r>
                        <a:rPr lang="en-US" sz="1400" kern="100" dirty="0">
                          <a:solidFill>
                            <a:srgbClr val="000000"/>
                          </a:solidFill>
                          <a:effectLst/>
                          <a:latin typeface="+mn-lt"/>
                          <a:ea typeface="Times New Roman" panose="02020603050405020304" pitchFamily="18" charset="0"/>
                        </a:rPr>
                        <a:t>PWN: Prior Written Notice  </a:t>
                      </a:r>
                    </a:p>
                    <a:p>
                      <a:pPr marL="0" marR="0" indent="0">
                        <a:lnSpc>
                          <a:spcPct val="107000"/>
                        </a:lnSpc>
                        <a:spcBef>
                          <a:spcPts val="0"/>
                        </a:spcBef>
                        <a:spcAft>
                          <a:spcPts val="75"/>
                        </a:spcAft>
                      </a:pPr>
                      <a:r>
                        <a:rPr lang="en-US" sz="1400" kern="100" dirty="0">
                          <a:solidFill>
                            <a:srgbClr val="000000"/>
                          </a:solidFill>
                          <a:effectLst/>
                          <a:latin typeface="+mn-lt"/>
                          <a:ea typeface="Times New Roman" panose="02020603050405020304" pitchFamily="18" charset="0"/>
                        </a:rPr>
                        <a:t>FBA: Functional Behavioral Assessment  </a:t>
                      </a:r>
                    </a:p>
                    <a:p>
                      <a:pPr marL="0" marR="0" indent="0">
                        <a:lnSpc>
                          <a:spcPct val="107000"/>
                        </a:lnSpc>
                        <a:spcBef>
                          <a:spcPts val="0"/>
                        </a:spcBef>
                        <a:spcAft>
                          <a:spcPts val="75"/>
                        </a:spcAft>
                      </a:pPr>
                      <a:r>
                        <a:rPr lang="en-US" sz="1400" kern="100" dirty="0">
                          <a:solidFill>
                            <a:srgbClr val="000000"/>
                          </a:solidFill>
                          <a:effectLst/>
                          <a:latin typeface="+mn-lt"/>
                          <a:ea typeface="Times New Roman" panose="02020603050405020304" pitchFamily="18" charset="0"/>
                        </a:rPr>
                        <a:t>DOH: Department of Health  </a:t>
                      </a:r>
                    </a:p>
                    <a:p>
                      <a:pPr marL="0" marR="0" indent="0">
                        <a:lnSpc>
                          <a:spcPct val="107000"/>
                        </a:lnSpc>
                        <a:spcBef>
                          <a:spcPts val="0"/>
                        </a:spcBef>
                        <a:spcAft>
                          <a:spcPts val="60"/>
                        </a:spcAft>
                      </a:pPr>
                      <a:r>
                        <a:rPr lang="en-US" sz="1400" kern="100" dirty="0">
                          <a:solidFill>
                            <a:srgbClr val="000000"/>
                          </a:solidFill>
                          <a:effectLst/>
                          <a:latin typeface="+mn-lt"/>
                          <a:ea typeface="Times New Roman" panose="02020603050405020304" pitchFamily="18" charset="0"/>
                        </a:rPr>
                        <a:t>PDE: Pennsylvania Department of Education  </a:t>
                      </a:r>
                    </a:p>
                    <a:p>
                      <a:pPr marL="0" marR="0" indent="0">
                        <a:lnSpc>
                          <a:spcPct val="107000"/>
                        </a:lnSpc>
                        <a:spcBef>
                          <a:spcPts val="0"/>
                        </a:spcBef>
                        <a:spcAft>
                          <a:spcPts val="75"/>
                        </a:spcAft>
                      </a:pPr>
                      <a:r>
                        <a:rPr lang="en-US" sz="1400" kern="100" dirty="0">
                          <a:solidFill>
                            <a:srgbClr val="000000"/>
                          </a:solidFill>
                          <a:effectLst/>
                          <a:latin typeface="+mn-lt"/>
                          <a:ea typeface="Times New Roman" panose="02020603050405020304" pitchFamily="18" charset="0"/>
                        </a:rPr>
                        <a:t>IEP: Individualized Educational Program  </a:t>
                      </a:r>
                    </a:p>
                    <a:p>
                      <a:pPr marL="0" marR="0" indent="0">
                        <a:lnSpc>
                          <a:spcPct val="107000"/>
                        </a:lnSpc>
                        <a:spcBef>
                          <a:spcPts val="0"/>
                        </a:spcBef>
                        <a:spcAft>
                          <a:spcPts val="75"/>
                        </a:spcAft>
                      </a:pPr>
                      <a:r>
                        <a:rPr lang="en-US" sz="1400" kern="100" dirty="0">
                          <a:solidFill>
                            <a:srgbClr val="000000"/>
                          </a:solidFill>
                          <a:effectLst/>
                          <a:latin typeface="+mn-lt"/>
                          <a:ea typeface="Times New Roman" panose="02020603050405020304" pitchFamily="18" charset="0"/>
                        </a:rPr>
                        <a:t>ATOD: Alcohol, Tobacco, and Other Drugs  </a:t>
                      </a:r>
                    </a:p>
                    <a:p>
                      <a:pPr marL="0" marR="0" indent="0">
                        <a:lnSpc>
                          <a:spcPct val="107000"/>
                        </a:lnSpc>
                        <a:spcBef>
                          <a:spcPts val="0"/>
                        </a:spcBef>
                        <a:spcAft>
                          <a:spcPts val="0"/>
                        </a:spcAft>
                      </a:pPr>
                      <a:r>
                        <a:rPr lang="en-US" sz="1400" kern="100" dirty="0">
                          <a:solidFill>
                            <a:srgbClr val="000000"/>
                          </a:solidFill>
                          <a:effectLst/>
                          <a:latin typeface="+mn-lt"/>
                          <a:ea typeface="Times New Roman" panose="02020603050405020304" pitchFamily="18" charset="0"/>
                        </a:rPr>
                        <a:t>Intervention Program  </a:t>
                      </a:r>
                    </a:p>
                    <a:p>
                      <a:pPr marL="7620" marR="85725" indent="-1905">
                        <a:lnSpc>
                          <a:spcPct val="109000"/>
                        </a:lnSpc>
                        <a:spcBef>
                          <a:spcPts val="0"/>
                        </a:spcBef>
                        <a:spcAft>
                          <a:spcPts val="1140"/>
                        </a:spcAft>
                      </a:pPr>
                      <a:r>
                        <a:rPr lang="en-US" sz="1400" u="none" kern="100" dirty="0">
                          <a:solidFill>
                            <a:srgbClr val="FF0000"/>
                          </a:solidFill>
                          <a:effectLst/>
                          <a:uFill>
                            <a:solidFill>
                              <a:srgbClr val="000000"/>
                            </a:solidFill>
                          </a:uFill>
                          <a:latin typeface="+mn-lt"/>
                          <a:ea typeface="Times New Roman" panose="02020603050405020304" pitchFamily="18" charset="0"/>
                        </a:rPr>
                        <a:t>Synchronous</a:t>
                      </a:r>
                      <a:r>
                        <a:rPr lang="en-US" sz="1400" u="none" kern="100" dirty="0">
                          <a:solidFill>
                            <a:srgbClr val="FF0000"/>
                          </a:solidFill>
                          <a:effectLst/>
                          <a:latin typeface="+mn-lt"/>
                          <a:ea typeface="Times New Roman" panose="02020603050405020304" pitchFamily="18" charset="0"/>
                        </a:rPr>
                        <a:t>  </a:t>
                      </a:r>
                      <a:r>
                        <a:rPr lang="en-US" sz="1400" u="none" kern="100" dirty="0">
                          <a:solidFill>
                            <a:srgbClr val="FF0000"/>
                          </a:solidFill>
                          <a:effectLst/>
                          <a:uFill>
                            <a:solidFill>
                              <a:srgbClr val="000000"/>
                            </a:solidFill>
                          </a:uFill>
                          <a:latin typeface="+mn-lt"/>
                          <a:ea typeface="Times New Roman" panose="02020603050405020304" pitchFamily="18" charset="0"/>
                        </a:rPr>
                        <a:t> Learning</a:t>
                      </a:r>
                      <a:r>
                        <a:rPr lang="en-US" sz="1400" kern="100" dirty="0">
                          <a:solidFill>
                            <a:srgbClr val="FF0000"/>
                          </a:solidFill>
                          <a:effectLst/>
                          <a:latin typeface="+mn-lt"/>
                          <a:ea typeface="Times New Roman" panose="02020603050405020304" pitchFamily="18" charset="0"/>
                        </a:rPr>
                        <a:t>: </a:t>
                      </a:r>
                      <a:r>
                        <a:rPr lang="en-US" sz="1400" kern="100" dirty="0">
                          <a:solidFill>
                            <a:srgbClr val="FF0000"/>
                          </a:solidFill>
                          <a:effectLst/>
                          <a:highlight>
                            <a:srgbClr val="FFFFFF"/>
                          </a:highlight>
                          <a:latin typeface="+mn-lt"/>
                          <a:ea typeface="Times New Roman" panose="02020603050405020304" pitchFamily="18" charset="0"/>
                        </a:rPr>
                        <a:t>instructors and students gathering and interacting in real-time.</a:t>
                      </a:r>
                      <a:endParaRPr lang="en-US" sz="1400" kern="100" dirty="0">
                        <a:solidFill>
                          <a:srgbClr val="FF0000"/>
                        </a:solidFill>
                        <a:effectLst/>
                        <a:latin typeface="+mn-lt"/>
                        <a:ea typeface="Times New Roman" panose="02020603050405020304" pitchFamily="18" charset="0"/>
                      </a:endParaRPr>
                    </a:p>
                    <a:p>
                      <a:pPr marL="7620" marR="85725" indent="-1905">
                        <a:lnSpc>
                          <a:spcPct val="109000"/>
                        </a:lnSpc>
                        <a:spcBef>
                          <a:spcPts val="0"/>
                        </a:spcBef>
                        <a:spcAft>
                          <a:spcPts val="1140"/>
                        </a:spcAft>
                      </a:pPr>
                      <a:r>
                        <a:rPr lang="en-US" sz="1400" u="none" kern="100" dirty="0">
                          <a:solidFill>
                            <a:srgbClr val="FF0000"/>
                          </a:solidFill>
                          <a:effectLst/>
                          <a:uFill>
                            <a:solidFill>
                              <a:srgbClr val="000000"/>
                            </a:solidFill>
                          </a:uFill>
                          <a:latin typeface="+mn-lt"/>
                          <a:ea typeface="Times New Roman" panose="02020603050405020304" pitchFamily="18" charset="0"/>
                        </a:rPr>
                        <a:t>Asynchronous Learning</a:t>
                      </a:r>
                      <a:r>
                        <a:rPr lang="en-US" sz="1400" u="none" kern="100" dirty="0">
                          <a:solidFill>
                            <a:srgbClr val="FF0000"/>
                          </a:solidFill>
                          <a:effectLst/>
                          <a:latin typeface="+mn-lt"/>
                          <a:ea typeface="Times New Roman" panose="02020603050405020304" pitchFamily="18" charset="0"/>
                        </a:rPr>
                        <a:t>: </a:t>
                      </a:r>
                      <a:r>
                        <a:rPr lang="en-US" sz="1400" kern="100" dirty="0">
                          <a:solidFill>
                            <a:srgbClr val="FF0000"/>
                          </a:solidFill>
                          <a:effectLst/>
                          <a:latin typeface="+mn-lt"/>
                          <a:ea typeface="Times New Roman" panose="02020603050405020304" pitchFamily="18" charset="0"/>
                        </a:rPr>
                        <a:t>students access materials and complete self-paced assignments, without the need for simultaneous participation.</a:t>
                      </a:r>
                    </a:p>
                  </a:txBody>
                  <a:tcPr marL="68580" marR="53340" marT="6096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71244694"/>
                  </a:ext>
                </a:extLst>
              </a:tr>
            </a:tbl>
          </a:graphicData>
        </a:graphic>
      </p:graphicFrame>
      <p:sp>
        <p:nvSpPr>
          <p:cNvPr id="4" name="Slide Number Placeholder 3">
            <a:extLst>
              <a:ext uri="{FF2B5EF4-FFF2-40B4-BE49-F238E27FC236}">
                <a16:creationId xmlns:a16="http://schemas.microsoft.com/office/drawing/2014/main" id="{40838674-4717-F981-97A1-971F85091646}"/>
              </a:ext>
            </a:extLst>
          </p:cNvPr>
          <p:cNvSpPr>
            <a:spLocks noGrp="1"/>
          </p:cNvSpPr>
          <p:nvPr>
            <p:ph type="sldNum" sz="quarter" idx="12"/>
          </p:nvPr>
        </p:nvSpPr>
        <p:spPr/>
        <p:txBody>
          <a:bodyPr/>
          <a:lstStyle/>
          <a:p>
            <a:fld id="{4438008B-BB23-4F4B-8B27-CD97607E1CAA}" type="slidenum">
              <a:rPr lang="en-US" smtClean="0"/>
              <a:t>8</a:t>
            </a:fld>
            <a:endParaRPr lang="en-US" dirty="0"/>
          </a:p>
        </p:txBody>
      </p:sp>
    </p:spTree>
    <p:extLst>
      <p:ext uri="{BB962C8B-B14F-4D97-AF65-F5344CB8AC3E}">
        <p14:creationId xmlns:p14="http://schemas.microsoft.com/office/powerpoint/2010/main" val="3618777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9D8FE0-792C-C698-8296-8D3C9A39C859}"/>
              </a:ext>
            </a:extLst>
          </p:cNvPr>
          <p:cNvSpPr>
            <a:spLocks noGrp="1"/>
          </p:cNvSpPr>
          <p:nvPr>
            <p:ph type="sldNum" sz="quarter" idx="12"/>
          </p:nvPr>
        </p:nvSpPr>
        <p:spPr/>
        <p:txBody>
          <a:bodyPr/>
          <a:lstStyle/>
          <a:p>
            <a:fld id="{54063ABE-B90D-41A8-B9C6-12AD21598680}" type="slidenum">
              <a:rPr lang="en-US" smtClean="0"/>
              <a:t>9</a:t>
            </a:fld>
            <a:endParaRPr lang="en-US" dirty="0"/>
          </a:p>
        </p:txBody>
      </p:sp>
      <p:graphicFrame>
        <p:nvGraphicFramePr>
          <p:cNvPr id="8" name="Table 7">
            <a:extLst>
              <a:ext uri="{FF2B5EF4-FFF2-40B4-BE49-F238E27FC236}">
                <a16:creationId xmlns:a16="http://schemas.microsoft.com/office/drawing/2014/main" id="{BC6600B1-B2FA-125C-8C86-44140F3CA849}"/>
              </a:ext>
            </a:extLst>
          </p:cNvPr>
          <p:cNvGraphicFramePr>
            <a:graphicFrameLocks noGrp="1"/>
          </p:cNvGraphicFramePr>
          <p:nvPr>
            <p:extLst>
              <p:ext uri="{D42A27DB-BD31-4B8C-83A1-F6EECF244321}">
                <p14:modId xmlns:p14="http://schemas.microsoft.com/office/powerpoint/2010/main" val="3395036549"/>
              </p:ext>
            </p:extLst>
          </p:nvPr>
        </p:nvGraphicFramePr>
        <p:xfrm>
          <a:off x="1" y="0"/>
          <a:ext cx="12192000" cy="7116763"/>
        </p:xfrm>
        <a:graphic>
          <a:graphicData uri="http://schemas.openxmlformats.org/drawingml/2006/table">
            <a:tbl>
              <a:tblPr firstRow="1" firstCol="1" bandRow="1">
                <a:tableStyleId>{69012ECD-51FC-41F1-AA8D-1B2483CD663E}</a:tableStyleId>
              </a:tblPr>
              <a:tblGrid>
                <a:gridCol w="2058881">
                  <a:extLst>
                    <a:ext uri="{9D8B030D-6E8A-4147-A177-3AD203B41FA5}">
                      <a16:colId xmlns:a16="http://schemas.microsoft.com/office/drawing/2014/main" val="1500280511"/>
                    </a:ext>
                  </a:extLst>
                </a:gridCol>
                <a:gridCol w="2451524">
                  <a:extLst>
                    <a:ext uri="{9D8B030D-6E8A-4147-A177-3AD203B41FA5}">
                      <a16:colId xmlns:a16="http://schemas.microsoft.com/office/drawing/2014/main" val="1559503449"/>
                    </a:ext>
                  </a:extLst>
                </a:gridCol>
                <a:gridCol w="2661752">
                  <a:extLst>
                    <a:ext uri="{9D8B030D-6E8A-4147-A177-3AD203B41FA5}">
                      <a16:colId xmlns:a16="http://schemas.microsoft.com/office/drawing/2014/main" val="3055860656"/>
                    </a:ext>
                  </a:extLst>
                </a:gridCol>
                <a:gridCol w="2512701">
                  <a:extLst>
                    <a:ext uri="{9D8B030D-6E8A-4147-A177-3AD203B41FA5}">
                      <a16:colId xmlns:a16="http://schemas.microsoft.com/office/drawing/2014/main" val="3883815344"/>
                    </a:ext>
                  </a:extLst>
                </a:gridCol>
                <a:gridCol w="2507142">
                  <a:extLst>
                    <a:ext uri="{9D8B030D-6E8A-4147-A177-3AD203B41FA5}">
                      <a16:colId xmlns:a16="http://schemas.microsoft.com/office/drawing/2014/main" val="3083406911"/>
                    </a:ext>
                  </a:extLst>
                </a:gridCol>
              </a:tblGrid>
              <a:tr h="438150">
                <a:tc gridSpan="5">
                  <a:txBody>
                    <a:bodyPr/>
                    <a:lstStyle/>
                    <a:p>
                      <a:pPr marL="0" marR="0" indent="0" algn="ctr">
                        <a:lnSpc>
                          <a:spcPct val="107000"/>
                        </a:lnSpc>
                        <a:spcBef>
                          <a:spcPts val="0"/>
                        </a:spcBef>
                        <a:spcAft>
                          <a:spcPts val="0"/>
                        </a:spcAft>
                      </a:pPr>
                      <a:r>
                        <a:rPr lang="en-US" sz="2000" dirty="0">
                          <a:effectLst/>
                        </a:rPr>
                        <a:t>School Community Member Responsibilities and Commitments to Support a Positive School Culture and Climate</a:t>
                      </a:r>
                    </a:p>
                  </a:txBody>
                  <a:tcPr marL="0" marR="17572" marT="14239"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69850" marR="0" indent="0" algn="ctr">
                        <a:lnSpc>
                          <a:spcPct val="107000"/>
                        </a:lnSpc>
                        <a:spcBef>
                          <a:spcPts val="0"/>
                        </a:spcBef>
                        <a:spcAft>
                          <a:spcPts val="0"/>
                        </a:spcAft>
                      </a:pPr>
                      <a:r>
                        <a:rPr lang="en-US" sz="1100" dirty="0">
                          <a:effectLst/>
                        </a:rPr>
                        <a:t> </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7572" marT="14239" marB="0"/>
                </a:tc>
                <a:extLst>
                  <a:ext uri="{0D108BD9-81ED-4DB2-BD59-A6C34878D82A}">
                    <a16:rowId xmlns:a16="http://schemas.microsoft.com/office/drawing/2014/main" val="2794700033"/>
                  </a:ext>
                </a:extLst>
              </a:tr>
              <a:tr h="778254">
                <a:tc>
                  <a:txBody>
                    <a:bodyPr/>
                    <a:lstStyle/>
                    <a:p>
                      <a:pPr marL="353695" marR="0" indent="0" algn="ctr">
                        <a:lnSpc>
                          <a:spcPct val="107000"/>
                        </a:lnSpc>
                        <a:spcBef>
                          <a:spcPts val="0"/>
                        </a:spcBef>
                        <a:spcAft>
                          <a:spcPts val="0"/>
                        </a:spcAft>
                      </a:pPr>
                      <a:r>
                        <a:rPr lang="en-US" sz="1600" b="1" dirty="0">
                          <a:effectLst/>
                        </a:rPr>
                        <a:t>Staff </a:t>
                      </a:r>
                      <a:endParaRPr lang="en-US"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7572" marT="14239" marB="0"/>
                </a:tc>
                <a:tc>
                  <a:txBody>
                    <a:bodyPr/>
                    <a:lstStyle/>
                    <a:p>
                      <a:pPr marL="73025" marR="0" indent="0" algn="ctr">
                        <a:lnSpc>
                          <a:spcPct val="107000"/>
                        </a:lnSpc>
                        <a:spcBef>
                          <a:spcPts val="0"/>
                        </a:spcBef>
                        <a:spcAft>
                          <a:spcPts val="0"/>
                        </a:spcAft>
                      </a:pPr>
                      <a:r>
                        <a:rPr lang="en-US" sz="1600" b="1" dirty="0">
                          <a:effectLst/>
                        </a:rPr>
                        <a:t>School Administrators </a:t>
                      </a:r>
                      <a:endParaRPr lang="en-US"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7572" marT="14239" marB="0"/>
                </a:tc>
                <a:tc>
                  <a:txBody>
                    <a:bodyPr/>
                    <a:lstStyle/>
                    <a:p>
                      <a:pPr marL="38100" marR="0" indent="0" algn="ctr">
                        <a:lnSpc>
                          <a:spcPct val="107000"/>
                        </a:lnSpc>
                        <a:spcBef>
                          <a:spcPts val="0"/>
                        </a:spcBef>
                        <a:spcAft>
                          <a:spcPts val="0"/>
                        </a:spcAft>
                      </a:pPr>
                      <a:r>
                        <a:rPr lang="en-US" sz="1600" b="1" dirty="0">
                          <a:effectLst/>
                        </a:rPr>
                        <a:t>Students </a:t>
                      </a:r>
                      <a:endParaRPr lang="en-US"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7572" marT="14239" marB="0"/>
                </a:tc>
                <a:tc>
                  <a:txBody>
                    <a:bodyPr/>
                    <a:lstStyle/>
                    <a:p>
                      <a:pPr marL="36195" marR="0" indent="0" algn="ctr">
                        <a:lnSpc>
                          <a:spcPct val="107000"/>
                        </a:lnSpc>
                        <a:spcBef>
                          <a:spcPts val="0"/>
                        </a:spcBef>
                        <a:spcAft>
                          <a:spcPts val="0"/>
                        </a:spcAft>
                      </a:pPr>
                      <a:r>
                        <a:rPr lang="en-US" sz="1600" b="1" dirty="0">
                          <a:effectLst/>
                        </a:rPr>
                        <a:t>Parent/Guardians </a:t>
                      </a:r>
                      <a:endParaRPr lang="en-US"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7572" marT="14239" marB="0"/>
                </a:tc>
                <a:tc>
                  <a:txBody>
                    <a:bodyPr/>
                    <a:lstStyle/>
                    <a:p>
                      <a:pPr marL="38100" marR="0" indent="0" algn="ctr">
                        <a:lnSpc>
                          <a:spcPct val="107000"/>
                        </a:lnSpc>
                        <a:spcBef>
                          <a:spcPts val="0"/>
                        </a:spcBef>
                        <a:spcAft>
                          <a:spcPts val="0"/>
                        </a:spcAft>
                      </a:pPr>
                      <a:r>
                        <a:rPr lang="en-US" sz="1400" b="1" dirty="0">
                          <a:effectLst/>
                        </a:rPr>
                        <a:t>Board Members, </a:t>
                      </a:r>
                    </a:p>
                    <a:p>
                      <a:pPr marL="38735" marR="0" indent="0" algn="ctr">
                        <a:lnSpc>
                          <a:spcPct val="107000"/>
                        </a:lnSpc>
                        <a:spcBef>
                          <a:spcPts val="0"/>
                        </a:spcBef>
                        <a:spcAft>
                          <a:spcPts val="0"/>
                        </a:spcAft>
                      </a:pPr>
                      <a:r>
                        <a:rPr lang="en-US" sz="1400" b="1" dirty="0">
                          <a:effectLst/>
                        </a:rPr>
                        <a:t>Superintendent &amp; </a:t>
                      </a:r>
                    </a:p>
                    <a:p>
                      <a:pPr marL="37465" marR="0" indent="0" algn="ctr">
                        <a:lnSpc>
                          <a:spcPct val="107000"/>
                        </a:lnSpc>
                        <a:spcBef>
                          <a:spcPts val="0"/>
                        </a:spcBef>
                        <a:spcAft>
                          <a:spcPts val="0"/>
                        </a:spcAft>
                      </a:pPr>
                      <a:r>
                        <a:rPr lang="en-US" sz="1400" b="1" dirty="0">
                          <a:effectLst/>
                        </a:rPr>
                        <a:t>Central Office </a:t>
                      </a:r>
                    </a:p>
                    <a:p>
                      <a:pPr marL="39370" marR="0" indent="0" algn="ctr">
                        <a:lnSpc>
                          <a:spcPct val="107000"/>
                        </a:lnSpc>
                        <a:spcBef>
                          <a:spcPts val="0"/>
                        </a:spcBef>
                        <a:spcAft>
                          <a:spcPts val="0"/>
                        </a:spcAft>
                      </a:pPr>
                      <a:r>
                        <a:rPr lang="en-US" sz="1400" b="1" dirty="0">
                          <a:effectLst/>
                        </a:rPr>
                        <a:t>Administrators </a:t>
                      </a:r>
                      <a:endParaRPr lang="en-US"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7572" marT="14239" marB="0"/>
                </a:tc>
                <a:extLst>
                  <a:ext uri="{0D108BD9-81ED-4DB2-BD59-A6C34878D82A}">
                    <a16:rowId xmlns:a16="http://schemas.microsoft.com/office/drawing/2014/main" val="2204823967"/>
                  </a:ext>
                </a:extLst>
              </a:tr>
              <a:tr h="5761340">
                <a:tc>
                  <a:txBody>
                    <a:bodyPr/>
                    <a:lstStyle/>
                    <a:p>
                      <a:pPr marL="200660" marR="0" indent="-171450" algn="l">
                        <a:lnSpc>
                          <a:spcPct val="103000"/>
                        </a:lnSpc>
                        <a:spcBef>
                          <a:spcPts val="0"/>
                        </a:spcBef>
                        <a:spcAft>
                          <a:spcPts val="0"/>
                        </a:spcAft>
                        <a:buFont typeface="Arial" panose="020B0604020202020204" pitchFamily="34" charset="0"/>
                        <a:buChar char="•"/>
                      </a:pPr>
                      <a:endParaRPr lang="en-US" sz="1100" b="0" dirty="0">
                        <a:solidFill>
                          <a:schemeClr val="tx1"/>
                        </a:solidFill>
                        <a:effectLst/>
                      </a:endParaRPr>
                    </a:p>
                    <a:p>
                      <a:pPr marL="200660" marR="0" indent="-171450" algn="l">
                        <a:lnSpc>
                          <a:spcPct val="103000"/>
                        </a:lnSpc>
                        <a:spcBef>
                          <a:spcPts val="0"/>
                        </a:spcBef>
                        <a:spcAft>
                          <a:spcPts val="0"/>
                        </a:spcAft>
                        <a:buFont typeface="Arial" panose="020B0604020202020204" pitchFamily="34" charset="0"/>
                        <a:buChar char="•"/>
                      </a:pPr>
                      <a:r>
                        <a:rPr lang="en-US" sz="1100" b="0" dirty="0">
                          <a:solidFill>
                            <a:schemeClr val="tx1"/>
                          </a:solidFill>
                          <a:effectLst/>
                        </a:rPr>
                        <a:t>Be familiar with interventions and supports available for staff to use in classrooms and school. </a:t>
                      </a:r>
                    </a:p>
                    <a:p>
                      <a:pPr marL="200660" marR="0" indent="-171450" algn="l">
                        <a:lnSpc>
                          <a:spcPct val="103000"/>
                        </a:lnSpc>
                        <a:spcBef>
                          <a:spcPts val="0"/>
                        </a:spcBef>
                        <a:spcAft>
                          <a:spcPts val="0"/>
                        </a:spcAft>
                        <a:buFont typeface="Arial" panose="020B0604020202020204" pitchFamily="34" charset="0"/>
                        <a:buChar char="•"/>
                      </a:pPr>
                      <a:r>
                        <a:rPr lang="en-US" sz="1100" b="0" u="none" strike="noStrike" dirty="0">
                          <a:solidFill>
                            <a:schemeClr val="tx1"/>
                          </a:solidFill>
                          <a:effectLst/>
                          <a:uFill>
                            <a:solidFill>
                              <a:srgbClr val="000000"/>
                            </a:solidFill>
                          </a:uFill>
                        </a:rPr>
                        <a:t>Be able to identify which interventions and supports are appropriate considering an individual’s needs</a:t>
                      </a:r>
                      <a:endParaRPr lang="en-US" sz="1100" b="0" dirty="0">
                        <a:solidFill>
                          <a:schemeClr val="tx1"/>
                        </a:solidFill>
                        <a:effectLst/>
                      </a:endParaRPr>
                    </a:p>
                    <a:p>
                      <a:pPr marL="200660" marR="140335" indent="-171450">
                        <a:lnSpc>
                          <a:spcPct val="100000"/>
                        </a:lnSpc>
                        <a:spcBef>
                          <a:spcPts val="0"/>
                        </a:spcBef>
                        <a:spcAft>
                          <a:spcPts val="0"/>
                        </a:spcAft>
                        <a:buFont typeface="Arial" panose="020B0604020202020204" pitchFamily="34" charset="0"/>
                        <a:buChar char="•"/>
                      </a:pPr>
                      <a:r>
                        <a:rPr lang="en-US" sz="1100" b="0" dirty="0">
                          <a:solidFill>
                            <a:schemeClr val="tx1"/>
                          </a:solidFill>
                          <a:effectLst/>
                        </a:rPr>
                        <a:t>Engage in respectful, culturally competent interactions with students and parents/guardians. </a:t>
                      </a:r>
                    </a:p>
                    <a:p>
                      <a:pPr marL="200660" marR="140335" indent="-171450">
                        <a:lnSpc>
                          <a:spcPct val="100000"/>
                        </a:lnSpc>
                        <a:spcBef>
                          <a:spcPts val="0"/>
                        </a:spcBef>
                        <a:spcAft>
                          <a:spcPts val="0"/>
                        </a:spcAft>
                        <a:buFont typeface="Arial" panose="020B0604020202020204" pitchFamily="34" charset="0"/>
                        <a:buChar char="•"/>
                      </a:pPr>
                      <a:r>
                        <a:rPr lang="en-US" sz="1100" b="0" dirty="0">
                          <a:solidFill>
                            <a:schemeClr val="tx1"/>
                          </a:solidFill>
                          <a:effectLst/>
                        </a:rPr>
                        <a:t>Maintain inclusive and positive school and classroom environments conducive to learning. </a:t>
                      </a:r>
                    </a:p>
                    <a:p>
                      <a:pPr marL="200660" marR="140335" indent="-171450">
                        <a:lnSpc>
                          <a:spcPct val="100000"/>
                        </a:lnSpc>
                        <a:spcBef>
                          <a:spcPts val="0"/>
                        </a:spcBef>
                        <a:spcAft>
                          <a:spcPts val="0"/>
                        </a:spcAft>
                        <a:buFont typeface="Arial" panose="020B0604020202020204" pitchFamily="34" charset="0"/>
                        <a:buChar char="•"/>
                      </a:pPr>
                      <a:r>
                        <a:rPr lang="en-US" sz="1100" b="0" dirty="0">
                          <a:solidFill>
                            <a:schemeClr val="tx1"/>
                          </a:solidFill>
                          <a:effectLst/>
                        </a:rPr>
                        <a:t>Utilize de-escalation and restorative strategies when engaging with students to avoid verbal or physical confrontation. </a:t>
                      </a:r>
                    </a:p>
                    <a:p>
                      <a:pPr marL="200660" marR="140335" indent="-171450">
                        <a:lnSpc>
                          <a:spcPct val="100000"/>
                        </a:lnSpc>
                        <a:spcBef>
                          <a:spcPts val="0"/>
                        </a:spcBef>
                        <a:spcAft>
                          <a:spcPts val="0"/>
                        </a:spcAft>
                        <a:buFont typeface="Arial" panose="020B0604020202020204" pitchFamily="34" charset="0"/>
                        <a:buChar char="•"/>
                      </a:pPr>
                      <a:r>
                        <a:rPr lang="en-US" sz="1100" b="0" dirty="0">
                          <a:solidFill>
                            <a:schemeClr val="tx1"/>
                          </a:solidFill>
                          <a:effectLst/>
                        </a:rPr>
                        <a:t>Address conduct with multiple strategies and interventions to ensure that removal from learning is the last resort</a:t>
                      </a:r>
                      <a:r>
                        <a:rPr lang="en-US" sz="1100" dirty="0">
                          <a:solidFill>
                            <a:schemeClr val="tx1"/>
                          </a:solidFill>
                          <a:effectLst/>
                        </a:rPr>
                        <a:t>. </a:t>
                      </a:r>
                    </a:p>
                    <a:p>
                      <a:pPr marL="200660" marR="140335" indent="-171450">
                        <a:lnSpc>
                          <a:spcPct val="100000"/>
                        </a:lnSpc>
                        <a:spcBef>
                          <a:spcPts val="0"/>
                        </a:spcBef>
                        <a:spcAft>
                          <a:spcPts val="0"/>
                        </a:spcAft>
                        <a:buFont typeface="Arial" panose="020B0604020202020204" pitchFamily="34" charset="0"/>
                        <a:buChar char="•"/>
                      </a:pPr>
                      <a:r>
                        <a:rPr lang="en-US" sz="11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Support students in reaching their educational goals </a:t>
                      </a:r>
                    </a:p>
                  </a:txBody>
                  <a:tcPr marL="0" marR="17572" marT="14239" marB="0"/>
                </a:tc>
                <a:tc>
                  <a:txBody>
                    <a:bodyPr/>
                    <a:lstStyle/>
                    <a:p>
                      <a:pPr marL="342900" marR="0" lvl="0" indent="-342900" fontAlgn="base">
                        <a:lnSpc>
                          <a:spcPct val="100000"/>
                        </a:lnSpc>
                        <a:spcBef>
                          <a:spcPts val="0"/>
                        </a:spcBef>
                        <a:spcAft>
                          <a:spcPts val="205"/>
                        </a:spcAft>
                        <a:buClr>
                          <a:srgbClr val="000000"/>
                        </a:buClr>
                        <a:buSzPts val="1000"/>
                        <a:buFont typeface="Arial" panose="020B0604020202020204" pitchFamily="34" charset="0"/>
                        <a:buChar char="•"/>
                      </a:pPr>
                      <a:endParaRPr lang="en-US" sz="1100" u="none" strike="noStrike" dirty="0">
                        <a:solidFill>
                          <a:schemeClr val="tx1"/>
                        </a:solidFill>
                        <a:effectLst/>
                        <a:uFill>
                          <a:solidFill>
                            <a:srgbClr val="000000"/>
                          </a:solidFill>
                        </a:uFill>
                      </a:endParaRPr>
                    </a:p>
                    <a:p>
                      <a:pPr marL="342900" marR="0" lvl="0" indent="-342900" fontAlgn="base">
                        <a:lnSpc>
                          <a:spcPct val="100000"/>
                        </a:lnSpc>
                        <a:spcBef>
                          <a:spcPts val="0"/>
                        </a:spcBef>
                        <a:spcAft>
                          <a:spcPts val="205"/>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Be   familiar with interventions and supports available for staff to use in classrooms and school. </a:t>
                      </a:r>
                    </a:p>
                    <a:p>
                      <a:pPr marL="342900" marR="0" lvl="0" indent="-342900" fontAlgn="base">
                        <a:lnSpc>
                          <a:spcPct val="100000"/>
                        </a:lnSpc>
                        <a:spcBef>
                          <a:spcPts val="0"/>
                        </a:spcBef>
                        <a:spcAft>
                          <a:spcPts val="20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Address multiple strategies and interventions to ensure that removal from learning is the last resort. </a:t>
                      </a:r>
                    </a:p>
                    <a:p>
                      <a:pPr marL="342900" marR="0" lvl="0" indent="-342900" fontAlgn="base">
                        <a:lnSpc>
                          <a:spcPct val="100000"/>
                        </a:lnSpc>
                        <a:spcBef>
                          <a:spcPts val="0"/>
                        </a:spcBef>
                        <a:spcAft>
                          <a:spcPts val="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Provide a copy of any written school rules and procedures </a:t>
                      </a:r>
                      <a:r>
                        <a:rPr lang="en-US" sz="1100" dirty="0">
                          <a:solidFill>
                            <a:schemeClr val="tx1"/>
                          </a:solidFill>
                          <a:effectLst/>
                        </a:rPr>
                        <a:t>to all students, staff and parents/guardians. </a:t>
                      </a:r>
                    </a:p>
                    <a:p>
                      <a:pPr marL="342900" marR="0" lvl="0" indent="-342900" fontAlgn="base">
                        <a:lnSpc>
                          <a:spcPct val="100000"/>
                        </a:lnSpc>
                        <a:spcBef>
                          <a:spcPts val="0"/>
                        </a:spcBef>
                        <a:spcAft>
                          <a:spcPts val="20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Ensure that individual school  rules comply with District policy.</a:t>
                      </a:r>
                    </a:p>
                    <a:p>
                      <a:pPr marL="342900" marR="0" lvl="0" indent="-342900" fontAlgn="base">
                        <a:lnSpc>
                          <a:spcPct val="100000"/>
                        </a:lnSpc>
                        <a:spcBef>
                          <a:spcPts val="0"/>
                        </a:spcBef>
                        <a:spcAft>
                          <a:spcPts val="20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Make school rules and procedures available in the student’s and parent’s/guardian’s preferred mode of communication. </a:t>
                      </a:r>
                    </a:p>
                    <a:p>
                      <a:pPr marL="342900" marR="0" lvl="0" indent="-342900" fontAlgn="base">
                        <a:lnSpc>
                          <a:spcPct val="107000"/>
                        </a:lnSpc>
                        <a:spcBef>
                          <a:spcPts val="0"/>
                        </a:spcBef>
                        <a:spcAft>
                          <a:spcPts val="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Monitor </a:t>
                      </a:r>
                      <a:r>
                        <a:rPr lang="en-US" sz="1100" dirty="0">
                          <a:solidFill>
                            <a:schemeClr val="tx1"/>
                          </a:solidFill>
                          <a:effectLst/>
                        </a:rPr>
                        <a:t>implementation of the school safety plan. </a:t>
                      </a:r>
                    </a:p>
                    <a:p>
                      <a:pPr marL="342900" marR="0" lvl="0" indent="-342900" fontAlgn="base">
                        <a:lnSpc>
                          <a:spcPct val="107000"/>
                        </a:lnSpc>
                        <a:spcBef>
                          <a:spcPts val="0"/>
                        </a:spcBef>
                        <a:spcAft>
                          <a:spcPts val="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Ensure efficient </a:t>
                      </a:r>
                      <a:r>
                        <a:rPr lang="en-US" sz="1100" dirty="0">
                          <a:solidFill>
                            <a:schemeClr val="tx1"/>
                          </a:solidFill>
                          <a:effectLst/>
                        </a:rPr>
                        <a:t>utilization of resources. </a:t>
                      </a:r>
                    </a:p>
                    <a:p>
                      <a:pPr marL="342900" marR="0" lvl="0" indent="-342900" fontAlgn="base">
                        <a:lnSpc>
                          <a:spcPct val="107000"/>
                        </a:lnSpc>
                        <a:spcBef>
                          <a:spcPts val="0"/>
                        </a:spcBef>
                        <a:spcAft>
                          <a:spcPts val="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Ensure due process </a:t>
                      </a:r>
                      <a:r>
                        <a:rPr lang="en-US" sz="1100" dirty="0">
                          <a:solidFill>
                            <a:schemeClr val="tx1"/>
                          </a:solidFill>
                          <a:effectLst/>
                        </a:rPr>
                        <a:t>for students prior to exclusion from school. </a:t>
                      </a:r>
                    </a:p>
                    <a:p>
                      <a:pPr marL="342900" marR="0" lvl="0" indent="-342900" fontAlgn="base">
                        <a:lnSpc>
                          <a:spcPct val="107000"/>
                        </a:lnSpc>
                        <a:spcBef>
                          <a:spcPts val="0"/>
                        </a:spcBef>
                        <a:spcAft>
                          <a:spcPts val="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rPr>
                        <a:t>Support all students in reaching their educational goals. </a:t>
                      </a:r>
                    </a:p>
                    <a:p>
                      <a:pPr marL="342900" marR="0" lvl="0" indent="-342900" fontAlgn="base">
                        <a:lnSpc>
                          <a:spcPct val="107000"/>
                        </a:lnSpc>
                        <a:spcBef>
                          <a:spcPts val="0"/>
                        </a:spcBef>
                        <a:spcAft>
                          <a:spcPts val="0"/>
                        </a:spcAft>
                        <a:buClr>
                          <a:srgbClr val="000000"/>
                        </a:buClr>
                        <a:buSzPts val="1000"/>
                        <a:buFont typeface="Arial" panose="020B0604020202020204" pitchFamily="34" charset="0"/>
                        <a:buChar char="•"/>
                      </a:pPr>
                      <a:r>
                        <a:rPr lang="en-US" sz="1100" u="none" strike="noStrike" dirty="0">
                          <a:solidFill>
                            <a:schemeClr val="tx1"/>
                          </a:solidFill>
                          <a:effectLst/>
                          <a:uFill>
                            <a:solidFill>
                              <a:srgbClr val="000000"/>
                            </a:solidFill>
                          </a:uFill>
                          <a:latin typeface="+mn-lt"/>
                          <a:ea typeface="Arial" panose="020B0604020202020204" pitchFamily="34" charset="0"/>
                          <a:cs typeface="Arial" panose="020B0604020202020204" pitchFamily="34" charset="0"/>
                        </a:rPr>
                        <a:t>Show respect for all members of the school community.</a:t>
                      </a:r>
                    </a:p>
                  </a:txBody>
                  <a:tcPr marL="0" marR="17572" marT="14239" marB="0"/>
                </a:tc>
                <a:tc>
                  <a:txBody>
                    <a:bodyPr/>
                    <a:lstStyle/>
                    <a:p>
                      <a:pPr marL="342900" marR="0" lvl="0" indent="-342900" fontAlgn="base">
                        <a:lnSpc>
                          <a:spcPct val="100000"/>
                        </a:lnSpc>
                        <a:spcBef>
                          <a:spcPts val="0"/>
                        </a:spcBef>
                        <a:spcAft>
                          <a:spcPts val="220"/>
                        </a:spcAft>
                        <a:buClr>
                          <a:srgbClr val="000000"/>
                        </a:buClr>
                        <a:buSzPts val="1100"/>
                        <a:buFont typeface="Arial" panose="020B0604020202020204" pitchFamily="34" charset="0"/>
                        <a:buChar char="•"/>
                      </a:pPr>
                      <a:endParaRPr lang="en-US" sz="1100" u="none" strike="noStrike" dirty="0">
                        <a:solidFill>
                          <a:schemeClr val="tx1"/>
                        </a:solidFill>
                        <a:effectLst/>
                        <a:uFill>
                          <a:solidFill>
                            <a:srgbClr val="000000"/>
                          </a:solidFill>
                        </a:uFill>
                      </a:endParaRPr>
                    </a:p>
                    <a:p>
                      <a:pPr marL="342900" marR="0" lvl="0" indent="-342900" fontAlgn="base">
                        <a:lnSpc>
                          <a:spcPct val="100000"/>
                        </a:lnSpc>
                        <a:spcBef>
                          <a:spcPts val="0"/>
                        </a:spcBef>
                        <a:spcAft>
                          <a:spcPts val="22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Attend school and classes. </a:t>
                      </a:r>
                    </a:p>
                    <a:p>
                      <a:pPr marL="342900" marR="0" lvl="0" indent="-342900" fontAlgn="base">
                        <a:lnSpc>
                          <a:spcPct val="103000"/>
                        </a:lnSpc>
                        <a:spcBef>
                          <a:spcPts val="0"/>
                        </a:spcBef>
                        <a:spcAft>
                          <a:spcPts val="225"/>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Remain engaged in learning throughout the entire day. </a:t>
                      </a:r>
                    </a:p>
                    <a:p>
                      <a:pPr marL="342900" marR="0" lvl="0" indent="-342900" fontAlgn="base">
                        <a:lnSpc>
                          <a:spcPct val="103000"/>
                        </a:lnSpc>
                        <a:spcBef>
                          <a:spcPts val="0"/>
                        </a:spcBef>
                        <a:spcAft>
                          <a:spcPts val="21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Make up work when absent. </a:t>
                      </a:r>
                    </a:p>
                    <a:p>
                      <a:pPr marL="342900" marR="0" lvl="0" indent="-342900" fontAlgn="base">
                        <a:lnSpc>
                          <a:spcPct val="103000"/>
                        </a:lnSpc>
                        <a:spcBef>
                          <a:spcPts val="0"/>
                        </a:spcBef>
                        <a:spcAft>
                          <a:spcPts val="225"/>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Make effort toward reaching educational goals. </a:t>
                      </a:r>
                    </a:p>
                    <a:p>
                      <a:pPr marL="342900" marR="0" lvl="0" indent="-342900" fontAlgn="base">
                        <a:lnSpc>
                          <a:spcPct val="103000"/>
                        </a:lnSpc>
                        <a:spcBef>
                          <a:spcPts val="0"/>
                        </a:spcBef>
                        <a:spcAft>
                          <a:spcPts val="225"/>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Help maintain a positive school culture and climate. </a:t>
                      </a:r>
                    </a:p>
                    <a:p>
                      <a:pPr marL="342900" marR="0" lvl="0" indent="-342900" fontAlgn="base">
                        <a:lnSpc>
                          <a:spcPct val="99000"/>
                        </a:lnSpc>
                        <a:spcBef>
                          <a:spcPts val="0"/>
                        </a:spcBef>
                        <a:spcAft>
                          <a:spcPts val="235"/>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Follow school rules and procedures to the best of their ability.     </a:t>
                      </a:r>
                    </a:p>
                    <a:p>
                      <a:pPr marL="342900" marR="0" lvl="0" indent="-342900" fontAlgn="base">
                        <a:lnSpc>
                          <a:spcPct val="103000"/>
                        </a:lnSpc>
                        <a:spcBef>
                          <a:spcPts val="0"/>
                        </a:spcBef>
                        <a:spcAft>
                          <a:spcPts val="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Respect the health &amp; safety of all students and staff in the school setting.</a:t>
                      </a:r>
                    </a:p>
                    <a:p>
                      <a:pPr marL="342900" marR="0" lvl="0" indent="-342900" fontAlgn="base">
                        <a:lnSpc>
                          <a:spcPct val="103000"/>
                        </a:lnSpc>
                        <a:spcBef>
                          <a:spcPts val="0"/>
                        </a:spcBef>
                        <a:spcAft>
                          <a:spcPts val="0"/>
                        </a:spcAft>
                        <a:buClr>
                          <a:srgbClr val="000000"/>
                        </a:buClr>
                        <a:buSzPts val="1100"/>
                        <a:buFont typeface="Arial" panose="020B0604020202020204" pitchFamily="34" charset="0"/>
                        <a:buChar char="•"/>
                      </a:pPr>
                      <a:r>
                        <a:rPr lang="en-US" sz="1100" u="none" strike="noStrike" dirty="0">
                          <a:solidFill>
                            <a:srgbClr val="FF0000"/>
                          </a:solidFill>
                          <a:effectLst/>
                          <a:uFill>
                            <a:solidFill>
                              <a:srgbClr val="000000"/>
                            </a:solidFill>
                          </a:uFill>
                        </a:rPr>
                        <a:t>Respect for physical and mental health of self as well as others</a:t>
                      </a:r>
                    </a:p>
                    <a:p>
                      <a:pPr marL="342900" marR="0" lvl="0" indent="-342900" fontAlgn="base">
                        <a:lnSpc>
                          <a:spcPct val="103000"/>
                        </a:lnSpc>
                        <a:spcBef>
                          <a:spcPts val="0"/>
                        </a:spcBef>
                        <a:spcAft>
                          <a:spcPts val="0"/>
                        </a:spcAft>
                        <a:buClr>
                          <a:srgbClr val="000000"/>
                        </a:buClr>
                        <a:buSzPts val="1100"/>
                        <a:buFont typeface="Arial" panose="020B0604020202020204" pitchFamily="34" charset="0"/>
                        <a:buChar char="•"/>
                      </a:pPr>
                      <a:r>
                        <a:rPr lang="en-US" sz="1100" u="none" strike="noStrike" dirty="0">
                          <a:solidFill>
                            <a:srgbClr val="FF0000"/>
                          </a:solidFill>
                          <a:effectLst/>
                          <a:uFill>
                            <a:solidFill>
                              <a:srgbClr val="000000"/>
                            </a:solidFill>
                          </a:uFill>
                        </a:rPr>
                        <a:t>Respect for facilities and all school property (</a:t>
                      </a:r>
                      <a:r>
                        <a:rPr lang="en-US" sz="1100" u="none" strike="noStrike" dirty="0" err="1">
                          <a:solidFill>
                            <a:srgbClr val="FF0000"/>
                          </a:solidFill>
                          <a:effectLst/>
                          <a:uFill>
                            <a:solidFill>
                              <a:srgbClr val="000000"/>
                            </a:solidFill>
                          </a:uFill>
                        </a:rPr>
                        <a:t>ie</a:t>
                      </a:r>
                      <a:r>
                        <a:rPr lang="en-US" sz="1100" u="none" strike="noStrike" dirty="0">
                          <a:solidFill>
                            <a:srgbClr val="FF0000"/>
                          </a:solidFill>
                          <a:effectLst/>
                          <a:uFill>
                            <a:solidFill>
                              <a:srgbClr val="000000"/>
                            </a:solidFill>
                          </a:uFill>
                        </a:rPr>
                        <a:t>. laptops, books, bathrooms , etc.)</a:t>
                      </a:r>
                    </a:p>
                    <a:p>
                      <a:pPr marL="0" marR="0" lvl="0" indent="0" fontAlgn="base">
                        <a:lnSpc>
                          <a:spcPct val="103000"/>
                        </a:lnSpc>
                        <a:spcBef>
                          <a:spcPts val="0"/>
                        </a:spcBef>
                        <a:spcAft>
                          <a:spcPts val="0"/>
                        </a:spcAft>
                        <a:buClr>
                          <a:srgbClr val="000000"/>
                        </a:buClr>
                        <a:buSzPts val="1100"/>
                        <a:buFont typeface="Arial" panose="020B0604020202020204" pitchFamily="34" charset="0"/>
                        <a:buNone/>
                      </a:pPr>
                      <a:r>
                        <a:rPr lang="en-US" sz="1100" u="none" strike="noStrike" dirty="0">
                          <a:solidFill>
                            <a:srgbClr val="FF0000"/>
                          </a:solidFill>
                          <a:effectLst/>
                          <a:uFill>
                            <a:solidFill>
                              <a:srgbClr val="000000"/>
                            </a:solidFill>
                          </a:uFill>
                        </a:rPr>
                        <a:t> </a:t>
                      </a:r>
                    </a:p>
                    <a:p>
                      <a:pPr marL="231775" marR="0" indent="0">
                        <a:lnSpc>
                          <a:spcPct val="107000"/>
                        </a:lnSpc>
                        <a:spcBef>
                          <a:spcPts val="0"/>
                        </a:spcBef>
                        <a:spcAft>
                          <a:spcPts val="0"/>
                        </a:spcAft>
                      </a:pPr>
                      <a:r>
                        <a:rPr lang="en-US" sz="1100" dirty="0">
                          <a:solidFill>
                            <a:schemeClr val="tx1"/>
                          </a:solidFill>
                          <a:effectLst/>
                        </a:rPr>
                        <a:t> </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17572" marT="14239" marB="0"/>
                </a:tc>
                <a:tc>
                  <a:txBody>
                    <a:bodyPr/>
                    <a:lstStyle/>
                    <a:p>
                      <a:pPr marL="342900" marR="0" lvl="0" indent="-342900" fontAlgn="base">
                        <a:lnSpc>
                          <a:spcPct val="107000"/>
                        </a:lnSpc>
                        <a:spcBef>
                          <a:spcPts val="0"/>
                        </a:spcBef>
                        <a:spcAft>
                          <a:spcPts val="0"/>
                        </a:spcAft>
                        <a:buClr>
                          <a:srgbClr val="000000"/>
                        </a:buClr>
                        <a:buSzPts val="1100"/>
                        <a:buFont typeface="Arial" panose="020B0604020202020204" pitchFamily="34" charset="0"/>
                        <a:buChar char="•"/>
                      </a:pPr>
                      <a:endParaRPr lang="en-US" sz="1100" u="none" strike="noStrike" dirty="0">
                        <a:solidFill>
                          <a:schemeClr val="tx1"/>
                        </a:solidFill>
                        <a:effectLst/>
                        <a:uFill>
                          <a:solidFill>
                            <a:srgbClr val="000000"/>
                          </a:solidFill>
                        </a:uFill>
                      </a:endParaRPr>
                    </a:p>
                    <a:p>
                      <a:pPr marL="342900" marR="0" lvl="0" indent="-342900" fontAlgn="base">
                        <a:lnSpc>
                          <a:spcPct val="107000"/>
                        </a:lnSpc>
                        <a:spcBef>
                          <a:spcPts val="0"/>
                        </a:spcBef>
                        <a:spcAft>
                          <a:spcPts val="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Be familiar with the </a:t>
                      </a:r>
                      <a:r>
                        <a:rPr lang="en-US" sz="1100" dirty="0">
                          <a:solidFill>
                            <a:schemeClr val="tx1"/>
                          </a:solidFill>
                          <a:effectLst/>
                        </a:rPr>
                        <a:t>Code of Student Conduct and Infraction Levels Guide. </a:t>
                      </a:r>
                    </a:p>
                    <a:p>
                      <a:pPr marL="342900" marR="0" lvl="0" indent="-342900" fontAlgn="base">
                        <a:lnSpc>
                          <a:spcPct val="99000"/>
                        </a:lnSpc>
                        <a:spcBef>
                          <a:spcPts val="0"/>
                        </a:spcBef>
                        <a:spcAft>
                          <a:spcPts val="23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Be familiar with written school rules and procedures issued by your child’s school. </a:t>
                      </a:r>
                    </a:p>
                    <a:p>
                      <a:pPr marL="342900" marR="0" lvl="0" indent="-342900" fontAlgn="base">
                        <a:lnSpc>
                          <a:spcPct val="103000"/>
                        </a:lnSpc>
                        <a:spcBef>
                          <a:spcPts val="0"/>
                        </a:spcBef>
                        <a:spcAft>
                          <a:spcPts val="225"/>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Reinforce the need for students to respect others’ rights and follow school rules. </a:t>
                      </a:r>
                    </a:p>
                    <a:p>
                      <a:pPr marL="342900" marR="0" lvl="0" indent="-342900" fontAlgn="base">
                        <a:lnSpc>
                          <a:spcPct val="99000"/>
                        </a:lnSpc>
                        <a:spcBef>
                          <a:spcPts val="0"/>
                        </a:spcBef>
                        <a:spcAft>
                          <a:spcPts val="23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Keep an open line of communication with your child’s school. </a:t>
                      </a:r>
                    </a:p>
                    <a:p>
                      <a:pPr marL="342900" marR="0" lvl="0" indent="-342900" fontAlgn="base">
                        <a:lnSpc>
                          <a:spcPct val="103000"/>
                        </a:lnSpc>
                        <a:spcBef>
                          <a:spcPts val="0"/>
                        </a:spcBef>
                        <a:spcAft>
                          <a:spcPts val="215"/>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Make sure to share your current contact information with the school. </a:t>
                      </a:r>
                    </a:p>
                    <a:p>
                      <a:pPr marL="342900" marR="0" lvl="0" indent="-342900" fontAlgn="base">
                        <a:lnSpc>
                          <a:spcPct val="103000"/>
                        </a:lnSpc>
                        <a:spcBef>
                          <a:spcPts val="0"/>
                        </a:spcBef>
                        <a:spcAft>
                          <a:spcPts val="225"/>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Support your child in reaching their educational goals. </a:t>
                      </a:r>
                    </a:p>
                    <a:p>
                      <a:pPr marL="342900" marR="0" lvl="0" indent="-342900" fontAlgn="base">
                        <a:lnSpc>
                          <a:spcPct val="107000"/>
                        </a:lnSpc>
                        <a:spcBef>
                          <a:spcPts val="0"/>
                        </a:spcBef>
                        <a:spcAft>
                          <a:spcPts val="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Show respect for all members of the school community. </a:t>
                      </a:r>
                      <a:endParaRPr lang="en-US" sz="1100" u="none" strike="noStrike" dirty="0">
                        <a:solidFill>
                          <a:schemeClr val="tx1"/>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txBody>
                  <a:tcPr marL="0" marR="17572" marT="14239" marB="0"/>
                </a:tc>
                <a:tc>
                  <a:txBody>
                    <a:bodyPr/>
                    <a:lstStyle/>
                    <a:p>
                      <a:pPr marL="342900" marR="6350" lvl="0" indent="-342900" fontAlgn="base">
                        <a:lnSpc>
                          <a:spcPct val="103000"/>
                        </a:lnSpc>
                        <a:spcBef>
                          <a:spcPts val="0"/>
                        </a:spcBef>
                        <a:spcAft>
                          <a:spcPts val="80"/>
                        </a:spcAft>
                        <a:buClr>
                          <a:srgbClr val="000000"/>
                        </a:buClr>
                        <a:buSzPts val="1100"/>
                        <a:buFont typeface="Arial" panose="020B0604020202020204" pitchFamily="34" charset="0"/>
                        <a:buChar char="•"/>
                      </a:pPr>
                      <a:endParaRPr lang="en-US" sz="1100" u="none" strike="noStrike" dirty="0">
                        <a:solidFill>
                          <a:schemeClr val="tx1"/>
                        </a:solidFill>
                        <a:effectLst/>
                        <a:uFill>
                          <a:solidFill>
                            <a:srgbClr val="000000"/>
                          </a:solidFill>
                        </a:uFill>
                      </a:endParaRPr>
                    </a:p>
                    <a:p>
                      <a:pPr marL="342900" marR="6350" lvl="0" indent="-342900" fontAlgn="base">
                        <a:lnSpc>
                          <a:spcPct val="103000"/>
                        </a:lnSpc>
                        <a:spcBef>
                          <a:spcPts val="0"/>
                        </a:spcBef>
                        <a:spcAft>
                          <a:spcPts val="8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Set Board level policy to support positive educational environments and outcomes, and to maximize instructional time. </a:t>
                      </a:r>
                    </a:p>
                    <a:p>
                      <a:pPr marL="342900" marR="6350" lvl="0" indent="-342900" fontAlgn="base">
                        <a:lnSpc>
                          <a:spcPct val="107000"/>
                        </a:lnSpc>
                        <a:spcBef>
                          <a:spcPts val="0"/>
                        </a:spcBef>
                        <a:spcAft>
                          <a:spcPts val="0"/>
                        </a:spcAft>
                        <a:buClr>
                          <a:srgbClr val="000000"/>
                        </a:buClr>
                        <a:buSzPts val="1100"/>
                        <a:buFont typeface="Arial" panose="020B0604020202020204" pitchFamily="34" charset="0"/>
                        <a:buChar char="•"/>
                      </a:pPr>
                      <a:r>
                        <a:rPr lang="en-US" sz="1100" u="none" strike="noStrike" dirty="0">
                          <a:solidFill>
                            <a:schemeClr val="tx1"/>
                          </a:solidFill>
                          <a:effectLst/>
                          <a:uFill>
                            <a:solidFill>
                              <a:srgbClr val="000000"/>
                            </a:solidFill>
                          </a:uFill>
                        </a:rPr>
                        <a:t>Ensure the equitable provision of resources and positive behavior supports across all schools in the District. </a:t>
                      </a:r>
                      <a:endParaRPr lang="en-US" sz="1100" u="none" strike="noStrike" dirty="0">
                        <a:solidFill>
                          <a:schemeClr val="tx1"/>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txBody>
                  <a:tcPr marL="0" marR="17572" marT="14239" marB="0"/>
                </a:tc>
                <a:extLst>
                  <a:ext uri="{0D108BD9-81ED-4DB2-BD59-A6C34878D82A}">
                    <a16:rowId xmlns:a16="http://schemas.microsoft.com/office/drawing/2014/main" val="3977487570"/>
                  </a:ext>
                </a:extLst>
              </a:tr>
            </a:tbl>
          </a:graphicData>
        </a:graphic>
      </p:graphicFrame>
    </p:spTree>
    <p:extLst>
      <p:ext uri="{BB962C8B-B14F-4D97-AF65-F5344CB8AC3E}">
        <p14:creationId xmlns:p14="http://schemas.microsoft.com/office/powerpoint/2010/main" val="1878223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99DEA-48B0-EC46-C511-470D1CC2454A}"/>
              </a:ext>
            </a:extLst>
          </p:cNvPr>
          <p:cNvSpPr>
            <a:spLocks noGrp="1"/>
          </p:cNvSpPr>
          <p:nvPr>
            <p:ph type="title"/>
          </p:nvPr>
        </p:nvSpPr>
        <p:spPr/>
        <p:txBody>
          <a:bodyPr/>
          <a:lstStyle/>
          <a:p>
            <a:r>
              <a:rPr lang="en-US" dirty="0"/>
              <a:t>Social Emotional Learning </a:t>
            </a:r>
          </a:p>
        </p:txBody>
      </p:sp>
      <p:sp>
        <p:nvSpPr>
          <p:cNvPr id="3" name="Content Placeholder 2">
            <a:extLst>
              <a:ext uri="{FF2B5EF4-FFF2-40B4-BE49-F238E27FC236}">
                <a16:creationId xmlns:a16="http://schemas.microsoft.com/office/drawing/2014/main" id="{446950F4-D4F6-F0C7-B5CB-401C830B8947}"/>
              </a:ext>
            </a:extLst>
          </p:cNvPr>
          <p:cNvSpPr>
            <a:spLocks noGrp="1"/>
          </p:cNvSpPr>
          <p:nvPr>
            <p:ph idx="1"/>
          </p:nvPr>
        </p:nvSpPr>
        <p:spPr/>
        <p:txBody>
          <a:bodyPr>
            <a:normAutofit fontScale="47500" lnSpcReduction="20000"/>
          </a:bodyPr>
          <a:lstStyle/>
          <a:p>
            <a:pPr marL="0" indent="0">
              <a:buNone/>
            </a:pPr>
            <a:r>
              <a:rPr lang="en-US" sz="3600" dirty="0">
                <a:solidFill>
                  <a:srgbClr val="FF0000"/>
                </a:solidFill>
              </a:rPr>
              <a:t>Our core resource for supporting SEL in our schools is </a:t>
            </a:r>
            <a:r>
              <a:rPr lang="en-US" sz="3600" dirty="0" err="1">
                <a:solidFill>
                  <a:srgbClr val="FF0000"/>
                </a:solidFill>
              </a:rPr>
              <a:t>Wayfinder</a:t>
            </a:r>
            <a:r>
              <a:rPr lang="en-US" sz="3600" dirty="0">
                <a:solidFill>
                  <a:srgbClr val="FF0000"/>
                </a:solidFill>
              </a:rPr>
              <a:t>.  All students experience the core lessons associated with their grade band.  These lessons are reinforced through supplemental resources that help to reteach and deepen the core skills and competencies below:</a:t>
            </a:r>
          </a:p>
          <a:p>
            <a:pPr>
              <a:buFont typeface="Wingdings" panose="05000000000000000000" pitchFamily="2" charset="2"/>
              <a:buChar char="§"/>
            </a:pPr>
            <a:r>
              <a:rPr lang="en-US" sz="3600" dirty="0">
                <a:solidFill>
                  <a:srgbClr val="FF0000"/>
                </a:solidFill>
              </a:rPr>
              <a:t>Purpose: Your decisions and interactions with the world are guided by a deep connection to your values.</a:t>
            </a:r>
          </a:p>
          <a:p>
            <a:pPr>
              <a:buFont typeface="Wingdings" panose="05000000000000000000" pitchFamily="2" charset="2"/>
              <a:buChar char="§"/>
            </a:pPr>
            <a:r>
              <a:rPr lang="en-US" sz="3600" dirty="0">
                <a:solidFill>
                  <a:srgbClr val="FF0000"/>
                </a:solidFill>
              </a:rPr>
              <a:t>Self-Awareness: You understand yourself on many levels, from how you function to what nourishes and sustains you.</a:t>
            </a:r>
          </a:p>
          <a:p>
            <a:pPr>
              <a:buFont typeface="Wingdings" panose="05000000000000000000" pitchFamily="2" charset="2"/>
              <a:buChar char="§"/>
            </a:pPr>
            <a:r>
              <a:rPr lang="en-US" sz="3600" dirty="0">
                <a:solidFill>
                  <a:srgbClr val="FF0000"/>
                </a:solidFill>
              </a:rPr>
              <a:t>Adaptability: You are willing to try again when you make mistakes and are comfortable navigating uncertain situations with flexibility and openness.</a:t>
            </a:r>
          </a:p>
          <a:p>
            <a:pPr>
              <a:buFont typeface="Wingdings" panose="05000000000000000000" pitchFamily="2" charset="2"/>
              <a:buChar char="§"/>
            </a:pPr>
            <a:r>
              <a:rPr lang="en-US" sz="3600" dirty="0">
                <a:solidFill>
                  <a:srgbClr val="FF0000"/>
                </a:solidFill>
              </a:rPr>
              <a:t>Empathy: You are in tune with the feelings and needs of others and willing to act for a common good.</a:t>
            </a:r>
          </a:p>
          <a:p>
            <a:pPr>
              <a:buFont typeface="Wingdings" panose="05000000000000000000" pitchFamily="2" charset="2"/>
              <a:buChar char="§"/>
            </a:pPr>
            <a:r>
              <a:rPr lang="en-US" sz="3600" dirty="0">
                <a:solidFill>
                  <a:srgbClr val="FF0000"/>
                </a:solidFill>
              </a:rPr>
              <a:t> Collaboration: You are a relationship -builder who actively partners with others and facilitates belonging efforts across communities.</a:t>
            </a:r>
          </a:p>
          <a:p>
            <a:pPr>
              <a:buFont typeface="Wingdings" panose="05000000000000000000" pitchFamily="2" charset="2"/>
              <a:buChar char="§"/>
            </a:pPr>
            <a:r>
              <a:rPr lang="en-US" sz="3600" dirty="0">
                <a:solidFill>
                  <a:srgbClr val="FF0000"/>
                </a:solidFill>
              </a:rPr>
              <a:t>Agency: You utilize self-awareness to understand when you need support and how you can support others in working toward a shared goal.</a:t>
            </a:r>
          </a:p>
          <a:p>
            <a:endParaRPr lang="en-US" dirty="0"/>
          </a:p>
        </p:txBody>
      </p:sp>
      <p:sp>
        <p:nvSpPr>
          <p:cNvPr id="4" name="Slide Number Placeholder 3">
            <a:extLst>
              <a:ext uri="{FF2B5EF4-FFF2-40B4-BE49-F238E27FC236}">
                <a16:creationId xmlns:a16="http://schemas.microsoft.com/office/drawing/2014/main" id="{AAB859C2-1E21-5D10-183F-D90DC6C42EE2}"/>
              </a:ext>
            </a:extLst>
          </p:cNvPr>
          <p:cNvSpPr>
            <a:spLocks noGrp="1"/>
          </p:cNvSpPr>
          <p:nvPr>
            <p:ph type="sldNum" sz="quarter" idx="12"/>
          </p:nvPr>
        </p:nvSpPr>
        <p:spPr/>
        <p:txBody>
          <a:bodyPr/>
          <a:lstStyle/>
          <a:p>
            <a:fld id="{4438008B-BB23-4F4B-8B27-CD97607E1CAA}" type="slidenum">
              <a:rPr lang="en-US" smtClean="0"/>
              <a:t>10</a:t>
            </a:fld>
            <a:endParaRPr lang="en-US" dirty="0"/>
          </a:p>
        </p:txBody>
      </p:sp>
    </p:spTree>
    <p:extLst>
      <p:ext uri="{BB962C8B-B14F-4D97-AF65-F5344CB8AC3E}">
        <p14:creationId xmlns:p14="http://schemas.microsoft.com/office/powerpoint/2010/main" val="1882157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A49F3-C79C-471E-7383-A05955B96A34}"/>
              </a:ext>
            </a:extLst>
          </p:cNvPr>
          <p:cNvSpPr>
            <a:spLocks noGrp="1"/>
          </p:cNvSpPr>
          <p:nvPr>
            <p:ph type="title"/>
          </p:nvPr>
        </p:nvSpPr>
        <p:spPr/>
        <p:txBody>
          <a:bodyPr/>
          <a:lstStyle/>
          <a:p>
            <a:r>
              <a:rPr lang="en-US" dirty="0"/>
              <a:t>Chronic Absenteeism</a:t>
            </a:r>
          </a:p>
        </p:txBody>
      </p:sp>
      <p:sp>
        <p:nvSpPr>
          <p:cNvPr id="3" name="Content Placeholder 2">
            <a:extLst>
              <a:ext uri="{FF2B5EF4-FFF2-40B4-BE49-F238E27FC236}">
                <a16:creationId xmlns:a16="http://schemas.microsoft.com/office/drawing/2014/main" id="{A8FC74C0-5A43-6ABE-40F2-C1C704C54C46}"/>
              </a:ext>
            </a:extLst>
          </p:cNvPr>
          <p:cNvSpPr>
            <a:spLocks noGrp="1"/>
          </p:cNvSpPr>
          <p:nvPr>
            <p:ph idx="1"/>
          </p:nvPr>
        </p:nvSpPr>
        <p:spPr/>
        <p:txBody>
          <a:bodyPr/>
          <a:lstStyle/>
          <a:p>
            <a:pPr marL="3810" marR="85725" indent="0">
              <a:lnSpc>
                <a:spcPct val="109000"/>
              </a:lnSpc>
              <a:spcBef>
                <a:spcPts val="0"/>
              </a:spcBef>
              <a:spcAft>
                <a:spcPts val="60"/>
              </a:spcAft>
              <a:buNone/>
            </a:pPr>
            <a:r>
              <a:rPr lang="en-US" sz="2000" kern="100" dirty="0">
                <a:solidFill>
                  <a:srgbClr val="FF0000"/>
                </a:solidFill>
                <a:ea typeface="Times New Roman" panose="02020603050405020304" pitchFamily="18" charset="0"/>
              </a:rPr>
              <a:t>The</a:t>
            </a:r>
            <a:r>
              <a:rPr lang="en-US" sz="2000" dirty="0">
                <a:solidFill>
                  <a:srgbClr val="FF0000"/>
                </a:solidFill>
                <a:effectLst/>
                <a:ea typeface="Times New Roman" panose="02020603050405020304" pitchFamily="18" charset="0"/>
              </a:rPr>
              <a:t> Pennsylvania Department of Education has shifted its focus from </a:t>
            </a:r>
            <a:r>
              <a:rPr lang="en-US" sz="2000" i="1" dirty="0">
                <a:solidFill>
                  <a:srgbClr val="FF0000"/>
                </a:solidFill>
                <a:effectLst/>
                <a:ea typeface="Times New Roman" panose="02020603050405020304" pitchFamily="18" charset="0"/>
              </a:rPr>
              <a:t>truancy</a:t>
            </a:r>
            <a:r>
              <a:rPr lang="en-US" sz="2000" dirty="0">
                <a:solidFill>
                  <a:srgbClr val="FF0000"/>
                </a:solidFill>
                <a:effectLst/>
                <a:ea typeface="Times New Roman" panose="02020603050405020304" pitchFamily="18" charset="0"/>
              </a:rPr>
              <a:t> to </a:t>
            </a:r>
            <a:r>
              <a:rPr lang="en-US" sz="2000" i="1" dirty="0">
                <a:solidFill>
                  <a:srgbClr val="FF0000"/>
                </a:solidFill>
                <a:effectLst/>
                <a:ea typeface="Times New Roman" panose="02020603050405020304" pitchFamily="18" charset="0"/>
              </a:rPr>
              <a:t>chronic absenteeism</a:t>
            </a:r>
            <a:r>
              <a:rPr lang="en-US" sz="2000" dirty="0">
                <a:solidFill>
                  <a:srgbClr val="FF0000"/>
                </a:solidFill>
                <a:effectLst/>
                <a:ea typeface="Times New Roman" panose="02020603050405020304" pitchFamily="18" charset="0"/>
              </a:rPr>
              <a:t> to highlight the impact all absences have on students when they miss too much school. Chronic absenteeism is defined as missing ten percent or more of the academic year for any reason, including excused and unexcused absences, suspensions and time missed due to changing schools.</a:t>
            </a:r>
            <a:r>
              <a:rPr lang="en-US" sz="2000" dirty="0">
                <a:solidFill>
                  <a:srgbClr val="FF0000"/>
                </a:solidFill>
                <a:effectLst/>
                <a:highlight>
                  <a:srgbClr val="FFFFFF"/>
                </a:highlight>
                <a:ea typeface="Times New Roman" panose="02020603050405020304" pitchFamily="18" charset="0"/>
              </a:rPr>
              <a:t> </a:t>
            </a:r>
            <a:r>
              <a:rPr lang="en-US" sz="2000" dirty="0">
                <a:solidFill>
                  <a:srgbClr val="FF0000"/>
                </a:solidFill>
                <a:effectLst/>
                <a:ea typeface="Times New Roman" panose="02020603050405020304" pitchFamily="18" charset="0"/>
              </a:rPr>
              <a:t> </a:t>
            </a:r>
          </a:p>
          <a:p>
            <a:pPr marL="0" marR="0" indent="0" fontAlgn="base">
              <a:spcBef>
                <a:spcPts val="0"/>
              </a:spcBef>
              <a:spcAft>
                <a:spcPts val="0"/>
              </a:spcAft>
              <a:buNone/>
            </a:pPr>
            <a:endParaRPr lang="en-US" sz="2000" dirty="0">
              <a:solidFill>
                <a:srgbClr val="FF0000"/>
              </a:solidFill>
              <a:ea typeface="Times New Roman" panose="02020603050405020304" pitchFamily="18" charset="0"/>
            </a:endParaRPr>
          </a:p>
          <a:p>
            <a:pPr marL="0" marR="0" indent="0" fontAlgn="base">
              <a:spcBef>
                <a:spcPts val="0"/>
              </a:spcBef>
              <a:spcAft>
                <a:spcPts val="0"/>
              </a:spcAft>
              <a:buNone/>
            </a:pPr>
            <a:r>
              <a:rPr lang="en-US" sz="2000" dirty="0">
                <a:solidFill>
                  <a:srgbClr val="FF0000"/>
                </a:solidFill>
                <a:effectLst/>
                <a:ea typeface="Times New Roman" panose="02020603050405020304" pitchFamily="18" charset="0"/>
              </a:rPr>
              <a:t>Attending school every day helps children to learn and grow. We know that missing 10% of school (missing 2 days per month or 18 days per school year, whether absences are excused </a:t>
            </a:r>
            <a:r>
              <a:rPr lang="en-US" sz="2000" b="1" dirty="0">
                <a:solidFill>
                  <a:srgbClr val="FF0000"/>
                </a:solidFill>
                <a:effectLst/>
                <a:ea typeface="Times New Roman" panose="02020603050405020304" pitchFamily="18" charset="0"/>
              </a:rPr>
              <a:t>or</a:t>
            </a:r>
            <a:r>
              <a:rPr lang="en-US" sz="2000" dirty="0">
                <a:solidFill>
                  <a:srgbClr val="FF0000"/>
                </a:solidFill>
                <a:effectLst/>
                <a:ea typeface="Times New Roman" panose="02020603050405020304" pitchFamily="18" charset="0"/>
              </a:rPr>
              <a:t> unexcused) can have negative unintended consequences.  </a:t>
            </a:r>
          </a:p>
          <a:p>
            <a:pPr marL="0" marR="0" indent="0" fontAlgn="base">
              <a:spcBef>
                <a:spcPts val="0"/>
              </a:spcBef>
              <a:spcAft>
                <a:spcPts val="0"/>
              </a:spcAft>
              <a:buNone/>
            </a:pPr>
            <a:endParaRPr lang="en-US" sz="2000" dirty="0">
              <a:solidFill>
                <a:srgbClr val="FF0000"/>
              </a:solidFill>
              <a:ea typeface="Times New Roman" panose="02020603050405020304" pitchFamily="18" charset="0"/>
            </a:endParaRPr>
          </a:p>
          <a:p>
            <a:pPr marL="0" marR="0" indent="0" fontAlgn="base">
              <a:spcBef>
                <a:spcPts val="0"/>
              </a:spcBef>
              <a:spcAft>
                <a:spcPts val="0"/>
              </a:spcAft>
              <a:buNone/>
            </a:pPr>
            <a:r>
              <a:rPr lang="en-US" sz="2000" dirty="0">
                <a:solidFill>
                  <a:srgbClr val="FF0000"/>
                </a:solidFill>
                <a:effectLst/>
                <a:ea typeface="Times New Roman" panose="02020603050405020304" pitchFamily="18" charset="0"/>
              </a:rPr>
              <a:t>We will continue to address chronic absenteeism at the student, school, and district levels.  We will work with families to provide necessary information and resources to ensure that students have the support they need to maintain regular attendance.</a:t>
            </a:r>
          </a:p>
          <a:p>
            <a:pPr marL="0" indent="0">
              <a:buNone/>
            </a:pPr>
            <a:endParaRPr lang="en-US" dirty="0"/>
          </a:p>
        </p:txBody>
      </p:sp>
      <p:sp>
        <p:nvSpPr>
          <p:cNvPr id="4" name="Slide Number Placeholder 3">
            <a:extLst>
              <a:ext uri="{FF2B5EF4-FFF2-40B4-BE49-F238E27FC236}">
                <a16:creationId xmlns:a16="http://schemas.microsoft.com/office/drawing/2014/main" id="{8F10B08F-7086-E232-D7F3-13EC1F2C20D4}"/>
              </a:ext>
            </a:extLst>
          </p:cNvPr>
          <p:cNvSpPr>
            <a:spLocks noGrp="1"/>
          </p:cNvSpPr>
          <p:nvPr>
            <p:ph type="sldNum" sz="quarter" idx="12"/>
          </p:nvPr>
        </p:nvSpPr>
        <p:spPr/>
        <p:txBody>
          <a:bodyPr/>
          <a:lstStyle/>
          <a:p>
            <a:fld id="{4438008B-BB23-4F4B-8B27-CD97607E1CAA}" type="slidenum">
              <a:rPr lang="en-US" smtClean="0"/>
              <a:t>11</a:t>
            </a:fld>
            <a:endParaRPr lang="en-US" dirty="0"/>
          </a:p>
        </p:txBody>
      </p:sp>
    </p:spTree>
    <p:extLst>
      <p:ext uri="{BB962C8B-B14F-4D97-AF65-F5344CB8AC3E}">
        <p14:creationId xmlns:p14="http://schemas.microsoft.com/office/powerpoint/2010/main" val="4232384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4DFC0-BB81-B467-EF63-605A007A6CD2}"/>
              </a:ext>
            </a:extLst>
          </p:cNvPr>
          <p:cNvSpPr>
            <a:spLocks noGrp="1"/>
          </p:cNvSpPr>
          <p:nvPr>
            <p:ph type="title"/>
          </p:nvPr>
        </p:nvSpPr>
        <p:spPr/>
        <p:txBody>
          <a:bodyPr/>
          <a:lstStyle/>
          <a:p>
            <a:r>
              <a:rPr lang="en-US" dirty="0"/>
              <a:t>Parent Support Steps After Absences</a:t>
            </a:r>
          </a:p>
        </p:txBody>
      </p:sp>
      <p:sp>
        <p:nvSpPr>
          <p:cNvPr id="3" name="Content Placeholder 2">
            <a:extLst>
              <a:ext uri="{FF2B5EF4-FFF2-40B4-BE49-F238E27FC236}">
                <a16:creationId xmlns:a16="http://schemas.microsoft.com/office/drawing/2014/main" id="{DE1BE82D-3F68-B87C-972A-1D82A59FDFC5}"/>
              </a:ext>
            </a:extLst>
          </p:cNvPr>
          <p:cNvSpPr>
            <a:spLocks noGrp="1"/>
          </p:cNvSpPr>
          <p:nvPr>
            <p:ph idx="1"/>
          </p:nvPr>
        </p:nvSpPr>
        <p:spPr/>
        <p:txBody>
          <a:bodyPr>
            <a:normAutofit/>
          </a:bodyPr>
          <a:lstStyle/>
          <a:p>
            <a:pPr marL="0" indent="0">
              <a:buNone/>
            </a:pPr>
            <a:r>
              <a:rPr lang="en-US" dirty="0"/>
              <a:t>When a student is absent, their parent/guardian receives notice from the school in the parent/guardian’s preferred language, on the day of the student’s absence.  Parents/guardians have 3 </a:t>
            </a:r>
            <a:r>
              <a:rPr lang="en-US" dirty="0">
                <a:solidFill>
                  <a:srgbClr val="FF0000"/>
                </a:solidFill>
              </a:rPr>
              <a:t>school</a:t>
            </a:r>
            <a:r>
              <a:rPr lang="en-US" dirty="0"/>
              <a:t> days from the date the child missed   school to turn in a written excuse.  Until the excuse is received, the absence is treated as unexcused.  Parents/guardians can submit an excuse for up to 10 absences per school year.  After that, an excuse from a licensed healthcare provider is required </a:t>
            </a:r>
            <a:r>
              <a:rPr lang="en-US" dirty="0">
                <a:solidFill>
                  <a:srgbClr val="FF0000"/>
                </a:solidFill>
              </a:rPr>
              <a:t>for absences due to medical reasons.  For absences due to funerals, court, or extraordinary matters, a valid excuse and proof is necessary. </a:t>
            </a:r>
          </a:p>
        </p:txBody>
      </p:sp>
      <p:sp>
        <p:nvSpPr>
          <p:cNvPr id="4" name="Slide Number Placeholder 3">
            <a:extLst>
              <a:ext uri="{FF2B5EF4-FFF2-40B4-BE49-F238E27FC236}">
                <a16:creationId xmlns:a16="http://schemas.microsoft.com/office/drawing/2014/main" id="{4E0AF7A1-987A-D12B-B96E-081A7D14D041}"/>
              </a:ext>
            </a:extLst>
          </p:cNvPr>
          <p:cNvSpPr>
            <a:spLocks noGrp="1"/>
          </p:cNvSpPr>
          <p:nvPr>
            <p:ph type="sldNum" sz="quarter" idx="12"/>
          </p:nvPr>
        </p:nvSpPr>
        <p:spPr/>
        <p:txBody>
          <a:bodyPr/>
          <a:lstStyle/>
          <a:p>
            <a:fld id="{4438008B-BB23-4F4B-8B27-CD97607E1CAA}" type="slidenum">
              <a:rPr lang="en-US" smtClean="0"/>
              <a:t>12</a:t>
            </a:fld>
            <a:endParaRPr lang="en-US" dirty="0"/>
          </a:p>
        </p:txBody>
      </p:sp>
    </p:spTree>
    <p:extLst>
      <p:ext uri="{BB962C8B-B14F-4D97-AF65-F5344CB8AC3E}">
        <p14:creationId xmlns:p14="http://schemas.microsoft.com/office/powerpoint/2010/main" val="1971635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C1F14-7BB9-8308-A0C5-CC9B5948C1F2}"/>
              </a:ext>
            </a:extLst>
          </p:cNvPr>
          <p:cNvSpPr>
            <a:spLocks noGrp="1"/>
          </p:cNvSpPr>
          <p:nvPr>
            <p:ph type="title"/>
          </p:nvPr>
        </p:nvSpPr>
        <p:spPr/>
        <p:txBody>
          <a:bodyPr/>
          <a:lstStyle/>
          <a:p>
            <a:r>
              <a:rPr lang="en-US" dirty="0"/>
              <a:t>Dress Code</a:t>
            </a:r>
          </a:p>
        </p:txBody>
      </p:sp>
      <p:sp>
        <p:nvSpPr>
          <p:cNvPr id="3" name="Content Placeholder 2">
            <a:extLst>
              <a:ext uri="{FF2B5EF4-FFF2-40B4-BE49-F238E27FC236}">
                <a16:creationId xmlns:a16="http://schemas.microsoft.com/office/drawing/2014/main" id="{E95090D7-828D-47DE-6E9E-E0C2F96AC940}"/>
              </a:ext>
            </a:extLst>
          </p:cNvPr>
          <p:cNvSpPr>
            <a:spLocks noGrp="1"/>
          </p:cNvSpPr>
          <p:nvPr>
            <p:ph idx="1"/>
          </p:nvPr>
        </p:nvSpPr>
        <p:spPr>
          <a:xfrm>
            <a:off x="1097280" y="1845734"/>
            <a:ext cx="10644777" cy="4475056"/>
          </a:xfrm>
        </p:spPr>
        <p:txBody>
          <a:bodyPr>
            <a:normAutofit lnSpcReduction="10000"/>
          </a:bodyPr>
          <a:lstStyle/>
          <a:p>
            <a:pPr marL="0" indent="0">
              <a:buNone/>
            </a:pPr>
            <a:r>
              <a:rPr lang="en-US" sz="1600" dirty="0"/>
              <a:t>While the School District recognizes the right of students to freedom of expression in speech and the wearing of apparel, a dress code has been established to foster a positive learning environment for all. </a:t>
            </a:r>
            <a:r>
              <a:rPr lang="en-US" sz="1600" dirty="0">
                <a:solidFill>
                  <a:srgbClr val="FF0000"/>
                </a:solidFill>
              </a:rPr>
              <a:t>Students have the right to dress in a manner that celebrates their racial, cultural, religious, and gender identities, and that reflects their gender expression (including gender neutrality) . </a:t>
            </a:r>
          </a:p>
          <a:p>
            <a:pPr marL="0" indent="0">
              <a:buNone/>
            </a:pPr>
            <a:r>
              <a:rPr lang="en-US" sz="1600" dirty="0"/>
              <a:t>Students must not wear any apparel or jewelry that by words, signs, pictures, or any combination thereof appearing on said clothing or jewelry advocates or promotes sexual activity or violence, or the use of alcohol or drugs or demeans or degrades another because of race, sex, gender (including gender identity or expression), religion, national origin or disability.    </a:t>
            </a:r>
          </a:p>
          <a:p>
            <a:pPr marL="0" indent="0">
              <a:buNone/>
            </a:pPr>
            <a:r>
              <a:rPr lang="en-US" sz="1600" dirty="0"/>
              <a:t> District policy is administered through school level procedures which must be implemented equally across all students, regardless of race, ethnicity, gender (including gender identity or expression), or sexual orientation. The dress code will be equally enforced without regard to body shape or size. </a:t>
            </a:r>
            <a:r>
              <a:rPr lang="en-US" sz="1600" dirty="0">
                <a:solidFill>
                  <a:srgbClr val="FF0000"/>
                </a:solidFill>
              </a:rPr>
              <a:t>Teachers, administrators, and other school staff shall avoid objectifying conversations about dress and appearance. </a:t>
            </a:r>
            <a:r>
              <a:rPr lang="en-US" sz="1600" dirty="0"/>
              <a:t>Students will not be asked to leave their classroom or school for violating dress code.  </a:t>
            </a:r>
            <a:r>
              <a:rPr lang="en-US" sz="1600" dirty="0">
                <a:solidFill>
                  <a:srgbClr val="FF0000"/>
                </a:solidFill>
              </a:rPr>
              <a:t>Schools are prohibited from issuing In-School-Suspensions (ISS) for dress code violations.  </a:t>
            </a:r>
            <a:r>
              <a:rPr lang="en-US" sz="1600" dirty="0"/>
              <a:t>Schools will work with students whose dress is not in compliance with the dress code in a discreet manner to provide an acceptable solution (e.g., parent/guardian contact, permitting student to change into other available clothing, or have a variety of extra clothing articles available to students when their dress does not meet dress code requirements). </a:t>
            </a:r>
            <a:r>
              <a:rPr lang="en-US" sz="1600" dirty="0">
                <a:solidFill>
                  <a:srgbClr val="FF0000"/>
                </a:solidFill>
              </a:rPr>
              <a:t>Students in need of support obtaining school uniforms should contact  their guidance counselor or person designated by the school.  </a:t>
            </a:r>
            <a:r>
              <a:rPr lang="en-US" sz="1600" dirty="0"/>
              <a:t>Highly mobile/vulnerable students shall be provided adequate time and support to ensure that they are aware of and comply with the dress code.  </a:t>
            </a:r>
            <a:r>
              <a:rPr lang="en-US" sz="1600" dirty="0">
                <a:solidFill>
                  <a:srgbClr val="FF0000"/>
                </a:solidFill>
              </a:rPr>
              <a:t>Nothing in the Code of Conduct restricts or bans students from wearing religious garb. Parents with questions regarding religious dress are encouraged to discuss them with the school principal.</a:t>
            </a:r>
          </a:p>
        </p:txBody>
      </p:sp>
      <p:sp>
        <p:nvSpPr>
          <p:cNvPr id="4" name="Slide Number Placeholder 3">
            <a:extLst>
              <a:ext uri="{FF2B5EF4-FFF2-40B4-BE49-F238E27FC236}">
                <a16:creationId xmlns:a16="http://schemas.microsoft.com/office/drawing/2014/main" id="{ADD8C4F4-CD5E-8939-E9D4-7591D95793C0}"/>
              </a:ext>
            </a:extLst>
          </p:cNvPr>
          <p:cNvSpPr>
            <a:spLocks noGrp="1"/>
          </p:cNvSpPr>
          <p:nvPr>
            <p:ph type="sldNum" sz="quarter" idx="12"/>
          </p:nvPr>
        </p:nvSpPr>
        <p:spPr/>
        <p:txBody>
          <a:bodyPr/>
          <a:lstStyle/>
          <a:p>
            <a:fld id="{4438008B-BB23-4F4B-8B27-CD97607E1CAA}" type="slidenum">
              <a:rPr lang="en-US" smtClean="0"/>
              <a:t>13</a:t>
            </a:fld>
            <a:endParaRPr lang="en-US" dirty="0"/>
          </a:p>
        </p:txBody>
      </p:sp>
    </p:spTree>
    <p:extLst>
      <p:ext uri="{BB962C8B-B14F-4D97-AF65-F5344CB8AC3E}">
        <p14:creationId xmlns:p14="http://schemas.microsoft.com/office/powerpoint/2010/main" val="16925693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C00CB-6219-25D7-53B0-D588A3867548}"/>
              </a:ext>
            </a:extLst>
          </p:cNvPr>
          <p:cNvSpPr>
            <a:spLocks noGrp="1"/>
          </p:cNvSpPr>
          <p:nvPr>
            <p:ph type="title"/>
          </p:nvPr>
        </p:nvSpPr>
        <p:spPr/>
        <p:txBody>
          <a:bodyPr/>
          <a:lstStyle/>
          <a:p>
            <a:r>
              <a:rPr lang="en-US" dirty="0"/>
              <a:t>Dress Code Continued. . . </a:t>
            </a:r>
          </a:p>
        </p:txBody>
      </p:sp>
      <p:sp>
        <p:nvSpPr>
          <p:cNvPr id="3" name="Content Placeholder 2">
            <a:extLst>
              <a:ext uri="{FF2B5EF4-FFF2-40B4-BE49-F238E27FC236}">
                <a16:creationId xmlns:a16="http://schemas.microsoft.com/office/drawing/2014/main" id="{DE8ECB40-CAAD-6B4A-C047-9EF5729C833B}"/>
              </a:ext>
            </a:extLst>
          </p:cNvPr>
          <p:cNvSpPr>
            <a:spLocks noGrp="1"/>
          </p:cNvSpPr>
          <p:nvPr>
            <p:ph idx="1"/>
          </p:nvPr>
        </p:nvSpPr>
        <p:spPr/>
        <p:txBody>
          <a:bodyPr>
            <a:normAutofit lnSpcReduction="10000"/>
          </a:bodyPr>
          <a:lstStyle/>
          <a:p>
            <a:pPr marL="0" indent="0">
              <a:buNone/>
            </a:pPr>
            <a:r>
              <a:rPr lang="en-US" sz="2000" dirty="0">
                <a:solidFill>
                  <a:srgbClr val="FF0000"/>
                </a:solidFill>
              </a:rPr>
              <a:t>The District is committed to upholding the Pittsburgh and Allegheny Crown Acts, also known as the Creating a Respectful and Open World for Natural Hair (CROWN) Act, prohibiting discrimination based on natural hairstyles and textures, particularly targeting racial discrimination.  Furthermore, students have the right to wear protective hairstyles.  Students will not be discriminated against on the basis of their hair texture.</a:t>
            </a:r>
          </a:p>
          <a:p>
            <a:pPr marL="0" indent="0">
              <a:buNone/>
            </a:pPr>
            <a:r>
              <a:rPr lang="en-US" sz="2000" dirty="0"/>
              <a:t>  School principals are authorized to establish within their school an additional dress code, or a uniform policy as outlined in Board policy and regulations. Schools that implement a prescribed dress or uniform policy at school or school sponsored events will maintain one list of appropriate attire for all students, instead of including lists by gender.  Parents/guardians should access their child’s school-specific dress code for further information. Individual school dress code provisions must be consistent with Board policy, administrative guidelines, and this Code of Student Conduct</a:t>
            </a:r>
            <a:r>
              <a:rPr lang="en-US" sz="2000" dirty="0">
                <a:solidFill>
                  <a:srgbClr val="FF0000"/>
                </a:solidFill>
              </a:rPr>
              <a:t>. Specifically, school level dress code must follow the general guidelines in Board Policy 221 – Dress Code</a:t>
            </a:r>
            <a:r>
              <a:rPr lang="en-US" sz="2000" dirty="0"/>
              <a:t>.    Access Board Policy 221 – Dress Code here:   </a:t>
            </a:r>
            <a:r>
              <a:rPr lang="en-US" sz="2000" dirty="0">
                <a:hlinkClick r:id="rId2"/>
              </a:rPr>
              <a:t>https://go.boarddocs.com/pa/pghboe/Board.nsf/Public</a:t>
            </a:r>
            <a:r>
              <a:rPr lang="en-US" sz="2000" dirty="0"/>
              <a:t>.   </a:t>
            </a:r>
          </a:p>
          <a:p>
            <a:endParaRPr lang="en-US" dirty="0"/>
          </a:p>
        </p:txBody>
      </p:sp>
      <p:sp>
        <p:nvSpPr>
          <p:cNvPr id="4" name="Footer Placeholder 3">
            <a:extLst>
              <a:ext uri="{FF2B5EF4-FFF2-40B4-BE49-F238E27FC236}">
                <a16:creationId xmlns:a16="http://schemas.microsoft.com/office/drawing/2014/main" id="{64687953-AE62-22E6-A881-59E6707C14DD}"/>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34F310FC-0E1F-5944-8EB4-29AE9E195C3A}"/>
              </a:ext>
            </a:extLst>
          </p:cNvPr>
          <p:cNvSpPr>
            <a:spLocks noGrp="1"/>
          </p:cNvSpPr>
          <p:nvPr>
            <p:ph type="sldNum" sz="quarter" idx="12"/>
          </p:nvPr>
        </p:nvSpPr>
        <p:spPr/>
        <p:txBody>
          <a:bodyPr/>
          <a:lstStyle/>
          <a:p>
            <a:fld id="{B8311696-8D6A-42F5-A94D-443C6F43CC2C}" type="slidenum">
              <a:rPr lang="en-US" smtClean="0"/>
              <a:t>14</a:t>
            </a:fld>
            <a:endParaRPr lang="en-US"/>
          </a:p>
        </p:txBody>
      </p:sp>
    </p:spTree>
    <p:extLst>
      <p:ext uri="{BB962C8B-B14F-4D97-AF65-F5344CB8AC3E}">
        <p14:creationId xmlns:p14="http://schemas.microsoft.com/office/powerpoint/2010/main" val="3723151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DF7F7A-98C8-2203-3B1C-DFDB9D7FD4EC}"/>
              </a:ext>
            </a:extLst>
          </p:cNvPr>
          <p:cNvSpPr>
            <a:spLocks noGrp="1"/>
          </p:cNvSpPr>
          <p:nvPr>
            <p:ph type="ctrTitle"/>
          </p:nvPr>
        </p:nvSpPr>
        <p:spPr>
          <a:xfrm>
            <a:off x="494951" y="3271707"/>
            <a:ext cx="12192000" cy="3091867"/>
          </a:xfrm>
          <a:noFill/>
          <a:ln>
            <a:noFill/>
          </a:ln>
        </p:spPr>
        <p:txBody>
          <a:bodyPr>
            <a:normAutofit fontScale="90000"/>
          </a:bodyPr>
          <a:lstStyle/>
          <a:p>
            <a:pPr>
              <a:lnSpc>
                <a:spcPct val="100000"/>
              </a:lnSpc>
            </a:pP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sz="7300" dirty="0"/>
            </a:br>
            <a:r>
              <a:rPr lang="en-US" sz="7300" b="1" dirty="0"/>
              <a:t>K-5 and 6-12 Student Code of Conduct &amp; Infraction Level Guides</a:t>
            </a:r>
            <a:br>
              <a:rPr lang="en-US" dirty="0"/>
            </a:br>
            <a:br>
              <a:rPr lang="en-US" dirty="0"/>
            </a:br>
            <a:endParaRPr lang="en-US" dirty="0"/>
          </a:p>
        </p:txBody>
      </p:sp>
      <p:sp>
        <p:nvSpPr>
          <p:cNvPr id="4" name="Slide Number Placeholder 3">
            <a:extLst>
              <a:ext uri="{FF2B5EF4-FFF2-40B4-BE49-F238E27FC236}">
                <a16:creationId xmlns:a16="http://schemas.microsoft.com/office/drawing/2014/main" id="{0F9E4F82-F1A6-3D92-F32F-C463045C3C36}"/>
              </a:ext>
            </a:extLst>
          </p:cNvPr>
          <p:cNvSpPr>
            <a:spLocks noGrp="1"/>
          </p:cNvSpPr>
          <p:nvPr>
            <p:ph type="sldNum" sz="quarter" idx="12"/>
          </p:nvPr>
        </p:nvSpPr>
        <p:spPr/>
        <p:txBody>
          <a:bodyPr/>
          <a:lstStyle/>
          <a:p>
            <a:fld id="{4438008B-BB23-4F4B-8B27-CD97607E1CAA}" type="slidenum">
              <a:rPr lang="en-US" smtClean="0"/>
              <a:t>15</a:t>
            </a:fld>
            <a:endParaRPr lang="en-US" dirty="0"/>
          </a:p>
        </p:txBody>
      </p:sp>
    </p:spTree>
    <p:extLst>
      <p:ext uri="{BB962C8B-B14F-4D97-AF65-F5344CB8AC3E}">
        <p14:creationId xmlns:p14="http://schemas.microsoft.com/office/powerpoint/2010/main" val="185737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82A00-7271-B48F-BA60-896F52C58A56}"/>
              </a:ext>
            </a:extLst>
          </p:cNvPr>
          <p:cNvSpPr>
            <a:spLocks noGrp="1"/>
          </p:cNvSpPr>
          <p:nvPr>
            <p:ph type="title"/>
          </p:nvPr>
        </p:nvSpPr>
        <p:spPr/>
        <p:txBody>
          <a:bodyPr/>
          <a:lstStyle/>
          <a:p>
            <a:r>
              <a:rPr lang="en-US" dirty="0"/>
              <a:t>Infractions </a:t>
            </a:r>
          </a:p>
        </p:txBody>
      </p:sp>
      <p:sp>
        <p:nvSpPr>
          <p:cNvPr id="3" name="Content Placeholder 2">
            <a:extLst>
              <a:ext uri="{FF2B5EF4-FFF2-40B4-BE49-F238E27FC236}">
                <a16:creationId xmlns:a16="http://schemas.microsoft.com/office/drawing/2014/main" id="{8D276C57-928D-7A82-245F-2B7D64239307}"/>
              </a:ext>
            </a:extLst>
          </p:cNvPr>
          <p:cNvSpPr>
            <a:spLocks noGrp="1"/>
          </p:cNvSpPr>
          <p:nvPr>
            <p:ph idx="1"/>
          </p:nvPr>
        </p:nvSpPr>
        <p:spPr/>
        <p:txBody>
          <a:bodyPr>
            <a:normAutofit/>
          </a:bodyPr>
          <a:lstStyle/>
          <a:p>
            <a:pPr algn="just">
              <a:buFont typeface="Arial" panose="020B0604020202020204" pitchFamily="34" charset="0"/>
              <a:buChar char="•"/>
            </a:pPr>
            <a:r>
              <a:rPr lang="en-US" dirty="0"/>
              <a:t>107.Noncompliance with Posted School Rules: Violation of specific posted or written school or class rules and regulations; examples include, but are not limited to: repeated gum chewing, repeatedly talking out in class, running, throwing objects, </a:t>
            </a:r>
            <a:r>
              <a:rPr lang="en-US" dirty="0">
                <a:solidFill>
                  <a:srgbClr val="FF0000"/>
                </a:solidFill>
              </a:rPr>
              <a:t>gambling, </a:t>
            </a:r>
            <a:r>
              <a:rPr lang="en-US" dirty="0"/>
              <a:t>and dress code violations. </a:t>
            </a:r>
          </a:p>
          <a:p>
            <a:pPr marL="0" indent="0" algn="just">
              <a:buNone/>
            </a:pPr>
            <a:endParaRPr lang="en-US" dirty="0"/>
          </a:p>
          <a:p>
            <a:pPr algn="just">
              <a:buFont typeface="Arial" panose="020B0604020202020204" pitchFamily="34" charset="0"/>
              <a:buChar char="•"/>
            </a:pPr>
            <a:r>
              <a:rPr lang="en-US" dirty="0">
                <a:solidFill>
                  <a:srgbClr val="FF0000"/>
                </a:solidFill>
              </a:rPr>
              <a:t>213.F. Gender Identity/ Sexual Orientation Harassment: May include acts of verbal, nonverbal, or physical aggression, intimidation, or hostility based on a known or perceived sexual orientation or gender identity.  Gender identity refers to one’s internal sense of one’s own gender. It may or may not correspond to the sex assigned to a person at birth and may or may not be made visible to others.  Sexual orientation refers to an individual’s physical, romantic, and/or emotional attraction to people of the same and/or opposite gender</a:t>
            </a:r>
            <a:r>
              <a:rPr lang="en-US" dirty="0"/>
              <a:t>.</a:t>
            </a:r>
          </a:p>
          <a:p>
            <a:pPr marL="0" indent="0">
              <a:buNone/>
            </a:pPr>
            <a:endParaRPr lang="en-US" dirty="0"/>
          </a:p>
        </p:txBody>
      </p:sp>
      <p:sp>
        <p:nvSpPr>
          <p:cNvPr id="4" name="Slide Number Placeholder 3">
            <a:extLst>
              <a:ext uri="{FF2B5EF4-FFF2-40B4-BE49-F238E27FC236}">
                <a16:creationId xmlns:a16="http://schemas.microsoft.com/office/drawing/2014/main" id="{0A028008-92CD-56F2-13F3-DFBD7FD67B0E}"/>
              </a:ext>
            </a:extLst>
          </p:cNvPr>
          <p:cNvSpPr>
            <a:spLocks noGrp="1"/>
          </p:cNvSpPr>
          <p:nvPr>
            <p:ph type="sldNum" sz="quarter" idx="12"/>
          </p:nvPr>
        </p:nvSpPr>
        <p:spPr/>
        <p:txBody>
          <a:bodyPr/>
          <a:lstStyle/>
          <a:p>
            <a:fld id="{54063ABE-B90D-41A8-B9C6-12AD21598680}" type="slidenum">
              <a:rPr lang="en-US" smtClean="0"/>
              <a:t>16</a:t>
            </a:fld>
            <a:endParaRPr lang="en-US" dirty="0"/>
          </a:p>
        </p:txBody>
      </p:sp>
    </p:spTree>
    <p:extLst>
      <p:ext uri="{BB962C8B-B14F-4D97-AF65-F5344CB8AC3E}">
        <p14:creationId xmlns:p14="http://schemas.microsoft.com/office/powerpoint/2010/main" val="1326571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403B-45F8-E48A-BFA8-04539819F8CA}"/>
              </a:ext>
            </a:extLst>
          </p:cNvPr>
          <p:cNvSpPr>
            <a:spLocks noGrp="1"/>
          </p:cNvSpPr>
          <p:nvPr>
            <p:ph type="title"/>
          </p:nvPr>
        </p:nvSpPr>
        <p:spPr/>
        <p:txBody>
          <a:bodyPr/>
          <a:lstStyle/>
          <a:p>
            <a:r>
              <a:rPr lang="en-US" dirty="0"/>
              <a:t>Infractions</a:t>
            </a:r>
          </a:p>
        </p:txBody>
      </p:sp>
      <p:sp>
        <p:nvSpPr>
          <p:cNvPr id="3" name="Content Placeholder 2">
            <a:extLst>
              <a:ext uri="{FF2B5EF4-FFF2-40B4-BE49-F238E27FC236}">
                <a16:creationId xmlns:a16="http://schemas.microsoft.com/office/drawing/2014/main" id="{0572ADD1-FE6B-5376-80DE-2BA9B40F4931}"/>
              </a:ext>
            </a:extLst>
          </p:cNvPr>
          <p:cNvSpPr>
            <a:spLocks noGrp="1"/>
          </p:cNvSpPr>
          <p:nvPr>
            <p:ph idx="1"/>
          </p:nvPr>
        </p:nvSpPr>
        <p:spPr/>
        <p:txBody>
          <a:bodyPr/>
          <a:lstStyle/>
          <a:p>
            <a:r>
              <a:rPr lang="en-US" dirty="0"/>
              <a:t>217.B    Cyberbullying (Violent):  Bullying includes cyberbullying and/or bullying through electronic communication devices including, but not limited to, social networking, email, instant messages, text messages, </a:t>
            </a:r>
            <a:r>
              <a:rPr lang="en-US" dirty="0">
                <a:solidFill>
                  <a:srgbClr val="FF0000"/>
                </a:solidFill>
              </a:rPr>
              <a:t>Microsoft Teams messages</a:t>
            </a:r>
            <a:r>
              <a:rPr lang="en-US" dirty="0"/>
              <a:t>, tweets (via Twitter), blogs, photo and video sharing, chat rooms, dash boards, or websites, or </a:t>
            </a:r>
            <a:r>
              <a:rPr lang="en-US" dirty="0">
                <a:solidFill>
                  <a:srgbClr val="FF0000"/>
                </a:solidFill>
              </a:rPr>
              <a:t>file-sharing tools, such as </a:t>
            </a:r>
            <a:r>
              <a:rPr lang="en-US" dirty="0" err="1">
                <a:solidFill>
                  <a:srgbClr val="FF0000"/>
                </a:solidFill>
              </a:rPr>
              <a:t>AirDrop</a:t>
            </a:r>
            <a:r>
              <a:rPr lang="en-US" dirty="0"/>
              <a:t>. Cyberbullying may include acts that occur outside of school if certain criteria are met. The complete Prohibition of Bullying/Harassment Policy, complaint and investigation procedures are posted on the District website at www.pps.k12.pa.us/Page/481, and in every building and classroom. </a:t>
            </a:r>
          </a:p>
        </p:txBody>
      </p:sp>
      <p:sp>
        <p:nvSpPr>
          <p:cNvPr id="4" name="Slide Number Placeholder 3">
            <a:extLst>
              <a:ext uri="{FF2B5EF4-FFF2-40B4-BE49-F238E27FC236}">
                <a16:creationId xmlns:a16="http://schemas.microsoft.com/office/drawing/2014/main" id="{60BB3A24-81E5-36F9-7EB7-4253ABC0C4B5}"/>
              </a:ext>
            </a:extLst>
          </p:cNvPr>
          <p:cNvSpPr>
            <a:spLocks noGrp="1"/>
          </p:cNvSpPr>
          <p:nvPr>
            <p:ph type="sldNum" sz="quarter" idx="12"/>
          </p:nvPr>
        </p:nvSpPr>
        <p:spPr/>
        <p:txBody>
          <a:bodyPr/>
          <a:lstStyle/>
          <a:p>
            <a:fld id="{4438008B-BB23-4F4B-8B27-CD97607E1CAA}" type="slidenum">
              <a:rPr lang="en-US" smtClean="0"/>
              <a:t>17</a:t>
            </a:fld>
            <a:endParaRPr lang="en-US" dirty="0"/>
          </a:p>
        </p:txBody>
      </p:sp>
    </p:spTree>
    <p:extLst>
      <p:ext uri="{BB962C8B-B14F-4D97-AF65-F5344CB8AC3E}">
        <p14:creationId xmlns:p14="http://schemas.microsoft.com/office/powerpoint/2010/main" val="2206299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58079-6C5C-BBA1-6E25-7E2A2F71CC41}"/>
              </a:ext>
            </a:extLst>
          </p:cNvPr>
          <p:cNvSpPr>
            <a:spLocks noGrp="1"/>
          </p:cNvSpPr>
          <p:nvPr>
            <p:ph type="title"/>
          </p:nvPr>
        </p:nvSpPr>
        <p:spPr/>
        <p:txBody>
          <a:bodyPr/>
          <a:lstStyle/>
          <a:p>
            <a:r>
              <a:rPr lang="en-US" dirty="0"/>
              <a:t>Infractions </a:t>
            </a:r>
          </a:p>
        </p:txBody>
      </p:sp>
      <p:sp>
        <p:nvSpPr>
          <p:cNvPr id="3" name="Content Placeholder 2">
            <a:extLst>
              <a:ext uri="{FF2B5EF4-FFF2-40B4-BE49-F238E27FC236}">
                <a16:creationId xmlns:a16="http://schemas.microsoft.com/office/drawing/2014/main" id="{DDC90330-29B8-7A54-9D97-BD3A5D0D5E05}"/>
              </a:ext>
            </a:extLst>
          </p:cNvPr>
          <p:cNvSpPr>
            <a:spLocks noGrp="1"/>
          </p:cNvSpPr>
          <p:nvPr>
            <p:ph idx="1"/>
          </p:nvPr>
        </p:nvSpPr>
        <p:spPr/>
        <p:txBody>
          <a:bodyPr>
            <a:normAutofit/>
          </a:bodyPr>
          <a:lstStyle/>
          <a:p>
            <a:r>
              <a:rPr lang="en-US" dirty="0">
                <a:solidFill>
                  <a:srgbClr val="FF0000"/>
                </a:solidFill>
              </a:rPr>
              <a:t>*</a:t>
            </a:r>
            <a:r>
              <a:rPr lang="en-US" dirty="0">
                <a:solidFill>
                  <a:schemeClr val="tx1"/>
                </a:solidFill>
              </a:rPr>
              <a:t>Assault on a School Employee: </a:t>
            </a:r>
            <a:r>
              <a:rPr lang="en-US" dirty="0">
                <a:solidFill>
                  <a:srgbClr val="FF0000"/>
                </a:solidFill>
              </a:rPr>
              <a:t>An assault on a school employee is considered aggravated assault because the victim is a protected class as a teacher, staff member, or other school employee or contractor</a:t>
            </a:r>
            <a:r>
              <a:rPr lang="en-US" dirty="0">
                <a:solidFill>
                  <a:schemeClr val="tx1"/>
                </a:solidFill>
              </a:rPr>
              <a:t>.  When a student engages in any of the following actions against a school employee or contractor: (1) attempts to cause or intentionally, knowingly or recklessly causes bodily injury to a school employee without physical provocation; (2) negligently causes bodily injury to another with a deadly weapon; or (3) attempts by physical menace to put another in fear of imminent serious bodily injury. </a:t>
            </a:r>
          </a:p>
        </p:txBody>
      </p:sp>
      <p:sp>
        <p:nvSpPr>
          <p:cNvPr id="4" name="Slide Number Placeholder 3">
            <a:extLst>
              <a:ext uri="{FF2B5EF4-FFF2-40B4-BE49-F238E27FC236}">
                <a16:creationId xmlns:a16="http://schemas.microsoft.com/office/drawing/2014/main" id="{27A079C3-72FF-9839-E0E7-0210CDCA31B4}"/>
              </a:ext>
            </a:extLst>
          </p:cNvPr>
          <p:cNvSpPr>
            <a:spLocks noGrp="1"/>
          </p:cNvSpPr>
          <p:nvPr>
            <p:ph type="sldNum" sz="quarter" idx="12"/>
          </p:nvPr>
        </p:nvSpPr>
        <p:spPr/>
        <p:txBody>
          <a:bodyPr/>
          <a:lstStyle/>
          <a:p>
            <a:fld id="{4438008B-BB23-4F4B-8B27-CD97607E1CAA}" type="slidenum">
              <a:rPr lang="en-US" smtClean="0"/>
              <a:t>18</a:t>
            </a:fld>
            <a:endParaRPr lang="en-US" dirty="0"/>
          </a:p>
        </p:txBody>
      </p:sp>
    </p:spTree>
    <p:extLst>
      <p:ext uri="{BB962C8B-B14F-4D97-AF65-F5344CB8AC3E}">
        <p14:creationId xmlns:p14="http://schemas.microsoft.com/office/powerpoint/2010/main" val="86342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47505-E606-BD9A-C1A7-1671E07EDF69}"/>
              </a:ext>
            </a:extLst>
          </p:cNvPr>
          <p:cNvSpPr>
            <a:spLocks noGrp="1"/>
          </p:cNvSpPr>
          <p:nvPr>
            <p:ph type="title"/>
          </p:nvPr>
        </p:nvSpPr>
        <p:spPr/>
        <p:txBody>
          <a:bodyPr/>
          <a:lstStyle/>
          <a:p>
            <a:r>
              <a:rPr lang="en-US" dirty="0"/>
              <a:t>Guidance Interventions </a:t>
            </a:r>
          </a:p>
        </p:txBody>
      </p:sp>
      <p:sp>
        <p:nvSpPr>
          <p:cNvPr id="3" name="Content Placeholder 2">
            <a:extLst>
              <a:ext uri="{FF2B5EF4-FFF2-40B4-BE49-F238E27FC236}">
                <a16:creationId xmlns:a16="http://schemas.microsoft.com/office/drawing/2014/main" id="{B92717E0-7C2F-DF14-4877-2AB7D7D5A2EA}"/>
              </a:ext>
            </a:extLst>
          </p:cNvPr>
          <p:cNvSpPr>
            <a:spLocks noGrp="1"/>
          </p:cNvSpPr>
          <p:nvPr>
            <p:ph idx="1"/>
          </p:nvPr>
        </p:nvSpPr>
        <p:spPr/>
        <p:txBody>
          <a:bodyPr/>
          <a:lstStyle/>
          <a:p>
            <a:r>
              <a:rPr lang="en-US" dirty="0">
                <a:solidFill>
                  <a:srgbClr val="FF0000"/>
                </a:solidFill>
              </a:rPr>
              <a:t>Reteaching core Social Emotional Learning (SEL)  skills (Purpose, Self-Awareness, Adaptability, Empathy, Collaboration, Agency)</a:t>
            </a:r>
          </a:p>
          <a:p>
            <a:r>
              <a:rPr lang="en-US" dirty="0">
                <a:solidFill>
                  <a:srgbClr val="FF0000"/>
                </a:solidFill>
              </a:rPr>
              <a:t>Security aid student engagement </a:t>
            </a:r>
          </a:p>
          <a:p>
            <a:r>
              <a:rPr lang="en-US" dirty="0">
                <a:solidFill>
                  <a:srgbClr val="FF0000"/>
                </a:solidFill>
              </a:rPr>
              <a:t>Peer mentorship and mediation </a:t>
            </a:r>
          </a:p>
        </p:txBody>
      </p:sp>
      <p:sp>
        <p:nvSpPr>
          <p:cNvPr id="4" name="Slide Number Placeholder 3">
            <a:extLst>
              <a:ext uri="{FF2B5EF4-FFF2-40B4-BE49-F238E27FC236}">
                <a16:creationId xmlns:a16="http://schemas.microsoft.com/office/drawing/2014/main" id="{292B1E33-881D-722A-945C-CEBA5A96BFAC}"/>
              </a:ext>
            </a:extLst>
          </p:cNvPr>
          <p:cNvSpPr>
            <a:spLocks noGrp="1"/>
          </p:cNvSpPr>
          <p:nvPr>
            <p:ph type="sldNum" sz="quarter" idx="12"/>
          </p:nvPr>
        </p:nvSpPr>
        <p:spPr/>
        <p:txBody>
          <a:bodyPr/>
          <a:lstStyle/>
          <a:p>
            <a:fld id="{4438008B-BB23-4F4B-8B27-CD97607E1CAA}" type="slidenum">
              <a:rPr lang="en-US" smtClean="0"/>
              <a:t>19</a:t>
            </a:fld>
            <a:endParaRPr lang="en-US" dirty="0"/>
          </a:p>
        </p:txBody>
      </p:sp>
    </p:spTree>
    <p:extLst>
      <p:ext uri="{BB962C8B-B14F-4D97-AF65-F5344CB8AC3E}">
        <p14:creationId xmlns:p14="http://schemas.microsoft.com/office/powerpoint/2010/main" val="1406021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A344D-7E11-7CFA-4919-12D876730E94}"/>
              </a:ext>
            </a:extLst>
          </p:cNvPr>
          <p:cNvSpPr>
            <a:spLocks noGrp="1"/>
          </p:cNvSpPr>
          <p:nvPr>
            <p:ph type="title"/>
          </p:nvPr>
        </p:nvSpPr>
        <p:spPr>
          <a:xfrm>
            <a:off x="640079" y="325369"/>
            <a:ext cx="7413351" cy="1335651"/>
          </a:xfrm>
        </p:spPr>
        <p:txBody>
          <a:bodyPr anchor="b">
            <a:normAutofit/>
          </a:bodyPr>
          <a:lstStyle/>
          <a:p>
            <a:r>
              <a:rPr lang="en-US" sz="5400" dirty="0"/>
              <a:t>Code of Conduct Timeline</a:t>
            </a:r>
          </a:p>
        </p:txBody>
      </p:sp>
      <p:sp>
        <p:nvSpPr>
          <p:cNvPr id="47" name="Content Placeholder 2">
            <a:extLst>
              <a:ext uri="{FF2B5EF4-FFF2-40B4-BE49-F238E27FC236}">
                <a16:creationId xmlns:a16="http://schemas.microsoft.com/office/drawing/2014/main" id="{D2195D68-FDFE-4EAD-F36B-D12B266A20B9}"/>
              </a:ext>
            </a:extLst>
          </p:cNvPr>
          <p:cNvSpPr>
            <a:spLocks noGrp="1"/>
          </p:cNvSpPr>
          <p:nvPr>
            <p:ph idx="1"/>
          </p:nvPr>
        </p:nvSpPr>
        <p:spPr>
          <a:xfrm>
            <a:off x="640080" y="1862356"/>
            <a:ext cx="7103137" cy="4331211"/>
          </a:xfrm>
        </p:spPr>
        <p:txBody>
          <a:bodyPr>
            <a:normAutofit/>
          </a:bodyPr>
          <a:lstStyle/>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dirty="0">
                <a:solidFill>
                  <a:srgbClr val="242424"/>
                </a:solidFill>
                <a:effectLst/>
                <a:latin typeface="Calibri" panose="020F0502020204030204" pitchFamily="34" charset="0"/>
                <a:ea typeface="Times New Roman" panose="02020603050405020304" pitchFamily="18" charset="0"/>
              </a:rPr>
              <a:t>Monday, April 29, 2024 Pre-Policy Committee Meeting</a:t>
            </a:r>
            <a:endParaRPr lang="en-US" dirty="0">
              <a:solidFill>
                <a:srgbClr val="242424"/>
              </a:solidFill>
              <a:effectLst/>
              <a:latin typeface="Calibri" panose="020F0502020204030204" pitchFamily="34" charset="0"/>
              <a:ea typeface="Calibri" panose="020F0502020204030204" pitchFamily="34"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dirty="0">
                <a:solidFill>
                  <a:srgbClr val="242424"/>
                </a:solidFill>
                <a:effectLst/>
                <a:latin typeface="Calibri" panose="020F0502020204030204" pitchFamily="34" charset="0"/>
                <a:ea typeface="Times New Roman" panose="02020603050405020304" pitchFamily="18" charset="0"/>
              </a:rPr>
              <a:t>Monday, May 13, 2024 Policy Workshop </a:t>
            </a:r>
            <a:endParaRPr lang="en-US" dirty="0">
              <a:solidFill>
                <a:srgbClr val="242424"/>
              </a:solidFill>
              <a:effectLst/>
              <a:latin typeface="Calibri" panose="020F0502020204030204" pitchFamily="34" charset="0"/>
              <a:ea typeface="Calibri" panose="020F0502020204030204" pitchFamily="34" charset="0"/>
            </a:endParaRP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dirty="0">
                <a:solidFill>
                  <a:srgbClr val="242424"/>
                </a:solidFill>
                <a:effectLst/>
                <a:latin typeface="Calibri" panose="020F0502020204030204" pitchFamily="34" charset="0"/>
                <a:ea typeface="Calibri" panose="020F0502020204030204" pitchFamily="34" charset="0"/>
              </a:rPr>
              <a:t>June 18, 2024 Agenda Review</a:t>
            </a:r>
          </a:p>
          <a:p>
            <a:pPr marL="342900" marR="0" lvl="0" indent="-342900">
              <a:lnSpc>
                <a:spcPct val="150000"/>
              </a:lnSpc>
              <a:spcBef>
                <a:spcPts val="0"/>
              </a:spcBef>
              <a:spcAft>
                <a:spcPts val="0"/>
              </a:spcAft>
              <a:buSzPts val="1000"/>
              <a:buFont typeface="Symbol" panose="05050102010706020507" pitchFamily="18" charset="2"/>
              <a:buChar char=""/>
              <a:tabLst>
                <a:tab pos="457200" algn="l"/>
              </a:tabLst>
            </a:pPr>
            <a:r>
              <a:rPr lang="en-US" dirty="0">
                <a:solidFill>
                  <a:srgbClr val="242424"/>
                </a:solidFill>
                <a:latin typeface="Calibri" panose="020F0502020204030204" pitchFamily="34" charset="0"/>
                <a:ea typeface="Calibri" panose="020F0502020204030204" pitchFamily="34" charset="0"/>
              </a:rPr>
              <a:t>June 26, 2024 </a:t>
            </a:r>
            <a:r>
              <a:rPr lang="en-US" dirty="0">
                <a:solidFill>
                  <a:srgbClr val="242424"/>
                </a:solidFill>
                <a:effectLst/>
                <a:latin typeface="Calibri" panose="020F0502020204030204" pitchFamily="34" charset="0"/>
                <a:ea typeface="Times New Roman" panose="02020603050405020304" pitchFamily="18" charset="0"/>
              </a:rPr>
              <a:t>Legislative Meeting, Board vote</a:t>
            </a:r>
            <a:endParaRPr lang="en-US" dirty="0">
              <a:solidFill>
                <a:srgbClr val="242424"/>
              </a:solidFill>
              <a:effectLst/>
              <a:latin typeface="Calibri" panose="020F0502020204030204" pitchFamily="34" charset="0"/>
              <a:ea typeface="Calibri" panose="020F0502020204030204" pitchFamily="34" charset="0"/>
            </a:endParaRPr>
          </a:p>
          <a:p>
            <a:pPr marL="0" indent="0">
              <a:lnSpc>
                <a:spcPct val="200000"/>
              </a:lnSpc>
              <a:buNone/>
            </a:pPr>
            <a:endParaRPr lang="en-US" sz="2200" dirty="0"/>
          </a:p>
        </p:txBody>
      </p:sp>
      <p:pic>
        <p:nvPicPr>
          <p:cNvPr id="48" name="Picture 5" descr="Calendar">
            <a:extLst>
              <a:ext uri="{FF2B5EF4-FFF2-40B4-BE49-F238E27FC236}">
                <a16:creationId xmlns:a16="http://schemas.microsoft.com/office/drawing/2014/main" id="{521AFDA1-566F-8D1F-C975-BEFAC03370DC}"/>
              </a:ext>
            </a:extLst>
          </p:cNvPr>
          <p:cNvPicPr>
            <a:picLocks noChangeAspect="1"/>
          </p:cNvPicPr>
          <p:nvPr/>
        </p:nvPicPr>
        <p:blipFill rotWithShape="1">
          <a:blip r:embed="rId2"/>
          <a:srcRect l="18494" r="14553" b="-1"/>
          <a:stretch/>
        </p:blipFill>
        <p:spPr>
          <a:xfrm>
            <a:off x="7743217" y="10"/>
            <a:ext cx="4447260"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lide Number Placeholder 3">
            <a:extLst>
              <a:ext uri="{FF2B5EF4-FFF2-40B4-BE49-F238E27FC236}">
                <a16:creationId xmlns:a16="http://schemas.microsoft.com/office/drawing/2014/main" id="{BF9BCE6A-E3B5-EA1B-3A97-7AB7A31204FF}"/>
              </a:ext>
            </a:extLst>
          </p:cNvPr>
          <p:cNvSpPr>
            <a:spLocks noGrp="1"/>
          </p:cNvSpPr>
          <p:nvPr>
            <p:ph type="sldNum" sz="quarter" idx="12"/>
          </p:nvPr>
        </p:nvSpPr>
        <p:spPr>
          <a:xfrm>
            <a:off x="10439400" y="6356350"/>
            <a:ext cx="914400" cy="365125"/>
          </a:xfrm>
        </p:spPr>
        <p:txBody>
          <a:bodyPr>
            <a:normAutofit/>
          </a:bodyPr>
          <a:lstStyle/>
          <a:p>
            <a:pPr>
              <a:spcAft>
                <a:spcPts val="600"/>
              </a:spcAft>
            </a:pPr>
            <a:fld id="{4438008B-BB23-4F4B-8B27-CD97607E1CAA}" type="slidenum">
              <a:rPr lang="en-US">
                <a:solidFill>
                  <a:srgbClr val="FFFFFF"/>
                </a:solidFill>
              </a:rPr>
              <a:pPr>
                <a:spcAft>
                  <a:spcPts val="600"/>
                </a:spcAft>
              </a:pPr>
              <a:t>20</a:t>
            </a:fld>
            <a:endParaRPr lang="en-US">
              <a:solidFill>
                <a:srgbClr val="FFFFFF"/>
              </a:solidFill>
            </a:endParaRPr>
          </a:p>
        </p:txBody>
      </p:sp>
    </p:spTree>
    <p:extLst>
      <p:ext uri="{BB962C8B-B14F-4D97-AF65-F5344CB8AC3E}">
        <p14:creationId xmlns:p14="http://schemas.microsoft.com/office/powerpoint/2010/main" val="87080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46C"/>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DC0FC1A-A3BF-88D3-2F1A-67E5749D30B5}"/>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dirty="0">
                <a:solidFill>
                  <a:schemeClr val="bg1"/>
                </a:solidFill>
              </a:rPr>
              <a:t>STUDENT BOARD REPRESENTATIVE</a:t>
            </a:r>
          </a:p>
        </p:txBody>
      </p:sp>
      <p:sp>
        <p:nvSpPr>
          <p:cNvPr id="33" name="Rectangle 32">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22C8DB0-2F6C-D896-2312-370F4C29FA17}"/>
              </a:ext>
            </a:extLst>
          </p:cNvPr>
          <p:cNvSpPr>
            <a:spLocks noGrp="1"/>
          </p:cNvSpPr>
          <p:nvPr>
            <p:ph type="ftr" sz="quarter" idx="11"/>
          </p:nvPr>
        </p:nvSpPr>
        <p:spPr>
          <a:xfrm>
            <a:off x="3686185" y="6459785"/>
            <a:ext cx="4822804" cy="365125"/>
          </a:xfrm>
        </p:spPr>
        <p:txBody>
          <a:bodyPr vert="horz" lIns="91440" tIns="45720" rIns="91440" bIns="45720" rtlCol="0" anchor="ctr">
            <a:normAutofit/>
          </a:bodyPr>
          <a:lstStyle/>
          <a:p>
            <a:pPr marL="0" marR="0" lvl="0" indent="0" algn="ctr" defTabSz="457200" rtl="0" eaLnBrk="1" fontAlgn="auto" latinLnBrk="0" hangingPunct="1">
              <a:lnSpc>
                <a:spcPct val="90000"/>
              </a:lnSpc>
              <a:spcBef>
                <a:spcPts val="0"/>
              </a:spcBef>
              <a:spcAft>
                <a:spcPts val="600"/>
              </a:spcAft>
              <a:buClrTx/>
              <a:buSzTx/>
              <a:buFontTx/>
              <a:buNone/>
              <a:tabLst/>
              <a:defRPr/>
            </a:pPr>
            <a:r>
              <a:rPr kumimoji="0" lang="en-US" sz="900" b="0" i="0" u="none" strike="noStrike" kern="1200" cap="all" spc="0" normalizeH="0" baseline="0" noProof="0">
                <a:ln>
                  <a:noFill/>
                </a:ln>
                <a:solidFill>
                  <a:srgbClr val="FFFFFF"/>
                </a:solidFill>
                <a:effectLst/>
                <a:uLnTx/>
                <a:uFillTx/>
                <a:latin typeface="Calibri" panose="020F0502020204030204"/>
                <a:ea typeface="+mn-ea"/>
                <a:cs typeface="+mn-cs"/>
              </a:rPr>
              <a:t>© WBK Legal 2023  This presentation is informational only and does not constitute legal advice.</a:t>
            </a:r>
          </a:p>
        </p:txBody>
      </p:sp>
      <p:sp>
        <p:nvSpPr>
          <p:cNvPr id="6" name="Slide Number Placeholder 5">
            <a:extLst>
              <a:ext uri="{FF2B5EF4-FFF2-40B4-BE49-F238E27FC236}">
                <a16:creationId xmlns:a16="http://schemas.microsoft.com/office/drawing/2014/main" id="{54D1708C-0594-3D14-3217-0F557D0E81B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B8311696-8D6A-42F5-A94D-443C6F43CC2C}"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21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981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1F309-8C8C-9B30-0C42-A6F0758281BF}"/>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A80D2ACB-A636-FB27-9DBB-E6DB08D0C3BC}"/>
              </a:ext>
            </a:extLst>
          </p:cNvPr>
          <p:cNvSpPr>
            <a:spLocks noGrp="1"/>
          </p:cNvSpPr>
          <p:nvPr>
            <p:ph idx="1"/>
          </p:nvPr>
        </p:nvSpPr>
        <p:spPr/>
        <p:txBody>
          <a:bodyPr/>
          <a:lstStyle/>
          <a:p>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The Board of School Directors recognizes that the students attending the Pittsburgh Public School are the most important concern of the school district. The Board encourages the participation of students in District governance and believes that student voice and involvement in the governance process is critical to the success of the District. The Board establishes the non-voting position of Student Representative to the Board of School Directors to serve on the Board in an advisory capacity to engage with and represent the interests of all students in the District.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75CD652D-8BF7-1D52-3EDD-82EE739853FA}"/>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7340E3A3-2E11-F3BF-7F60-C923AFA581C7}"/>
              </a:ext>
            </a:extLst>
          </p:cNvPr>
          <p:cNvSpPr>
            <a:spLocks noGrp="1"/>
          </p:cNvSpPr>
          <p:nvPr>
            <p:ph type="sldNum" sz="quarter" idx="12"/>
          </p:nvPr>
        </p:nvSpPr>
        <p:spPr/>
        <p:txBody>
          <a:bodyPr/>
          <a:lstStyle/>
          <a:p>
            <a:fld id="{B8311696-8D6A-42F5-A94D-443C6F43CC2C}" type="slidenum">
              <a:rPr lang="en-US" smtClean="0"/>
              <a:t>22</a:t>
            </a:fld>
            <a:endParaRPr lang="en-US"/>
          </a:p>
        </p:txBody>
      </p:sp>
    </p:spTree>
    <p:extLst>
      <p:ext uri="{BB962C8B-B14F-4D97-AF65-F5344CB8AC3E}">
        <p14:creationId xmlns:p14="http://schemas.microsoft.com/office/powerpoint/2010/main" val="2570985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15536-D097-2509-8DC4-DDA4B2780F2B}"/>
              </a:ext>
            </a:extLst>
          </p:cNvPr>
          <p:cNvSpPr>
            <a:spLocks noGrp="1"/>
          </p:cNvSpPr>
          <p:nvPr>
            <p:ph type="title"/>
          </p:nvPr>
        </p:nvSpPr>
        <p:spPr/>
        <p:txBody>
          <a:bodyPr/>
          <a:lstStyle/>
          <a:p>
            <a:r>
              <a:rPr lang="en-US" dirty="0"/>
              <a:t>Qualifications</a:t>
            </a:r>
          </a:p>
        </p:txBody>
      </p:sp>
      <p:sp>
        <p:nvSpPr>
          <p:cNvPr id="3" name="Content Placeholder 2">
            <a:extLst>
              <a:ext uri="{FF2B5EF4-FFF2-40B4-BE49-F238E27FC236}">
                <a16:creationId xmlns:a16="http://schemas.microsoft.com/office/drawing/2014/main" id="{64430ED5-C60D-10F0-8CA1-F25538FB98C6}"/>
              </a:ext>
            </a:extLst>
          </p:cNvPr>
          <p:cNvSpPr>
            <a:spLocks noGrp="1"/>
          </p:cNvSpPr>
          <p:nvPr>
            <p:ph idx="1"/>
          </p:nvPr>
        </p:nvSpPr>
        <p:spPr>
          <a:xfrm>
            <a:off x="812799" y="1845733"/>
            <a:ext cx="10929257" cy="4614051"/>
          </a:xfrm>
        </p:spPr>
        <p:txBody>
          <a:bodyPr>
            <a:noAutofit/>
          </a:bodyPr>
          <a:lstStyle/>
          <a:p>
            <a:pPr marL="342900" marR="0" lvl="0" indent="-342900" fontAlgn="t">
              <a:lnSpc>
                <a:spcPct val="107000"/>
              </a:lnSpc>
              <a:spcBef>
                <a:spcPts val="0"/>
              </a:spcBef>
              <a:spcAft>
                <a:spcPts val="0"/>
              </a:spcAft>
              <a:buFont typeface="+mj-lt"/>
              <a:buAutoNum type="arabicPeriod"/>
            </a:pP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be a current student at the School District of Pittsburgh;</a:t>
            </a:r>
            <a:endParaRPr lang="en-US"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07000"/>
              </a:lnSpc>
              <a:spcBef>
                <a:spcPts val="0"/>
              </a:spcBef>
              <a:spcAft>
                <a:spcPts val="0"/>
              </a:spcAft>
              <a:buFont typeface="+mj-lt"/>
              <a:buAutoNum type="arabicPeriod"/>
            </a:pP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apply during their tenth (10</a:t>
            </a:r>
            <a:r>
              <a:rPr lang="en-US" kern="0" baseline="3000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th</a:t>
            </a: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grade or eleventh (11) grade year at the District to serve during their</a:t>
            </a:r>
            <a:r>
              <a:rPr lang="en-US" kern="10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eleventh (11th) or twelfth (12) grade year</a:t>
            </a: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a:t>
            </a:r>
            <a:endParaRPr lang="en-US"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07000"/>
              </a:lnSpc>
              <a:spcBef>
                <a:spcPts val="0"/>
              </a:spcBef>
              <a:spcAft>
                <a:spcPts val="0"/>
              </a:spcAft>
              <a:buFont typeface="+mj-lt"/>
              <a:buAutoNum type="arabicPeriod"/>
            </a:pP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have a minimum GPA of 2.5 or higher;</a:t>
            </a:r>
            <a:endParaRPr lang="en-US"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07000"/>
              </a:lnSpc>
              <a:spcBef>
                <a:spcPts val="0"/>
              </a:spcBef>
              <a:spcAft>
                <a:spcPts val="0"/>
              </a:spcAft>
              <a:buFont typeface="+mj-lt"/>
              <a:buAutoNum type="arabicPeriod"/>
            </a:pP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be able to demonstrate a willingness to actively participate in the work of Student Representatives to include meetings with Board staff to maintain the work of a Student Representative;</a:t>
            </a:r>
            <a:endParaRPr lang="en-US"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07000"/>
              </a:lnSpc>
              <a:spcBef>
                <a:spcPts val="0"/>
              </a:spcBef>
              <a:spcAft>
                <a:spcPts val="0"/>
              </a:spcAft>
              <a:buFont typeface="+mj-lt"/>
              <a:buAutoNum type="arabicPeriod"/>
            </a:pP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demonstrate an ability and willingness to work collaboratively with their counterpart in pursuit of successfully carrying out the work of Student Representatives;</a:t>
            </a:r>
            <a:endParaRPr lang="en-US"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07000"/>
              </a:lnSpc>
              <a:spcBef>
                <a:spcPts val="0"/>
              </a:spcBef>
              <a:spcAft>
                <a:spcPts val="0"/>
              </a:spcAft>
              <a:buFont typeface="+mj-lt"/>
              <a:buAutoNum type="arabicPeriod"/>
            </a:pP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be actively involved in their school community and willing to work to support the District, on behalf of their peers, on a regular basis; and</a:t>
            </a:r>
            <a:endParaRPr lang="en-US"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07000"/>
              </a:lnSpc>
              <a:spcBef>
                <a:spcPts val="0"/>
              </a:spcBef>
              <a:spcAft>
                <a:spcPts val="0"/>
              </a:spcAft>
              <a:buFont typeface="+mj-lt"/>
              <a:buAutoNum type="arabicPeriod"/>
            </a:pP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be willing to represent their peers by communicating student opinions to the Board, and reporting Board deliberations and actions to the student body.</a:t>
            </a:r>
            <a:endParaRPr lang="en-US"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457200" marR="0" fontAlgn="t">
              <a:lnSpc>
                <a:spcPct val="107000"/>
              </a:lnSpc>
              <a:spcBef>
                <a:spcPts val="0"/>
              </a:spcBef>
              <a:spcAft>
                <a:spcPts val="0"/>
              </a:spcAft>
            </a:pPr>
            <a:r>
              <a:rPr lang="en-US"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ACB25474-4BDF-28A4-709F-0B1E5CE09933}"/>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C4234076-25E7-5A0A-EC78-7B0FD5BED3B3}"/>
              </a:ext>
            </a:extLst>
          </p:cNvPr>
          <p:cNvSpPr>
            <a:spLocks noGrp="1"/>
          </p:cNvSpPr>
          <p:nvPr>
            <p:ph type="sldNum" sz="quarter" idx="12"/>
          </p:nvPr>
        </p:nvSpPr>
        <p:spPr/>
        <p:txBody>
          <a:bodyPr/>
          <a:lstStyle/>
          <a:p>
            <a:fld id="{B8311696-8D6A-42F5-A94D-443C6F43CC2C}" type="slidenum">
              <a:rPr lang="en-US" smtClean="0"/>
              <a:t>23</a:t>
            </a:fld>
            <a:endParaRPr lang="en-US"/>
          </a:p>
        </p:txBody>
      </p:sp>
    </p:spTree>
    <p:extLst>
      <p:ext uri="{BB962C8B-B14F-4D97-AF65-F5344CB8AC3E}">
        <p14:creationId xmlns:p14="http://schemas.microsoft.com/office/powerpoint/2010/main" val="3633231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0152-E2B9-EB08-C802-5E4D4ED70F47}"/>
              </a:ext>
            </a:extLst>
          </p:cNvPr>
          <p:cNvSpPr>
            <a:spLocks noGrp="1"/>
          </p:cNvSpPr>
          <p:nvPr>
            <p:ph type="title"/>
          </p:nvPr>
        </p:nvSpPr>
        <p:spPr/>
        <p:txBody>
          <a:bodyPr/>
          <a:lstStyle/>
          <a:p>
            <a:r>
              <a:rPr lang="en-US" dirty="0"/>
              <a:t>Application/Selection </a:t>
            </a:r>
          </a:p>
        </p:txBody>
      </p:sp>
      <p:sp>
        <p:nvSpPr>
          <p:cNvPr id="3" name="Content Placeholder 2">
            <a:extLst>
              <a:ext uri="{FF2B5EF4-FFF2-40B4-BE49-F238E27FC236}">
                <a16:creationId xmlns:a16="http://schemas.microsoft.com/office/drawing/2014/main" id="{F041F4F2-B6F0-1D48-FDFA-93BF21FF63FA}"/>
              </a:ext>
            </a:extLst>
          </p:cNvPr>
          <p:cNvSpPr>
            <a:spLocks noGrp="1"/>
          </p:cNvSpPr>
          <p:nvPr>
            <p:ph idx="1"/>
          </p:nvPr>
        </p:nvSpPr>
        <p:spPr/>
        <p:txBody>
          <a:bodyPr>
            <a:normAutofit lnSpcReduction="10000"/>
          </a:bodyPr>
          <a:lstStyle/>
          <a:p>
            <a:pPr fontAlgn="t">
              <a:lnSpc>
                <a:spcPct val="107000"/>
              </a:lnSpc>
              <a:spcBef>
                <a:spcPts val="0"/>
              </a:spcBef>
              <a:spcAft>
                <a:spcPts val="0"/>
              </a:spcAft>
              <a:buFont typeface="Wingdings" panose="05000000000000000000" pitchFamily="2" charset="2"/>
              <a:buChar char="§"/>
            </a:pPr>
            <a:r>
              <a:rPr lang="en-US" sz="2400" kern="0" dirty="0">
                <a:solidFill>
                  <a:srgbClr val="FF0000"/>
                </a:solidFill>
                <a:highlight>
                  <a:srgbClr val="FFFFFF"/>
                </a:highlight>
                <a:latin typeface="Calibri" panose="020F0502020204030204" pitchFamily="34" charset="0"/>
                <a:ea typeface="Times New Roman" panose="02020603050405020304" pitchFamily="18" charset="0"/>
                <a:cs typeface="Calibri" panose="020F0502020204030204" pitchFamily="34" charset="0"/>
              </a:rPr>
              <a:t>I</a:t>
            </a:r>
            <a:r>
              <a:rPr lang="en-US" sz="2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nterested students must apply by a specified date in the spring, including two (2) letters of recommendation and their transcripts. </a:t>
            </a:r>
          </a:p>
          <a:p>
            <a:pPr marL="0" indent="0" fontAlgn="t">
              <a:lnSpc>
                <a:spcPct val="107000"/>
              </a:lnSpc>
              <a:spcBef>
                <a:spcPts val="0"/>
              </a:spcBef>
              <a:spcAft>
                <a:spcPts val="0"/>
              </a:spcAft>
              <a:buNone/>
            </a:pPr>
            <a:endParaRPr lang="en-US" sz="2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endParaRPr>
          </a:p>
          <a:p>
            <a:pPr fontAlgn="t">
              <a:lnSpc>
                <a:spcPct val="107000"/>
              </a:lnSpc>
              <a:spcBef>
                <a:spcPts val="0"/>
              </a:spcBef>
              <a:spcAft>
                <a:spcPts val="0"/>
              </a:spcAft>
              <a:buFont typeface="Wingdings" panose="05000000000000000000" pitchFamily="2" charset="2"/>
              <a:buChar char="§"/>
            </a:pPr>
            <a:r>
              <a:rPr lang="en-US" sz="2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The Superintendent will make a recommendation by a Legislative Meeting preceding the start of the school year for Board consideration.</a:t>
            </a:r>
            <a:r>
              <a:rPr lang="en-US" sz="2400" kern="10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p>
          <a:p>
            <a:pPr marL="0" indent="0" fontAlgn="t">
              <a:lnSpc>
                <a:spcPct val="107000"/>
              </a:lnSpc>
              <a:spcBef>
                <a:spcPts val="0"/>
              </a:spcBef>
              <a:spcAft>
                <a:spcPts val="0"/>
              </a:spcAft>
              <a:buNone/>
            </a:pPr>
            <a:endParaRPr lang="en-US" sz="2400" kern="10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endParaRPr>
          </a:p>
          <a:p>
            <a:pPr marR="0" fontAlgn="t">
              <a:lnSpc>
                <a:spcPct val="107000"/>
              </a:lnSpc>
              <a:spcBef>
                <a:spcPts val="0"/>
              </a:spcBef>
              <a:spcAft>
                <a:spcPts val="0"/>
              </a:spcAft>
              <a:buFont typeface="Wingdings" panose="05000000000000000000" pitchFamily="2" charset="2"/>
              <a:buChar char="§"/>
            </a:pPr>
            <a:r>
              <a:rPr lang="en-US" sz="2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An oath will</a:t>
            </a:r>
            <a:r>
              <a:rPr lang="en-US" sz="2400" kern="100" dirty="0">
                <a:highlight>
                  <a:srgbClr val="FFFFFF"/>
                </a:highlight>
                <a:latin typeface="Calibri" panose="020F0502020204030204" pitchFamily="34" charset="0"/>
                <a:ea typeface="Times New Roman" panose="02020603050405020304" pitchFamily="18" charset="0"/>
                <a:cs typeface="Times New Roman" panose="02020603050405020304" pitchFamily="18" charset="0"/>
              </a:rPr>
              <a:t> </a:t>
            </a:r>
            <a:r>
              <a:rPr lang="en-US" sz="2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be publicly administered to the two (2) non-voting Student Representatives. The oath will be administered </a:t>
            </a:r>
            <a:r>
              <a:rPr lang="en-US" sz="2400" kern="100"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by any official having the general power to administer oaths. Such officials include judges or other judicial officers, clerks of court, designated staff of the county prothonotary, and commissioned notaries public.</a:t>
            </a:r>
            <a:endParaRPr lang="en-US" sz="2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2863A55C-4066-F79A-4000-46FAF1C85575}"/>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23FF3D45-5338-9947-E462-C66905240125}"/>
              </a:ext>
            </a:extLst>
          </p:cNvPr>
          <p:cNvSpPr>
            <a:spLocks noGrp="1"/>
          </p:cNvSpPr>
          <p:nvPr>
            <p:ph type="sldNum" sz="quarter" idx="12"/>
          </p:nvPr>
        </p:nvSpPr>
        <p:spPr/>
        <p:txBody>
          <a:bodyPr/>
          <a:lstStyle/>
          <a:p>
            <a:fld id="{B8311696-8D6A-42F5-A94D-443C6F43CC2C}" type="slidenum">
              <a:rPr lang="en-US" smtClean="0"/>
              <a:t>24</a:t>
            </a:fld>
            <a:endParaRPr lang="en-US"/>
          </a:p>
        </p:txBody>
      </p:sp>
    </p:spTree>
    <p:extLst>
      <p:ext uri="{BB962C8B-B14F-4D97-AF65-F5344CB8AC3E}">
        <p14:creationId xmlns:p14="http://schemas.microsoft.com/office/powerpoint/2010/main" val="634997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86F07-3B2E-48B3-91D3-313B798BAC03}"/>
              </a:ext>
            </a:extLst>
          </p:cNvPr>
          <p:cNvSpPr>
            <a:spLocks noGrp="1"/>
          </p:cNvSpPr>
          <p:nvPr>
            <p:ph type="title"/>
          </p:nvPr>
        </p:nvSpPr>
        <p:spPr/>
        <p:txBody>
          <a:bodyPr/>
          <a:lstStyle/>
          <a:p>
            <a:r>
              <a:rPr lang="en-US" dirty="0"/>
              <a:t>Responsibilities</a:t>
            </a:r>
          </a:p>
        </p:txBody>
      </p:sp>
      <p:sp>
        <p:nvSpPr>
          <p:cNvPr id="3" name="Content Placeholder 2">
            <a:extLst>
              <a:ext uri="{FF2B5EF4-FFF2-40B4-BE49-F238E27FC236}">
                <a16:creationId xmlns:a16="http://schemas.microsoft.com/office/drawing/2014/main" id="{E4CB2A4A-1458-7100-B044-A37C2364F9AB}"/>
              </a:ext>
            </a:extLst>
          </p:cNvPr>
          <p:cNvSpPr>
            <a:spLocks noGrp="1"/>
          </p:cNvSpPr>
          <p:nvPr>
            <p:ph sz="half" idx="1"/>
          </p:nvPr>
        </p:nvSpPr>
        <p:spPr>
          <a:xfrm>
            <a:off x="333829" y="1845734"/>
            <a:ext cx="5936342" cy="4453466"/>
          </a:xfrm>
        </p:spPr>
        <p:txBody>
          <a:bodyPr>
            <a:normAutofit fontScale="25000" lnSpcReduction="20000"/>
          </a:bodyPr>
          <a:lstStyle/>
          <a:p>
            <a:pPr marL="342900" marR="0" lvl="0" indent="-342900" fontAlgn="t">
              <a:lnSpc>
                <a:spcPct val="120000"/>
              </a:lnSpc>
              <a:spcBef>
                <a:spcPts val="0"/>
              </a:spcBef>
              <a:spcAft>
                <a:spcPts val="0"/>
              </a:spcAft>
              <a:buFont typeface="+mj-lt"/>
              <a:buAutoNum type="arabicPeriod"/>
              <a:tabLst>
                <a:tab pos="457200" algn="l"/>
              </a:tabLst>
            </a:pP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Attend the public legislative voting meetings as nonvoting participants. The Student Representatives will not attend executive sessions except by special invitation.</a:t>
            </a:r>
            <a:b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b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5600" kern="100" dirty="0">
              <a:solidFill>
                <a:srgbClr val="FF0000"/>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20000"/>
              </a:lnSpc>
              <a:spcBef>
                <a:spcPts val="0"/>
              </a:spcBef>
              <a:spcAft>
                <a:spcPts val="0"/>
              </a:spcAft>
              <a:buFont typeface="+mj-lt"/>
              <a:buAutoNum type="arabicPeriod"/>
              <a:tabLst>
                <a:tab pos="457200" algn="l"/>
              </a:tabLst>
            </a:pP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Receive the appropriate agenda and related materials for the public Board meetings.</a:t>
            </a:r>
            <a:b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b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5600" kern="100" dirty="0">
              <a:solidFill>
                <a:srgbClr val="FF0000"/>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20000"/>
              </a:lnSpc>
              <a:spcBef>
                <a:spcPts val="0"/>
              </a:spcBef>
              <a:spcAft>
                <a:spcPts val="0"/>
              </a:spcAft>
              <a:buFont typeface="+mj-lt"/>
              <a:buAutoNum type="arabicPeriod"/>
              <a:tabLst>
                <a:tab pos="457200" algn="l"/>
              </a:tabLst>
            </a:pP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Participate in one (1) training session prior to taking the position.</a:t>
            </a:r>
            <a:b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b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5600" kern="100" dirty="0">
              <a:solidFill>
                <a:srgbClr val="FF0000"/>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20000"/>
              </a:lnSpc>
              <a:spcBef>
                <a:spcPts val="0"/>
              </a:spcBef>
              <a:spcAft>
                <a:spcPts val="0"/>
              </a:spcAft>
              <a:buFont typeface="+mj-lt"/>
              <a:buAutoNum type="arabicPeriod"/>
              <a:tabLst>
                <a:tab pos="457200" algn="l"/>
              </a:tabLst>
            </a:pP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Shall have an appropriate place to speak on the meeting agenda to provide an opportunity for a student body update each month. </a:t>
            </a:r>
            <a:b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b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5600" kern="100" dirty="0">
              <a:solidFill>
                <a:srgbClr val="FF0000"/>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20000"/>
              </a:lnSpc>
              <a:spcBef>
                <a:spcPts val="0"/>
              </a:spcBef>
              <a:spcAft>
                <a:spcPts val="0"/>
              </a:spcAft>
              <a:buFont typeface="+mj-lt"/>
              <a:buAutoNum type="arabicPeriod"/>
              <a:tabLst>
                <a:tab pos="457200" algn="l"/>
              </a:tabLst>
            </a:pP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Be appropriately dressed and be courteous with Board members, District staff and the general public.</a:t>
            </a:r>
            <a:b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b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5600" kern="100" dirty="0">
              <a:solidFill>
                <a:srgbClr val="FF0000"/>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fontAlgn="t">
              <a:lnSpc>
                <a:spcPct val="120000"/>
              </a:lnSpc>
              <a:spcBef>
                <a:spcPts val="0"/>
              </a:spcBef>
              <a:spcAft>
                <a:spcPts val="0"/>
              </a:spcAft>
              <a:buFont typeface="+mj-lt"/>
              <a:buAutoNum type="arabicPeriod"/>
              <a:tabLst>
                <a:tab pos="457200" algn="l"/>
              </a:tabLst>
            </a:pPr>
            <a:r>
              <a:rPr lang="en-US" sz="56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Be cognizant of the role of the Board as a policy-making body.</a:t>
            </a:r>
          </a:p>
          <a:p>
            <a:pPr marL="342900" marR="0" lvl="0" indent="-342900" fontAlgn="t">
              <a:lnSpc>
                <a:spcPct val="120000"/>
              </a:lnSpc>
              <a:spcBef>
                <a:spcPts val="0"/>
              </a:spcBef>
              <a:spcAft>
                <a:spcPts val="0"/>
              </a:spcAft>
              <a:buFont typeface="+mj-lt"/>
              <a:buAutoNum type="arabicPeriod"/>
              <a:tabLst>
                <a:tab pos="457200" algn="l"/>
              </a:tabLst>
            </a:pPr>
            <a:endParaRPr lang="en-US" sz="5600" kern="0" dirty="0">
              <a:solidFill>
                <a:srgbClr val="FF0000"/>
              </a:solidFill>
              <a:highlight>
                <a:srgbClr val="FFFFFF"/>
              </a:highligh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fontAlgn="t">
              <a:lnSpc>
                <a:spcPct val="120000"/>
              </a:lnSpc>
              <a:spcBef>
                <a:spcPts val="0"/>
              </a:spcBef>
              <a:spcAft>
                <a:spcPts val="0"/>
              </a:spcAft>
              <a:buFont typeface="+mj-lt"/>
              <a:buAutoNum type="arabicPeriod"/>
              <a:tabLst>
                <a:tab pos="457200" algn="l"/>
              </a:tabLst>
            </a:pPr>
            <a:r>
              <a:rPr lang="en-US" sz="5600"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Shall serve as leaders that represent the student voice for all District schools. </a:t>
            </a:r>
            <a:endParaRPr lang="en-US" sz="5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Content Placeholder 5">
            <a:extLst>
              <a:ext uri="{FF2B5EF4-FFF2-40B4-BE49-F238E27FC236}">
                <a16:creationId xmlns:a16="http://schemas.microsoft.com/office/drawing/2014/main" id="{F605AC06-45D2-BE65-6B4E-701B88AE3346}"/>
              </a:ext>
            </a:extLst>
          </p:cNvPr>
          <p:cNvSpPr>
            <a:spLocks noGrp="1"/>
          </p:cNvSpPr>
          <p:nvPr>
            <p:ph sz="half" idx="2"/>
          </p:nvPr>
        </p:nvSpPr>
        <p:spPr>
          <a:xfrm>
            <a:off x="6647542" y="1845735"/>
            <a:ext cx="5428344" cy="4023360"/>
          </a:xfrm>
        </p:spPr>
        <p:txBody>
          <a:bodyPr>
            <a:normAutofit fontScale="25000" lnSpcReduction="20000"/>
          </a:bodyPr>
          <a:lstStyle/>
          <a:p>
            <a:pPr marL="0" marR="0" fontAlgn="t">
              <a:lnSpc>
                <a:spcPct val="107000"/>
              </a:lnSpc>
              <a:spcBef>
                <a:spcPts val="0"/>
              </a:spcBef>
              <a:spcAft>
                <a:spcPts val="800"/>
              </a:spcAft>
            </a:pPr>
            <a:r>
              <a:rPr lang="en-US" sz="6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Student representatives shall not: </a:t>
            </a:r>
            <a:endParaRPr lang="en-US" sz="6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fontAlgn="t">
              <a:lnSpc>
                <a:spcPct val="107000"/>
              </a:lnSpc>
              <a:spcBef>
                <a:spcPts val="0"/>
              </a:spcBef>
              <a:spcAft>
                <a:spcPts val="0"/>
              </a:spcAft>
              <a:buNone/>
            </a:pPr>
            <a:r>
              <a:rPr lang="en-US" sz="6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1. Participate in any official votes conducted by the Board. </a:t>
            </a:r>
          </a:p>
          <a:p>
            <a:pPr marL="0" marR="0" lvl="0" indent="0" fontAlgn="t">
              <a:lnSpc>
                <a:spcPct val="107000"/>
              </a:lnSpc>
              <a:spcBef>
                <a:spcPts val="0"/>
              </a:spcBef>
              <a:spcAft>
                <a:spcPts val="0"/>
              </a:spcAft>
              <a:buNone/>
            </a:pPr>
            <a:endParaRPr lang="en-US" sz="6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fontAlgn="t">
              <a:lnSpc>
                <a:spcPct val="107000"/>
              </a:lnSpc>
              <a:spcBef>
                <a:spcPts val="0"/>
              </a:spcBef>
              <a:spcAft>
                <a:spcPts val="0"/>
              </a:spcAft>
              <a:buNone/>
            </a:pPr>
            <a:r>
              <a:rPr lang="en-US" sz="6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2. Participate in confidential Board executive sessions.</a:t>
            </a:r>
            <a:r>
              <a:rPr lang="en-US" sz="6400" kern="0"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6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fontAlgn="t">
              <a:lnSpc>
                <a:spcPct val="107000"/>
              </a:lnSpc>
              <a:spcBef>
                <a:spcPts val="0"/>
              </a:spcBef>
              <a:spcAft>
                <a:spcPts val="0"/>
              </a:spcAft>
              <a:buNone/>
            </a:pPr>
            <a:endParaRPr lang="en-US" sz="6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endParaRPr>
          </a:p>
          <a:p>
            <a:pPr marL="0" marR="0" lvl="0" indent="0" fontAlgn="t">
              <a:lnSpc>
                <a:spcPct val="107000"/>
              </a:lnSpc>
              <a:spcBef>
                <a:spcPts val="0"/>
              </a:spcBef>
              <a:spcAft>
                <a:spcPts val="0"/>
              </a:spcAft>
              <a:buNone/>
            </a:pPr>
            <a:r>
              <a:rPr lang="en-US" sz="6400" kern="0" dirty="0">
                <a:solidFill>
                  <a:srgbClr val="FF0000"/>
                </a:solidFill>
                <a:highlight>
                  <a:srgbClr val="FFFFFF"/>
                </a:highlight>
                <a:latin typeface="Calibri" panose="020F0502020204030204" pitchFamily="34" charset="0"/>
                <a:ea typeface="Times New Roman" panose="02020603050405020304" pitchFamily="18" charset="0"/>
                <a:cs typeface="Calibri" panose="020F0502020204030204" pitchFamily="34" charset="0"/>
              </a:rPr>
              <a:t>3. </a:t>
            </a:r>
            <a:r>
              <a:rPr lang="en-US" sz="6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Publicly represent the intent of the Board. </a:t>
            </a:r>
            <a:endParaRPr lang="en-US" sz="6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fontAlgn="t">
              <a:lnSpc>
                <a:spcPct val="107000"/>
              </a:lnSpc>
              <a:spcBef>
                <a:spcPts val="0"/>
              </a:spcBef>
              <a:spcAft>
                <a:spcPts val="800"/>
              </a:spcAft>
              <a:buNone/>
            </a:pPr>
            <a:endParaRPr lang="en-US" sz="6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endParaRPr>
          </a:p>
          <a:p>
            <a:pPr marL="0" marR="0" lvl="0" indent="0" fontAlgn="t">
              <a:lnSpc>
                <a:spcPct val="107000"/>
              </a:lnSpc>
              <a:spcBef>
                <a:spcPts val="0"/>
              </a:spcBef>
              <a:spcAft>
                <a:spcPts val="800"/>
              </a:spcAft>
              <a:buNone/>
            </a:pPr>
            <a:r>
              <a:rPr lang="en-US" sz="6400" kern="0" dirty="0">
                <a:solidFill>
                  <a:srgbClr val="FF0000"/>
                </a:solidFill>
                <a:highlight>
                  <a:srgbClr val="FFFFFF"/>
                </a:highlight>
                <a:latin typeface="Calibri" panose="020F0502020204030204" pitchFamily="34" charset="0"/>
                <a:ea typeface="Times New Roman" panose="02020603050405020304" pitchFamily="18" charset="0"/>
                <a:cs typeface="Calibri" panose="020F0502020204030204" pitchFamily="34" charset="0"/>
              </a:rPr>
              <a:t>4. </a:t>
            </a:r>
            <a:r>
              <a:rPr lang="en-US" sz="64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Contract on behalf of the Board or the District.</a:t>
            </a:r>
            <a:endParaRPr lang="en-US" sz="64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426B7938-DCC1-AF8C-587F-A5F191A7679F}"/>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0D36CD7B-1415-25B7-1EE3-41F5F4167904}"/>
              </a:ext>
            </a:extLst>
          </p:cNvPr>
          <p:cNvSpPr>
            <a:spLocks noGrp="1"/>
          </p:cNvSpPr>
          <p:nvPr>
            <p:ph type="sldNum" sz="quarter" idx="12"/>
          </p:nvPr>
        </p:nvSpPr>
        <p:spPr/>
        <p:txBody>
          <a:bodyPr/>
          <a:lstStyle/>
          <a:p>
            <a:fld id="{B8311696-8D6A-42F5-A94D-443C6F43CC2C}" type="slidenum">
              <a:rPr lang="en-US" smtClean="0"/>
              <a:t>25</a:t>
            </a:fld>
            <a:endParaRPr lang="en-US"/>
          </a:p>
        </p:txBody>
      </p:sp>
    </p:spTree>
    <p:extLst>
      <p:ext uri="{BB962C8B-B14F-4D97-AF65-F5344CB8AC3E}">
        <p14:creationId xmlns:p14="http://schemas.microsoft.com/office/powerpoint/2010/main" val="3741295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E168F-DA98-3596-6246-BEBE53916A97}"/>
              </a:ext>
            </a:extLst>
          </p:cNvPr>
          <p:cNvSpPr>
            <a:spLocks noGrp="1"/>
          </p:cNvSpPr>
          <p:nvPr>
            <p:ph type="title"/>
          </p:nvPr>
        </p:nvSpPr>
        <p:spPr/>
        <p:txBody>
          <a:bodyPr/>
          <a:lstStyle/>
          <a:p>
            <a:r>
              <a:rPr lang="en-US" dirty="0"/>
              <a:t>Supports</a:t>
            </a:r>
          </a:p>
        </p:txBody>
      </p:sp>
      <p:sp>
        <p:nvSpPr>
          <p:cNvPr id="3" name="Content Placeholder 2">
            <a:extLst>
              <a:ext uri="{FF2B5EF4-FFF2-40B4-BE49-F238E27FC236}">
                <a16:creationId xmlns:a16="http://schemas.microsoft.com/office/drawing/2014/main" id="{19169887-9E98-E790-685B-6A7D5A2170F4}"/>
              </a:ext>
            </a:extLst>
          </p:cNvPr>
          <p:cNvSpPr>
            <a:spLocks noGrp="1"/>
          </p:cNvSpPr>
          <p:nvPr>
            <p:ph idx="1"/>
          </p:nvPr>
        </p:nvSpPr>
        <p:spPr>
          <a:xfrm>
            <a:off x="5355771" y="2989943"/>
            <a:ext cx="6264366" cy="2429208"/>
          </a:xfrm>
        </p:spPr>
        <p:txBody>
          <a:bodyPr>
            <a:normAutofit/>
          </a:bodyPr>
          <a:lstStyle/>
          <a:p>
            <a:pPr>
              <a:buFont typeface="Wingdings" panose="05000000000000000000" pitchFamily="2" charset="2"/>
              <a:buChar char="§"/>
            </a:pPr>
            <a:r>
              <a:rPr lang="en-US" sz="3200" dirty="0"/>
              <a:t>Orientation and Training </a:t>
            </a:r>
          </a:p>
          <a:p>
            <a:pPr>
              <a:buFont typeface="Wingdings" panose="05000000000000000000" pitchFamily="2" charset="2"/>
              <a:buChar char="§"/>
            </a:pPr>
            <a:r>
              <a:rPr lang="en-US" sz="3200" dirty="0"/>
              <a:t>Monitoring/Board Liaison</a:t>
            </a:r>
            <a:endParaRPr lang="en-US" sz="2800" dirty="0"/>
          </a:p>
        </p:txBody>
      </p:sp>
      <p:sp>
        <p:nvSpPr>
          <p:cNvPr id="4" name="Footer Placeholder 3">
            <a:extLst>
              <a:ext uri="{FF2B5EF4-FFF2-40B4-BE49-F238E27FC236}">
                <a16:creationId xmlns:a16="http://schemas.microsoft.com/office/drawing/2014/main" id="{4D6FEDDC-AE9F-E021-5805-219FDE67C987}"/>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FA3370BA-6EDB-9DB6-533F-336A42B77282}"/>
              </a:ext>
            </a:extLst>
          </p:cNvPr>
          <p:cNvSpPr>
            <a:spLocks noGrp="1"/>
          </p:cNvSpPr>
          <p:nvPr>
            <p:ph type="sldNum" sz="quarter" idx="12"/>
          </p:nvPr>
        </p:nvSpPr>
        <p:spPr/>
        <p:txBody>
          <a:bodyPr/>
          <a:lstStyle/>
          <a:p>
            <a:fld id="{B8311696-8D6A-42F5-A94D-443C6F43CC2C}" type="slidenum">
              <a:rPr lang="en-US" smtClean="0"/>
              <a:t>26</a:t>
            </a:fld>
            <a:endParaRPr lang="en-US"/>
          </a:p>
        </p:txBody>
      </p:sp>
      <p:pic>
        <p:nvPicPr>
          <p:cNvPr id="7" name="Picture 2" descr="Perceived Social Support - Psychology ...">
            <a:extLst>
              <a:ext uri="{FF2B5EF4-FFF2-40B4-BE49-F238E27FC236}">
                <a16:creationId xmlns:a16="http://schemas.microsoft.com/office/drawing/2014/main" id="{7592286B-8455-1528-1046-6E7731C76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58" y="2777994"/>
            <a:ext cx="3744684" cy="1872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390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D8D13-2314-FCBC-7381-CBA5D702F0CA}"/>
              </a:ext>
            </a:extLst>
          </p:cNvPr>
          <p:cNvSpPr>
            <a:spLocks noGrp="1"/>
          </p:cNvSpPr>
          <p:nvPr>
            <p:ph type="title"/>
          </p:nvPr>
        </p:nvSpPr>
        <p:spPr/>
        <p:txBody>
          <a:bodyPr/>
          <a:lstStyle/>
          <a:p>
            <a:r>
              <a:rPr lang="en-US" dirty="0"/>
              <a:t>Expectations </a:t>
            </a:r>
          </a:p>
        </p:txBody>
      </p:sp>
      <p:sp>
        <p:nvSpPr>
          <p:cNvPr id="3" name="Content Placeholder 2">
            <a:extLst>
              <a:ext uri="{FF2B5EF4-FFF2-40B4-BE49-F238E27FC236}">
                <a16:creationId xmlns:a16="http://schemas.microsoft.com/office/drawing/2014/main" id="{9D1389C6-D4E6-2408-F8F6-11E372E3DD51}"/>
              </a:ext>
            </a:extLst>
          </p:cNvPr>
          <p:cNvSpPr>
            <a:spLocks noGrp="1"/>
          </p:cNvSpPr>
          <p:nvPr>
            <p:ph idx="1"/>
          </p:nvPr>
        </p:nvSpPr>
        <p:spPr/>
        <p:txBody>
          <a:bodyPr>
            <a:normAutofit/>
          </a:bodyPr>
          <a:lstStyle/>
          <a:p>
            <a:pPr marL="0" marR="0" indent="0" fontAlgn="t">
              <a:lnSpc>
                <a:spcPct val="107000"/>
              </a:lnSpc>
              <a:spcBef>
                <a:spcPts val="0"/>
              </a:spcBef>
              <a:spcAft>
                <a:spcPts val="800"/>
              </a:spcAft>
              <a:buNone/>
            </a:pPr>
            <a:r>
              <a:rPr lang="en-US" sz="1800" u="sng"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Standards of Behavior</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indent="0" fontAlgn="t">
              <a:lnSpc>
                <a:spcPct val="107000"/>
              </a:lnSpc>
              <a:spcBef>
                <a:spcPts val="0"/>
              </a:spcBef>
              <a:spcAft>
                <a:spcPts val="0"/>
              </a:spcAft>
              <a:buNone/>
              <a:tabLst>
                <a:tab pos="1428750" algn="l"/>
              </a:tabLst>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Student Representatives will be expected to maintain high standards in behavior, being sure to avoid violations of the Student Code of Conduct. A committee of principals will be assigned to act as a Special Committee to address the violations of the Code and make recommendations to the Superintendent. In the event that a student is removed from the position of Student Board Representative, a new Student Board Representative will be appointed for the remainder of the latter’s term.</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fontAlgn="t">
              <a:lnSpc>
                <a:spcPct val="107000"/>
              </a:lnSpc>
              <a:spcBef>
                <a:spcPts val="0"/>
              </a:spcBef>
              <a:spcAft>
                <a:spcPts val="0"/>
              </a:spcAft>
              <a:tabLst>
                <a:tab pos="1428750" algn="l"/>
              </a:tabLst>
            </a:pPr>
            <a:r>
              <a:rPr lang="en-US" sz="1800" u="none" strike="noStrike"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indent="0" fontAlgn="t">
              <a:lnSpc>
                <a:spcPct val="107000"/>
              </a:lnSpc>
              <a:spcBef>
                <a:spcPts val="0"/>
              </a:spcBef>
              <a:spcAft>
                <a:spcPts val="0"/>
              </a:spcAft>
              <a:buNone/>
              <a:tabLst>
                <a:tab pos="1428750" algn="l"/>
              </a:tabLst>
            </a:pPr>
            <a:r>
              <a:rPr lang="en-US" sz="1800" u="sng"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Confidentiality </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indent="0" fontAlgn="t">
              <a:lnSpc>
                <a:spcPct val="107000"/>
              </a:lnSpc>
              <a:spcBef>
                <a:spcPts val="0"/>
              </a:spcBef>
              <a:spcAft>
                <a:spcPts val="0"/>
              </a:spcAft>
              <a:buNone/>
            </a:pPr>
            <a:r>
              <a:rPr lang="en-US" sz="1800" kern="0"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Individuals serving in the capacity of Student Board Representative and Student Board Representatives shall not have access to any document, deliberation or discussion that is of an Executive Session nature and/or is confidential pursuant to any applicable state or federal law, including but not limited to the Family Educational Rights and Privacy Act (FERPA), Individuals with Disabilities Education Act (IDEA) the Health Insurance Portability and Accountability Act (HIPAA) the state confidentiality laws.</a:t>
            </a:r>
            <a:endParaRPr lang="en-US" sz="1800" kern="100" dirty="0">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Footer Placeholder 3">
            <a:extLst>
              <a:ext uri="{FF2B5EF4-FFF2-40B4-BE49-F238E27FC236}">
                <a16:creationId xmlns:a16="http://schemas.microsoft.com/office/drawing/2014/main" id="{723612D4-BF9B-49D2-9044-8492B84AAAE0}"/>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43F4285A-4F7B-47B5-D156-9B9AEC34DF7D}"/>
              </a:ext>
            </a:extLst>
          </p:cNvPr>
          <p:cNvSpPr>
            <a:spLocks noGrp="1"/>
          </p:cNvSpPr>
          <p:nvPr>
            <p:ph type="sldNum" sz="quarter" idx="12"/>
          </p:nvPr>
        </p:nvSpPr>
        <p:spPr/>
        <p:txBody>
          <a:bodyPr/>
          <a:lstStyle/>
          <a:p>
            <a:fld id="{B8311696-8D6A-42F5-A94D-443C6F43CC2C}" type="slidenum">
              <a:rPr lang="en-US" smtClean="0"/>
              <a:t>27</a:t>
            </a:fld>
            <a:endParaRPr lang="en-US"/>
          </a:p>
        </p:txBody>
      </p:sp>
    </p:spTree>
    <p:extLst>
      <p:ext uri="{BB962C8B-B14F-4D97-AF65-F5344CB8AC3E}">
        <p14:creationId xmlns:p14="http://schemas.microsoft.com/office/powerpoint/2010/main" val="1523660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46C"/>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DC0FC1A-A3BF-88D3-2F1A-67E5749D30B5}"/>
              </a:ext>
            </a:extLst>
          </p:cNvPr>
          <p:cNvSpPr>
            <a:spLocks noGrp="1"/>
          </p:cNvSpPr>
          <p:nvPr>
            <p:ph type="title"/>
          </p:nvPr>
        </p:nvSpPr>
        <p:spPr>
          <a:xfrm>
            <a:off x="806245" y="758952"/>
            <a:ext cx="10756489" cy="3892168"/>
          </a:xfrm>
        </p:spPr>
        <p:txBody>
          <a:bodyPr vert="horz" lIns="91440" tIns="45720" rIns="91440" bIns="45720" rtlCol="0" anchor="b">
            <a:normAutofit/>
          </a:bodyPr>
          <a:lstStyle/>
          <a:p>
            <a:r>
              <a:rPr lang="en-US" sz="9600" dirty="0">
                <a:solidFill>
                  <a:schemeClr val="bg1"/>
                </a:solidFill>
              </a:rPr>
              <a:t>PARENT AND FAMILY ENGAGEMENT</a:t>
            </a:r>
          </a:p>
        </p:txBody>
      </p:sp>
      <p:sp>
        <p:nvSpPr>
          <p:cNvPr id="33" name="Rectangle 32">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22C8DB0-2F6C-D896-2312-370F4C29FA17}"/>
              </a:ext>
            </a:extLst>
          </p:cNvPr>
          <p:cNvSpPr>
            <a:spLocks noGrp="1"/>
          </p:cNvSpPr>
          <p:nvPr>
            <p:ph type="ftr" sz="quarter" idx="11"/>
          </p:nvPr>
        </p:nvSpPr>
        <p:spPr>
          <a:xfrm>
            <a:off x="3686185" y="6459785"/>
            <a:ext cx="4822804" cy="365125"/>
          </a:xfrm>
        </p:spPr>
        <p:txBody>
          <a:bodyPr vert="horz" lIns="91440" tIns="45720" rIns="91440" bIns="45720" rtlCol="0" anchor="ctr">
            <a:normAutofit/>
          </a:bodyPr>
          <a:lstStyle/>
          <a:p>
            <a:pPr marL="0" marR="0" lvl="0" indent="0" algn="ctr" defTabSz="457200" rtl="0" eaLnBrk="1" fontAlgn="auto" latinLnBrk="0" hangingPunct="1">
              <a:lnSpc>
                <a:spcPct val="90000"/>
              </a:lnSpc>
              <a:spcBef>
                <a:spcPts val="0"/>
              </a:spcBef>
              <a:spcAft>
                <a:spcPts val="600"/>
              </a:spcAft>
              <a:buClrTx/>
              <a:buSzTx/>
              <a:buFontTx/>
              <a:buNone/>
              <a:tabLst/>
              <a:defRPr/>
            </a:pPr>
            <a:r>
              <a:rPr kumimoji="0" lang="en-US" sz="900" b="0" i="0" u="none" strike="noStrike" kern="1200" cap="all" spc="0" normalizeH="0" baseline="0" noProof="0">
                <a:ln>
                  <a:noFill/>
                </a:ln>
                <a:solidFill>
                  <a:srgbClr val="FFFFFF"/>
                </a:solidFill>
                <a:effectLst/>
                <a:uLnTx/>
                <a:uFillTx/>
                <a:latin typeface="Calibri" panose="020F0502020204030204"/>
                <a:ea typeface="+mn-ea"/>
                <a:cs typeface="+mn-cs"/>
              </a:rPr>
              <a:t>© WBK Legal 2023  This presentation is informational only and does not constitute legal advice.</a:t>
            </a:r>
          </a:p>
        </p:txBody>
      </p:sp>
      <p:sp>
        <p:nvSpPr>
          <p:cNvPr id="6" name="Slide Number Placeholder 5">
            <a:extLst>
              <a:ext uri="{FF2B5EF4-FFF2-40B4-BE49-F238E27FC236}">
                <a16:creationId xmlns:a16="http://schemas.microsoft.com/office/drawing/2014/main" id="{54D1708C-0594-3D14-3217-0F557D0E81B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B8311696-8D6A-42F5-A94D-443C6F43CC2C}"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28</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894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9311-6E59-F9EF-EDF4-4426007CC560}"/>
              </a:ext>
            </a:extLst>
          </p:cNvPr>
          <p:cNvSpPr>
            <a:spLocks noGrp="1"/>
          </p:cNvSpPr>
          <p:nvPr>
            <p:ph type="title"/>
          </p:nvPr>
        </p:nvSpPr>
        <p:spPr/>
        <p:txBody>
          <a:bodyPr/>
          <a:lstStyle/>
          <a:p>
            <a:r>
              <a:rPr lang="en-US" dirty="0"/>
              <a:t>Purpose </a:t>
            </a:r>
          </a:p>
        </p:txBody>
      </p:sp>
      <p:sp>
        <p:nvSpPr>
          <p:cNvPr id="3" name="Content Placeholder 2">
            <a:extLst>
              <a:ext uri="{FF2B5EF4-FFF2-40B4-BE49-F238E27FC236}">
                <a16:creationId xmlns:a16="http://schemas.microsoft.com/office/drawing/2014/main" id="{724FA66E-06BA-E67F-71B7-B145234417F9}"/>
              </a:ext>
            </a:extLst>
          </p:cNvPr>
          <p:cNvSpPr>
            <a:spLocks noGrp="1"/>
          </p:cNvSpPr>
          <p:nvPr>
            <p:ph idx="1"/>
          </p:nvPr>
        </p:nvSpPr>
        <p:spPr/>
        <p:txBody>
          <a:bodyPr/>
          <a:lstStyle/>
          <a:p>
            <a:pPr lvl="1">
              <a:buFont typeface="Arial" panose="020B0604020202020204" pitchFamily="34" charset="0"/>
              <a:buChar char="•"/>
            </a:pPr>
            <a:r>
              <a:rPr lang="en-US" dirty="0">
                <a:solidFill>
                  <a:srgbClr val="0D0D0D"/>
                </a:solidFill>
                <a:latin typeface="Söhne"/>
              </a:rPr>
              <a:t>R</a:t>
            </a:r>
            <a:r>
              <a:rPr lang="en-US" b="0" i="0" dirty="0">
                <a:solidFill>
                  <a:srgbClr val="0D0D0D"/>
                </a:solidFill>
                <a:effectLst/>
                <a:latin typeface="Söhne"/>
              </a:rPr>
              <a:t>ecognizes the crucial role that parents and families play in students’ education and outlines the Pittsburgh School District's commitment to parent and family engagement. </a:t>
            </a:r>
          </a:p>
          <a:p>
            <a:pPr lvl="1">
              <a:buFont typeface="Arial" panose="020B0604020202020204" pitchFamily="34" charset="0"/>
              <a:buChar char="•"/>
            </a:pPr>
            <a:r>
              <a:rPr lang="en-US" dirty="0">
                <a:solidFill>
                  <a:srgbClr val="0D0D0D"/>
                </a:solidFill>
                <a:latin typeface="Söhne"/>
              </a:rPr>
              <a:t>E</a:t>
            </a:r>
            <a:r>
              <a:rPr lang="en-US" b="0" i="0" dirty="0">
                <a:solidFill>
                  <a:srgbClr val="0D0D0D"/>
                </a:solidFill>
                <a:effectLst/>
                <a:latin typeface="Söhne"/>
              </a:rPr>
              <a:t>mphasizes the collaborative efforts between the school, parents, and community to ensure the education, health, and safety of students.</a:t>
            </a:r>
          </a:p>
          <a:p>
            <a:pPr lvl="1">
              <a:buFont typeface="Arial" panose="020B0604020202020204" pitchFamily="34" charset="0"/>
              <a:buChar char="•"/>
            </a:pPr>
            <a:r>
              <a:rPr lang="en-US" b="0" i="0" dirty="0">
                <a:solidFill>
                  <a:srgbClr val="0D0D0D"/>
                </a:solidFill>
                <a:effectLst/>
                <a:latin typeface="Söhne"/>
              </a:rPr>
              <a:t>Aims to involve parents in various aspects of school planning, implementation, and evaluation, promoting strong parental engagement to improve student academic achievement and school performance.</a:t>
            </a:r>
          </a:p>
          <a:p>
            <a:pPr lvl="1">
              <a:buFont typeface="Arial" panose="020B0604020202020204" pitchFamily="34" charset="0"/>
              <a:buChar char="•"/>
            </a:pPr>
            <a:r>
              <a:rPr lang="en-US" dirty="0">
                <a:solidFill>
                  <a:srgbClr val="0D0D0D"/>
                </a:solidFill>
                <a:latin typeface="Söhne"/>
              </a:rPr>
              <a:t>Ensures that parents and families are welcomed, engaged, and valued as stakeholders.</a:t>
            </a:r>
            <a:endParaRPr lang="en-US" b="0" i="0" dirty="0">
              <a:solidFill>
                <a:srgbClr val="0D0D0D"/>
              </a:solidFill>
              <a:effectLst/>
              <a:latin typeface="Söhne"/>
            </a:endParaRPr>
          </a:p>
          <a:p>
            <a:pPr lvl="1">
              <a:buFont typeface="Arial" panose="020B0604020202020204" pitchFamily="34" charset="0"/>
              <a:buChar char="•"/>
            </a:pPr>
            <a:r>
              <a:rPr lang="en-US" dirty="0">
                <a:solidFill>
                  <a:srgbClr val="0D0D0D"/>
                </a:solidFill>
                <a:latin typeface="Söhne"/>
              </a:rPr>
              <a:t>Complies with Every Student Succeeds Act (ESSA).</a:t>
            </a:r>
          </a:p>
          <a:p>
            <a:endParaRPr lang="en-US" dirty="0"/>
          </a:p>
        </p:txBody>
      </p:sp>
      <p:sp>
        <p:nvSpPr>
          <p:cNvPr id="4" name="Footer Placeholder 3">
            <a:extLst>
              <a:ext uri="{FF2B5EF4-FFF2-40B4-BE49-F238E27FC236}">
                <a16:creationId xmlns:a16="http://schemas.microsoft.com/office/drawing/2014/main" id="{AC8F256A-6E9A-CFCF-B33C-276F0099892B}"/>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DD064781-DAD4-1EC3-629C-8892D36076AC}"/>
              </a:ext>
            </a:extLst>
          </p:cNvPr>
          <p:cNvSpPr>
            <a:spLocks noGrp="1"/>
          </p:cNvSpPr>
          <p:nvPr>
            <p:ph type="sldNum" sz="quarter" idx="12"/>
          </p:nvPr>
        </p:nvSpPr>
        <p:spPr/>
        <p:txBody>
          <a:bodyPr/>
          <a:lstStyle/>
          <a:p>
            <a:fld id="{B8311696-8D6A-42F5-A94D-443C6F43CC2C}" type="slidenum">
              <a:rPr lang="en-US" smtClean="0"/>
              <a:t>29</a:t>
            </a:fld>
            <a:endParaRPr lang="en-US"/>
          </a:p>
        </p:txBody>
      </p:sp>
    </p:spTree>
    <p:extLst>
      <p:ext uri="{BB962C8B-B14F-4D97-AF65-F5344CB8AC3E}">
        <p14:creationId xmlns:p14="http://schemas.microsoft.com/office/powerpoint/2010/main" val="3016778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926AA-C08F-E230-49B0-5594FBF9A031}"/>
              </a:ext>
            </a:extLst>
          </p:cNvPr>
          <p:cNvSpPr>
            <a:spLocks noGrp="1"/>
          </p:cNvSpPr>
          <p:nvPr>
            <p:ph type="title"/>
          </p:nvPr>
        </p:nvSpPr>
        <p:spPr/>
        <p:txBody>
          <a:bodyPr/>
          <a:lstStyle/>
          <a:p>
            <a:r>
              <a:rPr lang="en-US" dirty="0"/>
              <a:t>Policy Sections </a:t>
            </a:r>
          </a:p>
        </p:txBody>
      </p:sp>
      <p:sp>
        <p:nvSpPr>
          <p:cNvPr id="3" name="Content Placeholder 2">
            <a:extLst>
              <a:ext uri="{FF2B5EF4-FFF2-40B4-BE49-F238E27FC236}">
                <a16:creationId xmlns:a16="http://schemas.microsoft.com/office/drawing/2014/main" id="{C483142C-0B1A-1350-63C0-405127B73E42}"/>
              </a:ext>
            </a:extLst>
          </p:cNvPr>
          <p:cNvSpPr>
            <a:spLocks noGrp="1"/>
          </p:cNvSpPr>
          <p:nvPr>
            <p:ph idx="1"/>
          </p:nvPr>
        </p:nvSpPr>
        <p:spPr/>
        <p:txBody>
          <a:bodyPr/>
          <a:lstStyle/>
          <a:p>
            <a:pPr lvl="1">
              <a:lnSpc>
                <a:spcPct val="150000"/>
              </a:lnSpc>
              <a:buFont typeface="Arial" panose="020B0604020202020204" pitchFamily="34" charset="0"/>
              <a:buChar char="•"/>
            </a:pPr>
            <a:r>
              <a:rPr lang="en-US" sz="2000" dirty="0"/>
              <a:t>Section I – Parent and Family Engagement General Provisions and Expectations</a:t>
            </a:r>
          </a:p>
          <a:p>
            <a:pPr lvl="1">
              <a:lnSpc>
                <a:spcPct val="150000"/>
              </a:lnSpc>
              <a:buFont typeface="Arial" panose="020B0604020202020204" pitchFamily="34" charset="0"/>
              <a:buChar char="•"/>
            </a:pPr>
            <a:r>
              <a:rPr lang="en-US" sz="2000" dirty="0"/>
              <a:t>Section II – Policy Development and Dissemination</a:t>
            </a:r>
          </a:p>
          <a:p>
            <a:pPr lvl="1">
              <a:lnSpc>
                <a:spcPct val="150000"/>
              </a:lnSpc>
              <a:buFont typeface="Arial" panose="020B0604020202020204" pitchFamily="34" charset="0"/>
              <a:buChar char="•"/>
            </a:pPr>
            <a:r>
              <a:rPr lang="en-US" sz="2000" dirty="0"/>
              <a:t>Section III – Accountability, Responsibility, and Evaluation</a:t>
            </a:r>
          </a:p>
          <a:p>
            <a:pPr lvl="1">
              <a:lnSpc>
                <a:spcPct val="150000"/>
              </a:lnSpc>
              <a:buFont typeface="Arial" panose="020B0604020202020204" pitchFamily="34" charset="0"/>
              <a:buChar char="•"/>
            </a:pPr>
            <a:r>
              <a:rPr lang="en-US" sz="2000" dirty="0"/>
              <a:t>Section IV – School Improvement Opportunities and Activities</a:t>
            </a:r>
          </a:p>
          <a:p>
            <a:pPr lvl="1">
              <a:lnSpc>
                <a:spcPct val="150000"/>
              </a:lnSpc>
              <a:buFont typeface="Arial" panose="020B0604020202020204" pitchFamily="34" charset="0"/>
              <a:buChar char="•"/>
            </a:pPr>
            <a:r>
              <a:rPr lang="en-US" sz="2000" dirty="0"/>
              <a:t>Section V – Capacity Building for Parent and Family Engagement</a:t>
            </a:r>
          </a:p>
          <a:p>
            <a:pPr lvl="1">
              <a:lnSpc>
                <a:spcPct val="150000"/>
              </a:lnSpc>
              <a:buFont typeface="Arial" panose="020B0604020202020204" pitchFamily="34" charset="0"/>
              <a:buChar char="•"/>
            </a:pPr>
            <a:r>
              <a:rPr lang="en-US" sz="2000" dirty="0"/>
              <a:t>Section VI – Parents’ Right-to-Know, Notifications, and Other Rights</a:t>
            </a:r>
          </a:p>
          <a:p>
            <a:pPr lvl="1">
              <a:lnSpc>
                <a:spcPct val="150000"/>
              </a:lnSpc>
              <a:buFont typeface="Arial" panose="020B0604020202020204" pitchFamily="34" charset="0"/>
              <a:buChar char="•"/>
            </a:pPr>
            <a:r>
              <a:rPr lang="en-US" sz="2000" dirty="0"/>
              <a:t>Section VII – Process for Title I and Parent and Family Engagement Policy Complaints</a:t>
            </a:r>
          </a:p>
          <a:p>
            <a:endParaRPr lang="en-US" dirty="0"/>
          </a:p>
        </p:txBody>
      </p:sp>
      <p:sp>
        <p:nvSpPr>
          <p:cNvPr id="4" name="Footer Placeholder 3">
            <a:extLst>
              <a:ext uri="{FF2B5EF4-FFF2-40B4-BE49-F238E27FC236}">
                <a16:creationId xmlns:a16="http://schemas.microsoft.com/office/drawing/2014/main" id="{8ECFFC6B-7F5A-E2BB-0348-0213CBA0D2A9}"/>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8BD77E53-9B02-4CDB-5D3D-0E79CD27F79C}"/>
              </a:ext>
            </a:extLst>
          </p:cNvPr>
          <p:cNvSpPr>
            <a:spLocks noGrp="1"/>
          </p:cNvSpPr>
          <p:nvPr>
            <p:ph type="sldNum" sz="quarter" idx="12"/>
          </p:nvPr>
        </p:nvSpPr>
        <p:spPr/>
        <p:txBody>
          <a:bodyPr/>
          <a:lstStyle/>
          <a:p>
            <a:fld id="{B8311696-8D6A-42F5-A94D-443C6F43CC2C}" type="slidenum">
              <a:rPr lang="en-US" smtClean="0"/>
              <a:t>30</a:t>
            </a:fld>
            <a:endParaRPr lang="en-US"/>
          </a:p>
        </p:txBody>
      </p:sp>
    </p:spTree>
    <p:extLst>
      <p:ext uri="{BB962C8B-B14F-4D97-AF65-F5344CB8AC3E}">
        <p14:creationId xmlns:p14="http://schemas.microsoft.com/office/powerpoint/2010/main" val="2478529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8A3E3-2CE3-77A2-357E-7AC86E97196D}"/>
              </a:ext>
            </a:extLst>
          </p:cNvPr>
          <p:cNvSpPr>
            <a:spLocks noGrp="1"/>
          </p:cNvSpPr>
          <p:nvPr>
            <p:ph type="title"/>
          </p:nvPr>
        </p:nvSpPr>
        <p:spPr/>
        <p:txBody>
          <a:bodyPr/>
          <a:lstStyle/>
          <a:p>
            <a:r>
              <a:rPr lang="en-US" dirty="0"/>
              <a:t>Revisions </a:t>
            </a:r>
          </a:p>
        </p:txBody>
      </p:sp>
      <p:sp>
        <p:nvSpPr>
          <p:cNvPr id="3" name="Content Placeholder 2">
            <a:extLst>
              <a:ext uri="{FF2B5EF4-FFF2-40B4-BE49-F238E27FC236}">
                <a16:creationId xmlns:a16="http://schemas.microsoft.com/office/drawing/2014/main" id="{61AC4ADA-B621-D554-802A-FF826FC38203}"/>
              </a:ext>
            </a:extLst>
          </p:cNvPr>
          <p:cNvSpPr>
            <a:spLocks noGrp="1"/>
          </p:cNvSpPr>
          <p:nvPr>
            <p:ph idx="1"/>
          </p:nvPr>
        </p:nvSpPr>
        <p:spPr/>
        <p:txBody>
          <a:bodyPr>
            <a:normAutofit lnSpcReduction="10000"/>
          </a:bodyPr>
          <a:lstStyle/>
          <a:p>
            <a:pPr>
              <a:buFont typeface="Wingdings" panose="05000000000000000000" pitchFamily="2" charset="2"/>
              <a:buChar char="§"/>
            </a:pPr>
            <a:r>
              <a:rPr lang="en-US" b="0" i="0" dirty="0">
                <a:solidFill>
                  <a:srgbClr val="0D0D0D"/>
                </a:solidFill>
                <a:effectLst/>
                <a:highlight>
                  <a:srgbClr val="FFFFFF"/>
                </a:highlight>
                <a:latin typeface="Söhne"/>
              </a:rPr>
              <a:t>Policy 1012 underwent extensive revisions and updates in 2023. </a:t>
            </a:r>
          </a:p>
          <a:p>
            <a:pPr>
              <a:buFont typeface="Wingdings" panose="05000000000000000000" pitchFamily="2" charset="2"/>
              <a:buChar char="§"/>
            </a:pPr>
            <a:r>
              <a:rPr lang="en-US" b="0" i="0" dirty="0">
                <a:solidFill>
                  <a:srgbClr val="0D0D0D"/>
                </a:solidFill>
                <a:effectLst/>
                <a:highlight>
                  <a:srgbClr val="FFFFFF"/>
                </a:highlight>
                <a:latin typeface="Söhne"/>
              </a:rPr>
              <a:t>The policy, subject to its required annual review, necessitated one additional revision in 2024:</a:t>
            </a:r>
          </a:p>
          <a:p>
            <a:pPr marL="0" indent="0">
              <a:buNone/>
            </a:pPr>
            <a:endParaRPr lang="en-US" b="0" i="0" dirty="0">
              <a:solidFill>
                <a:srgbClr val="0D0D0D"/>
              </a:solidFill>
              <a:effectLst/>
              <a:highlight>
                <a:srgbClr val="FFFFFF"/>
              </a:highlight>
              <a:latin typeface="Söhne"/>
            </a:endParaRPr>
          </a:p>
          <a:p>
            <a:pPr marL="0" marR="0">
              <a:lnSpc>
                <a:spcPct val="107000"/>
              </a:lnSpc>
              <a:spcBef>
                <a:spcPts val="0"/>
              </a:spcBef>
              <a:spcAft>
                <a:spcPts val="800"/>
              </a:spcAft>
            </a:pPr>
            <a:r>
              <a:rPr lang="en-US" sz="1800" u="sng" strike="sngStrike" dirty="0">
                <a:solidFill>
                  <a:srgbClr val="FF0000"/>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PEP - Parents Empowering Parents </a:t>
            </a:r>
            <a:endParaRPr lang="en-US" sz="1800" strike="sngStrike" dirty="0">
              <a:solidFill>
                <a:srgbClr val="FF0000"/>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strike="sngStrike"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Parents Empowering Parents (P.E.P.) is designed to promote and expand parental engagement while also offering networking opportunities between parents and guardians. OPEN TO ALL District families, P.E.P. will hold four annual virtual information sessions a year to provide parents and families valuable tips, tools, and resources to help support students’ academic and emotional well-being so that they graduate college, career, and life-ready. </a:t>
            </a:r>
            <a:endParaRPr lang="en-US" sz="1800" strike="sngStrike" dirty="0">
              <a:solidFill>
                <a:srgbClr val="FF0000"/>
              </a:solidFill>
              <a:effectLst/>
              <a:highlight>
                <a:srgbClr val="FFFFFF"/>
              </a:highligh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strike="sngStrike" dirty="0">
                <a:solidFill>
                  <a:srgbClr val="FF000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Each session will be moderated by a PPS representative and feature either a guest speaker or for open sessions, breakout rooms with parents/guardians by grade bands (i.e., K-2; 3-5; 6-8; 9-12; etc.).  The meetings will be 45 minutes per session. The meetings will consist of a 20-30 minute presentation and 15-25 minutes for discussion.  </a:t>
            </a:r>
            <a:endParaRPr lang="en-US" sz="1800" strike="sngStrike" dirty="0">
              <a:solidFill>
                <a:srgbClr val="FF0000"/>
              </a:solidFill>
              <a:effectLst/>
              <a:highlight>
                <a:srgbClr val="FFFFFF"/>
              </a:highlight>
              <a:latin typeface="Calibri" panose="020F0502020204030204" pitchFamily="34" charset="0"/>
              <a:ea typeface="Calibri" panose="020F0502020204030204" pitchFamily="34" charset="0"/>
            </a:endParaRPr>
          </a:p>
          <a:p>
            <a:pPr marL="0" indent="0">
              <a:buNone/>
            </a:pPr>
            <a:endParaRPr lang="en-US" dirty="0"/>
          </a:p>
        </p:txBody>
      </p:sp>
      <p:sp>
        <p:nvSpPr>
          <p:cNvPr id="4" name="Footer Placeholder 3">
            <a:extLst>
              <a:ext uri="{FF2B5EF4-FFF2-40B4-BE49-F238E27FC236}">
                <a16:creationId xmlns:a16="http://schemas.microsoft.com/office/drawing/2014/main" id="{BC881580-A9CF-D3CB-AB6A-86ACF2CE2B43}"/>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BD5BC642-BC77-748E-77AD-963FF4934CF5}"/>
              </a:ext>
            </a:extLst>
          </p:cNvPr>
          <p:cNvSpPr>
            <a:spLocks noGrp="1"/>
          </p:cNvSpPr>
          <p:nvPr>
            <p:ph type="sldNum" sz="quarter" idx="12"/>
          </p:nvPr>
        </p:nvSpPr>
        <p:spPr/>
        <p:txBody>
          <a:bodyPr/>
          <a:lstStyle/>
          <a:p>
            <a:fld id="{B8311696-8D6A-42F5-A94D-443C6F43CC2C}" type="slidenum">
              <a:rPr lang="en-US" smtClean="0"/>
              <a:t>31</a:t>
            </a:fld>
            <a:endParaRPr lang="en-US"/>
          </a:p>
        </p:txBody>
      </p:sp>
    </p:spTree>
    <p:extLst>
      <p:ext uri="{BB962C8B-B14F-4D97-AF65-F5344CB8AC3E}">
        <p14:creationId xmlns:p14="http://schemas.microsoft.com/office/powerpoint/2010/main" val="2248023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46C"/>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DC0FC1A-A3BF-88D3-2F1A-67E5749D30B5}"/>
              </a:ext>
            </a:extLst>
          </p:cNvPr>
          <p:cNvSpPr>
            <a:spLocks noGrp="1"/>
          </p:cNvSpPr>
          <p:nvPr>
            <p:ph type="title"/>
          </p:nvPr>
        </p:nvSpPr>
        <p:spPr>
          <a:xfrm>
            <a:off x="550606" y="758952"/>
            <a:ext cx="10943304" cy="3892168"/>
          </a:xfrm>
        </p:spPr>
        <p:txBody>
          <a:bodyPr vert="horz" lIns="91440" tIns="45720" rIns="91440" bIns="45720" rtlCol="0" anchor="b">
            <a:normAutofit fontScale="90000"/>
          </a:bodyPr>
          <a:lstStyle/>
          <a:p>
            <a:r>
              <a:rPr lang="en-US" sz="9600" dirty="0">
                <a:solidFill>
                  <a:schemeClr val="bg1"/>
                </a:solidFill>
              </a:rPr>
              <a:t>PROHIBITION AGAINST BULLYING/HARASSMENT</a:t>
            </a:r>
          </a:p>
        </p:txBody>
      </p:sp>
      <p:sp>
        <p:nvSpPr>
          <p:cNvPr id="33" name="Rectangle 32">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22C8DB0-2F6C-D896-2312-370F4C29FA17}"/>
              </a:ext>
            </a:extLst>
          </p:cNvPr>
          <p:cNvSpPr>
            <a:spLocks noGrp="1"/>
          </p:cNvSpPr>
          <p:nvPr>
            <p:ph type="ftr" sz="quarter" idx="11"/>
          </p:nvPr>
        </p:nvSpPr>
        <p:spPr>
          <a:xfrm>
            <a:off x="3686185" y="6459785"/>
            <a:ext cx="4822804" cy="365125"/>
          </a:xfrm>
        </p:spPr>
        <p:txBody>
          <a:bodyPr vert="horz" lIns="91440" tIns="45720" rIns="91440" bIns="45720" rtlCol="0" anchor="ctr">
            <a:normAutofit/>
          </a:bodyPr>
          <a:lstStyle/>
          <a:p>
            <a:pPr marL="0" marR="0" lvl="0" indent="0" algn="ctr" defTabSz="457200" rtl="0" eaLnBrk="1" fontAlgn="auto" latinLnBrk="0" hangingPunct="1">
              <a:lnSpc>
                <a:spcPct val="90000"/>
              </a:lnSpc>
              <a:spcBef>
                <a:spcPts val="0"/>
              </a:spcBef>
              <a:spcAft>
                <a:spcPts val="600"/>
              </a:spcAft>
              <a:buClrTx/>
              <a:buSzTx/>
              <a:buFontTx/>
              <a:buNone/>
              <a:tabLst/>
              <a:defRPr/>
            </a:pPr>
            <a:r>
              <a:rPr kumimoji="0" lang="en-US" sz="900" b="0" i="0" u="none" strike="noStrike" kern="1200" cap="all" spc="0" normalizeH="0" baseline="0" noProof="0">
                <a:ln>
                  <a:noFill/>
                </a:ln>
                <a:solidFill>
                  <a:srgbClr val="FFFFFF"/>
                </a:solidFill>
                <a:effectLst/>
                <a:uLnTx/>
                <a:uFillTx/>
                <a:latin typeface="Calibri" panose="020F0502020204030204"/>
                <a:ea typeface="+mn-ea"/>
                <a:cs typeface="+mn-cs"/>
              </a:rPr>
              <a:t>© WBK Legal 2023  This presentation is informational only and does not constitute legal advice.</a:t>
            </a:r>
          </a:p>
        </p:txBody>
      </p:sp>
      <p:sp>
        <p:nvSpPr>
          <p:cNvPr id="6" name="Slide Number Placeholder 5">
            <a:extLst>
              <a:ext uri="{FF2B5EF4-FFF2-40B4-BE49-F238E27FC236}">
                <a16:creationId xmlns:a16="http://schemas.microsoft.com/office/drawing/2014/main" id="{54D1708C-0594-3D14-3217-0F557D0E81B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B8311696-8D6A-42F5-A94D-443C6F43CC2C}"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32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2536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F5EBE0B-6CCD-9C1D-22E0-D4BAFA2E508B}"/>
              </a:ext>
            </a:extLst>
          </p:cNvPr>
          <p:cNvSpPr>
            <a:spLocks noGrp="1"/>
          </p:cNvSpPr>
          <p:nvPr>
            <p:ph type="title"/>
          </p:nvPr>
        </p:nvSpPr>
        <p:spPr/>
        <p:txBody>
          <a:bodyPr/>
          <a:lstStyle/>
          <a:p>
            <a:r>
              <a:rPr lang="en-US" dirty="0"/>
              <a:t>Purpose</a:t>
            </a:r>
          </a:p>
        </p:txBody>
      </p:sp>
      <p:sp>
        <p:nvSpPr>
          <p:cNvPr id="8" name="Content Placeholder 7">
            <a:extLst>
              <a:ext uri="{FF2B5EF4-FFF2-40B4-BE49-F238E27FC236}">
                <a16:creationId xmlns:a16="http://schemas.microsoft.com/office/drawing/2014/main" id="{0393957A-DFEB-D0DA-E856-4237A6F2DDE3}"/>
              </a:ext>
            </a:extLst>
          </p:cNvPr>
          <p:cNvSpPr>
            <a:spLocks noGrp="1"/>
          </p:cNvSpPr>
          <p:nvPr>
            <p:ph idx="1"/>
          </p:nvPr>
        </p:nvSpPr>
        <p:spPr/>
        <p:txBody>
          <a:bodyPr/>
          <a:lstStyle/>
          <a:p>
            <a:r>
              <a:rPr lang="en-US" sz="1800" kern="0" dirty="0">
                <a:solidFill>
                  <a:srgbClr val="333333"/>
                </a:solidFill>
                <a:effectLst/>
                <a:latin typeface="Calibri" panose="020F0502020204030204" pitchFamily="34" charset="0"/>
                <a:ea typeface="Times New Roman" panose="02020603050405020304" pitchFamily="18" charset="0"/>
              </a:rPr>
              <a:t>The Board of Education is committed to providing all students and employees with the right to a safe, positive and civil educational environment, free from harassment and/or bullying. The Board recognizes that bullying and harassment create an atmosphere of fear and intimidation, detract from the safe environment necessary for student learning, and may lead to more serious violence. Therefore, it shall be the policy of the District to maintain an educational environment in which bullying and harassment in any form is neither tolerated nor permitted.</a:t>
            </a:r>
            <a:endParaRPr lang="en-US" dirty="0"/>
          </a:p>
        </p:txBody>
      </p:sp>
      <p:sp>
        <p:nvSpPr>
          <p:cNvPr id="5" name="Footer Placeholder 4">
            <a:extLst>
              <a:ext uri="{FF2B5EF4-FFF2-40B4-BE49-F238E27FC236}">
                <a16:creationId xmlns:a16="http://schemas.microsoft.com/office/drawing/2014/main" id="{BF216333-ECF5-7CC0-92B5-4E7E10174931}"/>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6" name="Slide Number Placeholder 5">
            <a:extLst>
              <a:ext uri="{FF2B5EF4-FFF2-40B4-BE49-F238E27FC236}">
                <a16:creationId xmlns:a16="http://schemas.microsoft.com/office/drawing/2014/main" id="{EED35C78-8913-635F-74B9-4BA800963B4B}"/>
              </a:ext>
            </a:extLst>
          </p:cNvPr>
          <p:cNvSpPr>
            <a:spLocks noGrp="1"/>
          </p:cNvSpPr>
          <p:nvPr>
            <p:ph type="sldNum" sz="quarter" idx="12"/>
          </p:nvPr>
        </p:nvSpPr>
        <p:spPr/>
        <p:txBody>
          <a:bodyPr/>
          <a:lstStyle/>
          <a:p>
            <a:fld id="{B8311696-8D6A-42F5-A94D-443C6F43CC2C}" type="slidenum">
              <a:rPr lang="en-US" smtClean="0"/>
              <a:t>33</a:t>
            </a:fld>
            <a:endParaRPr lang="en-US"/>
          </a:p>
        </p:txBody>
      </p:sp>
    </p:spTree>
    <p:extLst>
      <p:ext uri="{BB962C8B-B14F-4D97-AF65-F5344CB8AC3E}">
        <p14:creationId xmlns:p14="http://schemas.microsoft.com/office/powerpoint/2010/main" val="786287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9A2ED-B6D1-DC93-6FAD-719EEA3EE421}"/>
              </a:ext>
            </a:extLst>
          </p:cNvPr>
          <p:cNvSpPr>
            <a:spLocks noGrp="1"/>
          </p:cNvSpPr>
          <p:nvPr>
            <p:ph type="title"/>
          </p:nvPr>
        </p:nvSpPr>
        <p:spPr/>
        <p:txBody>
          <a:bodyPr/>
          <a:lstStyle/>
          <a:p>
            <a:r>
              <a:rPr lang="en-US" dirty="0"/>
              <a:t>Revisions </a:t>
            </a:r>
          </a:p>
        </p:txBody>
      </p:sp>
      <p:sp>
        <p:nvSpPr>
          <p:cNvPr id="3" name="Content Placeholder 2">
            <a:extLst>
              <a:ext uri="{FF2B5EF4-FFF2-40B4-BE49-F238E27FC236}">
                <a16:creationId xmlns:a16="http://schemas.microsoft.com/office/drawing/2014/main" id="{28561285-EB18-14F4-6E5D-786D6EECC156}"/>
              </a:ext>
            </a:extLst>
          </p:cNvPr>
          <p:cNvSpPr>
            <a:spLocks noGrp="1"/>
          </p:cNvSpPr>
          <p:nvPr>
            <p:ph idx="1"/>
          </p:nvPr>
        </p:nvSpPr>
        <p:spPr/>
        <p:txBody>
          <a:bodyPr/>
          <a:lstStyle/>
          <a:p>
            <a:r>
              <a:rPr lang="en-US" dirty="0">
                <a:solidFill>
                  <a:srgbClr val="FF0000"/>
                </a:solidFill>
              </a:rPr>
              <a:t>This Policy recognizes that bullying may involve an observed or perceived power imbalance. A power imbalance occurs when the aggressive party has either the perception or reality of being more dominant in some manner.</a:t>
            </a:r>
          </a:p>
          <a:p>
            <a:endParaRPr lang="en-US" dirty="0">
              <a:solidFill>
                <a:srgbClr val="FF0000"/>
              </a:solidFill>
            </a:endParaRPr>
          </a:p>
          <a:p>
            <a:r>
              <a:rPr lang="en-US" dirty="0">
                <a:solidFill>
                  <a:srgbClr val="FF0000"/>
                </a:solidFill>
              </a:rPr>
              <a:t>When a student's behavior indicates a threat to the safety of the student, other students, school employees, school facilities, the community or others, District staff shall report the student to the threat assessment team, in accordance with applicable law and School Board Policy. [10][11]</a:t>
            </a:r>
          </a:p>
        </p:txBody>
      </p:sp>
      <p:sp>
        <p:nvSpPr>
          <p:cNvPr id="4" name="Footer Placeholder 3">
            <a:extLst>
              <a:ext uri="{FF2B5EF4-FFF2-40B4-BE49-F238E27FC236}">
                <a16:creationId xmlns:a16="http://schemas.microsoft.com/office/drawing/2014/main" id="{C50AE5B7-EBD4-2507-38B5-0BE23A1BC457}"/>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530FC101-629D-3C1D-D74E-022ACC7F3B76}"/>
              </a:ext>
            </a:extLst>
          </p:cNvPr>
          <p:cNvSpPr>
            <a:spLocks noGrp="1"/>
          </p:cNvSpPr>
          <p:nvPr>
            <p:ph type="sldNum" sz="quarter" idx="12"/>
          </p:nvPr>
        </p:nvSpPr>
        <p:spPr/>
        <p:txBody>
          <a:bodyPr/>
          <a:lstStyle/>
          <a:p>
            <a:fld id="{B8311696-8D6A-42F5-A94D-443C6F43CC2C}" type="slidenum">
              <a:rPr lang="en-US" smtClean="0"/>
              <a:t>34</a:t>
            </a:fld>
            <a:endParaRPr lang="en-US"/>
          </a:p>
        </p:txBody>
      </p:sp>
    </p:spTree>
    <p:extLst>
      <p:ext uri="{BB962C8B-B14F-4D97-AF65-F5344CB8AC3E}">
        <p14:creationId xmlns:p14="http://schemas.microsoft.com/office/powerpoint/2010/main" val="883025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246C"/>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DC0FC1A-A3BF-88D3-2F1A-67E5749D30B5}"/>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dirty="0">
                <a:solidFill>
                  <a:schemeClr val="bg1"/>
                </a:solidFill>
              </a:rPr>
              <a:t>ADOPTION OF INSTRUCTIONAL MATERIALS</a:t>
            </a:r>
          </a:p>
        </p:txBody>
      </p:sp>
      <p:sp>
        <p:nvSpPr>
          <p:cNvPr id="33" name="Rectangle 32">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22C8DB0-2F6C-D896-2312-370F4C29FA17}"/>
              </a:ext>
            </a:extLst>
          </p:cNvPr>
          <p:cNvSpPr>
            <a:spLocks noGrp="1"/>
          </p:cNvSpPr>
          <p:nvPr>
            <p:ph type="ftr" sz="quarter" idx="11"/>
          </p:nvPr>
        </p:nvSpPr>
        <p:spPr>
          <a:xfrm>
            <a:off x="3686185" y="6459785"/>
            <a:ext cx="4822804" cy="365125"/>
          </a:xfrm>
        </p:spPr>
        <p:txBody>
          <a:bodyPr vert="horz" lIns="91440" tIns="45720" rIns="91440" bIns="45720" rtlCol="0" anchor="ctr">
            <a:normAutofit/>
          </a:bodyPr>
          <a:lstStyle/>
          <a:p>
            <a:pPr marL="0" marR="0" lvl="0" indent="0" algn="ctr" defTabSz="457200" rtl="0" eaLnBrk="1" fontAlgn="auto" latinLnBrk="0" hangingPunct="1">
              <a:lnSpc>
                <a:spcPct val="90000"/>
              </a:lnSpc>
              <a:spcBef>
                <a:spcPts val="0"/>
              </a:spcBef>
              <a:spcAft>
                <a:spcPts val="600"/>
              </a:spcAft>
              <a:buClrTx/>
              <a:buSzTx/>
              <a:buFontTx/>
              <a:buNone/>
              <a:tabLst/>
              <a:defRPr/>
            </a:pPr>
            <a:r>
              <a:rPr kumimoji="0" lang="en-US" sz="900" b="0" i="0" u="none" strike="noStrike" kern="1200" cap="all" spc="0" normalizeH="0" baseline="0" noProof="0">
                <a:ln>
                  <a:noFill/>
                </a:ln>
                <a:solidFill>
                  <a:srgbClr val="FFFFFF"/>
                </a:solidFill>
                <a:effectLst/>
                <a:uLnTx/>
                <a:uFillTx/>
                <a:latin typeface="Calibri" panose="020F0502020204030204"/>
                <a:ea typeface="+mn-ea"/>
                <a:cs typeface="+mn-cs"/>
              </a:rPr>
              <a:t>© WBK Legal 2023  This presentation is informational only and does not constitute legal advice.</a:t>
            </a:r>
          </a:p>
        </p:txBody>
      </p:sp>
      <p:sp>
        <p:nvSpPr>
          <p:cNvPr id="6" name="Slide Number Placeholder 5">
            <a:extLst>
              <a:ext uri="{FF2B5EF4-FFF2-40B4-BE49-F238E27FC236}">
                <a16:creationId xmlns:a16="http://schemas.microsoft.com/office/drawing/2014/main" id="{54D1708C-0594-3D14-3217-0F557D0E81B8}"/>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B8311696-8D6A-42F5-A94D-443C6F43CC2C}"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35</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887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6A8A3-F5F2-F482-4311-CA216889DAAB}"/>
              </a:ext>
            </a:extLst>
          </p:cNvPr>
          <p:cNvSpPr>
            <a:spLocks noGrp="1"/>
          </p:cNvSpPr>
          <p:nvPr>
            <p:ph type="title"/>
          </p:nvPr>
        </p:nvSpPr>
        <p:spPr/>
        <p:txBody>
          <a:bodyPr/>
          <a:lstStyle/>
          <a:p>
            <a:r>
              <a:rPr lang="en-US" dirty="0"/>
              <a:t>Authority </a:t>
            </a:r>
          </a:p>
        </p:txBody>
      </p:sp>
      <p:sp>
        <p:nvSpPr>
          <p:cNvPr id="3" name="Content Placeholder 2">
            <a:extLst>
              <a:ext uri="{FF2B5EF4-FFF2-40B4-BE49-F238E27FC236}">
                <a16:creationId xmlns:a16="http://schemas.microsoft.com/office/drawing/2014/main" id="{18FD3A08-88B7-27AB-0065-381CC9948BA9}"/>
              </a:ext>
            </a:extLst>
          </p:cNvPr>
          <p:cNvSpPr>
            <a:spLocks noGrp="1"/>
          </p:cNvSpPr>
          <p:nvPr>
            <p:ph idx="1"/>
          </p:nvPr>
        </p:nvSpPr>
        <p:spPr/>
        <p:txBody>
          <a:bodyPr>
            <a:normAutofit/>
          </a:bodyPr>
          <a:lstStyle/>
          <a:p>
            <a:pPr marL="0" marR="0" indent="0" fontAlgn="t">
              <a:lnSpc>
                <a:spcPct val="107000"/>
              </a:lnSpc>
              <a:spcBef>
                <a:spcPts val="0"/>
              </a:spcBef>
              <a:spcAft>
                <a:spcPts val="0"/>
              </a:spcAft>
              <a:buNone/>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The Board has the legal responsibility to select instructional materials that reflect the Pennsylvania State Standards and align with the District's Content Standards.</a:t>
            </a:r>
            <a:r>
              <a:rPr lang="en-US" sz="1800" u="sng" dirty="0">
                <a:solidFill>
                  <a:srgbClr val="0000FF"/>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hlinkClick r:id="rId3" tooltip="24 P.S. 508"/>
              </a:rPr>
              <a:t>[1]</a:t>
            </a:r>
            <a:r>
              <a:rPr lang="en-US" sz="1800" u="sng" dirty="0">
                <a:solidFill>
                  <a:srgbClr val="0000FF"/>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hlinkClick r:id="rId4" tooltip="24 P.S. 801"/>
              </a:rPr>
              <a:t>[2]</a:t>
            </a:r>
            <a:r>
              <a:rPr lang="en-US" sz="1800" u="sng" dirty="0">
                <a:solidFill>
                  <a:srgbClr val="0000FF"/>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hlinkClick r:id="rId5" tooltip="24 P.S. 803"/>
              </a:rPr>
              <a:t>[3]</a:t>
            </a:r>
            <a:endParaRPr lang="en-US" sz="18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marR="0" fontAlgn="t">
              <a:lnSpc>
                <a:spcPct val="107000"/>
              </a:lnSpc>
              <a:spcBef>
                <a:spcPts val="0"/>
              </a:spcBef>
              <a:spcAft>
                <a:spcPts val="0"/>
              </a:spcAft>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marR="0" indent="0" fontAlgn="t">
              <a:lnSpc>
                <a:spcPct val="107000"/>
              </a:lnSpc>
              <a:spcBef>
                <a:spcPts val="0"/>
              </a:spcBef>
              <a:spcAft>
                <a:spcPts val="0"/>
              </a:spcAft>
              <a:buNone/>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The primary criteria for the selection of instructional materials are to address the needs of students as described in the Content Standards at each grade level. All instructional materials and supplementary materials shall reflect in both narrative and illustration a diverse American society and shall provide equal representation of African-American and other cultural and ethnic groups. </a:t>
            </a:r>
            <a:r>
              <a:rPr lang="en-US" sz="1800" u="sng"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Adopted instructional materials should avoid </a:t>
            </a:r>
            <a:r>
              <a:rPr lang="en-US" sz="1800" u="sng"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stereotyped content based on race, gender, and historically marginalized communities</a:t>
            </a:r>
            <a:r>
              <a:rPr lang="en-US" sz="1800" u="sng" dirty="0">
                <a:solidFill>
                  <a:srgbClr val="333333"/>
                </a:solidFill>
                <a:highlight>
                  <a:srgbClr val="FFFFFF"/>
                </a:highlight>
                <a:latin typeface="Calibri" panose="020F0502020204030204" pitchFamily="34" charset="0"/>
                <a:ea typeface="Times New Roman" panose="02020603050405020304" pitchFamily="18" charset="0"/>
                <a:cs typeface="Arial" panose="020B0604020202020204" pitchFamily="34" charset="0"/>
              </a:rPr>
              <a:t> </a:t>
            </a:r>
            <a:r>
              <a:rPr lang="en-US" sz="1800" u="sng" strike="sngStrike" dirty="0">
                <a:solidFill>
                  <a:srgbClr val="FF0000"/>
                </a:solidFill>
                <a:highlight>
                  <a:srgbClr val="FFFFFF"/>
                </a:highlight>
                <a:latin typeface="Calibri" panose="020F0502020204030204" pitchFamily="34" charset="0"/>
                <a:ea typeface="Times New Roman" panose="02020603050405020304" pitchFamily="18" charset="0"/>
                <a:cs typeface="Arial" panose="020B0604020202020204" pitchFamily="34" charset="0"/>
              </a:rPr>
              <a:t>images based on race and gender</a:t>
            </a:r>
            <a:r>
              <a:rPr lang="en-US" sz="1800" u="sng"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a:t>
            </a:r>
            <a:r>
              <a:rPr lang="en-US" sz="1800" dirty="0">
                <a:solidFill>
                  <a:srgbClr val="000000"/>
                </a:solidFill>
                <a:effectLst/>
                <a:highlight>
                  <a:srgbClr val="FFFFFF"/>
                </a:highlight>
                <a:latin typeface="Calibri" panose="020F0502020204030204" pitchFamily="34" charset="0"/>
                <a:ea typeface="Calibri" panose="020F0502020204030204" pitchFamily="34" charset="0"/>
                <a:cs typeface="Arial" panose="020B0604020202020204" pitchFamily="34" charset="0"/>
              </a:rPr>
              <a:t> </a:t>
            </a: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Instructional materials should reflect gender and ethnic minorities participating in leadership roles in all aspects of society. The instructional materials that are ultimately selected in each subject area must be</a:t>
            </a:r>
            <a:r>
              <a:rPr lang="en-US" sz="1800" dirty="0">
                <a:solidFill>
                  <a:srgbClr val="000000"/>
                </a:solidFill>
                <a:effectLst/>
                <a:highlight>
                  <a:srgbClr val="FFFFFF"/>
                </a:highlight>
                <a:latin typeface="Calibri" panose="020F0502020204030204" pitchFamily="34" charset="0"/>
                <a:ea typeface="Calibri" panose="020F0502020204030204" pitchFamily="34" charset="0"/>
                <a:cs typeface="Arial" panose="020B0604020202020204" pitchFamily="34" charset="0"/>
              </a:rPr>
              <a:t> </a:t>
            </a:r>
            <a:r>
              <a:rPr lang="en-US" sz="1800"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researched, evidence based, and aligned to academic standards </a:t>
            </a:r>
            <a:r>
              <a:rPr lang="en-US" sz="1800" strike="sngStrike"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challenging</a:t>
            </a:r>
            <a:r>
              <a:rPr lang="en-US" sz="1800"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and stretch students to meet high standards.  </a:t>
            </a:r>
            <a:r>
              <a:rPr lang="en-US" sz="1800" dirty="0">
                <a:effectLst/>
                <a:latin typeface="Calibri" panose="020F0502020204030204" pitchFamily="34" charset="0"/>
                <a:ea typeface="Calibri" panose="020F0502020204030204" pitchFamily="34" charset="0"/>
                <a:cs typeface="Arial" panose="020B0604020202020204" pitchFamily="34" charset="0"/>
              </a:rPr>
              <a:t>Adopted instructional materials should avoid stereotyped content based on race, gender, and historically marginalized communities. </a:t>
            </a:r>
          </a:p>
          <a:p>
            <a:endParaRPr lang="en-US" dirty="0"/>
          </a:p>
        </p:txBody>
      </p:sp>
      <p:sp>
        <p:nvSpPr>
          <p:cNvPr id="4" name="Footer Placeholder 3">
            <a:extLst>
              <a:ext uri="{FF2B5EF4-FFF2-40B4-BE49-F238E27FC236}">
                <a16:creationId xmlns:a16="http://schemas.microsoft.com/office/drawing/2014/main" id="{B55A7BA4-C0E5-3D38-A296-24F7F8B04EAE}"/>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0A703DA6-C025-7EB3-C33D-48C366160F43}"/>
              </a:ext>
            </a:extLst>
          </p:cNvPr>
          <p:cNvSpPr>
            <a:spLocks noGrp="1"/>
          </p:cNvSpPr>
          <p:nvPr>
            <p:ph type="sldNum" sz="quarter" idx="12"/>
          </p:nvPr>
        </p:nvSpPr>
        <p:spPr/>
        <p:txBody>
          <a:bodyPr/>
          <a:lstStyle/>
          <a:p>
            <a:fld id="{B8311696-8D6A-42F5-A94D-443C6F43CC2C}" type="slidenum">
              <a:rPr lang="en-US" smtClean="0"/>
              <a:t>36</a:t>
            </a:fld>
            <a:endParaRPr lang="en-US"/>
          </a:p>
        </p:txBody>
      </p:sp>
    </p:spTree>
    <p:extLst>
      <p:ext uri="{BB962C8B-B14F-4D97-AF65-F5344CB8AC3E}">
        <p14:creationId xmlns:p14="http://schemas.microsoft.com/office/powerpoint/2010/main" val="2257697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872AC-6A16-DD78-A8E3-5DDE97F41B93}"/>
              </a:ext>
            </a:extLst>
          </p:cNvPr>
          <p:cNvSpPr>
            <a:spLocks noGrp="1"/>
          </p:cNvSpPr>
          <p:nvPr>
            <p:ph type="title"/>
          </p:nvPr>
        </p:nvSpPr>
        <p:spPr/>
        <p:txBody>
          <a:bodyPr/>
          <a:lstStyle/>
          <a:p>
            <a:r>
              <a:rPr lang="en-US" dirty="0"/>
              <a:t>Instructional Materials </a:t>
            </a:r>
          </a:p>
        </p:txBody>
      </p:sp>
      <p:sp>
        <p:nvSpPr>
          <p:cNvPr id="3" name="Content Placeholder 2">
            <a:extLst>
              <a:ext uri="{FF2B5EF4-FFF2-40B4-BE49-F238E27FC236}">
                <a16:creationId xmlns:a16="http://schemas.microsoft.com/office/drawing/2014/main" id="{71A18CCA-A33A-3299-2A1A-E43A9E040D6F}"/>
              </a:ext>
            </a:extLst>
          </p:cNvPr>
          <p:cNvSpPr>
            <a:spLocks noGrp="1"/>
          </p:cNvSpPr>
          <p:nvPr>
            <p:ph idx="1"/>
          </p:nvPr>
        </p:nvSpPr>
        <p:spPr/>
        <p:txBody>
          <a:bodyPr>
            <a:normAutofit/>
          </a:bodyPr>
          <a:lstStyle/>
          <a:p>
            <a:pPr marL="0" marR="0" indent="0" fontAlgn="t">
              <a:lnSpc>
                <a:spcPct val="107000"/>
              </a:lnSpc>
              <a:spcBef>
                <a:spcPts val="0"/>
              </a:spcBef>
              <a:spcAft>
                <a:spcPts val="0"/>
              </a:spcAft>
              <a:buNone/>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The Superintendent or designee shall be responsible for the selection and recommendation of instructional materials to the Board for consideration. No adoption or change in instructional materials shall be made without the Superintendent’s recommendation except by a two-thirds vote of the Board.</a:t>
            </a:r>
            <a:endParaRPr lang="en-US" sz="18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marR="0" fontAlgn="t">
              <a:lnSpc>
                <a:spcPct val="107000"/>
              </a:lnSpc>
              <a:spcBef>
                <a:spcPts val="0"/>
              </a:spcBef>
              <a:spcAft>
                <a:spcPts val="0"/>
              </a:spcAft>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marR="0" indent="0" fontAlgn="t">
              <a:lnSpc>
                <a:spcPct val="107000"/>
              </a:lnSpc>
              <a:spcBef>
                <a:spcPts val="0"/>
              </a:spcBef>
              <a:spcAft>
                <a:spcPts val="0"/>
              </a:spcAft>
              <a:buNone/>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Instructional material selections shall be linked to a multi-year, long-range plan</a:t>
            </a:r>
            <a:r>
              <a:rPr lang="en-US" sz="1800" dirty="0">
                <a:solidFill>
                  <a:srgbClr val="000000"/>
                </a:solidFill>
                <a:effectLst/>
                <a:highlight>
                  <a:srgbClr val="FFFFFF"/>
                </a:highlight>
                <a:latin typeface="Calibri" panose="020F0502020204030204" pitchFamily="34" charset="0"/>
                <a:ea typeface="Calibri" panose="020F0502020204030204" pitchFamily="34" charset="0"/>
                <a:cs typeface="Arial" panose="020B0604020202020204" pitchFamily="34" charset="0"/>
              </a:rPr>
              <a:t> </a:t>
            </a:r>
            <a:r>
              <a:rPr lang="en-US" sz="1800"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aligned to student performance outcomes </a:t>
            </a:r>
            <a:r>
              <a:rPr lang="en-US" sz="1800" strike="sngStrike"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which sets forth the sequence for adopting new instructional materials</a:t>
            </a:r>
            <a:r>
              <a:rPr lang="en-US" sz="1800"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a:t>
            </a:r>
            <a:endParaRPr lang="en-US" sz="1800" dirty="0">
              <a:solidFill>
                <a:srgbClr val="FF0000"/>
              </a:solidFill>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marR="0" fontAlgn="t">
              <a:lnSpc>
                <a:spcPct val="107000"/>
              </a:lnSpc>
              <a:spcBef>
                <a:spcPts val="0"/>
              </a:spcBef>
              <a:spcAft>
                <a:spcPts val="0"/>
              </a:spcAft>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marR="0" indent="0" fontAlgn="t">
              <a:lnSpc>
                <a:spcPct val="107000"/>
              </a:lnSpc>
              <a:spcBef>
                <a:spcPts val="0"/>
              </a:spcBef>
              <a:spcAft>
                <a:spcPts val="0"/>
              </a:spcAft>
              <a:buNone/>
            </a:pPr>
            <a:r>
              <a:rPr lang="en-US" sz="1800"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Guidelines for selection of instructional materials shall be developed and maintained by the Superintendent or designee. </a:t>
            </a:r>
            <a:r>
              <a:rPr lang="en-US" sz="1800"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All instructional review materials will be submitted to the District Solicitors for future reference. </a:t>
            </a:r>
            <a:r>
              <a:rPr lang="en-US" sz="1800" strike="sngStrike" dirty="0">
                <a:solidFill>
                  <a:srgbClr val="FF0000"/>
                </a:solidFill>
                <a:highlight>
                  <a:srgbClr val="FFFFFF"/>
                </a:highlight>
                <a:latin typeface="Calibri" panose="020F0502020204030204" pitchFamily="34" charset="0"/>
                <a:ea typeface="Times New Roman" panose="02020603050405020304" pitchFamily="18" charset="0"/>
                <a:cs typeface="Arial" panose="020B0604020202020204" pitchFamily="34" charset="0"/>
              </a:rPr>
              <a:t>Examples of criteria rubrics will be kept on file with the District. </a:t>
            </a:r>
            <a:endParaRPr lang="en-US" sz="1800" strike="sngStrike" dirty="0">
              <a:solidFill>
                <a:srgbClr val="FF0000"/>
              </a:solidFill>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 </a:t>
            </a:r>
          </a:p>
          <a:p>
            <a:endParaRPr lang="en-US" dirty="0"/>
          </a:p>
        </p:txBody>
      </p:sp>
      <p:sp>
        <p:nvSpPr>
          <p:cNvPr id="4" name="Footer Placeholder 3">
            <a:extLst>
              <a:ext uri="{FF2B5EF4-FFF2-40B4-BE49-F238E27FC236}">
                <a16:creationId xmlns:a16="http://schemas.microsoft.com/office/drawing/2014/main" id="{6988B1DE-3246-96FB-D348-65CF78368445}"/>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AE17C259-465D-4762-5914-9BE2AA0F92ED}"/>
              </a:ext>
            </a:extLst>
          </p:cNvPr>
          <p:cNvSpPr>
            <a:spLocks noGrp="1"/>
          </p:cNvSpPr>
          <p:nvPr>
            <p:ph type="sldNum" sz="quarter" idx="12"/>
          </p:nvPr>
        </p:nvSpPr>
        <p:spPr/>
        <p:txBody>
          <a:bodyPr/>
          <a:lstStyle/>
          <a:p>
            <a:fld id="{B8311696-8D6A-42F5-A94D-443C6F43CC2C}" type="slidenum">
              <a:rPr lang="en-US" smtClean="0"/>
              <a:t>37</a:t>
            </a:fld>
            <a:endParaRPr lang="en-US"/>
          </a:p>
        </p:txBody>
      </p:sp>
    </p:spTree>
    <p:extLst>
      <p:ext uri="{BB962C8B-B14F-4D97-AF65-F5344CB8AC3E}">
        <p14:creationId xmlns:p14="http://schemas.microsoft.com/office/powerpoint/2010/main" val="1432232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BCE3-29E8-4A3F-A858-64DB25B30A40}"/>
              </a:ext>
            </a:extLst>
          </p:cNvPr>
          <p:cNvSpPr>
            <a:spLocks noGrp="1"/>
          </p:cNvSpPr>
          <p:nvPr>
            <p:ph type="title"/>
          </p:nvPr>
        </p:nvSpPr>
        <p:spPr/>
        <p:txBody>
          <a:bodyPr/>
          <a:lstStyle/>
          <a:p>
            <a:r>
              <a:rPr lang="en-US" dirty="0"/>
              <a:t>Instructional Materials Selection Committee</a:t>
            </a:r>
          </a:p>
        </p:txBody>
      </p:sp>
      <p:sp>
        <p:nvSpPr>
          <p:cNvPr id="3" name="Content Placeholder 2">
            <a:extLst>
              <a:ext uri="{FF2B5EF4-FFF2-40B4-BE49-F238E27FC236}">
                <a16:creationId xmlns:a16="http://schemas.microsoft.com/office/drawing/2014/main" id="{89CC0BDB-DC2C-C84F-EE1D-67F88403A710}"/>
              </a:ext>
            </a:extLst>
          </p:cNvPr>
          <p:cNvSpPr>
            <a:spLocks noGrp="1"/>
          </p:cNvSpPr>
          <p:nvPr>
            <p:ph idx="1"/>
          </p:nvPr>
        </p:nvSpPr>
        <p:spPr/>
        <p:txBody>
          <a:bodyPr>
            <a:normAutofit fontScale="92500" lnSpcReduction="20000"/>
          </a:bodyPr>
          <a:lstStyle/>
          <a:p>
            <a:pPr marL="0" marR="0" indent="0">
              <a:spcBef>
                <a:spcPts val="0"/>
              </a:spcBef>
              <a:spcAft>
                <a:spcPts val="800"/>
              </a:spcAft>
              <a:buNone/>
            </a:pPr>
            <a:r>
              <a:rPr lang="en-US" sz="22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The Board hereby authorizes creation of instructional materials selection committees for the purpose of materials selection in accordance with this policy and related administrative guidelines</a:t>
            </a:r>
            <a:r>
              <a:rPr lang="en-US" sz="2200" dirty="0">
                <a:effectLst/>
                <a:latin typeface="Calibri" panose="020F0502020204030204" pitchFamily="34" charset="0"/>
                <a:ea typeface="Calibri" panose="020F0502020204030204" pitchFamily="34" charset="0"/>
                <a:cs typeface="Arial" panose="020B0604020202020204" pitchFamily="34" charset="0"/>
              </a:rPr>
              <a:t> </a:t>
            </a:r>
            <a:r>
              <a:rPr lang="en-US" sz="22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 A selection committee </a:t>
            </a:r>
            <a:r>
              <a:rPr lang="en-US" sz="2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may </a:t>
            </a:r>
            <a:r>
              <a:rPr lang="en-US" sz="2200" strike="sngStrike"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shall</a:t>
            </a:r>
            <a:r>
              <a:rPr lang="en-US" sz="22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 be composed of Board members, administrators, curriculum specialists, teachers, parents/guardians (</a:t>
            </a:r>
            <a:r>
              <a:rPr lang="en-US" sz="2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preferably those with children in the grade range of the adoption</a:t>
            </a:r>
            <a:r>
              <a:rPr lang="en-US" sz="22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 and community representatives. When needed, a committee should also include a </a:t>
            </a:r>
            <a:r>
              <a:rPr lang="en-US" sz="2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data system specialists and technology staff member, </a:t>
            </a:r>
            <a:r>
              <a:rPr lang="en-US" sz="2200" strike="sngStrike"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information specialist </a:t>
            </a:r>
            <a:r>
              <a:rPr lang="en-US" sz="22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and equity staff member. Technology staff </a:t>
            </a:r>
            <a:r>
              <a:rPr lang="en-US" sz="2200" dirty="0">
                <a:effectLst/>
                <a:latin typeface="Calibri" panose="020F0502020204030204" pitchFamily="34" charset="0"/>
                <a:ea typeface="Calibri" panose="020F0502020204030204" pitchFamily="34" charset="0"/>
                <a:cs typeface="Arial" panose="020B0604020202020204" pitchFamily="34" charset="0"/>
              </a:rPr>
              <a:t> </a:t>
            </a:r>
            <a:r>
              <a:rPr lang="en-US" sz="22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and students may be included. Teachers selected for the committee should be teaching the course presently or have taught it in the past. </a:t>
            </a:r>
            <a:r>
              <a:rPr lang="en-US" sz="2200" dirty="0">
                <a:effectLst/>
                <a:latin typeface="Calibri" panose="020F0502020204030204" pitchFamily="34" charset="0"/>
                <a:ea typeface="Calibri" panose="020F0502020204030204" pitchFamily="34" charset="0"/>
                <a:cs typeface="Arial" panose="020B0604020202020204" pitchFamily="34" charset="0"/>
              </a:rPr>
              <a:t> </a:t>
            </a:r>
            <a:r>
              <a:rPr lang="en-US" sz="2200" strike="sngStrike" dirty="0">
                <a:solidFill>
                  <a:srgbClr val="FF0000"/>
                </a:solidFill>
                <a:effectLst/>
                <a:latin typeface="Calibri" panose="020F0502020204030204" pitchFamily="34" charset="0"/>
                <a:ea typeface="Calibri" panose="020F0502020204030204" pitchFamily="34" charset="0"/>
                <a:cs typeface="Arial" panose="020B0604020202020204" pitchFamily="34" charset="0"/>
              </a:rPr>
              <a:t>The number of members can vary from three to twelve or more depending on the subject matter</a:t>
            </a:r>
            <a:r>
              <a:rPr lang="en-US" sz="2200" dirty="0">
                <a:effectLst/>
                <a:latin typeface="Calibri" panose="020F0502020204030204" pitchFamily="34" charset="0"/>
                <a:ea typeface="Calibri" panose="020F0502020204030204" pitchFamily="34" charset="0"/>
                <a:cs typeface="Arial" panose="020B0604020202020204" pitchFamily="34" charset="0"/>
              </a:rPr>
              <a:t>.  </a:t>
            </a:r>
            <a:r>
              <a:rPr lang="en-US" sz="22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The membership count may vary depending on the subject matter, but t</a:t>
            </a:r>
            <a:r>
              <a:rPr lang="en-US" sz="2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here should be at least (6) members</a:t>
            </a:r>
            <a:r>
              <a:rPr lang="en-US" sz="22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 </a:t>
            </a:r>
          </a:p>
          <a:p>
            <a:pPr marL="0" marR="0">
              <a:spcBef>
                <a:spcPts val="0"/>
              </a:spcBef>
              <a:spcAft>
                <a:spcPts val="800"/>
              </a:spcAft>
            </a:pPr>
            <a:endParaRPr lang="en-US" sz="2200" dirty="0">
              <a:solidFill>
                <a:srgbClr val="333333"/>
              </a:solidFill>
              <a:latin typeface="Calibri" panose="020F0502020204030204" pitchFamily="34" charset="0"/>
              <a:cs typeface="Arial" panose="020B0604020202020204" pitchFamily="34" charset="0"/>
            </a:endParaRPr>
          </a:p>
          <a:p>
            <a:pPr marL="0" marR="0" indent="0" fontAlgn="t">
              <a:lnSpc>
                <a:spcPct val="107000"/>
              </a:lnSpc>
              <a:spcBef>
                <a:spcPts val="0"/>
              </a:spcBef>
              <a:spcAft>
                <a:spcPts val="0"/>
              </a:spcAft>
              <a:buNone/>
            </a:pPr>
            <a:r>
              <a:rPr lang="en-US" sz="2200"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Guidelines developed by the Superintendent or designee shall include the roles and responsibilities of committee members, operational guidelines, and provide for necessary </a:t>
            </a:r>
            <a:r>
              <a:rPr lang="en-US" sz="2200" dirty="0">
                <a:solidFill>
                  <a:srgbClr val="FF0000"/>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training or </a:t>
            </a:r>
            <a:r>
              <a:rPr lang="en-US" sz="2200" dirty="0">
                <a:solidFill>
                  <a:srgbClr val="333333"/>
                </a:solidFill>
                <a:effectLst/>
                <a:highlight>
                  <a:srgbClr val="FFFFFF"/>
                </a:highlight>
                <a:latin typeface="Calibri" panose="020F0502020204030204" pitchFamily="34" charset="0"/>
                <a:ea typeface="Times New Roman" panose="02020603050405020304" pitchFamily="18" charset="0"/>
                <a:cs typeface="Arial" panose="020B0604020202020204" pitchFamily="34" charset="0"/>
              </a:rPr>
              <a:t>professional development</a:t>
            </a:r>
            <a:r>
              <a:rPr lang="en-US" sz="2200" dirty="0">
                <a:solidFill>
                  <a:srgbClr val="000000"/>
                </a:solidFill>
                <a:highlight>
                  <a:srgbClr val="FFFFFF"/>
                </a:highlight>
                <a:latin typeface="Calibri" panose="020F0502020204030204" pitchFamily="34" charset="0"/>
                <a:ea typeface="Times New Roman" panose="02020603050405020304" pitchFamily="18" charset="0"/>
                <a:cs typeface="Arial" panose="020B0604020202020204" pitchFamily="34" charset="0"/>
              </a:rPr>
              <a:t>. </a:t>
            </a:r>
            <a:endParaRPr lang="en-US" sz="2200" dirty="0">
              <a:effectLst/>
              <a:highlight>
                <a:srgbClr val="FFFFFF"/>
              </a:highligh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 </a:t>
            </a:r>
          </a:p>
          <a:p>
            <a:pPr marL="0" marR="0">
              <a:spcBef>
                <a:spcPts val="0"/>
              </a:spcBef>
              <a:spcAft>
                <a:spcPts val="800"/>
              </a:spcAft>
            </a:pPr>
            <a:endParaRPr lang="en-US" dirty="0"/>
          </a:p>
        </p:txBody>
      </p:sp>
      <p:sp>
        <p:nvSpPr>
          <p:cNvPr id="4" name="Footer Placeholder 3">
            <a:extLst>
              <a:ext uri="{FF2B5EF4-FFF2-40B4-BE49-F238E27FC236}">
                <a16:creationId xmlns:a16="http://schemas.microsoft.com/office/drawing/2014/main" id="{22A82A09-93E0-BAD9-33BB-8D443C7514CD}"/>
              </a:ext>
            </a:extLst>
          </p:cNvPr>
          <p:cNvSpPr>
            <a:spLocks noGrp="1"/>
          </p:cNvSpPr>
          <p:nvPr>
            <p:ph type="ftr" sz="quarter" idx="11"/>
          </p:nvPr>
        </p:nvSpPr>
        <p:spPr/>
        <p:txBody>
          <a:bodyPr/>
          <a:lstStyle/>
          <a:p>
            <a:r>
              <a:rPr lang="en-US"/>
              <a:t>© WBK Legal 2023  This presentation is informational only and does not constitute legal advice.</a:t>
            </a:r>
          </a:p>
        </p:txBody>
      </p:sp>
      <p:sp>
        <p:nvSpPr>
          <p:cNvPr id="5" name="Slide Number Placeholder 4">
            <a:extLst>
              <a:ext uri="{FF2B5EF4-FFF2-40B4-BE49-F238E27FC236}">
                <a16:creationId xmlns:a16="http://schemas.microsoft.com/office/drawing/2014/main" id="{D3D5563F-1D39-2BF9-E1E6-E2FDBB5E792A}"/>
              </a:ext>
            </a:extLst>
          </p:cNvPr>
          <p:cNvSpPr>
            <a:spLocks noGrp="1"/>
          </p:cNvSpPr>
          <p:nvPr>
            <p:ph type="sldNum" sz="quarter" idx="12"/>
          </p:nvPr>
        </p:nvSpPr>
        <p:spPr/>
        <p:txBody>
          <a:bodyPr/>
          <a:lstStyle/>
          <a:p>
            <a:fld id="{B8311696-8D6A-42F5-A94D-443C6F43CC2C}" type="slidenum">
              <a:rPr lang="en-US" smtClean="0"/>
              <a:t>38</a:t>
            </a:fld>
            <a:endParaRPr lang="en-US"/>
          </a:p>
        </p:txBody>
      </p:sp>
    </p:spTree>
    <p:extLst>
      <p:ext uri="{BB962C8B-B14F-4D97-AF65-F5344CB8AC3E}">
        <p14:creationId xmlns:p14="http://schemas.microsoft.com/office/powerpoint/2010/main" val="429713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2AFF37-D55C-41EA-8CD6-DE713B989330}"/>
              </a:ext>
            </a:extLst>
          </p:cNvPr>
          <p:cNvSpPr>
            <a:spLocks noGrp="1"/>
          </p:cNvSpPr>
          <p:nvPr>
            <p:ph type="title"/>
          </p:nvPr>
        </p:nvSpPr>
        <p:spPr>
          <a:xfrm>
            <a:off x="1317504" y="5167685"/>
            <a:ext cx="10113264" cy="822960"/>
          </a:xfrm>
        </p:spPr>
        <p:txBody>
          <a:bodyPr vert="horz" lIns="91440" tIns="45720" rIns="91440" bIns="45720" rtlCol="0" anchor="ctr">
            <a:normAutofit fontScale="90000"/>
          </a:bodyPr>
          <a:lstStyle/>
          <a:p>
            <a:pPr algn="ctr"/>
            <a:r>
              <a:rPr lang="en-US" sz="7200" kern="1200" dirty="0">
                <a:solidFill>
                  <a:schemeClr val="bg1"/>
                </a:solidFill>
                <a:latin typeface="+mj-lt"/>
                <a:ea typeface="+mj-ea"/>
                <a:cs typeface="+mj-cs"/>
              </a:rPr>
              <a:t>What Questions Do You Have?</a:t>
            </a:r>
          </a:p>
        </p:txBody>
      </p:sp>
      <p:pic>
        <p:nvPicPr>
          <p:cNvPr id="9" name="Picture Placeholder 8" descr="A pattern of question marks&#10;&#10;Description automatically generated">
            <a:extLst>
              <a:ext uri="{FF2B5EF4-FFF2-40B4-BE49-F238E27FC236}">
                <a16:creationId xmlns:a16="http://schemas.microsoft.com/office/drawing/2014/main" id="{1F2D5335-4604-B016-FFC1-E32C7CAC6F9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9766" b="19766"/>
          <a:stretch>
            <a:fillRect/>
          </a:stretch>
        </p:blipFill>
        <p:spPr/>
      </p:pic>
      <p:sp>
        <p:nvSpPr>
          <p:cNvPr id="4" name="Slide Number Placeholder 3">
            <a:extLst>
              <a:ext uri="{FF2B5EF4-FFF2-40B4-BE49-F238E27FC236}">
                <a16:creationId xmlns:a16="http://schemas.microsoft.com/office/drawing/2014/main" id="{ADE704FA-59C3-40C7-BA51-DD9B55E8CC0B}"/>
              </a:ext>
            </a:extLst>
          </p:cNvPr>
          <p:cNvSpPr>
            <a:spLocks noGrp="1"/>
          </p:cNvSpPr>
          <p:nvPr>
            <p:ph type="sldNum" sz="quarter" idx="12"/>
          </p:nvPr>
        </p:nvSpPr>
        <p:spPr/>
        <p:txBody>
          <a:bodyPr vert="horz" lIns="91440" tIns="45720" rIns="91440" bIns="45720" rtlCol="0" anchor="ctr">
            <a:normAutofit/>
          </a:bodyPr>
          <a:lstStyle/>
          <a:p>
            <a:pPr>
              <a:spcAft>
                <a:spcPts val="600"/>
              </a:spcAft>
            </a:pPr>
            <a:fld id="{51845F5A-061D-4825-9AE9-D7794091C6CF}" type="slidenum">
              <a:rPr lang="en-US">
                <a:solidFill>
                  <a:schemeClr val="tx1">
                    <a:lumMod val="50000"/>
                    <a:lumOff val="50000"/>
                  </a:schemeClr>
                </a:solidFill>
              </a:rPr>
              <a:pPr>
                <a:spcAft>
                  <a:spcPts val="600"/>
                </a:spcAft>
              </a:pPr>
              <a:t>39</a:t>
            </a:fld>
            <a:endParaRPr lang="en-US">
              <a:solidFill>
                <a:schemeClr val="tx1">
                  <a:lumMod val="50000"/>
                  <a:lumOff val="50000"/>
                </a:schemeClr>
              </a:solidFill>
            </a:endParaRPr>
          </a:p>
        </p:txBody>
      </p:sp>
    </p:spTree>
    <p:extLst>
      <p:ext uri="{BB962C8B-B14F-4D97-AF65-F5344CB8AC3E}">
        <p14:creationId xmlns:p14="http://schemas.microsoft.com/office/powerpoint/2010/main" val="5501825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18C9-2D14-4D43-B97F-51CAF305C4D7}"/>
              </a:ext>
            </a:extLst>
          </p:cNvPr>
          <p:cNvSpPr>
            <a:spLocks noGrp="1"/>
          </p:cNvSpPr>
          <p:nvPr>
            <p:ph type="title"/>
          </p:nvPr>
        </p:nvSpPr>
        <p:spPr>
          <a:xfrm>
            <a:off x="838200" y="410368"/>
            <a:ext cx="10515600" cy="1325563"/>
          </a:xfrm>
        </p:spPr>
        <p:txBody>
          <a:bodyPr>
            <a:normAutofit/>
          </a:bodyPr>
          <a:lstStyle/>
          <a:p>
            <a:r>
              <a:rPr lang="en-US" dirty="0"/>
              <a:t>Thank You</a:t>
            </a:r>
          </a:p>
        </p:txBody>
      </p:sp>
      <p:sp>
        <p:nvSpPr>
          <p:cNvPr id="3" name="Content Placeholder 2">
            <a:extLst>
              <a:ext uri="{FF2B5EF4-FFF2-40B4-BE49-F238E27FC236}">
                <a16:creationId xmlns:a16="http://schemas.microsoft.com/office/drawing/2014/main" id="{A36A38DC-2A36-4F80-B32D-1E99CB16ADC4}"/>
              </a:ext>
            </a:extLst>
          </p:cNvPr>
          <p:cNvSpPr>
            <a:spLocks noGrp="1"/>
          </p:cNvSpPr>
          <p:nvPr>
            <p:ph idx="1"/>
          </p:nvPr>
        </p:nvSpPr>
        <p:spPr/>
        <p:txBody>
          <a:bodyPr/>
          <a:lstStyle/>
          <a:p>
            <a:pPr marL="0" indent="0">
              <a:lnSpc>
                <a:spcPct val="100000"/>
              </a:lnSpc>
              <a:buNone/>
            </a:pPr>
            <a:endParaRPr lang="en-US" sz="2400" dirty="0"/>
          </a:p>
          <a:p>
            <a:pPr marL="0" indent="0">
              <a:lnSpc>
                <a:spcPct val="100000"/>
              </a:lnSpc>
              <a:spcBef>
                <a:spcPts val="0"/>
              </a:spcBef>
              <a:buNone/>
            </a:pPr>
            <a:r>
              <a:rPr lang="en-US" sz="2400" dirty="0"/>
              <a:t>Ira Weiss, Esquire</a:t>
            </a:r>
          </a:p>
          <a:p>
            <a:pPr marL="0" indent="0">
              <a:lnSpc>
                <a:spcPct val="100000"/>
              </a:lnSpc>
              <a:spcBef>
                <a:spcPts val="0"/>
              </a:spcBef>
              <a:buNone/>
            </a:pPr>
            <a:r>
              <a:rPr lang="en-US" sz="2400" dirty="0"/>
              <a:t>Lynne Sherry, Esquire</a:t>
            </a:r>
          </a:p>
          <a:p>
            <a:pPr marL="0" indent="0">
              <a:lnSpc>
                <a:spcPct val="100000"/>
              </a:lnSpc>
              <a:spcBef>
                <a:spcPts val="0"/>
              </a:spcBef>
              <a:buNone/>
            </a:pPr>
            <a:r>
              <a:rPr lang="en-US" sz="2400" dirty="0"/>
              <a:t>Danielle Guarascio, Esquire</a:t>
            </a:r>
          </a:p>
          <a:p>
            <a:pPr marL="0" indent="0">
              <a:lnSpc>
                <a:spcPct val="100000"/>
              </a:lnSpc>
              <a:spcBef>
                <a:spcPts val="0"/>
              </a:spcBef>
              <a:buNone/>
            </a:pPr>
            <a:r>
              <a:rPr lang="en-US" sz="2400" dirty="0"/>
              <a:t>Weiss Burkardt Kramer LLC</a:t>
            </a:r>
          </a:p>
          <a:p>
            <a:pPr marL="0" indent="0">
              <a:lnSpc>
                <a:spcPct val="100000"/>
              </a:lnSpc>
              <a:spcBef>
                <a:spcPts val="0"/>
              </a:spcBef>
              <a:buNone/>
            </a:pPr>
            <a:r>
              <a:rPr lang="en-US" sz="2400" dirty="0"/>
              <a:t>Solicitors for the School District of Pittsburgh</a:t>
            </a:r>
          </a:p>
          <a:p>
            <a:pPr marL="0" indent="0">
              <a:lnSpc>
                <a:spcPct val="100000"/>
              </a:lnSpc>
              <a:spcBef>
                <a:spcPts val="0"/>
              </a:spcBef>
              <a:buNone/>
            </a:pPr>
            <a:r>
              <a:rPr lang="en-US" sz="2400" dirty="0"/>
              <a:t>(412) 391-9890</a:t>
            </a:r>
          </a:p>
          <a:p>
            <a:pPr marL="0" indent="0">
              <a:lnSpc>
                <a:spcPct val="100000"/>
              </a:lnSpc>
              <a:spcBef>
                <a:spcPts val="0"/>
              </a:spcBef>
              <a:buNone/>
            </a:pPr>
            <a:r>
              <a:rPr lang="en-US" sz="2400" dirty="0">
                <a:hlinkClick r:id="rId2"/>
              </a:rPr>
              <a:t>dguarascio@wbklegal.com</a:t>
            </a:r>
            <a:endParaRPr lang="en-US" sz="2400" dirty="0"/>
          </a:p>
          <a:p>
            <a:pPr marL="0" indent="0">
              <a:lnSpc>
                <a:spcPct val="100000"/>
              </a:lnSpc>
              <a:buNone/>
            </a:pPr>
            <a:endParaRPr lang="en-US" sz="2400" dirty="0"/>
          </a:p>
        </p:txBody>
      </p:sp>
      <p:sp>
        <p:nvSpPr>
          <p:cNvPr id="4" name="Slide Number Placeholder 3">
            <a:extLst>
              <a:ext uri="{FF2B5EF4-FFF2-40B4-BE49-F238E27FC236}">
                <a16:creationId xmlns:a16="http://schemas.microsoft.com/office/drawing/2014/main" id="{ABF19A9F-892A-29D4-AFAE-FACDA48137A1}"/>
              </a:ext>
            </a:extLst>
          </p:cNvPr>
          <p:cNvSpPr>
            <a:spLocks noGrp="1"/>
          </p:cNvSpPr>
          <p:nvPr>
            <p:ph type="sldNum" sz="quarter" idx="12"/>
          </p:nvPr>
        </p:nvSpPr>
        <p:spPr/>
        <p:txBody>
          <a:bodyPr/>
          <a:lstStyle/>
          <a:p>
            <a:fld id="{4438008B-BB23-4F4B-8B27-CD97607E1CAA}" type="slidenum">
              <a:rPr lang="en-US" smtClean="0"/>
              <a:t>40</a:t>
            </a:fld>
            <a:endParaRPr lang="en-US" dirty="0"/>
          </a:p>
        </p:txBody>
      </p:sp>
      <p:pic>
        <p:nvPicPr>
          <p:cNvPr id="6" name="Picture 8">
            <a:extLst>
              <a:ext uri="{FF2B5EF4-FFF2-40B4-BE49-F238E27FC236}">
                <a16:creationId xmlns:a16="http://schemas.microsoft.com/office/drawing/2014/main" id="{3E317D6C-8123-0A17-D801-458789B8978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26814" y="2048991"/>
            <a:ext cx="4733382" cy="364470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1456345"/>
      </p:ext>
    </p:extLst>
  </p:cSld>
  <p:clrMapOvr>
    <a:masterClrMapping/>
  </p:clrMapOvr>
</p:sld>
</file>

<file path=ppt/theme/theme1.xml><?xml version="1.0" encoding="utf-8"?>
<a:theme xmlns:a="http://schemas.openxmlformats.org/drawingml/2006/main" name="Retrospect">
  <a:themeElements>
    <a:clrScheme name="Custom 85">
      <a:dk1>
        <a:srgbClr val="000000"/>
      </a:dk1>
      <a:lt1>
        <a:sysClr val="window" lastClr="FFFFFF"/>
      </a:lt1>
      <a:dk2>
        <a:srgbClr val="637052"/>
      </a:dk2>
      <a:lt2>
        <a:srgbClr val="CCDDEA"/>
      </a:lt2>
      <a:accent1>
        <a:srgbClr val="E81E0E"/>
      </a:accent1>
      <a:accent2>
        <a:srgbClr val="002060"/>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205</TotalTime>
  <Words>5001</Words>
  <Application>Microsoft Office PowerPoint</Application>
  <PresentationFormat>Widescreen</PresentationFormat>
  <Paragraphs>359</Paragraphs>
  <Slides>40</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Arial</vt:lpstr>
      <vt:lpstr>Calibri</vt:lpstr>
      <vt:lpstr>Calibri Light</vt:lpstr>
      <vt:lpstr>Söhne</vt:lpstr>
      <vt:lpstr>Symbol</vt:lpstr>
      <vt:lpstr>Times New Roman</vt:lpstr>
      <vt:lpstr>Wingdings</vt:lpstr>
      <vt:lpstr>Retrospect</vt:lpstr>
      <vt:lpstr>Board Policy Workshop </vt:lpstr>
      <vt:lpstr>May Workshop Topic</vt:lpstr>
      <vt:lpstr>CODE OF CONDUCT </vt:lpstr>
      <vt:lpstr>Review and Feedback Process</vt:lpstr>
      <vt:lpstr>PowerPoint Presentation</vt:lpstr>
      <vt:lpstr>PowerPoint Presentation</vt:lpstr>
      <vt:lpstr>Student Support &amp; Positive School Culture Guide  </vt:lpstr>
      <vt:lpstr>Terms to Know </vt:lpstr>
      <vt:lpstr>PowerPoint Presentation</vt:lpstr>
      <vt:lpstr>Social Emotional Learning </vt:lpstr>
      <vt:lpstr>Chronic Absenteeism</vt:lpstr>
      <vt:lpstr>Parent Support Steps After Absences</vt:lpstr>
      <vt:lpstr>Dress Code</vt:lpstr>
      <vt:lpstr>Dress Code Continued. . . </vt:lpstr>
      <vt:lpstr>          K-5 and 6-12 Student Code of Conduct &amp; Infraction Level Guides  </vt:lpstr>
      <vt:lpstr>Infractions </vt:lpstr>
      <vt:lpstr>Infractions</vt:lpstr>
      <vt:lpstr>Infractions </vt:lpstr>
      <vt:lpstr>Guidance Interventions </vt:lpstr>
      <vt:lpstr>Code of Conduct Timeline</vt:lpstr>
      <vt:lpstr>STUDENT BOARD REPRESENTATIVE</vt:lpstr>
      <vt:lpstr>Purpose</vt:lpstr>
      <vt:lpstr>Qualifications</vt:lpstr>
      <vt:lpstr>Application/Selection </vt:lpstr>
      <vt:lpstr>Responsibilities</vt:lpstr>
      <vt:lpstr>Supports</vt:lpstr>
      <vt:lpstr>Expectations </vt:lpstr>
      <vt:lpstr>PARENT AND FAMILY ENGAGEMENT</vt:lpstr>
      <vt:lpstr>Purpose </vt:lpstr>
      <vt:lpstr>Policy Sections </vt:lpstr>
      <vt:lpstr>Revisions </vt:lpstr>
      <vt:lpstr>PROHIBITION AGAINST BULLYING/HARASSMENT</vt:lpstr>
      <vt:lpstr>Purpose</vt:lpstr>
      <vt:lpstr>Revisions </vt:lpstr>
      <vt:lpstr>ADOPTION OF INSTRUCTIONAL MATERIALS</vt:lpstr>
      <vt:lpstr>Authority </vt:lpstr>
      <vt:lpstr>Instructional Materials </vt:lpstr>
      <vt:lpstr>Instructional Materials Selection Committee</vt:lpstr>
      <vt:lpstr>What Questions Do You Have?</vt:lpstr>
      <vt:lpstr>Thank You</vt:lpstr>
    </vt:vector>
  </TitlesOfParts>
  <Company>Weiss Burkardt Kramer,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Harrington</dc:creator>
  <cp:lastModifiedBy>Danielle Guarascio</cp:lastModifiedBy>
  <cp:revision>11</cp:revision>
  <dcterms:created xsi:type="dcterms:W3CDTF">2023-11-30T16:35:34Z</dcterms:created>
  <dcterms:modified xsi:type="dcterms:W3CDTF">2024-05-10T16:31:59Z</dcterms:modified>
</cp:coreProperties>
</file>