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ppt/drawings/drawing4.xml" ContentType="application/vnd.openxmlformats-officedocument.drawingml.chartshapes+xml"/>
  <Override PartName="/ppt/charts/chart9.xml" ContentType="application/vnd.openxmlformats-officedocument.drawingml.chart+xml"/>
  <Override PartName="/ppt/drawings/drawing5.xml" ContentType="application/vnd.openxmlformats-officedocument.drawingml.chartshapes+xml"/>
  <Override PartName="/ppt/charts/chart10.xml" ContentType="application/vnd.openxmlformats-officedocument.drawingml.chart+xml"/>
  <Override PartName="/ppt/drawings/drawing6.xml" ContentType="application/vnd.openxmlformats-officedocument.drawingml.chartshapes+xml"/>
  <Override PartName="/ppt/charts/chart11.xml" ContentType="application/vnd.openxmlformats-officedocument.drawingml.chart+xml"/>
  <Override PartName="/ppt/drawings/drawing7.xml" ContentType="application/vnd.openxmlformats-officedocument.drawingml.chartshapes+xml"/>
  <Override PartName="/ppt/charts/chart12.xml" ContentType="application/vnd.openxmlformats-officedocument.drawingml.chart+xml"/>
  <Override PartName="/ppt/drawings/drawing8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4.xml" ContentType="application/vnd.openxmlformats-officedocument.drawingml.chart+xml"/>
  <Override PartName="/ppt/drawings/drawing9.xml" ContentType="application/vnd.openxmlformats-officedocument.drawingml.chartshapes+xml"/>
  <Override PartName="/ppt/charts/chart15.xml" ContentType="application/vnd.openxmlformats-officedocument.drawingml.chart+xml"/>
  <Override PartName="/ppt/drawings/drawing10.xml" ContentType="application/vnd.openxmlformats-officedocument.drawingml.chartshapes+xml"/>
  <Override PartName="/ppt/charts/chart16.xml" ContentType="application/vnd.openxmlformats-officedocument.drawingml.chart+xml"/>
  <Override PartName="/ppt/drawings/drawing11.xml" ContentType="application/vnd.openxmlformats-officedocument.drawingml.chartshapes+xml"/>
  <Override PartName="/ppt/charts/chart17.xml" ContentType="application/vnd.openxmlformats-officedocument.drawingml.chart+xml"/>
  <Override PartName="/ppt/drawings/drawing12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8.xml" ContentType="application/vnd.openxmlformats-officedocument.drawingml.chart+xml"/>
  <Override PartName="/ppt/drawings/drawing13.xml" ContentType="application/vnd.openxmlformats-officedocument.drawingml.chartshapes+xml"/>
  <Override PartName="/ppt/charts/chart19.xml" ContentType="application/vnd.openxmlformats-officedocument.drawingml.chart+xml"/>
  <Override PartName="/ppt/drawings/drawing14.xml" ContentType="application/vnd.openxmlformats-officedocument.drawingml.chartshapes+xml"/>
  <Override PartName="/ppt/charts/chart20.xml" ContentType="application/vnd.openxmlformats-officedocument.drawingml.chart+xml"/>
  <Override PartName="/ppt/drawings/drawing15.xml" ContentType="application/vnd.openxmlformats-officedocument.drawingml.chartshapes+xml"/>
  <Override PartName="/ppt/charts/chart21.xml" ContentType="application/vnd.openxmlformats-officedocument.drawingml.chart+xml"/>
  <Override PartName="/ppt/drawings/drawing16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22.xml" ContentType="application/vnd.openxmlformats-officedocument.drawingml.chart+xml"/>
  <Override PartName="/ppt/drawings/drawing17.xml" ContentType="application/vnd.openxmlformats-officedocument.drawingml.chartshapes+xml"/>
  <Override PartName="/ppt/charts/chart23.xml" ContentType="application/vnd.openxmlformats-officedocument.drawingml.chart+xml"/>
  <Override PartName="/ppt/drawings/drawing18.xml" ContentType="application/vnd.openxmlformats-officedocument.drawingml.chartshapes+xml"/>
  <Override PartName="/ppt/charts/chart24.xml" ContentType="application/vnd.openxmlformats-officedocument.drawingml.chart+xml"/>
  <Override PartName="/ppt/drawings/drawing19.xml" ContentType="application/vnd.openxmlformats-officedocument.drawingml.chartshapes+xml"/>
  <Override PartName="/ppt/charts/chart25.xml" ContentType="application/vnd.openxmlformats-officedocument.drawingml.chart+xml"/>
  <Override PartName="/ppt/drawings/drawing20.xml" ContentType="application/vnd.openxmlformats-officedocument.drawingml.chartshape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26.xml" ContentType="application/vnd.openxmlformats-officedocument.drawingml.chart+xml"/>
  <Override PartName="/ppt/notesSlides/notesSlide20.xml" ContentType="application/vnd.openxmlformats-officedocument.presentationml.notesSlide+xml"/>
  <Override PartName="/ppt/charts/chart27.xml" ContentType="application/vnd.openxmlformats-officedocument.drawingml.chart+xml"/>
  <Override PartName="/ppt/drawings/drawing21.xml" ContentType="application/vnd.openxmlformats-officedocument.drawingml.chartshapes+xml"/>
  <Override PartName="/ppt/charts/chart28.xml" ContentType="application/vnd.openxmlformats-officedocument.drawingml.chart+xml"/>
  <Override PartName="/ppt/drawings/drawing22.xml" ContentType="application/vnd.openxmlformats-officedocument.drawingml.chartshapes+xml"/>
  <Override PartName="/ppt/charts/chart29.xml" ContentType="application/vnd.openxmlformats-officedocument.drawingml.chart+xml"/>
  <Override PartName="/ppt/drawings/drawing23.xml" ContentType="application/vnd.openxmlformats-officedocument.drawingml.chartshapes+xml"/>
  <Override PartName="/ppt/notesSlides/notesSlide21.xml" ContentType="application/vnd.openxmlformats-officedocument.presentationml.notesSlide+xml"/>
  <Override PartName="/ppt/charts/chart30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6"/>
  </p:notesMasterIdLst>
  <p:handoutMasterIdLst>
    <p:handoutMasterId r:id="rId27"/>
  </p:handoutMasterIdLst>
  <p:sldIdLst>
    <p:sldId id="301" r:id="rId3"/>
    <p:sldId id="257" r:id="rId4"/>
    <p:sldId id="258" r:id="rId5"/>
    <p:sldId id="284" r:id="rId6"/>
    <p:sldId id="261" r:id="rId7"/>
    <p:sldId id="267" r:id="rId8"/>
    <p:sldId id="282" r:id="rId9"/>
    <p:sldId id="268" r:id="rId10"/>
    <p:sldId id="269" r:id="rId11"/>
    <p:sldId id="259" r:id="rId12"/>
    <p:sldId id="287" r:id="rId13"/>
    <p:sldId id="272" r:id="rId14"/>
    <p:sldId id="260" r:id="rId15"/>
    <p:sldId id="263" r:id="rId16"/>
    <p:sldId id="288" r:id="rId17"/>
    <p:sldId id="289" r:id="rId18"/>
    <p:sldId id="290" r:id="rId19"/>
    <p:sldId id="299" r:id="rId20"/>
    <p:sldId id="276" r:id="rId21"/>
    <p:sldId id="278" r:id="rId22"/>
    <p:sldId id="279" r:id="rId23"/>
    <p:sldId id="280" r:id="rId24"/>
    <p:sldId id="297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A420"/>
    <a:srgbClr val="B10F20"/>
    <a:srgbClr val="005239"/>
    <a:srgbClr val="0B3066"/>
    <a:srgbClr val="5D216C"/>
    <a:srgbClr val="751769"/>
    <a:srgbClr val="061E42"/>
    <a:srgbClr val="181B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/>
    <p:restoredTop sz="94659"/>
  </p:normalViewPr>
  <p:slideViewPr>
    <p:cSldViewPr snapToGrid="0" snapToObjects="1">
      <p:cViewPr>
        <p:scale>
          <a:sx n="94" d="100"/>
          <a:sy n="94" d="100"/>
        </p:scale>
        <p:origin x="1912" y="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50"/>
    </p:cViewPr>
  </p:sorterViewPr>
  <p:notesViewPr>
    <p:cSldViewPr snapToGrid="0" snapToObjects="1">
      <p:cViewPr varScale="1">
        <p:scale>
          <a:sx n="85" d="100"/>
          <a:sy n="85" d="100"/>
        </p:scale>
        <p:origin x="316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Relationship Id="rId2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Relationship Id="rId2" Type="http://schemas.openxmlformats.org/officeDocument/2006/relationships/chartUserShapes" Target="../drawings/drawing2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Relationship Id="rId2" Type="http://schemas.openxmlformats.org/officeDocument/2006/relationships/chartUserShapes" Target="../drawings/drawing3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Relationship Id="rId2" Type="http://schemas.openxmlformats.org/officeDocument/2006/relationships/chartUserShapes" Target="../drawings/drawing4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Relationship Id="rId2" Type="http://schemas.openxmlformats.org/officeDocument/2006/relationships/chartUserShapes" Target="../drawings/drawing5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Relationship Id="rId2" Type="http://schemas.openxmlformats.org/officeDocument/2006/relationships/chartUserShapes" Target="../drawings/drawing6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Relationship Id="rId2" Type="http://schemas.openxmlformats.org/officeDocument/2006/relationships/chartUserShapes" Target="../drawings/drawing7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Relationship Id="rId2" Type="http://schemas.openxmlformats.org/officeDocument/2006/relationships/chartUserShapes" Target="../drawings/drawing8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Relationship Id="rId2" Type="http://schemas.openxmlformats.org/officeDocument/2006/relationships/chartUserShapes" Target="../drawings/drawing9.xm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Relationship Id="rId2" Type="http://schemas.openxmlformats.org/officeDocument/2006/relationships/chartUserShapes" Target="../drawings/drawing10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Relationship Id="rId2" Type="http://schemas.openxmlformats.org/officeDocument/2006/relationships/chartUserShapes" Target="../drawings/drawing11.xm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Relationship Id="rId2" Type="http://schemas.openxmlformats.org/officeDocument/2006/relationships/chartUserShapes" Target="../drawings/drawing12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Relationship Id="rId2" Type="http://schemas.openxmlformats.org/officeDocument/2006/relationships/chartUserShapes" Target="../drawings/drawing13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Relationship Id="rId2" Type="http://schemas.openxmlformats.org/officeDocument/2006/relationships/chartUserShapes" Target="../drawings/drawing14.xm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Relationship Id="rId2" Type="http://schemas.openxmlformats.org/officeDocument/2006/relationships/chartUserShapes" Target="../drawings/drawing15.xm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Relationship Id="rId2" Type="http://schemas.openxmlformats.org/officeDocument/2006/relationships/chartUserShapes" Target="../drawings/drawing16.xm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Relationship Id="rId2" Type="http://schemas.openxmlformats.org/officeDocument/2006/relationships/chartUserShapes" Target="../drawings/drawing17.xm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Relationship Id="rId2" Type="http://schemas.openxmlformats.org/officeDocument/2006/relationships/chartUserShapes" Target="../drawings/drawing18.xm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Relationship Id="rId2" Type="http://schemas.openxmlformats.org/officeDocument/2006/relationships/chartUserShapes" Target="../drawings/drawing19.xm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Relationship Id="rId2" Type="http://schemas.openxmlformats.org/officeDocument/2006/relationships/chartUserShapes" Target="../drawings/drawing20.xm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Relationship Id="rId2" Type="http://schemas.openxmlformats.org/officeDocument/2006/relationships/chartUserShapes" Target="../drawings/drawing21.xm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Relationship Id="rId2" Type="http://schemas.openxmlformats.org/officeDocument/2006/relationships/chartUserShapes" Target="../drawings/drawing22.xm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Relationship Id="rId2" Type="http://schemas.openxmlformats.org/officeDocument/2006/relationships/chartUserShapes" Target="../drawings/drawing23.xm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165031632975147"/>
          <c:y val="0.0842013888888889"/>
          <c:w val="0.567767576543566"/>
          <c:h val="0.883680555555556"/>
        </c:manualLayout>
      </c:layout>
      <c:pieChart>
        <c:varyColors val="1"/>
        <c:ser>
          <c:idx val="0"/>
          <c:order val="0"/>
          <c:tx>
            <c:strRef>
              <c:f>Sheet1!$C$1</c:f>
              <c:strCache>
                <c:ptCount val="1"/>
                <c:pt idx="0">
                  <c:v>N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1">
                  <a:lumMod val="50000"/>
                </a:schemeClr>
              </a:solidFill>
            </c:spPr>
          </c:dPt>
          <c:dPt>
            <c:idx val="3"/>
            <c:bubble3D val="0"/>
            <c:spPr>
              <a:solidFill>
                <a:schemeClr val="accent1"/>
              </a:solidFill>
            </c:spPr>
          </c:dPt>
          <c:dLbls>
            <c:dLbl>
              <c:idx val="0"/>
              <c:layout>
                <c:manualLayout>
                  <c:x val="0.0556648139761483"/>
                  <c:y val="0.174684048283027"/>
                </c:manualLayout>
              </c:layout>
              <c:tx>
                <c:rich>
                  <a:bodyPr/>
                  <a:lstStyle/>
                  <a:p>
                    <a:pPr>
                      <a:defRPr sz="2400" b="0"/>
                    </a:pPr>
                    <a:r>
                      <a:rPr lang="en-US" b="1" dirty="0"/>
                      <a:t>Teachers
 </a:t>
                    </a:r>
                    <a:r>
                      <a:rPr lang="en-US" b="0" dirty="0" smtClean="0"/>
                      <a:t>1,731</a:t>
                    </a:r>
                    <a:r>
                      <a:rPr lang="en-US" b="0" dirty="0"/>
                      <a:t>
77%</a:t>
                    </a:r>
                  </a:p>
                </c:rich>
              </c:tx>
              <c:spPr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13723304101994"/>
                  <c:y val="-0.183608103674541"/>
                </c:manualLayout>
              </c:layout>
              <c:tx>
                <c:rich>
                  <a:bodyPr/>
                  <a:lstStyle/>
                  <a:p>
                    <a:pPr>
                      <a:defRPr sz="2400" b="0"/>
                    </a:pPr>
                    <a:r>
                      <a:rPr lang="en-US" b="1" dirty="0"/>
                      <a:t>Principals
</a:t>
                    </a:r>
                    <a:r>
                      <a:rPr lang="en-US" b="0" dirty="0" smtClean="0"/>
                      <a:t>38
2</a:t>
                    </a:r>
                    <a:r>
                      <a:rPr lang="en-US" b="0" dirty="0"/>
                      <a:t>%</a:t>
                    </a:r>
                  </a:p>
                </c:rich>
              </c:tx>
              <c:spPr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57073901766232"/>
                  <c:y val="-0.0449372539370079"/>
                </c:manualLayout>
              </c:layout>
              <c:tx>
                <c:rich>
                  <a:bodyPr/>
                  <a:lstStyle/>
                  <a:p>
                    <a:pPr>
                      <a:defRPr sz="2400" b="0"/>
                    </a:pPr>
                    <a:r>
                      <a:rPr lang="en-US" b="1" dirty="0"/>
                      <a:t>Assistant Principals
</a:t>
                    </a:r>
                    <a:r>
                      <a:rPr lang="en-US" b="0" dirty="0" smtClean="0"/>
                      <a:t>25</a:t>
                    </a:r>
                    <a:r>
                      <a:rPr lang="en-US" b="0" dirty="0"/>
                      <a:t>
</a:t>
                    </a:r>
                    <a:r>
                      <a:rPr lang="en-US" b="0" dirty="0" smtClean="0"/>
                      <a:t>1%</a:t>
                    </a:r>
                    <a:endParaRPr lang="en-US" b="0" dirty="0"/>
                  </a:p>
                </c:rich>
              </c:tx>
              <c:spPr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54509558510711"/>
                  <c:y val="0.0619073982939632"/>
                </c:manualLayout>
              </c:layout>
              <c:tx>
                <c:rich>
                  <a:bodyPr/>
                  <a:lstStyle/>
                  <a:p>
                    <a:pPr>
                      <a:defRPr sz="2400" b="0"/>
                    </a:pPr>
                    <a:r>
                      <a:rPr lang="en-US" b="1" dirty="0"/>
                      <a:t>Other Staff
</a:t>
                    </a:r>
                    <a:r>
                      <a:rPr lang="en-US" b="0" dirty="0" smtClean="0"/>
                      <a:t>161 </a:t>
                    </a:r>
                    <a:r>
                      <a:rPr lang="en-US" b="0" dirty="0"/>
                      <a:t>
7%</a:t>
                    </a:r>
                  </a:p>
                </c:rich>
              </c:tx>
              <c:spPr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0725047003444632"/>
                  <c:y val="0.0325520833333333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2400" b="1" i="0" u="none" strike="noStrike" kern="1200" baseline="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400" b="1" i="0" u="none" strike="noStrike" kern="1200" baseline="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rPr>
                      <a:t>Paraprofessional
</a:t>
                    </a:r>
                    <a:r>
                      <a:rPr lang="en-US" sz="2400" b="0" i="0" u="none" strike="noStrike" kern="1200" baseline="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rPr>
                      <a:t>297 
13%</a:t>
                    </a:r>
                    <a:endParaRPr lang="en-US" sz="2400" b="0" i="0" u="none" strike="noStrike" kern="1200" baseline="0" dirty="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endParaRPr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Sheet1!$B$2:$B$6</c:f>
              <c:strCache>
                <c:ptCount val="5"/>
                <c:pt idx="0">
                  <c:v>Teachers</c:v>
                </c:pt>
                <c:pt idx="1">
                  <c:v>Principals</c:v>
                </c:pt>
                <c:pt idx="2">
                  <c:v>Assistant Principals</c:v>
                </c:pt>
                <c:pt idx="3">
                  <c:v>Other Staff</c:v>
                </c:pt>
                <c:pt idx="4">
                  <c:v>Paraprofessional</c:v>
                </c:pt>
              </c:strCache>
            </c:strRef>
          </c:cat>
          <c:val>
            <c:numRef>
              <c:f>Sheet1!$C$2:$C$6</c:f>
              <c:numCache>
                <c:formatCode>_(* #,##0_);_(* \(#,##0\);_(* "-"??_);_(@_)</c:formatCode>
                <c:ptCount val="5"/>
                <c:pt idx="0">
                  <c:v>1731.0</c:v>
                </c:pt>
                <c:pt idx="1">
                  <c:v>38.0</c:v>
                </c:pt>
                <c:pt idx="2">
                  <c:v>25.0</c:v>
                </c:pt>
                <c:pt idx="3">
                  <c:v>161.0</c:v>
                </c:pt>
                <c:pt idx="4">
                  <c:v>297.0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6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82029396614891"/>
          <c:y val="0.0842013888888889"/>
          <c:w val="0.567767576543566"/>
          <c:h val="0.883680555555556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56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7428598873625"/>
          <c:y val="0.0423430949022328"/>
          <c:w val="0.731232451059166"/>
          <c:h val="0.924182298833785"/>
        </c:manualLayout>
      </c:layout>
      <c:barChart>
        <c:barDir val="bar"/>
        <c:grouping val="clustered"/>
        <c:varyColors val="0"/>
        <c:ser>
          <c:idx val="0"/>
          <c:order val="0"/>
          <c:tx>
            <c:v>Years Experience</c:v>
          </c:tx>
          <c:spPr>
            <a:solidFill>
              <a:schemeClr val="accent1">
                <a:alpha val="5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Sheet1!$B$2:$G$2</c:f>
              <c:strCache>
                <c:ptCount val="6"/>
                <c:pt idx="0">
                  <c:v>1st Year</c:v>
                </c:pt>
                <c:pt idx="1">
                  <c:v>2-3 Years</c:v>
                </c:pt>
                <c:pt idx="2">
                  <c:v>4-6 Years</c:v>
                </c:pt>
                <c:pt idx="3">
                  <c:v>7-10 Years</c:v>
                </c:pt>
                <c:pt idx="4">
                  <c:v>11-20 Years</c:v>
                </c:pt>
                <c:pt idx="5">
                  <c:v>20+ Years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60.0</c:v>
                </c:pt>
                <c:pt idx="1">
                  <c:v>125.0</c:v>
                </c:pt>
                <c:pt idx="2">
                  <c:v>148.0</c:v>
                </c:pt>
                <c:pt idx="3">
                  <c:v>232.0</c:v>
                </c:pt>
                <c:pt idx="4">
                  <c:v>715.0</c:v>
                </c:pt>
                <c:pt idx="5">
                  <c:v>437.0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2136589392"/>
        <c:axId val="-2136109056"/>
      </c:barChart>
      <c:valAx>
        <c:axId val="-2136109056"/>
        <c:scaling>
          <c:orientation val="minMax"/>
          <c:max val="750.0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-2136589392"/>
        <c:crosses val="autoZero"/>
        <c:crossBetween val="between"/>
      </c:valAx>
      <c:catAx>
        <c:axId val="-213658939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-213610905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209502431724654"/>
          <c:y val="0.118421147043418"/>
          <c:w val="0.967078189300412"/>
          <c:h val="0.6660718001494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Totals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6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is-IS" sz="2400" dirty="0" smtClean="0">
                        <a:latin typeface="+mn-lt"/>
                      </a:rPr>
                      <a:t>679</a:t>
                    </a:r>
                  </a:p>
                  <a:p>
                    <a:r>
                      <a:rPr lang="is-IS" sz="2000" b="0" baseline="0" dirty="0" smtClean="0">
                        <a:latin typeface="+mn-lt"/>
                      </a:rPr>
                      <a:t>92%</a:t>
                    </a:r>
                    <a:endParaRPr lang="is-IS" sz="1600" b="0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 algn="ctr" rtl="0">
                      <a:defRPr lang="en-US" sz="24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it-IT" dirty="0" smtClean="0"/>
                      <a:t>694</a:t>
                    </a:r>
                  </a:p>
                  <a:p>
                    <a:pPr algn="ctr" rtl="0">
                      <a:defRPr lang="en-US" sz="24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it-IT" sz="2000" dirty="0" smtClean="0"/>
                      <a:t>96%</a:t>
                    </a:r>
                    <a:endParaRPr lang="it-IT" sz="200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 sz="2000" b="0">
                        <a:latin typeface="+mn-lt"/>
                      </a:defRPr>
                    </a:pPr>
                    <a:r>
                      <a:rPr lang="is-IS" sz="2400" dirty="0" smtClean="0">
                        <a:latin typeface="+mn-lt"/>
                      </a:rPr>
                      <a:t>672</a:t>
                    </a:r>
                  </a:p>
                  <a:p>
                    <a:pPr>
                      <a:defRPr sz="2000" b="0">
                        <a:latin typeface="+mn-lt"/>
                      </a:defRPr>
                    </a:pPr>
                    <a:r>
                      <a:rPr lang="is-IS" sz="2000" dirty="0" smtClean="0">
                        <a:latin typeface="+mn-lt"/>
                      </a:rPr>
                      <a:t>92%</a:t>
                    </a:r>
                    <a:endParaRPr lang="is-IS" sz="140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is-IS" dirty="0" smtClean="0"/>
                      <a:t>207</a:t>
                    </a:r>
                  </a:p>
                  <a:p>
                    <a:r>
                      <a:rPr lang="is-IS" sz="2000" dirty="0" smtClean="0"/>
                      <a:t>92%</a:t>
                    </a:r>
                    <a:endParaRPr lang="is-IS" sz="20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0"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Elementary</c:v>
                </c:pt>
                <c:pt idx="1">
                  <c:v>Middle</c:v>
                </c:pt>
                <c:pt idx="2">
                  <c:v>High</c:v>
                </c:pt>
                <c:pt idx="3">
                  <c:v>Special</c:v>
                </c:pt>
              </c:strCache>
            </c:strRef>
          </c:cat>
          <c:val>
            <c:numRef>
              <c:f>Sheet1!$B$2:$B$5</c:f>
              <c:numCache>
                <c:formatCode>#,###</c:formatCode>
                <c:ptCount val="4"/>
                <c:pt idx="0">
                  <c:v>679.0</c:v>
                </c:pt>
                <c:pt idx="1">
                  <c:v>694.0</c:v>
                </c:pt>
                <c:pt idx="2">
                  <c:v>672.0</c:v>
                </c:pt>
                <c:pt idx="3">
                  <c:v>207.0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1"/>
        <c:axId val="-2144365840"/>
        <c:axId val="-2135740288"/>
      </c:barChart>
      <c:catAx>
        <c:axId val="-2144365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800">
                <a:latin typeface="+mn-lt"/>
              </a:defRPr>
            </a:pPr>
            <a:endParaRPr lang="en-US"/>
          </a:p>
        </c:txPr>
        <c:crossAx val="-2135740288"/>
        <c:crosses val="autoZero"/>
        <c:auto val="1"/>
        <c:lblAlgn val="ctr"/>
        <c:lblOffset val="100"/>
        <c:noMultiLvlLbl val="0"/>
      </c:catAx>
      <c:valAx>
        <c:axId val="-2135740288"/>
        <c:scaling>
          <c:orientation val="minMax"/>
        </c:scaling>
        <c:delete val="1"/>
        <c:axPos val="l"/>
        <c:numFmt formatCode="#,###" sourceLinked="1"/>
        <c:majorTickMark val="out"/>
        <c:minorTickMark val="none"/>
        <c:tickLblPos val="nextTo"/>
        <c:crossAx val="-21443658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Century Gothic (Body)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297681539808"/>
          <c:y val="0.283244810769129"/>
          <c:w val="0.676119817824071"/>
          <c:h val="0.54473246145524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mra_csl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noFill/>
              </a:ln>
            </c:spPr>
          </c:marker>
          <c:dPt>
            <c:idx val="0"/>
            <c:marker>
              <c:spPr>
                <a:solidFill>
                  <a:schemeClr val="tx2"/>
                </a:solidFill>
                <a:ln>
                  <a:noFill/>
                </a:ln>
              </c:spPr>
            </c:marker>
            <c:bubble3D val="0"/>
            <c:spPr>
              <a:ln>
                <a:noFill/>
              </a:ln>
            </c:spPr>
          </c:dPt>
          <c:dLbls>
            <c:dLbl>
              <c:idx val="0"/>
              <c:layout>
                <c:manualLayout>
                  <c:x val="-0.129103237095363"/>
                  <c:y val="0.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11111111111111"/>
                  <c:y val="0.0053251931954932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</c:spPr>
            <c:txPr>
              <a:bodyPr/>
              <a:lstStyle/>
              <a:p>
                <a:pPr>
                  <a:defRPr sz="1800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2010.0</c:v>
                </c:pt>
                <c:pt idx="1">
                  <c:v>2013.0</c:v>
                </c:pt>
                <c:pt idx="2">
                  <c:v>2015.0</c:v>
                </c:pt>
                <c:pt idx="3">
                  <c:v>2016.0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77.7</c:v>
                </c:pt>
                <c:pt idx="1">
                  <c:v>79.7</c:v>
                </c:pt>
                <c:pt idx="2" formatCode="###.0">
                  <c:v>79.831228</c:v>
                </c:pt>
                <c:pt idx="3" formatCode="###.0">
                  <c:v>81.349901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45828528"/>
        <c:axId val="-2136077152"/>
      </c:lineChart>
      <c:catAx>
        <c:axId val="-214582852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-2136077152"/>
        <c:crosses val="autoZero"/>
        <c:auto val="1"/>
        <c:lblAlgn val="ctr"/>
        <c:lblOffset val="200"/>
        <c:noMultiLvlLbl val="1"/>
      </c:catAx>
      <c:valAx>
        <c:axId val="-2136077152"/>
        <c:scaling>
          <c:orientation val="minMax"/>
          <c:max val="100.0"/>
          <c:min val="0.0"/>
        </c:scaling>
        <c:delete val="1"/>
        <c:axPos val="l"/>
        <c:numFmt formatCode="General" sourceLinked="1"/>
        <c:majorTickMark val="out"/>
        <c:minorTickMark val="none"/>
        <c:tickLblPos val="nextTo"/>
        <c:crossAx val="-2145828528"/>
        <c:crosses val="autoZero"/>
        <c:crossBetween val="midCat"/>
        <c:majorUnit val="100.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297681539808"/>
          <c:y val="0.283244810769129"/>
          <c:w val="0.676119817824071"/>
          <c:h val="0.54473246145524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mra_tml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noFill/>
              </a:ln>
            </c:spPr>
          </c:marker>
          <c:dPt>
            <c:idx val="0"/>
            <c:marker>
              <c:spPr>
                <a:solidFill>
                  <a:schemeClr val="tx2"/>
                </a:solidFill>
                <a:ln>
                  <a:noFill/>
                </a:ln>
              </c:spPr>
            </c:marker>
            <c:bubble3D val="0"/>
            <c:spPr>
              <a:ln>
                <a:noFill/>
              </a:ln>
            </c:spPr>
          </c:dPt>
          <c:dLbls>
            <c:dLbl>
              <c:idx val="0"/>
              <c:layout>
                <c:manualLayout>
                  <c:x val="-0.129103237095363"/>
                  <c:y val="9.76274141171584E-1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25"/>
                  <c:y val="0.010650386390986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</c:spPr>
            <c:txPr>
              <a:bodyPr/>
              <a:lstStyle/>
              <a:p>
                <a:pPr>
                  <a:defRPr sz="1800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2010.0</c:v>
                </c:pt>
                <c:pt idx="1">
                  <c:v>2013.0</c:v>
                </c:pt>
                <c:pt idx="2">
                  <c:v>2015.0</c:v>
                </c:pt>
                <c:pt idx="3">
                  <c:v>2016.0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56.5</c:v>
                </c:pt>
                <c:pt idx="1">
                  <c:v>62.5</c:v>
                </c:pt>
                <c:pt idx="2" formatCode="###.0">
                  <c:v>64.117669</c:v>
                </c:pt>
                <c:pt idx="3" formatCode="###.0">
                  <c:v>67.856161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43709440"/>
        <c:axId val="2145139664"/>
      </c:lineChart>
      <c:catAx>
        <c:axId val="-214370944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2145139664"/>
        <c:crosses val="autoZero"/>
        <c:auto val="1"/>
        <c:lblAlgn val="ctr"/>
        <c:lblOffset val="200"/>
        <c:noMultiLvlLbl val="1"/>
      </c:catAx>
      <c:valAx>
        <c:axId val="2145139664"/>
        <c:scaling>
          <c:orientation val="minMax"/>
          <c:max val="100.0"/>
          <c:min val="0.0"/>
        </c:scaling>
        <c:delete val="1"/>
        <c:axPos val="l"/>
        <c:numFmt formatCode="General" sourceLinked="1"/>
        <c:majorTickMark val="out"/>
        <c:minorTickMark val="none"/>
        <c:tickLblPos val="nextTo"/>
        <c:crossAx val="-2143709440"/>
        <c:crosses val="autoZero"/>
        <c:crossBetween val="midCat"/>
        <c:majorUnit val="100.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297681539808"/>
          <c:y val="0.283244810769129"/>
          <c:w val="0.676119817824071"/>
          <c:h val="0.54473246145524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mra_scl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noFill/>
              </a:ln>
            </c:spPr>
          </c:marker>
          <c:dPt>
            <c:idx val="0"/>
            <c:marker>
              <c:spPr>
                <a:solidFill>
                  <a:schemeClr val="tx2"/>
                </a:solidFill>
                <a:ln>
                  <a:noFill/>
                </a:ln>
              </c:spPr>
            </c:marker>
            <c:bubble3D val="0"/>
            <c:spPr>
              <a:ln>
                <a:noFill/>
              </a:ln>
            </c:spPr>
          </c:dPt>
          <c:dLbls>
            <c:dLbl>
              <c:idx val="0"/>
              <c:layout>
                <c:manualLayout>
                  <c:x val="-0.122158792650919"/>
                  <c:y val="-0.0053251931954933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31944444444445"/>
                  <c:y val="-0.0053251931954932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</c:spPr>
            <c:txPr>
              <a:bodyPr/>
              <a:lstStyle/>
              <a:p>
                <a:pPr>
                  <a:defRPr sz="1800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2010.0</c:v>
                </c:pt>
                <c:pt idx="1">
                  <c:v>2013.0</c:v>
                </c:pt>
                <c:pt idx="2">
                  <c:v>2015.0</c:v>
                </c:pt>
                <c:pt idx="3">
                  <c:v>2016.0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70.4</c:v>
                </c:pt>
                <c:pt idx="1">
                  <c:v>70.0</c:v>
                </c:pt>
                <c:pt idx="2" formatCode="###.0">
                  <c:v>67.144114</c:v>
                </c:pt>
                <c:pt idx="3" formatCode="###.0">
                  <c:v>65.34611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06886384"/>
        <c:axId val="2146061360"/>
      </c:lineChart>
      <c:catAx>
        <c:axId val="-210688638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2146061360"/>
        <c:crosses val="autoZero"/>
        <c:auto val="1"/>
        <c:lblAlgn val="ctr"/>
        <c:lblOffset val="200"/>
        <c:noMultiLvlLbl val="1"/>
      </c:catAx>
      <c:valAx>
        <c:axId val="2146061360"/>
        <c:scaling>
          <c:orientation val="minMax"/>
          <c:max val="100.0"/>
          <c:min val="0.0"/>
        </c:scaling>
        <c:delete val="1"/>
        <c:axPos val="l"/>
        <c:numFmt formatCode="General" sourceLinked="1"/>
        <c:majorTickMark val="out"/>
        <c:minorTickMark val="none"/>
        <c:tickLblPos val="nextTo"/>
        <c:crossAx val="-2106886384"/>
        <c:crosses val="autoZero"/>
        <c:crossBetween val="midCat"/>
        <c:majorUnit val="100.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297681539808"/>
          <c:y val="0.283244810769129"/>
          <c:w val="0.676119817824071"/>
          <c:h val="0.54473246145524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mra_frl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noFill/>
              </a:ln>
            </c:spPr>
          </c:marker>
          <c:dPt>
            <c:idx val="0"/>
            <c:marker>
              <c:spPr>
                <a:solidFill>
                  <a:schemeClr val="tx2"/>
                </a:solidFill>
                <a:ln>
                  <a:noFill/>
                </a:ln>
              </c:spPr>
            </c:marker>
            <c:bubble3D val="0"/>
            <c:spPr>
              <a:ln>
                <a:noFill/>
              </a:ln>
            </c:spPr>
          </c:dPt>
          <c:dLbls>
            <c:dLbl>
              <c:idx val="0"/>
              <c:layout>
                <c:manualLayout>
                  <c:x val="-0.149936570428696"/>
                  <c:y val="0.0053251931954932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52777777777778"/>
                  <c:y val="0.0053251931954932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</c:spPr>
            <c:txPr>
              <a:bodyPr/>
              <a:lstStyle/>
              <a:p>
                <a:pPr>
                  <a:defRPr sz="1800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2010.0</c:v>
                </c:pt>
                <c:pt idx="1">
                  <c:v>2013.0</c:v>
                </c:pt>
                <c:pt idx="2">
                  <c:v>2015.0</c:v>
                </c:pt>
                <c:pt idx="3">
                  <c:v>2016.0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73.6</c:v>
                </c:pt>
                <c:pt idx="1">
                  <c:v>76.1</c:v>
                </c:pt>
                <c:pt idx="2" formatCode="###.0">
                  <c:v>75.419474</c:v>
                </c:pt>
                <c:pt idx="3" formatCode="###.0">
                  <c:v>76.2799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44957024"/>
        <c:axId val="2144457680"/>
      </c:lineChart>
      <c:catAx>
        <c:axId val="214495702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2144457680"/>
        <c:crosses val="autoZero"/>
        <c:auto val="1"/>
        <c:lblAlgn val="ctr"/>
        <c:lblOffset val="200"/>
        <c:noMultiLvlLbl val="1"/>
      </c:catAx>
      <c:valAx>
        <c:axId val="2144457680"/>
        <c:scaling>
          <c:orientation val="minMax"/>
          <c:max val="100.0"/>
          <c:min val="0.0"/>
        </c:scaling>
        <c:delete val="1"/>
        <c:axPos val="l"/>
        <c:numFmt formatCode="General" sourceLinked="1"/>
        <c:majorTickMark val="out"/>
        <c:minorTickMark val="none"/>
        <c:tickLblPos val="nextTo"/>
        <c:crossAx val="2144957024"/>
        <c:crosses val="autoZero"/>
        <c:crossBetween val="midCat"/>
        <c:majorUnit val="100.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297681539808"/>
          <c:y val="0.283244810769129"/>
          <c:w val="0.676119817824071"/>
          <c:h val="0.54473246145524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mra_ldl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noFill/>
              </a:ln>
            </c:spPr>
          </c:marker>
          <c:dPt>
            <c:idx val="0"/>
            <c:marker>
              <c:spPr>
                <a:solidFill>
                  <a:schemeClr val="tx2"/>
                </a:solidFill>
                <a:ln>
                  <a:noFill/>
                </a:ln>
              </c:spPr>
            </c:marker>
            <c:bubble3D val="0"/>
            <c:spPr>
              <a:ln>
                <a:noFill/>
              </a:ln>
            </c:spPr>
          </c:dPt>
          <c:dLbls>
            <c:dLbl>
              <c:idx val="0"/>
              <c:layout>
                <c:manualLayout>
                  <c:x val="-0.129103237095363"/>
                  <c:y val="-0.026625965977466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11111111111111"/>
                  <c:y val="-0.010650386390986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</c:spPr>
            <c:txPr>
              <a:bodyPr/>
              <a:lstStyle/>
              <a:p>
                <a:pPr>
                  <a:defRPr sz="1800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2010.0</c:v>
                </c:pt>
                <c:pt idx="1">
                  <c:v>2013.0</c:v>
                </c:pt>
                <c:pt idx="2">
                  <c:v>2015.0</c:v>
                </c:pt>
                <c:pt idx="3">
                  <c:v>2016.0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76.8</c:v>
                </c:pt>
                <c:pt idx="1">
                  <c:v>77.3</c:v>
                </c:pt>
                <c:pt idx="2" formatCode="###.0">
                  <c:v>74.896084</c:v>
                </c:pt>
                <c:pt idx="3" formatCode="###.0">
                  <c:v>75.426608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35114224"/>
        <c:axId val="-2145149424"/>
      </c:lineChart>
      <c:catAx>
        <c:axId val="-213511422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-2145149424"/>
        <c:crosses val="autoZero"/>
        <c:auto val="1"/>
        <c:lblAlgn val="ctr"/>
        <c:lblOffset val="200"/>
        <c:noMultiLvlLbl val="1"/>
      </c:catAx>
      <c:valAx>
        <c:axId val="-2145149424"/>
        <c:scaling>
          <c:orientation val="minMax"/>
          <c:max val="100.0"/>
          <c:min val="0.0"/>
        </c:scaling>
        <c:delete val="1"/>
        <c:axPos val="l"/>
        <c:numFmt formatCode="General" sourceLinked="1"/>
        <c:majorTickMark val="out"/>
        <c:minorTickMark val="none"/>
        <c:tickLblPos val="nextTo"/>
        <c:crossAx val="-2135114224"/>
        <c:crosses val="autoZero"/>
        <c:crossBetween val="midCat"/>
        <c:majorUnit val="100.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297681539808"/>
          <c:y val="0.283244810769129"/>
          <c:w val="0.676119817824071"/>
          <c:h val="0.54473246145524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mra_eml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noFill/>
              </a:ln>
            </c:spPr>
          </c:marker>
          <c:dPt>
            <c:idx val="0"/>
            <c:marker>
              <c:spPr>
                <a:solidFill>
                  <a:schemeClr val="tx2"/>
                </a:solidFill>
                <a:ln>
                  <a:noFill/>
                </a:ln>
              </c:spPr>
            </c:marker>
            <c:bubble3D val="0"/>
            <c:spPr>
              <a:ln>
                <a:noFill/>
              </a:ln>
            </c:spPr>
          </c:dPt>
          <c:dLbls>
            <c:dLbl>
              <c:idx val="0"/>
              <c:layout>
                <c:manualLayout>
                  <c:x val="-0.129103237095363"/>
                  <c:y val="0.0053251931954932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45833333333333"/>
                  <c:y val="0.010650386390986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</c:spPr>
            <c:txPr>
              <a:bodyPr/>
              <a:lstStyle/>
              <a:p>
                <a:pPr>
                  <a:defRPr sz="1800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2010.0</c:v>
                </c:pt>
                <c:pt idx="1">
                  <c:v>2013.0</c:v>
                </c:pt>
                <c:pt idx="2">
                  <c:v>2015.0</c:v>
                </c:pt>
                <c:pt idx="3">
                  <c:v>2016.0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73.5</c:v>
                </c:pt>
                <c:pt idx="1">
                  <c:v>79.5</c:v>
                </c:pt>
                <c:pt idx="2" formatCode="###.0">
                  <c:v>78.07729</c:v>
                </c:pt>
                <c:pt idx="3" formatCode="###.0">
                  <c:v>79.60934099999999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43889200"/>
        <c:axId val="2145879248"/>
      </c:lineChart>
      <c:catAx>
        <c:axId val="-214388920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2145879248"/>
        <c:crosses val="autoZero"/>
        <c:auto val="1"/>
        <c:lblAlgn val="ctr"/>
        <c:lblOffset val="200"/>
        <c:noMultiLvlLbl val="1"/>
      </c:catAx>
      <c:valAx>
        <c:axId val="2145879248"/>
        <c:scaling>
          <c:orientation val="minMax"/>
          <c:max val="100.0"/>
          <c:min val="0.0"/>
        </c:scaling>
        <c:delete val="1"/>
        <c:axPos val="l"/>
        <c:numFmt formatCode="General" sourceLinked="1"/>
        <c:majorTickMark val="out"/>
        <c:minorTickMark val="none"/>
        <c:tickLblPos val="nextTo"/>
        <c:crossAx val="-2143889200"/>
        <c:crosses val="autoZero"/>
        <c:crossBetween val="midCat"/>
        <c:majorUnit val="100.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297681539808"/>
          <c:y val="0.283244810769129"/>
          <c:w val="0.676119817824071"/>
          <c:h val="0.54473246145524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mra_ipl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noFill/>
              </a:ln>
            </c:spPr>
          </c:marker>
          <c:dPt>
            <c:idx val="0"/>
            <c:marker>
              <c:spPr>
                <a:solidFill>
                  <a:schemeClr val="tx2"/>
                </a:solidFill>
                <a:ln>
                  <a:noFill/>
                </a:ln>
              </c:spPr>
            </c:marker>
            <c:bubble3D val="0"/>
            <c:spPr>
              <a:ln>
                <a:noFill/>
              </a:ln>
            </c:spPr>
          </c:dPt>
          <c:dLbls>
            <c:dLbl>
              <c:idx val="0"/>
              <c:layout>
                <c:manualLayout>
                  <c:x val="-0.136047681539808"/>
                  <c:y val="-0.015975579586479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38888888888889"/>
                  <c:y val="0.010650386390986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</c:spPr>
            <c:txPr>
              <a:bodyPr/>
              <a:lstStyle/>
              <a:p>
                <a:pPr>
                  <a:defRPr sz="1800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2010.0</c:v>
                </c:pt>
                <c:pt idx="1">
                  <c:v>2013.0</c:v>
                </c:pt>
                <c:pt idx="2">
                  <c:v>2015.0</c:v>
                </c:pt>
                <c:pt idx="3">
                  <c:v>2016.0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71.1</c:v>
                </c:pt>
                <c:pt idx="1">
                  <c:v>73.9</c:v>
                </c:pt>
                <c:pt idx="2" formatCode="###.0">
                  <c:v>74.811418</c:v>
                </c:pt>
                <c:pt idx="3" formatCode="###.0">
                  <c:v>77.979979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43974768"/>
        <c:axId val="-2143979552"/>
      </c:lineChart>
      <c:catAx>
        <c:axId val="-214397476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-2143979552"/>
        <c:crosses val="autoZero"/>
        <c:auto val="1"/>
        <c:lblAlgn val="ctr"/>
        <c:lblOffset val="200"/>
        <c:noMultiLvlLbl val="1"/>
      </c:catAx>
      <c:valAx>
        <c:axId val="-2143979552"/>
        <c:scaling>
          <c:orientation val="minMax"/>
          <c:max val="100.0"/>
          <c:min val="0.0"/>
        </c:scaling>
        <c:delete val="1"/>
        <c:axPos val="l"/>
        <c:numFmt formatCode="General" sourceLinked="1"/>
        <c:majorTickMark val="out"/>
        <c:minorTickMark val="none"/>
        <c:tickLblPos val="nextTo"/>
        <c:crossAx val="-2143974768"/>
        <c:crosses val="autoZero"/>
        <c:crossBetween val="midCat"/>
        <c:majorUnit val="100.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297681539808"/>
          <c:y val="0.283244810769129"/>
          <c:w val="0.676119817824071"/>
          <c:h val="0.54473246145524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mra_pdl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noFill/>
              </a:ln>
            </c:spPr>
          </c:marker>
          <c:dPt>
            <c:idx val="0"/>
            <c:marker>
              <c:spPr>
                <a:solidFill>
                  <a:schemeClr val="tx2"/>
                </a:solidFill>
                <a:ln>
                  <a:noFill/>
                </a:ln>
              </c:spPr>
            </c:marker>
            <c:bubble3D val="0"/>
            <c:spPr>
              <a:ln>
                <a:noFill/>
              </a:ln>
            </c:spPr>
          </c:dPt>
          <c:dLbls>
            <c:dLbl>
              <c:idx val="0"/>
              <c:layout>
                <c:manualLayout>
                  <c:x val="-0.136047681539808"/>
                  <c:y val="0.015975579586479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38888888888889"/>
                  <c:y val="0.021300772781973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</c:spPr>
            <c:txPr>
              <a:bodyPr/>
              <a:lstStyle/>
              <a:p>
                <a:pPr>
                  <a:defRPr sz="1800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2010.0</c:v>
                </c:pt>
                <c:pt idx="1">
                  <c:v>2013.0</c:v>
                </c:pt>
                <c:pt idx="2">
                  <c:v>2015.0</c:v>
                </c:pt>
                <c:pt idx="3">
                  <c:v>2016.0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75.5</c:v>
                </c:pt>
                <c:pt idx="1">
                  <c:v>76.6</c:v>
                </c:pt>
                <c:pt idx="2" formatCode="###.0">
                  <c:v>76.65994799999999</c:v>
                </c:pt>
                <c:pt idx="3" formatCode="###.0">
                  <c:v>77.65147599999999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06847104"/>
        <c:axId val="-2106684736"/>
      </c:lineChart>
      <c:catAx>
        <c:axId val="-210684710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-2106684736"/>
        <c:crosses val="autoZero"/>
        <c:auto val="1"/>
        <c:lblAlgn val="ctr"/>
        <c:lblOffset val="200"/>
        <c:noMultiLvlLbl val="1"/>
      </c:catAx>
      <c:valAx>
        <c:axId val="-2106684736"/>
        <c:scaling>
          <c:orientation val="minMax"/>
          <c:max val="100.0"/>
          <c:min val="0.0"/>
        </c:scaling>
        <c:delete val="1"/>
        <c:axPos val="l"/>
        <c:numFmt formatCode="General" sourceLinked="1"/>
        <c:majorTickMark val="out"/>
        <c:minorTickMark val="none"/>
        <c:tickLblPos val="nextTo"/>
        <c:crossAx val="-2106847104"/>
        <c:crosses val="autoZero"/>
        <c:crossBetween val="midCat"/>
        <c:majorUnit val="100.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4780392622107"/>
          <c:y val="0.0"/>
          <c:w val="0.541760248892307"/>
          <c:h val="1.0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chemeClr val="tx2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tx2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tx2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tx2"/>
              </a:solidFill>
            </c:spPr>
          </c:dPt>
          <c:dPt>
            <c:idx val="5"/>
            <c:invertIfNegative val="0"/>
            <c:bubble3D val="0"/>
            <c:spPr>
              <a:solidFill>
                <a:schemeClr val="tx2"/>
              </a:solidFill>
            </c:spPr>
          </c:dPt>
          <c:dPt>
            <c:idx val="6"/>
            <c:invertIfNegative val="0"/>
            <c:bubble3D val="0"/>
            <c:spPr>
              <a:solidFill>
                <a:schemeClr val="tx2"/>
              </a:solidFill>
            </c:spPr>
          </c:dPt>
          <c:dPt>
            <c:idx val="7"/>
            <c:invertIfNegative val="0"/>
            <c:bubble3D val="0"/>
            <c:spPr>
              <a:solidFill>
                <a:schemeClr val="tx2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School Leadership</c:v>
                </c:pt>
                <c:pt idx="1">
                  <c:v>Managing Student Conduct</c:v>
                </c:pt>
                <c:pt idx="2">
                  <c:v>Teacher Leadership</c:v>
                </c:pt>
                <c:pt idx="3">
                  <c:v>Instructional Practices &amp; Support</c:v>
                </c:pt>
                <c:pt idx="4">
                  <c:v>Use of Time</c:v>
                </c:pt>
                <c:pt idx="5">
                  <c:v>Facilities &amp; Resources</c:v>
                </c:pt>
                <c:pt idx="6">
                  <c:v>Community Support &amp; Involvement</c:v>
                </c:pt>
                <c:pt idx="7">
                  <c:v>Professional Development</c:v>
                </c:pt>
              </c:strCache>
            </c:strRef>
          </c:cat>
          <c:val>
            <c:numRef>
              <c:f>Sheet1!$B$2:$B$9</c:f>
              <c:numCache>
                <c:formatCode>0</c:formatCode>
                <c:ptCount val="8"/>
                <c:pt idx="0">
                  <c:v>32.28673</c:v>
                </c:pt>
                <c:pt idx="1">
                  <c:v>15.165877</c:v>
                </c:pt>
                <c:pt idx="2">
                  <c:v>13.921801</c:v>
                </c:pt>
                <c:pt idx="3">
                  <c:v>12.618483</c:v>
                </c:pt>
                <c:pt idx="4">
                  <c:v>11.552133</c:v>
                </c:pt>
                <c:pt idx="5">
                  <c:v>8.8270142</c:v>
                </c:pt>
                <c:pt idx="6">
                  <c:v>5.154028399999999</c:v>
                </c:pt>
                <c:pt idx="7">
                  <c:v>0.4739336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41605904"/>
        <c:axId val="-2141880400"/>
      </c:barChart>
      <c:catAx>
        <c:axId val="-214160590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-2141880400"/>
        <c:crosses val="autoZero"/>
        <c:auto val="1"/>
        <c:lblAlgn val="ctr"/>
        <c:lblOffset val="150"/>
        <c:noMultiLvlLbl val="0"/>
      </c:catAx>
      <c:valAx>
        <c:axId val="-2141880400"/>
        <c:scaling>
          <c:orientation val="minMax"/>
        </c:scaling>
        <c:delete val="1"/>
        <c:axPos val="t"/>
        <c:numFmt formatCode="0" sourceLinked="1"/>
        <c:majorTickMark val="out"/>
        <c:minorTickMark val="none"/>
        <c:tickLblPos val="nextTo"/>
        <c:crossAx val="-2141605904"/>
        <c:crosses val="autoZero"/>
        <c:crossBetween val="between"/>
      </c:valAx>
    </c:plotArea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6976172610545"/>
          <c:y val="0.352472441076947"/>
          <c:w val="0.384438505922019"/>
          <c:h val="0.50745610908679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tml021meetneeds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noFill/>
              </a:ln>
            </c:spPr>
          </c:marker>
          <c:dPt>
            <c:idx val="0"/>
            <c:marker>
              <c:spPr>
                <a:solidFill>
                  <a:schemeClr val="tx2"/>
                </a:solidFill>
                <a:ln>
                  <a:noFill/>
                </a:ln>
              </c:spPr>
            </c:marker>
            <c:bubble3D val="0"/>
            <c:spPr>
              <a:ln>
                <a:noFill/>
              </a:ln>
            </c:spPr>
          </c:dPt>
          <c:dLbls>
            <c:dLbl>
              <c:idx val="0"/>
              <c:layout>
                <c:manualLayout>
                  <c:x val="-0.0815556296275926"/>
                  <c:y val="-9.76274141171584E-1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72920327667024"/>
                  <c:y val="-9.76274141171584E-1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</c:spPr>
            <c:txPr>
              <a:bodyPr/>
              <a:lstStyle/>
              <a:p>
                <a:pPr>
                  <a:defRPr sz="1800" b="0">
                    <a:latin typeface="Calibri" panose="020F05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2010.0</c:v>
                </c:pt>
                <c:pt idx="1">
                  <c:v>2013.0</c:v>
                </c:pt>
                <c:pt idx="2">
                  <c:v>2015.0</c:v>
                </c:pt>
                <c:pt idx="3">
                  <c:v>2016.0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59.5</c:v>
                </c:pt>
                <c:pt idx="1">
                  <c:v>64.8</c:v>
                </c:pt>
                <c:pt idx="2" formatCode="###.0">
                  <c:v>66.720867</c:v>
                </c:pt>
                <c:pt idx="3" formatCode="###.0">
                  <c:v>70.901423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35926320"/>
        <c:axId val="-2135058160"/>
      </c:lineChart>
      <c:catAx>
        <c:axId val="-213592632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-2135058160"/>
        <c:crosses val="autoZero"/>
        <c:auto val="1"/>
        <c:lblAlgn val="ctr"/>
        <c:lblOffset val="200"/>
        <c:noMultiLvlLbl val="1"/>
      </c:catAx>
      <c:valAx>
        <c:axId val="-2135058160"/>
        <c:scaling>
          <c:orientation val="minMax"/>
          <c:max val="100.0"/>
          <c:min val="0.0"/>
        </c:scaling>
        <c:delete val="1"/>
        <c:axPos val="l"/>
        <c:numFmt formatCode="General" sourceLinked="1"/>
        <c:majorTickMark val="out"/>
        <c:minorTickMark val="none"/>
        <c:tickLblPos val="nextTo"/>
        <c:crossAx val="-2135926320"/>
        <c:crosses val="autoZero"/>
        <c:crossBetween val="midCat"/>
        <c:majorUnit val="100.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9300348645595"/>
          <c:y val="0.352472441076947"/>
          <c:w val="0.392114329886969"/>
          <c:h val="0.50745610908679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tml021focus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noFill/>
              </a:ln>
            </c:spPr>
          </c:marker>
          <c:dPt>
            <c:idx val="0"/>
            <c:marker>
              <c:spPr>
                <a:solidFill>
                  <a:schemeClr val="tx2"/>
                </a:solidFill>
                <a:ln>
                  <a:noFill/>
                </a:ln>
              </c:spPr>
            </c:marker>
            <c:bubble3D val="0"/>
            <c:spPr>
              <a:ln>
                <a:noFill/>
              </a:ln>
            </c:spPr>
          </c:dPt>
          <c:dLbls>
            <c:dLbl>
              <c:idx val="0"/>
              <c:layout>
                <c:manualLayout>
                  <c:x val="-0.0622509323557436"/>
                  <c:y val="-9.76274141171584E-1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69082415684549"/>
                  <c:y val="0.010650386390986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</c:spPr>
            <c:txPr>
              <a:bodyPr/>
              <a:lstStyle/>
              <a:p>
                <a:pPr>
                  <a:defRPr sz="1800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2010.0</c:v>
                </c:pt>
                <c:pt idx="1">
                  <c:v>2013.0</c:v>
                </c:pt>
                <c:pt idx="2">
                  <c:v>2015.0</c:v>
                </c:pt>
                <c:pt idx="3">
                  <c:v>2016.0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55.6</c:v>
                </c:pt>
                <c:pt idx="1">
                  <c:v>62.9</c:v>
                </c:pt>
                <c:pt idx="2" formatCode="###.0">
                  <c:v>60.516407</c:v>
                </c:pt>
                <c:pt idx="3" formatCode="###.0">
                  <c:v>63.312369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41524784"/>
        <c:axId val="-2141324160"/>
      </c:lineChart>
      <c:catAx>
        <c:axId val="-214152478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-2141324160"/>
        <c:crosses val="autoZero"/>
        <c:auto val="1"/>
        <c:lblAlgn val="ctr"/>
        <c:lblOffset val="200"/>
        <c:noMultiLvlLbl val="1"/>
      </c:catAx>
      <c:valAx>
        <c:axId val="-2141324160"/>
        <c:scaling>
          <c:orientation val="minMax"/>
          <c:max val="100.0"/>
          <c:min val="0.0"/>
        </c:scaling>
        <c:delete val="1"/>
        <c:axPos val="l"/>
        <c:numFmt formatCode="General" sourceLinked="1"/>
        <c:majorTickMark val="out"/>
        <c:minorTickMark val="none"/>
        <c:tickLblPos val="nextTo"/>
        <c:crossAx val="-2141524784"/>
        <c:crosses val="autoZero"/>
        <c:crossBetween val="midCat"/>
        <c:majorUnit val="100.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6976172610545"/>
          <c:y val="0.352472441076947"/>
          <c:w val="0.384438505922019"/>
          <c:h val="0.50745610908679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tml021paperwork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noFill/>
              </a:ln>
            </c:spPr>
          </c:marker>
          <c:dPt>
            <c:idx val="0"/>
            <c:marker>
              <c:spPr>
                <a:solidFill>
                  <a:schemeClr val="tx2"/>
                </a:solidFill>
                <a:ln>
                  <a:noFill/>
                </a:ln>
              </c:spPr>
            </c:marker>
            <c:bubble3D val="0"/>
            <c:spPr>
              <a:ln>
                <a:noFill/>
              </a:ln>
            </c:spPr>
          </c:dPt>
          <c:dLbls>
            <c:dLbl>
              <c:idx val="0"/>
              <c:layout>
                <c:manualLayout>
                  <c:x val="-0.0622509323557437"/>
                  <c:y val="-0.015975579586479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690824156845491"/>
                  <c:y val="0.0053251931954932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</c:spPr>
            <c:txPr>
              <a:bodyPr/>
              <a:lstStyle/>
              <a:p>
                <a:pPr>
                  <a:defRPr sz="1800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2010.0</c:v>
                </c:pt>
                <c:pt idx="1">
                  <c:v>2013.0</c:v>
                </c:pt>
                <c:pt idx="2">
                  <c:v>2015.0</c:v>
                </c:pt>
                <c:pt idx="3">
                  <c:v>2016.0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43.2</c:v>
                </c:pt>
                <c:pt idx="1">
                  <c:v>61.4</c:v>
                </c:pt>
                <c:pt idx="2" formatCode="###.0">
                  <c:v>62.369146</c:v>
                </c:pt>
                <c:pt idx="3" formatCode="###.0">
                  <c:v>67.34584499999998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39001296"/>
        <c:axId val="-2138638096"/>
      </c:lineChart>
      <c:catAx>
        <c:axId val="-213900129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-2138638096"/>
        <c:crosses val="autoZero"/>
        <c:auto val="1"/>
        <c:lblAlgn val="ctr"/>
        <c:lblOffset val="200"/>
        <c:noMultiLvlLbl val="1"/>
      </c:catAx>
      <c:valAx>
        <c:axId val="-2138638096"/>
        <c:scaling>
          <c:orientation val="minMax"/>
          <c:max val="100.0"/>
          <c:min val="0.0"/>
        </c:scaling>
        <c:delete val="1"/>
        <c:axPos val="l"/>
        <c:numFmt formatCode="General" sourceLinked="1"/>
        <c:majorTickMark val="out"/>
        <c:minorTickMark val="none"/>
        <c:tickLblPos val="nextTo"/>
        <c:crossAx val="-2139001296"/>
        <c:crosses val="autoZero"/>
        <c:crossBetween val="midCat"/>
        <c:majorUnit val="100.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9300348645595"/>
          <c:y val="0.352472441076947"/>
          <c:w val="0.392114329886969"/>
          <c:h val="0.50745610908679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tml021clsize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noFill/>
              </a:ln>
            </c:spPr>
          </c:marker>
          <c:dPt>
            <c:idx val="0"/>
            <c:marker>
              <c:spPr>
                <a:solidFill>
                  <a:schemeClr val="tx2"/>
                </a:solidFill>
                <a:ln>
                  <a:noFill/>
                </a:ln>
              </c:spPr>
            </c:marker>
            <c:bubble3D val="0"/>
            <c:spPr>
              <a:ln>
                <a:noFill/>
              </a:ln>
            </c:spPr>
          </c:dPt>
          <c:dLbls>
            <c:dLbl>
              <c:idx val="0"/>
              <c:layout>
                <c:manualLayout>
                  <c:x val="-0.0660888443382186"/>
                  <c:y val="-9.76274141171584E-1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652445037020741"/>
                  <c:y val="0.0053251931954932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</c:spPr>
            <c:txPr>
              <a:bodyPr/>
              <a:lstStyle/>
              <a:p>
                <a:pPr>
                  <a:defRPr sz="1800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2010.0</c:v>
                </c:pt>
                <c:pt idx="1">
                  <c:v>2013.0</c:v>
                </c:pt>
                <c:pt idx="2">
                  <c:v>2015.0</c:v>
                </c:pt>
                <c:pt idx="3">
                  <c:v>2016.0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60.6</c:v>
                </c:pt>
                <c:pt idx="1">
                  <c:v>62.9</c:v>
                </c:pt>
                <c:pt idx="2" formatCode="###.0">
                  <c:v>56.179775</c:v>
                </c:pt>
                <c:pt idx="3" formatCode="###.0">
                  <c:v>65.714286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46346528"/>
        <c:axId val="-2145515888"/>
      </c:lineChart>
      <c:catAx>
        <c:axId val="-214634652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-2145515888"/>
        <c:crosses val="autoZero"/>
        <c:auto val="1"/>
        <c:lblAlgn val="ctr"/>
        <c:lblOffset val="200"/>
        <c:noMultiLvlLbl val="1"/>
      </c:catAx>
      <c:valAx>
        <c:axId val="-2145515888"/>
        <c:scaling>
          <c:orientation val="minMax"/>
          <c:max val="100.0"/>
          <c:min val="0.0"/>
        </c:scaling>
        <c:delete val="1"/>
        <c:axPos val="l"/>
        <c:numFmt formatCode="General" sourceLinked="1"/>
        <c:majorTickMark val="out"/>
        <c:minorTickMark val="none"/>
        <c:tickLblPos val="nextTo"/>
        <c:crossAx val="-2146346528"/>
        <c:crosses val="autoZero"/>
        <c:crossBetween val="midCat"/>
        <c:majorUnit val="100.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6976172610545"/>
          <c:y val="0.352472441076947"/>
          <c:w val="0.384438505922019"/>
          <c:h val="0.50745610908679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ipl021autonomy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noFill/>
              </a:ln>
            </c:spPr>
          </c:marker>
          <c:dPt>
            <c:idx val="0"/>
            <c:marker>
              <c:spPr>
                <a:solidFill>
                  <a:schemeClr val="tx2"/>
                </a:solidFill>
                <a:ln>
                  <a:noFill/>
                </a:ln>
              </c:spPr>
            </c:marker>
            <c:bubble3D val="0"/>
            <c:spPr>
              <a:ln>
                <a:noFill/>
              </a:ln>
            </c:spPr>
          </c:dPt>
          <c:dLbls>
            <c:dLbl>
              <c:idx val="0"/>
              <c:layout>
                <c:manualLayout>
                  <c:x val="-0.0700418936801677"/>
                  <c:y val="-9.76274141171584E-1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767582396494989"/>
                  <c:y val="-0.0053251931954932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</c:spPr>
            <c:txPr>
              <a:bodyPr/>
              <a:lstStyle/>
              <a:p>
                <a:pPr>
                  <a:defRPr sz="1800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2010.0</c:v>
                </c:pt>
                <c:pt idx="1">
                  <c:v>2013.0</c:v>
                </c:pt>
                <c:pt idx="2">
                  <c:v>2015.0</c:v>
                </c:pt>
                <c:pt idx="3">
                  <c:v>2016.0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39.9</c:v>
                </c:pt>
                <c:pt idx="1">
                  <c:v>63.8</c:v>
                </c:pt>
                <c:pt idx="2" formatCode="###.0">
                  <c:v>72.87563299999996</c:v>
                </c:pt>
                <c:pt idx="3" formatCode="###.0">
                  <c:v>82.62295099999999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07387072"/>
        <c:axId val="-2106630672"/>
      </c:lineChart>
      <c:catAx>
        <c:axId val="-210738707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-2106630672"/>
        <c:crosses val="autoZero"/>
        <c:auto val="1"/>
        <c:lblAlgn val="ctr"/>
        <c:lblOffset val="200"/>
        <c:noMultiLvlLbl val="1"/>
      </c:catAx>
      <c:valAx>
        <c:axId val="-2106630672"/>
        <c:scaling>
          <c:orientation val="minMax"/>
          <c:max val="100.0"/>
          <c:min val="0.0"/>
        </c:scaling>
        <c:delete val="1"/>
        <c:axPos val="l"/>
        <c:numFmt formatCode="General" sourceLinked="1"/>
        <c:majorTickMark val="out"/>
        <c:minorTickMark val="none"/>
        <c:tickLblPos val="nextTo"/>
        <c:crossAx val="-2107387072"/>
        <c:crosses val="autoZero"/>
        <c:crossBetween val="midCat"/>
        <c:majorUnit val="100.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9300348645595"/>
          <c:y val="0.352472441076947"/>
          <c:w val="0.392114329886969"/>
          <c:h val="0.50745610908679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ipl021maxsuccess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noFill/>
              </a:ln>
            </c:spPr>
          </c:marker>
          <c:dPt>
            <c:idx val="0"/>
            <c:marker>
              <c:spPr>
                <a:solidFill>
                  <a:schemeClr val="tx2"/>
                </a:solidFill>
                <a:ln>
                  <a:noFill/>
                </a:ln>
              </c:spPr>
            </c:marker>
            <c:bubble3D val="0"/>
            <c:spPr>
              <a:ln>
                <a:noFill/>
              </a:ln>
            </c:spPr>
          </c:dPt>
          <c:dLbls>
            <c:dLbl>
              <c:idx val="0"/>
              <c:layout>
                <c:manualLayout>
                  <c:x val="-0.0662039816976928"/>
                  <c:y val="0.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72920327667024"/>
                  <c:y val="0.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</c:spPr>
            <c:txPr>
              <a:bodyPr/>
              <a:lstStyle/>
              <a:p>
                <a:pPr>
                  <a:defRPr sz="1800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2010.0</c:v>
                </c:pt>
                <c:pt idx="1">
                  <c:v>2013.0</c:v>
                </c:pt>
                <c:pt idx="2">
                  <c:v>2015.0</c:v>
                </c:pt>
                <c:pt idx="3">
                  <c:v>2016.0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53.89</c:v>
                </c:pt>
                <c:pt idx="1">
                  <c:v>60.4</c:v>
                </c:pt>
                <c:pt idx="2" formatCode="###.0">
                  <c:v>61.810552</c:v>
                </c:pt>
                <c:pt idx="3" formatCode="###.0">
                  <c:v>66.880093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41279152"/>
        <c:axId val="2072097152"/>
      </c:lineChart>
      <c:catAx>
        <c:axId val="-214127915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2072097152"/>
        <c:crosses val="autoZero"/>
        <c:auto val="1"/>
        <c:lblAlgn val="ctr"/>
        <c:lblOffset val="200"/>
        <c:noMultiLvlLbl val="1"/>
      </c:catAx>
      <c:valAx>
        <c:axId val="2072097152"/>
        <c:scaling>
          <c:orientation val="minMax"/>
          <c:max val="100.0"/>
          <c:min val="0.0"/>
        </c:scaling>
        <c:delete val="1"/>
        <c:axPos val="l"/>
        <c:numFmt formatCode="General" sourceLinked="1"/>
        <c:majorTickMark val="out"/>
        <c:minorTickMark val="none"/>
        <c:tickLblPos val="nextTo"/>
        <c:crossAx val="-2141279152"/>
        <c:crosses val="autoZero"/>
        <c:crossBetween val="midCat"/>
        <c:majorUnit val="100.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6976172610545"/>
          <c:y val="0.352472441076947"/>
          <c:w val="0.384438505922019"/>
          <c:h val="0.50745610908679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ipl021plcinstr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noFill/>
              </a:ln>
            </c:spPr>
          </c:marker>
          <c:dPt>
            <c:idx val="0"/>
            <c:marker>
              <c:spPr>
                <a:solidFill>
                  <a:schemeClr val="tx2"/>
                </a:solidFill>
                <a:ln>
                  <a:noFill/>
                </a:ln>
              </c:spPr>
            </c:marker>
            <c:bubble3D val="0"/>
            <c:spPr>
              <a:ln>
                <a:noFill/>
              </a:ln>
            </c:spPr>
          </c:dPt>
          <c:dLbls>
            <c:dLbl>
              <c:idx val="0"/>
              <c:layout>
                <c:manualLayout>
                  <c:x val="-0.069082415684549"/>
                  <c:y val="-0.0053251931954933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690824156845491"/>
                  <c:y val="0.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</c:spPr>
            <c:txPr>
              <a:bodyPr/>
              <a:lstStyle/>
              <a:p>
                <a:pPr>
                  <a:defRPr sz="1800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2010.0</c:v>
                </c:pt>
                <c:pt idx="1">
                  <c:v>2013.0</c:v>
                </c:pt>
                <c:pt idx="2">
                  <c:v>2015.0</c:v>
                </c:pt>
                <c:pt idx="3">
                  <c:v>2016.0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76.6</c:v>
                </c:pt>
                <c:pt idx="1">
                  <c:v>80.3</c:v>
                </c:pt>
                <c:pt idx="2" formatCode="###.0">
                  <c:v>81.214204</c:v>
                </c:pt>
                <c:pt idx="3" formatCode="###.0">
                  <c:v>84.19301199999998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36022288"/>
        <c:axId val="-2136897856"/>
      </c:lineChart>
      <c:catAx>
        <c:axId val="-213602228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-2136897856"/>
        <c:crosses val="autoZero"/>
        <c:auto val="1"/>
        <c:lblAlgn val="ctr"/>
        <c:lblOffset val="200"/>
        <c:noMultiLvlLbl val="1"/>
      </c:catAx>
      <c:valAx>
        <c:axId val="-2136897856"/>
        <c:scaling>
          <c:orientation val="minMax"/>
          <c:max val="100.0"/>
          <c:min val="0.0"/>
        </c:scaling>
        <c:delete val="1"/>
        <c:axPos val="l"/>
        <c:numFmt formatCode="General" sourceLinked="1"/>
        <c:majorTickMark val="out"/>
        <c:minorTickMark val="none"/>
        <c:tickLblPos val="nextTo"/>
        <c:crossAx val="-2136022288"/>
        <c:crosses val="autoZero"/>
        <c:crossBetween val="midCat"/>
        <c:majorUnit val="100.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9300348645595"/>
          <c:y val="0.352472441076947"/>
          <c:w val="0.392114329886969"/>
          <c:h val="0.50745610908679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ipl021statedata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noFill/>
              </a:ln>
            </c:spPr>
          </c:marker>
          <c:dPt>
            <c:idx val="0"/>
            <c:marker>
              <c:spPr>
                <a:solidFill>
                  <a:schemeClr val="tx2"/>
                </a:solidFill>
                <a:ln>
                  <a:noFill/>
                </a:ln>
              </c:spPr>
            </c:marker>
            <c:bubble3D val="0"/>
            <c:spPr>
              <a:ln>
                <a:noFill/>
              </a:ln>
            </c:spPr>
          </c:dPt>
          <c:dLbls>
            <c:dLbl>
              <c:idx val="0"/>
              <c:layout>
                <c:manualLayout>
                  <c:x val="-0.0700418936801677"/>
                  <c:y val="0.0053251931954932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69082415684549"/>
                  <c:y val="0.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</c:spPr>
            <c:txPr>
              <a:bodyPr/>
              <a:lstStyle/>
              <a:p>
                <a:pPr>
                  <a:defRPr sz="1800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2010.0</c:v>
                </c:pt>
                <c:pt idx="1">
                  <c:v>2013.0</c:v>
                </c:pt>
                <c:pt idx="2">
                  <c:v>2015.0</c:v>
                </c:pt>
                <c:pt idx="3">
                  <c:v>2016.0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66.3</c:v>
                </c:pt>
                <c:pt idx="1">
                  <c:v>52.6</c:v>
                </c:pt>
                <c:pt idx="2" formatCode="###.0">
                  <c:v>50.827713</c:v>
                </c:pt>
                <c:pt idx="3" formatCode="###.0">
                  <c:v>53.855495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45999264"/>
        <c:axId val="-2145621280"/>
      </c:lineChart>
      <c:catAx>
        <c:axId val="-214599926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-2145621280"/>
        <c:crosses val="autoZero"/>
        <c:auto val="1"/>
        <c:lblAlgn val="ctr"/>
        <c:lblOffset val="200"/>
        <c:noMultiLvlLbl val="1"/>
      </c:catAx>
      <c:valAx>
        <c:axId val="-2145621280"/>
        <c:scaling>
          <c:orientation val="minMax"/>
          <c:max val="100.0"/>
          <c:min val="0.0"/>
        </c:scaling>
        <c:delete val="1"/>
        <c:axPos val="l"/>
        <c:numFmt formatCode="General" sourceLinked="1"/>
        <c:majorTickMark val="out"/>
        <c:minorTickMark val="none"/>
        <c:tickLblPos val="nextTo"/>
        <c:crossAx val="-2145999264"/>
        <c:crosses val="autoZero"/>
        <c:crossBetween val="midCat"/>
        <c:majorUnit val="100.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6976172610545"/>
          <c:y val="0.352472441076947"/>
          <c:w val="0.384438505922019"/>
          <c:h val="0.50745610908679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scl021efforts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noFill/>
              </a:ln>
            </c:spPr>
          </c:marker>
          <c:dPt>
            <c:idx val="0"/>
            <c:marker>
              <c:spPr>
                <a:solidFill>
                  <a:schemeClr val="tx2"/>
                </a:solidFill>
                <a:ln>
                  <a:noFill/>
                </a:ln>
              </c:spPr>
            </c:marker>
            <c:bubble3D val="0"/>
            <c:spPr>
              <a:ln>
                <a:noFill/>
              </a:ln>
            </c:spPr>
          </c:dPt>
          <c:dLbls>
            <c:dLbl>
              <c:idx val="0"/>
              <c:layout>
                <c:manualLayout>
                  <c:x val="-0.0815556296275926"/>
                  <c:y val="-0.0053251931954933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690824156845491"/>
                  <c:y val="-4.88137070585792E-1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</c:spPr>
            <c:txPr>
              <a:bodyPr/>
              <a:lstStyle/>
              <a:p>
                <a:pPr>
                  <a:defRPr sz="1800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2010.0</c:v>
                </c:pt>
                <c:pt idx="1">
                  <c:v>2013.0</c:v>
                </c:pt>
                <c:pt idx="2">
                  <c:v>2015.0</c:v>
                </c:pt>
                <c:pt idx="3">
                  <c:v>2016.0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72.1</c:v>
                </c:pt>
                <c:pt idx="1">
                  <c:v>73.0</c:v>
                </c:pt>
                <c:pt idx="2" formatCode="###.0">
                  <c:v>69.693713</c:v>
                </c:pt>
                <c:pt idx="3" formatCode="###.0">
                  <c:v>67.713239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46664464"/>
        <c:axId val="2147138064"/>
      </c:lineChart>
      <c:catAx>
        <c:axId val="214666446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2147138064"/>
        <c:crosses val="autoZero"/>
        <c:auto val="1"/>
        <c:lblAlgn val="ctr"/>
        <c:lblOffset val="200"/>
        <c:noMultiLvlLbl val="1"/>
      </c:catAx>
      <c:valAx>
        <c:axId val="2147138064"/>
        <c:scaling>
          <c:orientation val="minMax"/>
          <c:max val="100.0"/>
          <c:min val="0.0"/>
        </c:scaling>
        <c:delete val="1"/>
        <c:axPos val="l"/>
        <c:numFmt formatCode="General" sourceLinked="1"/>
        <c:majorTickMark val="out"/>
        <c:minorTickMark val="none"/>
        <c:tickLblPos val="nextTo"/>
        <c:crossAx val="2146664464"/>
        <c:crosses val="autoZero"/>
        <c:crossBetween val="midCat"/>
        <c:majorUnit val="100.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9300348645595"/>
          <c:y val="0.352472441076947"/>
          <c:w val="0.392114329886969"/>
          <c:h val="0.50745610908679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scl021ldrconsist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noFill/>
              </a:ln>
            </c:spPr>
          </c:marker>
          <c:dPt>
            <c:idx val="0"/>
            <c:marker>
              <c:spPr>
                <a:solidFill>
                  <a:schemeClr val="tx2"/>
                </a:solidFill>
                <a:ln>
                  <a:noFill/>
                </a:ln>
              </c:spPr>
            </c:marker>
            <c:bubble3D val="0"/>
            <c:spPr>
              <a:ln>
                <a:noFill/>
              </a:ln>
            </c:spPr>
          </c:dPt>
          <c:dLbls>
            <c:dLbl>
              <c:idx val="0"/>
              <c:layout>
                <c:manualLayout>
                  <c:x val="-0.0662039816976928"/>
                  <c:y val="0.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72920327667024"/>
                  <c:y val="0.010650386390986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</c:spPr>
            <c:txPr>
              <a:bodyPr/>
              <a:lstStyle/>
              <a:p>
                <a:pPr>
                  <a:defRPr sz="1800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2010.0</c:v>
                </c:pt>
                <c:pt idx="1">
                  <c:v>2013.0</c:v>
                </c:pt>
                <c:pt idx="2">
                  <c:v>2015.0</c:v>
                </c:pt>
                <c:pt idx="3">
                  <c:v>2016.0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57.6</c:v>
                </c:pt>
                <c:pt idx="1">
                  <c:v>59.8</c:v>
                </c:pt>
                <c:pt idx="2" formatCode="###.0">
                  <c:v>56.851155</c:v>
                </c:pt>
                <c:pt idx="3" formatCode="###.0">
                  <c:v>55.132882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04029504"/>
        <c:axId val="-2104026256"/>
      </c:lineChart>
      <c:catAx>
        <c:axId val="-210402950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-2104026256"/>
        <c:crosses val="autoZero"/>
        <c:auto val="1"/>
        <c:lblAlgn val="ctr"/>
        <c:lblOffset val="200"/>
        <c:noMultiLvlLbl val="1"/>
      </c:catAx>
      <c:valAx>
        <c:axId val="-2104026256"/>
        <c:scaling>
          <c:orientation val="minMax"/>
          <c:max val="100.0"/>
          <c:min val="0.0"/>
        </c:scaling>
        <c:delete val="1"/>
        <c:axPos val="l"/>
        <c:numFmt formatCode="General" sourceLinked="1"/>
        <c:majorTickMark val="out"/>
        <c:minorTickMark val="none"/>
        <c:tickLblPos val="nextTo"/>
        <c:crossAx val="-2104029504"/>
        <c:crosses val="autoZero"/>
        <c:crossBetween val="midCat"/>
        <c:majorUnit val="100.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6976172610545"/>
          <c:y val="0.352472441076947"/>
          <c:w val="0.384438505922019"/>
          <c:h val="0.50745610908679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scl021safe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noFill/>
              </a:ln>
            </c:spPr>
          </c:marker>
          <c:dPt>
            <c:idx val="0"/>
            <c:marker>
              <c:spPr>
                <a:solidFill>
                  <a:schemeClr val="tx2"/>
                </a:solidFill>
                <a:ln>
                  <a:noFill/>
                </a:ln>
              </c:spPr>
            </c:marker>
            <c:bubble3D val="0"/>
            <c:spPr>
              <a:ln>
                <a:noFill/>
              </a:ln>
            </c:spPr>
          </c:dPt>
          <c:dLbls>
            <c:dLbl>
              <c:idx val="0"/>
              <c:layout>
                <c:manualLayout>
                  <c:x val="-0.0662039816976928"/>
                  <c:y val="-0.0053251931954932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690824156845491"/>
                  <c:y val="0.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</c:spPr>
            <c:txPr>
              <a:bodyPr/>
              <a:lstStyle/>
              <a:p>
                <a:pPr>
                  <a:defRPr sz="1800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2010.0</c:v>
                </c:pt>
                <c:pt idx="1">
                  <c:v>2013.0</c:v>
                </c:pt>
                <c:pt idx="2">
                  <c:v>2015.0</c:v>
                </c:pt>
                <c:pt idx="3">
                  <c:v>2016.0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81.4</c:v>
                </c:pt>
                <c:pt idx="1">
                  <c:v>80.3</c:v>
                </c:pt>
                <c:pt idx="2" formatCode="###.0">
                  <c:v>80.97274199999997</c:v>
                </c:pt>
                <c:pt idx="3" formatCode="###.0">
                  <c:v>77.570093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35889344"/>
        <c:axId val="-2135153040"/>
      </c:lineChart>
      <c:catAx>
        <c:axId val="-213588934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-2135153040"/>
        <c:crosses val="autoZero"/>
        <c:auto val="1"/>
        <c:lblAlgn val="ctr"/>
        <c:lblOffset val="200"/>
        <c:noMultiLvlLbl val="1"/>
      </c:catAx>
      <c:valAx>
        <c:axId val="-2135153040"/>
        <c:scaling>
          <c:orientation val="minMax"/>
          <c:max val="100.0"/>
          <c:min val="0.0"/>
        </c:scaling>
        <c:delete val="1"/>
        <c:axPos val="l"/>
        <c:numFmt formatCode="General" sourceLinked="1"/>
        <c:majorTickMark val="out"/>
        <c:minorTickMark val="none"/>
        <c:tickLblPos val="nextTo"/>
        <c:crossAx val="-2135889344"/>
        <c:crosses val="autoZero"/>
        <c:crossBetween val="midCat"/>
        <c:majorUnit val="100.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9300348645595"/>
          <c:y val="0.352472441076947"/>
          <c:w val="0.392114329886969"/>
          <c:h val="0.50745610908679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scl021stufollow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noFill/>
              </a:ln>
            </c:spPr>
          </c:marker>
          <c:dPt>
            <c:idx val="0"/>
            <c:marker>
              <c:spPr>
                <a:solidFill>
                  <a:schemeClr val="tx2"/>
                </a:solidFill>
                <a:ln>
                  <a:noFill/>
                </a:ln>
              </c:spPr>
            </c:marker>
            <c:bubble3D val="0"/>
            <c:spPr>
              <a:ln>
                <a:noFill/>
              </a:ln>
            </c:spPr>
          </c:dPt>
          <c:dLbls>
            <c:dLbl>
              <c:idx val="0"/>
              <c:layout>
                <c:manualLayout>
                  <c:x val="-0.0700418936801677"/>
                  <c:y val="-0.0159755795864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72920327667024"/>
                  <c:y val="0.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</c:spPr>
            <c:txPr>
              <a:bodyPr/>
              <a:lstStyle/>
              <a:p>
                <a:pPr>
                  <a:defRPr sz="1800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2010.0</c:v>
                </c:pt>
                <c:pt idx="1">
                  <c:v>2013.0</c:v>
                </c:pt>
                <c:pt idx="2">
                  <c:v>2015.0</c:v>
                </c:pt>
                <c:pt idx="3">
                  <c:v>2016.0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52.8</c:v>
                </c:pt>
                <c:pt idx="1">
                  <c:v>52.0</c:v>
                </c:pt>
                <c:pt idx="2" formatCode="###.0">
                  <c:v>48.79871900000001</c:v>
                </c:pt>
                <c:pt idx="3" formatCode="###.0">
                  <c:v>45.693657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06744800"/>
        <c:axId val="-2107133936"/>
      </c:lineChart>
      <c:catAx>
        <c:axId val="-210674480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-2107133936"/>
        <c:crosses val="autoZero"/>
        <c:auto val="1"/>
        <c:lblAlgn val="ctr"/>
        <c:lblOffset val="200"/>
        <c:noMultiLvlLbl val="1"/>
      </c:catAx>
      <c:valAx>
        <c:axId val="-2107133936"/>
        <c:scaling>
          <c:orientation val="minMax"/>
          <c:max val="100.0"/>
          <c:min val="0.0"/>
        </c:scaling>
        <c:delete val="1"/>
        <c:axPos val="l"/>
        <c:numFmt formatCode="General" sourceLinked="1"/>
        <c:majorTickMark val="out"/>
        <c:minorTickMark val="none"/>
        <c:tickLblPos val="nextTo"/>
        <c:crossAx val="-2106744800"/>
        <c:crosses val="autoZero"/>
        <c:crossBetween val="midCat"/>
        <c:majorUnit val="100.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468179739056"/>
          <c:y val="0.035991815404497"/>
          <c:w val="0.746143376729854"/>
          <c:h val="0.811539434611605"/>
        </c:manualLayout>
      </c:layout>
      <c:scatterChart>
        <c:scatterStyle val="lineMarker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RA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55"/>
            <c:spPr>
              <a:ln>
                <a:noFill/>
              </a:ln>
            </c:spPr>
          </c:marker>
          <c:dPt>
            <c:idx val="0"/>
            <c:marker>
              <c:spPr>
                <a:solidFill>
                  <a:srgbClr val="12256F"/>
                </a:solidFill>
                <a:ln>
                  <a:noFill/>
                </a:ln>
              </c:spPr>
            </c:marker>
            <c:bubble3D val="0"/>
          </c:dPt>
          <c:dPt>
            <c:idx val="1"/>
            <c:marker>
              <c:spPr>
                <a:solidFill>
                  <a:schemeClr val="accent2"/>
                </a:solidFill>
                <a:ln>
                  <a:noFill/>
                </a:ln>
              </c:spPr>
            </c:marker>
            <c:bubble3D val="0"/>
          </c:dPt>
          <c:dPt>
            <c:idx val="2"/>
            <c:marker>
              <c:spPr>
                <a:solidFill>
                  <a:schemeClr val="accent3"/>
                </a:solidFill>
                <a:ln>
                  <a:noFill/>
                </a:ln>
              </c:spPr>
            </c:marker>
            <c:bubble3D val="0"/>
          </c:dPt>
          <c:dPt>
            <c:idx val="3"/>
            <c:marker>
              <c:spPr>
                <a:solidFill>
                  <a:schemeClr val="accent6"/>
                </a:solidFill>
                <a:ln>
                  <a:noFill/>
                </a:ln>
              </c:spPr>
            </c:marker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600">
                    <a:solidFill>
                      <a:schemeClr val="bg1">
                        <a:lumMod val="95000"/>
                      </a:schemeClr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errBars>
            <c:errDir val="y"/>
            <c:errBarType val="minus"/>
            <c:errValType val="percentage"/>
            <c:noEndCap val="0"/>
            <c:val val="100.0"/>
            <c:spPr>
              <a:ln w="19050"/>
            </c:spPr>
          </c:errBars>
          <c:xVal>
            <c:strRef>
              <c:f>Sheet1!$A$2:$A$5</c:f>
              <c:strCache>
                <c:ptCount val="4"/>
                <c:pt idx="0">
                  <c:v>Elementary</c:v>
                </c:pt>
                <c:pt idx="1">
                  <c:v>Middle</c:v>
                </c:pt>
                <c:pt idx="2">
                  <c:v>High</c:v>
                </c:pt>
                <c:pt idx="3">
                  <c:v>Special</c:v>
                </c:pt>
              </c:strCache>
            </c:strRef>
          </c:xVal>
          <c:yVal>
            <c:numRef>
              <c:f>Sheet1!$B$2:$B$5</c:f>
              <c:numCache>
                <c:formatCode>0</c:formatCode>
                <c:ptCount val="4"/>
                <c:pt idx="0">
                  <c:v>80.68376099999999</c:v>
                </c:pt>
                <c:pt idx="1">
                  <c:v>75.95818799999999</c:v>
                </c:pt>
                <c:pt idx="2">
                  <c:v>75.2443</c:v>
                </c:pt>
                <c:pt idx="3">
                  <c:v>81.060606</c:v>
                </c:pt>
              </c:numCache>
            </c:numRef>
          </c:yVal>
          <c:smooth val="0"/>
        </c:ser>
        <c:ser>
          <c:idx val="1"/>
          <c:order val="1"/>
          <c:tx>
            <c:v>Levels</c:v>
          </c:tx>
          <c:spPr>
            <a:ln w="19050">
              <a:noFill/>
            </a:ln>
          </c:spPr>
          <c:marker>
            <c:symbol val="none"/>
          </c:marker>
          <c:dLbls>
            <c:spPr>
              <a:noFill/>
            </c:spPr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b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xVal>
            <c:strRef>
              <c:f>Sheet1!$A$2:$A$5</c:f>
              <c:strCache>
                <c:ptCount val="4"/>
                <c:pt idx="0">
                  <c:v>Elementary</c:v>
                </c:pt>
                <c:pt idx="1">
                  <c:v>Middle</c:v>
                </c:pt>
                <c:pt idx="2">
                  <c:v>High</c:v>
                </c:pt>
                <c:pt idx="3">
                  <c:v>Special</c:v>
                </c:pt>
              </c:strCache>
            </c:str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4807344"/>
        <c:axId val="-2106922800"/>
      </c:scatterChart>
      <c:valAx>
        <c:axId val="-2134807344"/>
        <c:scaling>
          <c:orientation val="minMax"/>
          <c:max val="4.0"/>
          <c:min val="1.0"/>
        </c:scaling>
        <c:delete val="1"/>
        <c:axPos val="b"/>
        <c:numFmt formatCode="0%" sourceLinked="1"/>
        <c:majorTickMark val="out"/>
        <c:minorTickMark val="none"/>
        <c:tickLblPos val="nextTo"/>
        <c:crossAx val="-2106922800"/>
        <c:crosses val="autoZero"/>
        <c:crossBetween val="midCat"/>
        <c:majorUnit val="1.0"/>
      </c:valAx>
      <c:valAx>
        <c:axId val="-2106922800"/>
        <c:scaling>
          <c:orientation val="minMax"/>
          <c:max val="100.0"/>
          <c:min val="-5.0"/>
        </c:scaling>
        <c:delete val="0"/>
        <c:axPos val="l"/>
        <c:numFmt formatCode="0" sourceLinked="1"/>
        <c:majorTickMark val="none"/>
        <c:minorTickMark val="none"/>
        <c:tickLblPos val="none"/>
        <c:spPr>
          <a:ln>
            <a:noFill/>
          </a:ln>
        </c:spPr>
        <c:crossAx val="-2134807344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6976172610545"/>
          <c:y val="0.352472441076947"/>
          <c:w val="0.384438505922019"/>
          <c:h val="0.50745610908679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mnt021decide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noFill/>
              </a:ln>
            </c:spPr>
          </c:marker>
          <c:dPt>
            <c:idx val="0"/>
            <c:marker>
              <c:spPr>
                <a:solidFill>
                  <a:schemeClr val="tx2"/>
                </a:solidFill>
                <a:ln>
                  <a:noFill/>
                </a:ln>
              </c:spPr>
            </c:marker>
            <c:bubble3D val="0"/>
            <c:spPr>
              <a:ln>
                <a:noFill/>
              </a:ln>
            </c:spPr>
          </c:dPt>
          <c:dLbls>
            <c:dLbl>
              <c:idx val="0"/>
              <c:layout/>
              <c:numFmt formatCode="0" sourceLinked="0"/>
              <c:spPr>
                <a:noFill/>
              </c:spPr>
              <c:txPr>
                <a:bodyPr/>
                <a:lstStyle/>
                <a:p>
                  <a:pPr>
                    <a:defRPr sz="1600">
                      <a:solidFill>
                        <a:schemeClr val="bg1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numFmt formatCode="0" sourceLinked="0"/>
              <c:spPr>
                <a:noFill/>
              </c:spPr>
              <c:txPr>
                <a:bodyPr/>
                <a:lstStyle/>
                <a:p>
                  <a:pPr>
                    <a:defRPr sz="1600">
                      <a:solidFill>
                        <a:schemeClr val="accent1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2015.0</c:v>
                </c:pt>
                <c:pt idx="1">
                  <c:v>2016.0</c:v>
                </c:pt>
              </c:numCache>
            </c:numRef>
          </c:cat>
          <c:val>
            <c:numRef>
              <c:f>Sheet1!$B$2:$B$3</c:f>
              <c:numCache>
                <c:formatCode>###.0</c:formatCode>
                <c:ptCount val="2"/>
                <c:pt idx="0">
                  <c:v>76.19047599999999</c:v>
                </c:pt>
                <c:pt idx="1">
                  <c:v>78.18181799999999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6922816"/>
        <c:axId val="-2141403664"/>
      </c:lineChart>
      <c:catAx>
        <c:axId val="213692281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-2141403664"/>
        <c:crosses val="autoZero"/>
        <c:auto val="1"/>
        <c:lblAlgn val="ctr"/>
        <c:lblOffset val="200"/>
        <c:noMultiLvlLbl val="1"/>
      </c:catAx>
      <c:valAx>
        <c:axId val="-2141403664"/>
        <c:scaling>
          <c:orientation val="minMax"/>
          <c:max val="100.0"/>
          <c:min val="0.0"/>
        </c:scaling>
        <c:delete val="1"/>
        <c:axPos val="l"/>
        <c:numFmt formatCode="###.0" sourceLinked="1"/>
        <c:majorTickMark val="out"/>
        <c:minorTickMark val="none"/>
        <c:tickLblPos val="nextTo"/>
        <c:crossAx val="2136922816"/>
        <c:crosses val="autoZero"/>
        <c:crossBetween val="midCat"/>
        <c:majorUnit val="100.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6976172610545"/>
          <c:y val="0.352472441076947"/>
          <c:w val="0.384438505922019"/>
          <c:h val="0.50745610908679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mnt021impactsl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noFill/>
              </a:ln>
            </c:spPr>
          </c:marker>
          <c:dPt>
            <c:idx val="0"/>
            <c:marker>
              <c:spPr>
                <a:solidFill>
                  <a:schemeClr val="tx2"/>
                </a:solidFill>
                <a:ln>
                  <a:noFill/>
                </a:ln>
              </c:spPr>
            </c:marker>
            <c:bubble3D val="0"/>
            <c:spPr>
              <a:ln>
                <a:noFill/>
              </a:ln>
            </c:spPr>
          </c:dPt>
          <c:dLbls>
            <c:dLbl>
              <c:idx val="0"/>
              <c:layout/>
              <c:numFmt formatCode="0" sourceLinked="0"/>
              <c:spPr>
                <a:noFill/>
              </c:spPr>
              <c:txPr>
                <a:bodyPr/>
                <a:lstStyle/>
                <a:p>
                  <a:pPr>
                    <a:defRPr sz="1600">
                      <a:solidFill>
                        <a:schemeClr val="bg1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numFmt formatCode="0" sourceLinked="0"/>
              <c:spPr>
                <a:noFill/>
              </c:spPr>
              <c:txPr>
                <a:bodyPr/>
                <a:lstStyle/>
                <a:p>
                  <a:pPr>
                    <a:defRPr sz="1600">
                      <a:solidFill>
                        <a:schemeClr val="accent1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2015.0</c:v>
                </c:pt>
                <c:pt idx="1">
                  <c:v>2016.0</c:v>
                </c:pt>
              </c:numCache>
            </c:numRef>
          </c:cat>
          <c:val>
            <c:numRef>
              <c:f>Sheet1!$B$2:$B$3</c:f>
              <c:numCache>
                <c:formatCode>###.0</c:formatCode>
                <c:ptCount val="2"/>
                <c:pt idx="0">
                  <c:v>73.4375</c:v>
                </c:pt>
                <c:pt idx="1">
                  <c:v>84.210526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44983648"/>
        <c:axId val="-2144767984"/>
      </c:lineChart>
      <c:catAx>
        <c:axId val="-214498364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-2144767984"/>
        <c:crosses val="autoZero"/>
        <c:auto val="1"/>
        <c:lblAlgn val="ctr"/>
        <c:lblOffset val="200"/>
        <c:noMultiLvlLbl val="1"/>
      </c:catAx>
      <c:valAx>
        <c:axId val="-2144767984"/>
        <c:scaling>
          <c:orientation val="minMax"/>
          <c:max val="100.0"/>
          <c:min val="0.0"/>
        </c:scaling>
        <c:delete val="1"/>
        <c:axPos val="l"/>
        <c:numFmt formatCode="###.0" sourceLinked="1"/>
        <c:majorTickMark val="out"/>
        <c:minorTickMark val="none"/>
        <c:tickLblPos val="nextTo"/>
        <c:crossAx val="-2144983648"/>
        <c:crosses val="autoZero"/>
        <c:crossBetween val="midCat"/>
        <c:majorUnit val="100.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6976172610545"/>
          <c:y val="0.352472441076947"/>
          <c:w val="0.384438505922019"/>
          <c:h val="0.50745610908679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mnt021impinst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noFill/>
              </a:ln>
            </c:spPr>
          </c:marker>
          <c:dPt>
            <c:idx val="0"/>
            <c:marker>
              <c:spPr>
                <a:solidFill>
                  <a:schemeClr val="tx2"/>
                </a:solidFill>
                <a:ln>
                  <a:noFill/>
                </a:ln>
              </c:spPr>
            </c:marker>
            <c:bubble3D val="0"/>
            <c:spPr>
              <a:ln>
                <a:noFill/>
              </a:ln>
            </c:spPr>
          </c:dPt>
          <c:dLbls>
            <c:dLbl>
              <c:idx val="0"/>
              <c:layout/>
              <c:numFmt formatCode="0" sourceLinked="0"/>
              <c:spPr>
                <a:noFill/>
              </c:spPr>
              <c:txPr>
                <a:bodyPr/>
                <a:lstStyle/>
                <a:p>
                  <a:pPr>
                    <a:defRPr sz="1600">
                      <a:solidFill>
                        <a:schemeClr val="bg1">
                          <a:lumMod val="50000"/>
                        </a:schemeClr>
                      </a:solidFill>
                    </a:defRPr>
                  </a:pPr>
                  <a:endParaRPr lang="en-US"/>
                </a:p>
              </c:txPr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numFmt formatCode="0" sourceLinked="0"/>
              <c:spPr>
                <a:noFill/>
              </c:spPr>
              <c:txPr>
                <a:bodyPr/>
                <a:lstStyle/>
                <a:p>
                  <a:pPr>
                    <a:defRPr sz="1600">
                      <a:solidFill>
                        <a:schemeClr val="accent1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" sourceLinked="0"/>
            <c:spPr>
              <a:noFill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2015.0</c:v>
                </c:pt>
                <c:pt idx="1">
                  <c:v>2016.0</c:v>
                </c:pt>
              </c:numCache>
            </c:numRef>
          </c:cat>
          <c:val>
            <c:numRef>
              <c:f>Sheet1!$B$2:$B$3</c:f>
              <c:numCache>
                <c:formatCode>###.0</c:formatCode>
                <c:ptCount val="2"/>
                <c:pt idx="0">
                  <c:v>70.967742</c:v>
                </c:pt>
                <c:pt idx="1">
                  <c:v>81.81818199999998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34937104"/>
        <c:axId val="-2135880816"/>
      </c:lineChart>
      <c:catAx>
        <c:axId val="-213493710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-2135880816"/>
        <c:crosses val="autoZero"/>
        <c:auto val="1"/>
        <c:lblAlgn val="ctr"/>
        <c:lblOffset val="200"/>
        <c:noMultiLvlLbl val="1"/>
      </c:catAx>
      <c:valAx>
        <c:axId val="-2135880816"/>
        <c:scaling>
          <c:orientation val="minMax"/>
          <c:max val="100.0"/>
          <c:min val="0.0"/>
        </c:scaling>
        <c:delete val="1"/>
        <c:axPos val="l"/>
        <c:numFmt formatCode="###.0" sourceLinked="1"/>
        <c:majorTickMark val="out"/>
        <c:minorTickMark val="none"/>
        <c:tickLblPos val="nextTo"/>
        <c:crossAx val="-2134937104"/>
        <c:crosses val="autoZero"/>
        <c:crossBetween val="midCat"/>
        <c:majorUnit val="100.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227265228314212"/>
          <c:y val="0.0839726656227195"/>
          <c:w val="0.972676078130896"/>
          <c:h val="0.53033750962954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Stayers</c:v>
                </c:pt>
              </c:strCache>
            </c:strRef>
          </c:tx>
          <c:spPr>
            <a:ln>
              <a:noFill/>
            </a:ln>
          </c:spPr>
          <c:marker>
            <c:symbol val="square"/>
            <c:size val="3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</c:spPr>
          </c:marker>
          <c:dLbls>
            <c:spPr>
              <a:solidFill>
                <a:schemeClr val="accent1">
                  <a:lumMod val="75000"/>
                </a:schemeClr>
              </a:solidFill>
            </c:spPr>
            <c:txPr>
              <a:bodyPr/>
              <a:lstStyle/>
              <a:p>
                <a:pPr>
                  <a:defRPr sz="20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Overall, my school is a good place to work and learn.</c:v>
                </c:pt>
                <c:pt idx="1">
                  <c:v>The faculty and leadership have a shared vision.</c:v>
                </c:pt>
                <c:pt idx="2">
                  <c:v>Teachers have an appropriate level of influence on decision making in this school.</c:v>
                </c:pt>
                <c:pt idx="3">
                  <c:v>There is an atmosphere of trust and mutual respect in this school.</c:v>
                </c:pt>
                <c:pt idx="4">
                  <c:v>In this school we take steps to solve problems.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83.32175099999999</c:v>
                </c:pt>
                <c:pt idx="1">
                  <c:v>76.051319</c:v>
                </c:pt>
                <c:pt idx="2">
                  <c:v>67.98277099999999</c:v>
                </c:pt>
                <c:pt idx="3">
                  <c:v>65.341702</c:v>
                </c:pt>
                <c:pt idx="4">
                  <c:v>78.696566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Movers</c:v>
                </c:pt>
              </c:strCache>
            </c:strRef>
          </c:tx>
          <c:spPr>
            <a:ln>
              <a:noFill/>
            </a:ln>
          </c:spPr>
          <c:marker>
            <c:symbol val="square"/>
            <c:size val="3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c:spPr>
          </c:marker>
          <c:dLbls>
            <c:spPr>
              <a:solidFill>
                <a:schemeClr val="accent1">
                  <a:lumMod val="60000"/>
                  <a:lumOff val="40000"/>
                </a:schemeClr>
              </a:solidFill>
            </c:spPr>
            <c:txPr>
              <a:bodyPr/>
              <a:lstStyle/>
              <a:p>
                <a:pPr>
                  <a:defRPr sz="2000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Overall, my school is a good place to work and learn.</c:v>
                </c:pt>
                <c:pt idx="1">
                  <c:v>The faculty and leadership have a shared vision.</c:v>
                </c:pt>
                <c:pt idx="2">
                  <c:v>Teachers have an appropriate level of influence on decision making in this school.</c:v>
                </c:pt>
                <c:pt idx="3">
                  <c:v>There is an atmosphere of trust and mutual respect in this school.</c:v>
                </c:pt>
                <c:pt idx="4">
                  <c:v>In this school we take steps to solve problems.</c:v>
                </c:pt>
              </c:strCache>
            </c:strRef>
          </c:cat>
          <c:val>
            <c:numRef>
              <c:f>Sheet1!$C$2:$C$6</c:f>
              <c:numCache>
                <c:formatCode>0</c:formatCode>
                <c:ptCount val="5"/>
                <c:pt idx="0">
                  <c:v>29.341317</c:v>
                </c:pt>
                <c:pt idx="1">
                  <c:v>33.742331</c:v>
                </c:pt>
                <c:pt idx="2">
                  <c:v>27.044025</c:v>
                </c:pt>
                <c:pt idx="3">
                  <c:v>24.404762</c:v>
                </c:pt>
                <c:pt idx="4">
                  <c:v>38.095238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marker val="1"/>
        <c:smooth val="0"/>
        <c:axId val="-2141263280"/>
        <c:axId val="2136723856"/>
      </c:lineChart>
      <c:catAx>
        <c:axId val="-2141263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36723856"/>
        <c:crosses val="autoZero"/>
        <c:auto val="1"/>
        <c:lblAlgn val="ctr"/>
        <c:lblOffset val="100"/>
        <c:noMultiLvlLbl val="0"/>
      </c:catAx>
      <c:valAx>
        <c:axId val="2136723856"/>
        <c:scaling>
          <c:orientation val="minMax"/>
          <c:max val="100.0"/>
          <c:min val="0.0"/>
        </c:scaling>
        <c:delete val="0"/>
        <c:axPos val="l"/>
        <c:numFmt formatCode="0" sourceLinked="1"/>
        <c:majorTickMark val="none"/>
        <c:minorTickMark val="none"/>
        <c:tickLblPos val="none"/>
        <c:crossAx val="-2141263280"/>
        <c:crosses val="autoZero"/>
        <c:crossBetween val="between"/>
        <c:majorUnit val="100.0"/>
      </c:valAx>
    </c:plotArea>
    <c:legend>
      <c:legendPos val="r"/>
      <c:layout>
        <c:manualLayout>
          <c:xMode val="edge"/>
          <c:yMode val="edge"/>
          <c:x val="0.344626775094338"/>
          <c:y val="0.891617315156127"/>
          <c:w val="0.313282471211631"/>
          <c:h val="0.10786776095599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0.17029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1920240" cy="3581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b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50" dirty="0" smtClean="0"/>
            <a:t>Community Support and Involvement</a:t>
          </a:r>
          <a:endParaRPr lang="en-US" sz="145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0.17029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1920240" cy="3581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b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50" dirty="0" smtClean="0"/>
            <a:t>Use of Time</a:t>
          </a:r>
          <a:endParaRPr lang="en-US" sz="145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0.17029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1920240" cy="3581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b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50" dirty="0" smtClean="0"/>
            <a:t>Managing Student Conduct</a:t>
          </a:r>
          <a:endParaRPr lang="en-US" sz="145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0.17029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1920240" cy="3581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b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50" dirty="0" smtClean="0"/>
            <a:t>Facilities &amp; Resources</a:t>
          </a:r>
          <a:endParaRPr lang="en-US" sz="145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0.17029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1920240" cy="3581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b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50" dirty="0" smtClean="0"/>
            <a:t>School Leadership</a:t>
          </a:r>
          <a:endParaRPr lang="en-US" sz="145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0.17029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1920240" cy="3581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b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50" dirty="0" smtClean="0"/>
            <a:t>Teacher Leadership</a:t>
          </a:r>
          <a:endParaRPr lang="en-US" sz="145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0.17029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1920240" cy="3581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b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50" dirty="0" smtClean="0"/>
            <a:t>Instructional Practices &amp; Support</a:t>
          </a:r>
          <a:endParaRPr lang="en-US" sz="1450" dirty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0.17029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1920240" cy="3581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b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50" dirty="0" smtClean="0"/>
            <a:t>Professional Development</a:t>
          </a:r>
          <a:endParaRPr lang="en-US" sz="1450" dirty="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0.26008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3309091" cy="6202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t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/>
            <a:t>Teachers have sufficient instructional time to meet the needs of all students.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0.29555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3309091" cy="7048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/>
            <a:t>Teachers are allowed to focus on educating students with minimal interruptions.</a:t>
          </a:r>
          <a:endParaRPr lang="en-US" sz="1200" dirty="0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0.26008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3309091" cy="6202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/>
            <a:t>Efforts are made to minimize the amount of routine paperwork teachers are required to do.</a:t>
          </a: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0.26008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3309091" cy="6202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/>
            <a:t>Class sizes are reasonable such that teachers have the time available to meet the needs of all students.</a:t>
          </a: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0.26008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3309091" cy="6202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t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/>
            <a:t>Teachers have autonomy to make decisions about instructional </a:t>
          </a:r>
          <a:r>
            <a:rPr lang="en-US" sz="1400" dirty="0" smtClean="0"/>
            <a:t>delivery.</a:t>
          </a:r>
          <a:endParaRPr lang="en-US" sz="1400" dirty="0"/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0.26008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3309091" cy="6202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/>
            <a:t>Teachers are assigned classes that maximize their likelihood of success with students.</a:t>
          </a: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0.26008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3309091" cy="6202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/>
            <a:t>Teachers work in professional learning communities to develop and align instructional practices.</a:t>
          </a:r>
          <a:endParaRPr lang="en-US" sz="1200" dirty="0"/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0.26008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3309091" cy="6202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/>
            <a:t>State assessment data are available in time to impact instructional practices.</a:t>
          </a: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0.26008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3309091" cy="6202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/>
            <a:t>School administrators support teachers' efforts to maintain discipline in the classroom.</a:t>
          </a: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0.29555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3309091" cy="7048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/>
            <a:t>School administrators consistently enforce rules for student conduct.</a:t>
          </a: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0.26008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3309091" cy="6202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/>
            <a:t>The faculty work in a school environment that is safe.</a:t>
          </a:r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0.26008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3309091" cy="6202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/>
            <a:t>Students at this school follow rules of conduct.</a:t>
          </a:r>
        </a:p>
      </cdr:txBody>
    </cdr: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0.16805</cdr:x>
      <cdr:y>0</cdr:y>
    </cdr:from>
    <cdr:to>
      <cdr:x>0.86513</cdr:x>
      <cdr:y>0.26008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56107" y="0"/>
          <a:ext cx="2306682" cy="6202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spcAft>
              <a:spcPts val="600"/>
            </a:spcAft>
            <a:defRPr/>
          </a:pPr>
          <a:r>
            <a:rPr lang="en-US" sz="1400" dirty="0">
              <a:solidFill>
                <a:srgbClr val="000000"/>
              </a:solidFill>
              <a:ea typeface="Century Gothic"/>
              <a:cs typeface="Times New Roman"/>
            </a:rPr>
            <a:t>…has been </a:t>
          </a:r>
          <a:r>
            <a:rPr lang="en-US" sz="1400" b="1" i="1" dirty="0">
              <a:solidFill>
                <a:srgbClr val="000000"/>
              </a:solidFill>
              <a:ea typeface="Century Gothic"/>
              <a:cs typeface="Times New Roman"/>
            </a:rPr>
            <a:t>important in my decision to continue teaching at this school</a:t>
          </a:r>
          <a:r>
            <a:rPr lang="en-US" sz="1400" b="1" dirty="0">
              <a:solidFill>
                <a:srgbClr val="000000"/>
              </a:solidFill>
              <a:ea typeface="Century Gothic"/>
              <a:cs typeface="Times New Roman"/>
            </a:rPr>
            <a:t>.</a:t>
          </a:r>
          <a:endParaRPr lang="en-US" sz="1400" b="1" dirty="0">
            <a:ea typeface="Century Gothic"/>
            <a:cs typeface="Times New Roman"/>
          </a:endParaRPr>
        </a:p>
      </cdr:txBody>
    </cdr:sp>
  </cdr:relSizeAnchor>
</c:userShapes>
</file>

<file path=ppt/drawings/drawing22.xml><?xml version="1.0" encoding="utf-8"?>
<c:userShapes xmlns:c="http://schemas.openxmlformats.org/drawingml/2006/chart">
  <cdr:relSizeAnchor xmlns:cdr="http://schemas.openxmlformats.org/drawingml/2006/chartDrawing">
    <cdr:from>
      <cdr:x>0.16805</cdr:x>
      <cdr:y>0</cdr:y>
    </cdr:from>
    <cdr:to>
      <cdr:x>0.86513</cdr:x>
      <cdr:y>0.26008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56107" y="0"/>
          <a:ext cx="2306682" cy="6202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spcAft>
              <a:spcPts val="600"/>
            </a:spcAft>
          </a:pPr>
          <a:r>
            <a:rPr lang="en-US" sz="1400" dirty="0">
              <a:solidFill>
                <a:srgbClr val="000000"/>
              </a:solidFill>
              <a:ea typeface="Century Gothic"/>
              <a:cs typeface="Times New Roman"/>
            </a:rPr>
            <a:t>…has helped me to </a:t>
          </a:r>
          <a:r>
            <a:rPr lang="en-US" sz="1400" b="1" i="1" dirty="0">
              <a:solidFill>
                <a:srgbClr val="000000"/>
              </a:solidFill>
              <a:ea typeface="Century Gothic"/>
              <a:cs typeface="Times New Roman"/>
            </a:rPr>
            <a:t>impact my students’ learning</a:t>
          </a:r>
          <a:r>
            <a:rPr lang="en-US" sz="1400" b="1" dirty="0">
              <a:solidFill>
                <a:srgbClr val="000000"/>
              </a:solidFill>
              <a:ea typeface="Century Gothic"/>
              <a:cs typeface="Times New Roman"/>
            </a:rPr>
            <a:t>.</a:t>
          </a:r>
          <a:endParaRPr lang="en-US" sz="1400" b="1" dirty="0">
            <a:ea typeface="Century Gothic"/>
            <a:cs typeface="Times New Roman"/>
          </a:endParaRPr>
        </a:p>
      </cdr:txBody>
    </cdr:sp>
  </cdr:relSizeAnchor>
</c:userShapes>
</file>

<file path=ppt/drawings/drawing23.xml><?xml version="1.0" encoding="utf-8"?>
<c:userShapes xmlns:c="http://schemas.openxmlformats.org/drawingml/2006/chart">
  <cdr:relSizeAnchor xmlns:cdr="http://schemas.openxmlformats.org/drawingml/2006/chartDrawing">
    <cdr:from>
      <cdr:x>0.16805</cdr:x>
      <cdr:y>0</cdr:y>
    </cdr:from>
    <cdr:to>
      <cdr:x>0.86513</cdr:x>
      <cdr:y>0.26008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56107" y="0"/>
          <a:ext cx="2306682" cy="6202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spcAft>
              <a:spcPts val="600"/>
            </a:spcAft>
          </a:pPr>
          <a:r>
            <a:rPr lang="en-US" sz="1400" b="1" i="1" dirty="0">
              <a:solidFill>
                <a:srgbClr val="000000"/>
              </a:solidFill>
              <a:ea typeface="Century Gothic"/>
              <a:cs typeface="Times New Roman"/>
            </a:rPr>
            <a:t>…improved my instructional practice.</a:t>
          </a:r>
          <a:endParaRPr lang="en-US" sz="1400" b="1" i="1" dirty="0">
            <a:ea typeface="Century Gothic"/>
            <a:cs typeface="Times New Roman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AAFDCE-219C-4B32-BAAD-AABCE2AF4F3C}" type="datetimeFigureOut">
              <a:rPr lang="en-US" smtClean="0"/>
              <a:t>11/2/16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D2A99-1B0D-4EA6-9CD9-1BB004791E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6240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63C8EB-9FB5-436E-8F61-EA85C997E45A}" type="datetimeFigureOut">
              <a:rPr lang="en-US" smtClean="0"/>
              <a:t>11/2/16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F0E04-7691-4015-8CE4-9D896B581F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251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Relationship Id="rId3" Type="http://schemas.openxmlformats.org/officeDocument/2006/relationships/image" Target="../media/image10.jpg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6FB4-C6F2-40C3-BA5C-22A46B2E264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875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F0E04-7691-4015-8CE4-9D896B581F1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770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F0E04-7691-4015-8CE4-9D896B581F1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502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F0E04-7691-4015-8CE4-9D896B581F1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3732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F0E04-7691-4015-8CE4-9D896B581F1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3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F0E04-7691-4015-8CE4-9D896B581F1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518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F0E04-7691-4015-8CE4-9D896B581F1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2044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F0E04-7691-4015-8CE4-9D896B581F1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1374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400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F0E04-7691-4015-8CE4-9D896B581F1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8523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F0E04-7691-4015-8CE4-9D896B581F13}" type="slidenum">
              <a:rPr lang="en-US" smtClean="0"/>
              <a:t>10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1695"/>
            <a:ext cx="6858000" cy="52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2922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F0E04-7691-4015-8CE4-9D896B581F1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7633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F0E04-7691-4015-8CE4-9D896B581F1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687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F0E04-7691-4015-8CE4-9D896B581F1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9366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F0E04-7691-4015-8CE4-9D896B581F1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4714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F0E04-7691-4015-8CE4-9D896B581F1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303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F0E04-7691-4015-8CE4-9D896B581F13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6435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F0E04-7691-4015-8CE4-9D896B581F13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7418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F0E04-7691-4015-8CE4-9D896B581F13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5627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F0E04-7691-4015-8CE4-9D896B581F13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6281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F0E04-7691-4015-8CE4-9D896B581F13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2585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F0E04-7691-4015-8CE4-9D896B581F13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7952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F0E04-7691-4015-8CE4-9D896B581F13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7570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F0E04-7691-4015-8CE4-9D896B581F13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02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C721-5CDA-8C44-92E0-BD7FFCA2A529}" type="datetimeFigureOut">
              <a:rPr lang="en-US" smtClean="0"/>
              <a:t>11/2/16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BDDB-3B96-9146-9840-8059F9ECBA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656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C721-5CDA-8C44-92E0-BD7FFCA2A529}" type="datetimeFigureOut">
              <a:rPr lang="en-US" smtClean="0"/>
              <a:t>11/2/16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BDDB-3B96-9146-9840-8059F9ECBA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047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C721-5CDA-8C44-92E0-BD7FFCA2A529}" type="datetimeFigureOut">
              <a:rPr lang="en-US" smtClean="0"/>
              <a:t>11/2/16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BDDB-3B96-9146-9840-8059F9ECBA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525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C721-5CDA-8C44-92E0-BD7FFCA2A529}" type="datetimeFigureOut">
              <a:rPr lang="en-US" smtClean="0"/>
              <a:t>11/2/16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BDDB-3B96-9146-9840-8059F9ECBA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046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C721-5CDA-8C44-92E0-BD7FFCA2A529}" type="datetimeFigureOut">
              <a:rPr lang="en-US" smtClean="0"/>
              <a:t>11/2/16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BDDB-3B96-9146-9840-8059F9ECBA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554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C721-5CDA-8C44-92E0-BD7FFCA2A529}" type="datetimeFigureOut">
              <a:rPr lang="en-US" smtClean="0"/>
              <a:t>11/2/16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BDDB-3B96-9146-9840-8059F9ECBA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18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C721-5CDA-8C44-92E0-BD7FFCA2A529}" type="datetimeFigureOut">
              <a:rPr lang="en-US" smtClean="0"/>
              <a:t>11/2/16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BDDB-3B96-9146-9840-8059F9ECBA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85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C721-5CDA-8C44-92E0-BD7FFCA2A529}" type="datetimeFigureOut">
              <a:rPr lang="en-US" smtClean="0"/>
              <a:t>11/2/16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BDDB-3B96-9146-9840-8059F9ECBA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077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C721-5CDA-8C44-92E0-BD7FFCA2A529}" type="datetimeFigureOut">
              <a:rPr lang="en-US" smtClean="0"/>
              <a:t>11/2/16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BDDB-3B96-9146-9840-8059F9ECBA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091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C721-5CDA-8C44-92E0-BD7FFCA2A529}" type="datetimeFigureOut">
              <a:rPr lang="en-US" smtClean="0"/>
              <a:t>11/2/16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BDDB-3B96-9146-9840-8059F9ECBA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737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C721-5CDA-8C44-92E0-BD7FFCA2A529}" type="datetimeFigureOut">
              <a:rPr lang="en-US" smtClean="0"/>
              <a:t>11/2/16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BDDB-3B96-9146-9840-8059F9ECBA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473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457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3124200" y="63817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dirty="0">
              <a:solidFill>
                <a:srgbClr val="000000"/>
              </a:solidFill>
            </a:endParaRPr>
          </a:p>
        </p:txBody>
      </p:sp>
      <p:pic>
        <p:nvPicPr>
          <p:cNvPr id="6" name="Picture 10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3"/>
          <p:cNvSpPr>
            <a:spLocks noChangeArrowheads="1"/>
          </p:cNvSpPr>
          <p:nvPr userDrawn="1"/>
        </p:nvSpPr>
        <p:spPr bwMode="auto">
          <a:xfrm>
            <a:off x="6934200" y="64770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4072E56-D5C2-43E1-8ACD-CC865E0846B2}" type="slidenum">
              <a:rPr lang="en-US" sz="1400" b="1">
                <a:solidFill>
                  <a:srgbClr val="000000"/>
                </a:solidFill>
              </a:rPr>
              <a:pPr algn="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06426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362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79669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2424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8307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371600"/>
            <a:ext cx="4038600" cy="4343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4038600" cy="4343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507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80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3635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8683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73744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7844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371600"/>
            <a:ext cx="8229600" cy="4343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8988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28600"/>
            <a:ext cx="21717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6362700" cy="5486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3816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228600" y="228600"/>
            <a:ext cx="8686800" cy="5486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7716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1781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theme" Target="../theme/theme2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1C721-5CDA-8C44-92E0-BD7FFCA2A529}" type="datetimeFigureOut">
              <a:rPr lang="en-US" smtClean="0"/>
              <a:t>11/2/16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1BDDB-3B96-9146-9840-8059F9ECBA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233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686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273" name="Rectangle 9"/>
          <p:cNvSpPr>
            <a:spLocks noChangeArrowheads="1"/>
          </p:cNvSpPr>
          <p:nvPr userDrawn="1"/>
        </p:nvSpPr>
        <p:spPr bwMode="auto">
          <a:xfrm>
            <a:off x="6934200" y="64770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B810CD1-38FC-4DBF-85C3-0BB43F1C7792}" type="slidenum">
              <a:rPr lang="en-US" sz="1400" b="1">
                <a:solidFill>
                  <a:srgbClr val="000000"/>
                </a:solidFill>
              </a:rPr>
              <a:pPr algn="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b="1" dirty="0">
              <a:solidFill>
                <a:srgbClr val="000000"/>
              </a:solidFill>
            </a:endParaRPr>
          </a:p>
        </p:txBody>
      </p:sp>
      <p:pic>
        <p:nvPicPr>
          <p:cNvPr id="1029" name="Picture 10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0" y="0"/>
            <a:ext cx="914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1458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Arial Black" pitchFamily="34" charset="0"/>
          <a:ea typeface="ＭＳ Ｐゴシック" pitchFamily="-65" charset="-128"/>
          <a:cs typeface="Arial Unicode MS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Arial Black" pitchFamily="34" charset="0"/>
          <a:ea typeface="ＭＳ Ｐゴシック" pitchFamily="-65" charset="-128"/>
          <a:cs typeface="Arial Unicode MS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Arial Black" pitchFamily="34" charset="0"/>
          <a:ea typeface="ＭＳ Ｐゴシック" pitchFamily="-65" charset="-128"/>
          <a:cs typeface="Arial Unicode MS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Arial Black" pitchFamily="34" charset="0"/>
          <a:ea typeface="ＭＳ Ｐゴシック" pitchFamily="-65" charset="-128"/>
          <a:cs typeface="Arial Unicode MS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Arial Black" pitchFamily="34" charset="0"/>
          <a:ea typeface="ＭＳ Ｐゴシック" pitchFamily="-65" charset="-128"/>
          <a:cs typeface="Arial Unicode MS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Arial Black" pitchFamily="34" charset="0"/>
          <a:ea typeface="ＭＳ Ｐゴシック" pitchFamily="-65" charset="-128"/>
          <a:cs typeface="Arial Unicode MS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Arial Black" pitchFamily="34" charset="0"/>
          <a:ea typeface="ＭＳ Ｐゴシック" pitchFamily="-65" charset="-128"/>
          <a:cs typeface="Arial Unicode MS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Arial Black" pitchFamily="34" charset="0"/>
          <a:ea typeface="ＭＳ Ｐゴシック" pitchFamily="-65" charset="-128"/>
          <a:cs typeface="Arial Unicode MS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chart" Target="../charts/chart3.xml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chart" Target="../charts/chart4.xml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chart" Target="../charts/chart12.xml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chart" Target="../charts/chart5.xml"/><Relationship Id="rId5" Type="http://schemas.openxmlformats.org/officeDocument/2006/relationships/chart" Target="../charts/chart6.xml"/><Relationship Id="rId6" Type="http://schemas.openxmlformats.org/officeDocument/2006/relationships/chart" Target="../charts/chart7.xml"/><Relationship Id="rId7" Type="http://schemas.openxmlformats.org/officeDocument/2006/relationships/chart" Target="../charts/chart8.xml"/><Relationship Id="rId8" Type="http://schemas.openxmlformats.org/officeDocument/2006/relationships/chart" Target="../charts/chart9.xml"/><Relationship Id="rId9" Type="http://schemas.openxmlformats.org/officeDocument/2006/relationships/chart" Target="../charts/chart10.xml"/><Relationship Id="rId10" Type="http://schemas.openxmlformats.org/officeDocument/2006/relationships/chart" Target="../charts/char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chart" Target="../charts/chart13.xml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chart" Target="../charts/chart14.xml"/><Relationship Id="rId5" Type="http://schemas.openxmlformats.org/officeDocument/2006/relationships/chart" Target="../charts/chart15.xml"/><Relationship Id="rId6" Type="http://schemas.openxmlformats.org/officeDocument/2006/relationships/chart" Target="../charts/chart16.xml"/><Relationship Id="rId7" Type="http://schemas.openxmlformats.org/officeDocument/2006/relationships/chart" Target="../charts/chart17.xml"/><Relationship Id="rId8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chart" Target="../charts/chart18.xml"/><Relationship Id="rId5" Type="http://schemas.openxmlformats.org/officeDocument/2006/relationships/chart" Target="../charts/chart19.xml"/><Relationship Id="rId6" Type="http://schemas.openxmlformats.org/officeDocument/2006/relationships/chart" Target="../charts/chart20.xml"/><Relationship Id="rId7" Type="http://schemas.openxmlformats.org/officeDocument/2006/relationships/chart" Target="../charts/chart21.xml"/><Relationship Id="rId8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chart" Target="../charts/chart22.xml"/><Relationship Id="rId5" Type="http://schemas.openxmlformats.org/officeDocument/2006/relationships/chart" Target="../charts/chart23.xml"/><Relationship Id="rId6" Type="http://schemas.openxmlformats.org/officeDocument/2006/relationships/chart" Target="../charts/chart24.xml"/><Relationship Id="rId7" Type="http://schemas.openxmlformats.org/officeDocument/2006/relationships/chart" Target="../charts/chart25.xml"/><Relationship Id="rId8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chart" Target="../charts/chart26.xml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chart" Target="../charts/chart27.xml"/><Relationship Id="rId5" Type="http://schemas.openxmlformats.org/officeDocument/2006/relationships/chart" Target="../charts/chart28.xml"/><Relationship Id="rId6" Type="http://schemas.openxmlformats.org/officeDocument/2006/relationships/chart" Target="../charts/chart29.xml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chart" Target="../charts/chart30.xml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7396" y="0"/>
            <a:ext cx="9152698" cy="7128163"/>
          </a:xfrm>
          <a:prstGeom prst="rect">
            <a:avLst/>
          </a:prstGeom>
          <a:gradFill>
            <a:gsLst>
              <a:gs pos="0">
                <a:srgbClr val="061E42"/>
              </a:gs>
              <a:gs pos="100000">
                <a:srgbClr val="061E42"/>
              </a:gs>
              <a:gs pos="50000">
                <a:srgbClr val="0B3066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5" name="Picture 4" descr="RainbowBar.pn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698" y="1828974"/>
            <a:ext cx="9161396" cy="64008"/>
          </a:xfrm>
          <a:prstGeom prst="rect">
            <a:avLst/>
          </a:prstGeom>
        </p:spPr>
      </p:pic>
      <p:pic>
        <p:nvPicPr>
          <p:cNvPr id="7" name="Picture 6" descr="PPSWhite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922" y="6009988"/>
            <a:ext cx="2009541" cy="635287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198407" y="618395"/>
            <a:ext cx="8747185" cy="149201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60000"/>
              </a:lnSpc>
            </a:pPr>
            <a:r>
              <a:rPr lang="en-US" sz="2800" dirty="0">
                <a:solidFill>
                  <a:srgbClr val="F9AA22"/>
                </a:solidFill>
                <a:latin typeface="Arial Black"/>
                <a:cs typeface="Arial Black"/>
              </a:rPr>
              <a:t>2016 Teaching and</a:t>
            </a:r>
          </a:p>
          <a:p>
            <a:pPr>
              <a:lnSpc>
                <a:spcPct val="60000"/>
              </a:lnSpc>
            </a:pPr>
            <a:endParaRPr lang="en-US" sz="2800" dirty="0">
              <a:solidFill>
                <a:srgbClr val="F9AA22"/>
              </a:solidFill>
              <a:latin typeface="Arial Black"/>
              <a:cs typeface="Arial Black"/>
            </a:endParaRPr>
          </a:p>
          <a:p>
            <a:pPr>
              <a:lnSpc>
                <a:spcPct val="60000"/>
              </a:lnSpc>
            </a:pPr>
            <a:r>
              <a:rPr lang="en-US" sz="2800" dirty="0">
                <a:solidFill>
                  <a:srgbClr val="F9AA22"/>
                </a:solidFill>
                <a:latin typeface="Arial Black"/>
                <a:cs typeface="Arial Black"/>
              </a:rPr>
              <a:t> Learning Conditions (TLC)</a:t>
            </a:r>
            <a:r>
              <a:rPr lang="en-US" sz="2800" i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dirty="0">
                <a:solidFill>
                  <a:srgbClr val="F9AA22"/>
                </a:solidFill>
                <a:latin typeface="Arial Black"/>
                <a:cs typeface="Arial Black"/>
              </a:rPr>
              <a:t>Survey Results</a:t>
            </a:r>
            <a:endParaRPr lang="en-US" sz="2800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43088" y="4907624"/>
            <a:ext cx="60578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Education Committee Meeting</a:t>
            </a:r>
          </a:p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November 2, 2016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6" name="Picture 5" descr="RainbowBar.pn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-12575" y="4917823"/>
            <a:ext cx="9161396" cy="64008"/>
          </a:xfrm>
          <a:prstGeom prst="rect">
            <a:avLst/>
          </a:prstGeom>
        </p:spPr>
      </p:pic>
      <p:sp>
        <p:nvSpPr>
          <p:cNvPr id="3" name="AutoShape 2" descr="071416 PPS Summer Dreamers Hamlett 975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AutoShape 4" descr="071416 PPS Summer Dreamers Hamlett 975.jpg"/>
          <p:cNvSpPr>
            <a:spLocks noChangeAspect="1" noChangeArrowheads="1"/>
          </p:cNvSpPr>
          <p:nvPr/>
        </p:nvSpPr>
        <p:spPr bwMode="auto">
          <a:xfrm>
            <a:off x="2159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036" name="Picture 12" descr="https://photos-2.dropbox.com/t/2/AABUnk3Oeljx_4yd5zK0w9Z-N3DQdTEYM7DaAXoGw8bH0Q/12/211697170/jpeg/32x32/3/1475715600/0/2/071416%20PPS%20Summer%20Dreamers%20Hamlett%20975.jpg/EMyUyZ8BGPAzIAIoAg/dVue3fBzG-LwBlP7s0v52A-Y_EiU9y0zbyvxQ5MduaY%2C9Zm8yxxWvIjJ1_DszyacoP9XVp4OJFkvFyzu45aRDbs?size_mode=3&amp;dl=0&amp;size=800x6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10" y="1989313"/>
            <a:ext cx="4372194" cy="2790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photos-2.dropbox.com/t/2/AAALI69U5su1QxNoBDEjeYc7WTQTqBmYY1bwG9P2OvbXdg/12/211697170/jpeg/32x32/3/1475715600/0/2/071416%20PPS%20Summer%20Dreamers%20Hamlett%20967.jpg/EMyUyZ8BGPAzIAIoAg/xpEDE9tk1JvkPtOl_TMWMCpalhfKBp5Q5AJqc5x-hw4%2CPFr5cJR5sBlO9LzVmILK0w50dl6nyCb2b8r9_b__ick?size_mode=3&amp;dl=0&amp;size=800x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728" y="1966979"/>
            <a:ext cx="4236889" cy="2822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30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698" y="-74229"/>
            <a:ext cx="9144793" cy="609652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5400000" flipH="1" flipV="1">
            <a:off x="3406760" y="1120760"/>
            <a:ext cx="2330479" cy="9144001"/>
          </a:xfrm>
          <a:prstGeom prst="rect">
            <a:avLst/>
          </a:prstGeom>
          <a:gradFill>
            <a:gsLst>
              <a:gs pos="0">
                <a:srgbClr val="3D003D"/>
              </a:gs>
              <a:gs pos="100000">
                <a:schemeClr val="bg1">
                  <a:alpha val="0"/>
                </a:schemeClr>
              </a:gs>
              <a:gs pos="47000">
                <a:srgbClr val="3D003D">
                  <a:alpha val="61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1" y="5197262"/>
            <a:ext cx="9144000" cy="12069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60000"/>
              </a:lnSpc>
            </a:pPr>
            <a:r>
              <a:rPr lang="en-US" dirty="0" smtClean="0">
                <a:solidFill>
                  <a:srgbClr val="F9AA22"/>
                </a:solidFill>
                <a:latin typeface="Arial Black"/>
                <a:cs typeface="Arial Black"/>
              </a:rPr>
              <a:t>TLC Survey Background</a:t>
            </a:r>
          </a:p>
          <a:p>
            <a:pPr>
              <a:lnSpc>
                <a:spcPct val="60000"/>
              </a:lnSpc>
            </a:pPr>
            <a:endParaRPr lang="en-US" dirty="0" smtClean="0">
              <a:solidFill>
                <a:srgbClr val="F9AA22"/>
              </a:solidFill>
              <a:latin typeface="Arial Black"/>
              <a:cs typeface="Arial Black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066829" y="5813910"/>
            <a:ext cx="7066574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RainbowBar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698" y="-17398"/>
            <a:ext cx="9161396" cy="9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38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3000">
                <a:schemeClr val="bg1"/>
              </a:gs>
              <a:gs pos="100000">
                <a:schemeClr val="bg1">
                  <a:lumMod val="75000"/>
                </a:schemeClr>
              </a:gs>
              <a:gs pos="79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RainbowB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698" y="-17398"/>
            <a:ext cx="9161396" cy="98464"/>
          </a:xfrm>
          <a:prstGeom prst="rect">
            <a:avLst/>
          </a:prstGeom>
        </p:spPr>
      </p:pic>
      <p:sp>
        <p:nvSpPr>
          <p:cNvPr id="21" name="Title 2"/>
          <p:cNvSpPr txBox="1">
            <a:spLocks/>
          </p:cNvSpPr>
          <p:nvPr/>
        </p:nvSpPr>
        <p:spPr>
          <a:xfrm>
            <a:off x="395715" y="578954"/>
            <a:ext cx="5309939" cy="399291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60000"/>
              </a:lnSpc>
            </a:pPr>
            <a:r>
              <a:rPr lang="en-US" sz="3200" dirty="0" smtClean="0">
                <a:solidFill>
                  <a:srgbClr val="EEA420"/>
                </a:solidFill>
                <a:latin typeface="Arial Black"/>
                <a:cs typeface="Arial Black"/>
              </a:rPr>
              <a:t>TLC Survey</a:t>
            </a:r>
            <a:endParaRPr lang="en-US" sz="3200" i="1" dirty="0">
              <a:solidFill>
                <a:srgbClr val="EEA420"/>
              </a:solidFill>
              <a:latin typeface="Arial"/>
              <a:cs typeface="Arial"/>
            </a:endParaRPr>
          </a:p>
        </p:txBody>
      </p:sp>
      <p:sp>
        <p:nvSpPr>
          <p:cNvPr id="22" name="Title 2"/>
          <p:cNvSpPr txBox="1">
            <a:spLocks/>
          </p:cNvSpPr>
          <p:nvPr/>
        </p:nvSpPr>
        <p:spPr>
          <a:xfrm>
            <a:off x="441730" y="1223903"/>
            <a:ext cx="8536625" cy="4251454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the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TLC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Survey IS: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statistically valid and reliable instrument to assess whether educators have working conditions in their school that support effective teaching. </a:t>
            </a:r>
          </a:p>
          <a:p>
            <a:pPr algn="l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l"/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the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TLC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Survey Is NOT: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assessment of the morale of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educators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their happiness with specific policies. The survey does not provide information as to why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educators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perceive conditions as they do, which is best ascertained through data-driven dialogue as part of the school improvement planning process. </a:t>
            </a:r>
          </a:p>
          <a:p>
            <a:pPr marL="342900" indent="-342900" algn="l">
              <a:lnSpc>
                <a:spcPct val="150000"/>
              </a:lnSpc>
              <a:buClr>
                <a:srgbClr val="EEA420"/>
              </a:buClr>
              <a:buFont typeface="Arial"/>
              <a:buChar char="•"/>
            </a:pPr>
            <a:endParaRPr lang="en-US" sz="2400" i="1" dirty="0">
              <a:solidFill>
                <a:srgbClr val="0B3066"/>
              </a:solidFill>
              <a:latin typeface="Arial"/>
              <a:cs typeface="Arial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395715" y="1065533"/>
            <a:ext cx="7066574" cy="0"/>
          </a:xfrm>
          <a:prstGeom prst="line">
            <a:avLst/>
          </a:prstGeom>
          <a:ln>
            <a:solidFill>
              <a:srgbClr val="5D21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829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-8698" y="-17398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3000">
                <a:schemeClr val="bg1"/>
              </a:gs>
              <a:gs pos="100000">
                <a:schemeClr val="bg1">
                  <a:lumMod val="75000"/>
                </a:schemeClr>
              </a:gs>
              <a:gs pos="79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RainbowB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698" y="-17398"/>
            <a:ext cx="9161396" cy="98464"/>
          </a:xfrm>
          <a:prstGeom prst="rect">
            <a:avLst/>
          </a:prstGeom>
        </p:spPr>
      </p:pic>
      <p:sp>
        <p:nvSpPr>
          <p:cNvPr id="21" name="Title 2"/>
          <p:cNvSpPr txBox="1">
            <a:spLocks/>
          </p:cNvSpPr>
          <p:nvPr/>
        </p:nvSpPr>
        <p:spPr>
          <a:xfrm>
            <a:off x="218460" y="161623"/>
            <a:ext cx="8582640" cy="638922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60000"/>
              </a:lnSpc>
            </a:pPr>
            <a:r>
              <a:rPr lang="en-US" sz="2800" dirty="0" smtClean="0">
                <a:solidFill>
                  <a:srgbClr val="EEA420"/>
                </a:solidFill>
                <a:latin typeface="Arial Black"/>
                <a:cs typeface="Arial"/>
              </a:rPr>
              <a:t>How are survey results utilized in</a:t>
            </a:r>
          </a:p>
          <a:p>
            <a:pPr algn="l">
              <a:lnSpc>
                <a:spcPct val="60000"/>
              </a:lnSpc>
            </a:pPr>
            <a:endParaRPr lang="en-US" sz="2800" dirty="0">
              <a:solidFill>
                <a:srgbClr val="EEA420"/>
              </a:solidFill>
              <a:latin typeface="Arial Black"/>
              <a:cs typeface="Arial"/>
            </a:endParaRPr>
          </a:p>
          <a:p>
            <a:pPr algn="l">
              <a:lnSpc>
                <a:spcPct val="60000"/>
              </a:lnSpc>
            </a:pPr>
            <a:r>
              <a:rPr lang="en-US" sz="2800" dirty="0" smtClean="0">
                <a:solidFill>
                  <a:srgbClr val="EEA420"/>
                </a:solidFill>
                <a:latin typeface="Arial Black"/>
                <a:cs typeface="Arial"/>
              </a:rPr>
              <a:t> Pittsburgh Public Schools?</a:t>
            </a:r>
            <a:endParaRPr lang="en-US" sz="2800" i="1" dirty="0">
              <a:solidFill>
                <a:srgbClr val="EEA420"/>
              </a:solidFill>
              <a:latin typeface="Arial"/>
              <a:cs typeface="Arial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395715" y="1065533"/>
            <a:ext cx="7066574" cy="0"/>
          </a:xfrm>
          <a:prstGeom prst="line">
            <a:avLst/>
          </a:prstGeom>
          <a:ln>
            <a:solidFill>
              <a:srgbClr val="5D21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7830" y="1272555"/>
            <a:ext cx="83439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/>
              <a:t> 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2800" baseline="30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nnual survey administration</a:t>
            </a: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8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Partnership with the Pittsburgh Federation of Teachers and New Teacher Center </a:t>
            </a: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8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Included as part of the School Improvement Planning process   </a:t>
            </a: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Utilized for school &amp; district level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lanning 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Differentiated support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schools</a:t>
            </a:r>
            <a:endParaRPr lang="en-US" sz="2800" dirty="0">
              <a:solidFill>
                <a:srgbClr val="EEA4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56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PS PPT Template Slide BKGD 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5400000" flipH="1" flipV="1">
            <a:off x="3456387" y="1181564"/>
            <a:ext cx="2231231" cy="9144001"/>
          </a:xfrm>
          <a:prstGeom prst="rect">
            <a:avLst/>
          </a:prstGeom>
          <a:gradFill>
            <a:gsLst>
              <a:gs pos="0">
                <a:srgbClr val="460000"/>
              </a:gs>
              <a:gs pos="100000">
                <a:schemeClr val="bg1">
                  <a:alpha val="0"/>
                </a:schemeClr>
              </a:gs>
              <a:gs pos="61000">
                <a:srgbClr val="A30101">
                  <a:alpha val="61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RainbowBar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698" y="-17398"/>
            <a:ext cx="9161396" cy="9846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1" y="5197262"/>
            <a:ext cx="9144000" cy="12069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60000"/>
              </a:lnSpc>
            </a:pPr>
            <a:r>
              <a:rPr lang="en-US" dirty="0" smtClean="0">
                <a:solidFill>
                  <a:srgbClr val="F9AA22"/>
                </a:solidFill>
                <a:latin typeface="Arial Black"/>
                <a:cs typeface="Arial Black"/>
              </a:rPr>
              <a:t>2016 Survey Respondents</a:t>
            </a:r>
          </a:p>
          <a:p>
            <a:pPr>
              <a:lnSpc>
                <a:spcPct val="60000"/>
              </a:lnSpc>
            </a:pPr>
            <a:endParaRPr lang="en-US" dirty="0" smtClean="0">
              <a:solidFill>
                <a:srgbClr val="F9AA22"/>
              </a:solidFill>
              <a:latin typeface="Arial Black"/>
              <a:cs typeface="Arial Black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066829" y="5813910"/>
            <a:ext cx="7066574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048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3000">
                <a:schemeClr val="bg1"/>
              </a:gs>
              <a:gs pos="100000">
                <a:schemeClr val="bg1">
                  <a:lumMod val="75000"/>
                </a:schemeClr>
              </a:gs>
              <a:gs pos="79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RainbowB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698" y="-17398"/>
            <a:ext cx="9161396" cy="98464"/>
          </a:xfrm>
          <a:prstGeom prst="rect">
            <a:avLst/>
          </a:prstGeom>
        </p:spPr>
      </p:pic>
      <p:sp>
        <p:nvSpPr>
          <p:cNvPr id="21" name="Title 2"/>
          <p:cNvSpPr txBox="1">
            <a:spLocks/>
          </p:cNvSpPr>
          <p:nvPr/>
        </p:nvSpPr>
        <p:spPr>
          <a:xfrm>
            <a:off x="395715" y="578954"/>
            <a:ext cx="6521133" cy="399291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60000"/>
              </a:lnSpc>
            </a:pPr>
            <a:r>
              <a:rPr lang="en-US" sz="3200" dirty="0" smtClean="0">
                <a:solidFill>
                  <a:srgbClr val="EEA420"/>
                </a:solidFill>
                <a:latin typeface="Arial Black"/>
                <a:cs typeface="Arial Black"/>
              </a:rPr>
              <a:t>2016 Responses by Role</a:t>
            </a:r>
            <a:endParaRPr lang="en-US" sz="3200" i="1" dirty="0">
              <a:solidFill>
                <a:srgbClr val="EEA420"/>
              </a:solidFill>
              <a:latin typeface="Arial"/>
              <a:cs typeface="Arial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395715" y="1065533"/>
            <a:ext cx="7066574" cy="0"/>
          </a:xfrm>
          <a:prstGeom prst="line">
            <a:avLst/>
          </a:prstGeom>
          <a:ln>
            <a:solidFill>
              <a:srgbClr val="5D21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Content Placeholder 3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396014728"/>
              </p:ext>
            </p:extLst>
          </p:nvPr>
        </p:nvGraphicFramePr>
        <p:xfrm>
          <a:off x="-434566" y="744310"/>
          <a:ext cx="11027120" cy="5852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-8698" y="6516490"/>
            <a:ext cx="33160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chemeClr val="bg1">
                    <a:lumMod val="50000"/>
                  </a:schemeClr>
                </a:solidFill>
              </a:rPr>
              <a:t>Note: 2015 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Response </a:t>
            </a:r>
            <a:r>
              <a:rPr lang="en-US" sz="1600" i="1" dirty="0" smtClean="0">
                <a:solidFill>
                  <a:schemeClr val="bg1">
                    <a:lumMod val="50000"/>
                  </a:schemeClr>
                </a:solidFill>
              </a:rPr>
              <a:t>Rate – 94%</a:t>
            </a:r>
            <a:endParaRPr lang="en-US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Content Placeholder 5"/>
          <p:cNvSpPr>
            <a:spLocks noGrp="1"/>
          </p:cNvSpPr>
          <p:nvPr>
            <p:ph idx="1"/>
          </p:nvPr>
        </p:nvSpPr>
        <p:spPr>
          <a:xfrm>
            <a:off x="7278986" y="1165042"/>
            <a:ext cx="1788202" cy="896907"/>
          </a:xfrm>
          <a:ln w="28575"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pPr marL="0" indent="0" algn="r">
              <a:buNone/>
            </a:pPr>
            <a:r>
              <a:rPr lang="en-US" sz="1800" dirty="0" smtClean="0"/>
              <a:t>Total </a:t>
            </a:r>
            <a:r>
              <a:rPr lang="en-US" sz="1800" dirty="0"/>
              <a:t>Respondents: </a:t>
            </a:r>
            <a:r>
              <a:rPr lang="en-US" sz="2400" b="1" dirty="0" smtClean="0"/>
              <a:t>2,252</a:t>
            </a:r>
            <a:endParaRPr lang="en-US" b="1" dirty="0" smtClean="0"/>
          </a:p>
          <a:p>
            <a:pPr marL="0" indent="0" algn="r">
              <a:buNone/>
            </a:pPr>
            <a:r>
              <a:rPr lang="en-US" sz="1800" dirty="0" smtClean="0"/>
              <a:t>Overall Response Rate: </a:t>
            </a:r>
            <a:r>
              <a:rPr lang="en-US" sz="2400" b="1" dirty="0" smtClean="0"/>
              <a:t>93%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216696" y="6562656"/>
            <a:ext cx="2850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/>
              <a:t>Data analysis provided by the New Teacher Center</a:t>
            </a:r>
            <a:endParaRPr lang="en-US" sz="1000" i="1" dirty="0"/>
          </a:p>
        </p:txBody>
      </p:sp>
    </p:spTree>
    <p:extLst>
      <p:ext uri="{BB962C8B-B14F-4D97-AF65-F5344CB8AC3E}">
        <p14:creationId xmlns:p14="http://schemas.microsoft.com/office/powerpoint/2010/main" val="1030274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 tmFilter="0, 0; .2, .5; .8, .5; 1, 0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75" autoRev="1" fill="hold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 tmFilter="0, 0; .2, .5; .8, .5; 1, 0"/>
                                        <p:tgtEl>
                                          <p:spTgt spid="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375" autoRev="1" fill="hold"/>
                                        <p:tgtEl>
                                          <p:spTgt spid="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6" presetClass="emph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50" tmFilter="0, 0; .2, .5; .8, .5; 1, 0"/>
                                        <p:tgtEl>
                                          <p:spTgt spid="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375" autoRev="1" fill="hold"/>
                                        <p:tgtEl>
                                          <p:spTgt spid="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6" presetClass="emph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750" tmFilter="0, 0; .2, .5; .8, .5; 1, 0"/>
                                        <p:tgtEl>
                                          <p:spTgt spid="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375" autoRev="1" fill="hold"/>
                                        <p:tgtEl>
                                          <p:spTgt spid="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6" presetClass="emph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750" tmFilter="0, 0; .2, .5; .8, .5; 1, 0"/>
                                        <p:tgtEl>
                                          <p:spTgt spid="8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375" autoRev="1" fill="hold"/>
                                        <p:tgtEl>
                                          <p:spTgt spid="8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750" tmFilter="0, 0; .2, .5; .8, .5; 1, 0"/>
                                        <p:tgtEl>
                                          <p:spTgt spid="8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375" autoRev="1" fill="hold"/>
                                        <p:tgtEl>
                                          <p:spTgt spid="8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Chart bld="category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3000">
                <a:schemeClr val="bg1"/>
              </a:gs>
              <a:gs pos="100000">
                <a:schemeClr val="bg1">
                  <a:lumMod val="75000"/>
                </a:schemeClr>
              </a:gs>
              <a:gs pos="79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RainbowB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698" y="-17398"/>
            <a:ext cx="9161396" cy="98464"/>
          </a:xfrm>
          <a:prstGeom prst="rect">
            <a:avLst/>
          </a:prstGeom>
        </p:spPr>
      </p:pic>
      <p:sp>
        <p:nvSpPr>
          <p:cNvPr id="21" name="Title 2"/>
          <p:cNvSpPr txBox="1">
            <a:spLocks/>
          </p:cNvSpPr>
          <p:nvPr/>
        </p:nvSpPr>
        <p:spPr>
          <a:xfrm>
            <a:off x="395715" y="578954"/>
            <a:ext cx="6521133" cy="399291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60000"/>
              </a:lnSpc>
            </a:pPr>
            <a:r>
              <a:rPr lang="en-US" sz="3200" dirty="0" smtClean="0">
                <a:solidFill>
                  <a:srgbClr val="EEA420"/>
                </a:solidFill>
                <a:latin typeface="Arial Black"/>
                <a:cs typeface="Arial Black"/>
              </a:rPr>
              <a:t>2016 Responses by School</a:t>
            </a:r>
            <a:endParaRPr lang="en-US" sz="3200" i="1" dirty="0">
              <a:solidFill>
                <a:srgbClr val="EEA420"/>
              </a:solidFill>
              <a:latin typeface="Arial"/>
              <a:cs typeface="Arial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395715" y="1065533"/>
            <a:ext cx="7066574" cy="0"/>
          </a:xfrm>
          <a:prstGeom prst="line">
            <a:avLst/>
          </a:prstGeom>
          <a:ln>
            <a:solidFill>
              <a:srgbClr val="5D21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Content Placeholder 3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855055100"/>
              </p:ext>
            </p:extLst>
          </p:nvPr>
        </p:nvGraphicFramePr>
        <p:xfrm>
          <a:off x="-434566" y="744310"/>
          <a:ext cx="11027120" cy="5852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5026967"/>
              </p:ext>
            </p:extLst>
          </p:nvPr>
        </p:nvGraphicFramePr>
        <p:xfrm>
          <a:off x="304275" y="1651000"/>
          <a:ext cx="82296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2240"/>
                <a:gridCol w="1137920"/>
                <a:gridCol w="567944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Participation Rate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Number of Schools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Schools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100%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Allegheny K-5, Arlington K-8, Arsenal 6-8, Arsenal K-5, Banksville K-5, Brookline K- 8, CAPA 6-12, Carmalt K- 8, Clayton Academy, Colfax K-8, Concord K-5, Fulton K-5, Greenfield K-8, Manchester K-8, Morrow K-8, Phillips K-5, Pioneer, Schiller 6-8, Science and Technology Academy, South Brook 6-8, Spring Hill K-5, Sterrett 6-8, Student Achievement Center, Sunnyside K-8, Westwood K-5</a:t>
                      </a:r>
                    </a:p>
                    <a:p>
                      <a:endParaRPr lang="en-US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90-99%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Perry High School, Classical 6-8, Miller K-5, Allderdice High School,</a:t>
                      </a:r>
                    </a:p>
                    <a:p>
                      <a:r>
                        <a:rPr lang="en-US" sz="1400" dirty="0" smtClean="0"/>
                        <a:t>Minadeo K-5, Allegheny 6-8, Carrick High School, Dilworth K-5, </a:t>
                      </a:r>
                    </a:p>
                    <a:p>
                      <a:r>
                        <a:rPr lang="en-US" sz="1400" dirty="0" smtClean="0"/>
                        <a:t>Westinghouse Academy 6-12, Woolslair K-5, Gifted Center, Conroy, </a:t>
                      </a:r>
                    </a:p>
                    <a:p>
                      <a:r>
                        <a:rPr lang="en-US" sz="1400" dirty="0" smtClean="0"/>
                        <a:t>Beechwood K-5, South Hills 6-8, Barack Obama 6-12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75%-89%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Faison K-5, Langley K-8, Weil K-5, King K-8, Brashear High School, Montessori K-5, Oliver Citywide Academy, Roosevelt K-5, Uprep 6-12 At Milliones, Lincoln K-5, Mifflin K-8, Liberty K-5, Linden K-5, CAPA 6-12 ADJUNCT, Whittier K-5, West Liberty K-5, Grandview K-5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578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 tmFilter="0, 0; .2, .5; .8, .5; 1, 0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75" autoRev="1" fill="hold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Chart bld="category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3000">
                <a:schemeClr val="bg1"/>
              </a:gs>
              <a:gs pos="100000">
                <a:schemeClr val="bg1">
                  <a:lumMod val="75000"/>
                </a:schemeClr>
              </a:gs>
              <a:gs pos="79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dirty="0"/>
              <a:t>Data analysis provided by the New Teacher Center</a:t>
            </a:r>
          </a:p>
        </p:txBody>
      </p:sp>
      <p:pic>
        <p:nvPicPr>
          <p:cNvPr id="12" name="Picture 11" descr="RainbowB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698" y="-17398"/>
            <a:ext cx="9161396" cy="98464"/>
          </a:xfrm>
          <a:prstGeom prst="rect">
            <a:avLst/>
          </a:prstGeom>
        </p:spPr>
      </p:pic>
      <p:sp>
        <p:nvSpPr>
          <p:cNvPr id="21" name="Title 2"/>
          <p:cNvSpPr txBox="1">
            <a:spLocks/>
          </p:cNvSpPr>
          <p:nvPr/>
        </p:nvSpPr>
        <p:spPr>
          <a:xfrm>
            <a:off x="395715" y="578954"/>
            <a:ext cx="8413307" cy="399291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60000"/>
              </a:lnSpc>
            </a:pPr>
            <a:r>
              <a:rPr lang="en-US" sz="2800" dirty="0" smtClean="0">
                <a:solidFill>
                  <a:srgbClr val="EEA420"/>
                </a:solidFill>
                <a:latin typeface="Arial Black"/>
                <a:cs typeface="Arial Black"/>
              </a:rPr>
              <a:t>2016 Responses by Teacher Experience</a:t>
            </a:r>
            <a:endParaRPr lang="en-US" sz="2800" i="1" dirty="0">
              <a:solidFill>
                <a:srgbClr val="EEA420"/>
              </a:solidFill>
              <a:latin typeface="Arial"/>
              <a:cs typeface="Arial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395715" y="1065533"/>
            <a:ext cx="7066574" cy="0"/>
          </a:xfrm>
          <a:prstGeom prst="line">
            <a:avLst/>
          </a:prstGeom>
          <a:ln>
            <a:solidFill>
              <a:srgbClr val="5D21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90023653"/>
              </p:ext>
            </p:extLst>
          </p:nvPr>
        </p:nvGraphicFramePr>
        <p:xfrm>
          <a:off x="123826" y="1234043"/>
          <a:ext cx="8011182" cy="5002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Content Placeholder 5"/>
          <p:cNvSpPr>
            <a:spLocks noGrp="1"/>
          </p:cNvSpPr>
          <p:nvPr>
            <p:ph idx="1"/>
          </p:nvPr>
        </p:nvSpPr>
        <p:spPr>
          <a:xfrm>
            <a:off x="2552144" y="5177432"/>
            <a:ext cx="6385162" cy="896907"/>
          </a:xfrm>
        </p:spPr>
        <p:txBody>
          <a:bodyPr/>
          <a:lstStyle/>
          <a:p>
            <a:pPr marL="0" indent="0" algn="r">
              <a:buNone/>
            </a:pPr>
            <a:r>
              <a:rPr lang="en-US" sz="1800" dirty="0" smtClean="0"/>
              <a:t>Total </a:t>
            </a:r>
            <a:r>
              <a:rPr lang="en-US" sz="1800" dirty="0" smtClean="0">
                <a:solidFill>
                  <a:schemeClr val="tx1"/>
                </a:solidFill>
              </a:rPr>
              <a:t>Teachers</a:t>
            </a:r>
            <a:r>
              <a:rPr lang="en-US" sz="1800" dirty="0" smtClean="0"/>
              <a:t>: 1,731</a:t>
            </a:r>
            <a:endParaRPr lang="en-US" sz="2400" b="1" dirty="0" smtClean="0"/>
          </a:p>
          <a:p>
            <a:pPr marL="0" indent="0" algn="r">
              <a:buNone/>
            </a:pPr>
            <a:r>
              <a:rPr lang="en-US" sz="1800" dirty="0" smtClean="0"/>
              <a:t>Percent </a:t>
            </a:r>
            <a:r>
              <a:rPr lang="en-US" sz="1800" b="1" dirty="0" smtClean="0">
                <a:solidFill>
                  <a:schemeClr val="accent1"/>
                </a:solidFill>
              </a:rPr>
              <a:t>Beginning Teachers</a:t>
            </a:r>
            <a:r>
              <a:rPr lang="en-US" sz="1800" dirty="0" smtClean="0">
                <a:solidFill>
                  <a:schemeClr val="accent1"/>
                </a:solidFill>
              </a:rPr>
              <a:t> </a:t>
            </a:r>
            <a:r>
              <a:rPr lang="en-US" sz="1800" dirty="0" smtClean="0"/>
              <a:t>(1</a:t>
            </a:r>
            <a:r>
              <a:rPr lang="en-US" sz="1800" baseline="30000" dirty="0" smtClean="0"/>
              <a:t>st</a:t>
            </a:r>
            <a:r>
              <a:rPr lang="en-US" sz="1800" dirty="0"/>
              <a:t> </a:t>
            </a:r>
            <a:r>
              <a:rPr lang="en-US" sz="1800" dirty="0" smtClean="0"/>
              <a:t>and 2-3</a:t>
            </a:r>
            <a:r>
              <a:rPr lang="en-US" sz="1800" baseline="30000" dirty="0" smtClean="0"/>
              <a:t>rd</a:t>
            </a:r>
            <a:r>
              <a:rPr lang="en-US" sz="1800" dirty="0" smtClean="0"/>
              <a:t>): </a:t>
            </a:r>
            <a:r>
              <a:rPr lang="en-US" sz="2400" b="1" dirty="0" smtClean="0"/>
              <a:t>11%</a:t>
            </a:r>
            <a:r>
              <a:rPr lang="en-US" sz="2000" b="1" dirty="0" smtClean="0"/>
              <a:t>     </a:t>
            </a:r>
            <a:endParaRPr lang="en-US" sz="1800" b="1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23825" y="6363357"/>
            <a:ext cx="6244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chemeClr val="accent1">
                    <a:lumMod val="50000"/>
                  </a:schemeClr>
                </a:solidFill>
              </a:rPr>
              <a:t>Note: 14 (1%) Teachers did not respond to this question</a:t>
            </a:r>
            <a:endParaRPr lang="en-US" sz="16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955" y="6532634"/>
            <a:ext cx="27305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404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-8698" y="-17398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3000">
                <a:schemeClr val="bg1"/>
              </a:gs>
              <a:gs pos="100000">
                <a:schemeClr val="bg1">
                  <a:lumMod val="75000"/>
                </a:schemeClr>
              </a:gs>
              <a:gs pos="79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RainbowB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698" y="-17398"/>
            <a:ext cx="9161396" cy="98464"/>
          </a:xfrm>
          <a:prstGeom prst="rect">
            <a:avLst/>
          </a:prstGeom>
        </p:spPr>
      </p:pic>
      <p:sp>
        <p:nvSpPr>
          <p:cNvPr id="21" name="Title 2"/>
          <p:cNvSpPr txBox="1">
            <a:spLocks/>
          </p:cNvSpPr>
          <p:nvPr/>
        </p:nvSpPr>
        <p:spPr>
          <a:xfrm>
            <a:off x="266392" y="206631"/>
            <a:ext cx="8582640" cy="399291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60000"/>
              </a:lnSpc>
            </a:pPr>
            <a:r>
              <a:rPr lang="en-US" sz="3200" dirty="0">
                <a:solidFill>
                  <a:srgbClr val="EEA420"/>
                </a:solidFill>
                <a:latin typeface="Arial Black"/>
                <a:cs typeface="Arial Black"/>
              </a:rPr>
              <a:t>Number of Respondents and </a:t>
            </a:r>
            <a:endParaRPr lang="en-US" sz="3200" dirty="0" smtClean="0">
              <a:solidFill>
                <a:srgbClr val="EEA420"/>
              </a:solidFill>
              <a:latin typeface="Arial Black"/>
              <a:cs typeface="Arial Black"/>
            </a:endParaRPr>
          </a:p>
          <a:p>
            <a:pPr algn="l">
              <a:lnSpc>
                <a:spcPct val="60000"/>
              </a:lnSpc>
            </a:pPr>
            <a:endParaRPr lang="en-US" sz="3200" dirty="0">
              <a:solidFill>
                <a:srgbClr val="EEA420"/>
              </a:solidFill>
              <a:latin typeface="Arial Black"/>
              <a:cs typeface="Arial Black"/>
            </a:endParaRPr>
          </a:p>
          <a:p>
            <a:pPr algn="l">
              <a:lnSpc>
                <a:spcPct val="60000"/>
              </a:lnSpc>
            </a:pPr>
            <a:r>
              <a:rPr lang="en-US" sz="3200" dirty="0" smtClean="0">
                <a:solidFill>
                  <a:srgbClr val="EEA420"/>
                </a:solidFill>
                <a:latin typeface="Arial Black"/>
                <a:cs typeface="Arial Black"/>
              </a:rPr>
              <a:t>Response </a:t>
            </a:r>
            <a:r>
              <a:rPr lang="en-US" sz="3200" dirty="0">
                <a:solidFill>
                  <a:srgbClr val="EEA420"/>
                </a:solidFill>
                <a:latin typeface="Arial Black"/>
                <a:cs typeface="Arial Black"/>
              </a:rPr>
              <a:t>Rates by School Level</a:t>
            </a:r>
            <a:endParaRPr lang="en-US" sz="3200" i="1" dirty="0">
              <a:solidFill>
                <a:srgbClr val="EEA420"/>
              </a:solidFill>
              <a:latin typeface="Arial"/>
              <a:cs typeface="Arial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395715" y="1242954"/>
            <a:ext cx="7066574" cy="0"/>
          </a:xfrm>
          <a:prstGeom prst="line">
            <a:avLst/>
          </a:prstGeom>
          <a:ln>
            <a:solidFill>
              <a:srgbClr val="5D21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3867431537"/>
              </p:ext>
            </p:extLst>
          </p:nvPr>
        </p:nvGraphicFramePr>
        <p:xfrm>
          <a:off x="314325" y="2171625"/>
          <a:ext cx="8486775" cy="4018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4079" y="1104733"/>
            <a:ext cx="3554276" cy="1066892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198" y="6596063"/>
            <a:ext cx="2730500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996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750"/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category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1"/>
          <a:stretch/>
        </p:blipFill>
        <p:spPr>
          <a:xfrm>
            <a:off x="-8699" y="-17397"/>
            <a:ext cx="9144002" cy="6895718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 rot="16200000">
            <a:off x="3457879" y="1180576"/>
            <a:ext cx="2210846" cy="9144001"/>
          </a:xfrm>
          <a:prstGeom prst="rect">
            <a:avLst/>
          </a:prstGeom>
          <a:gradFill>
            <a:gsLst>
              <a:gs pos="12000">
                <a:srgbClr val="081C15"/>
              </a:gs>
              <a:gs pos="100000">
                <a:srgbClr val="125D40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RainbowBar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698" y="-17398"/>
            <a:ext cx="9161396" cy="9846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1" y="5197262"/>
            <a:ext cx="9144000" cy="12069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60000"/>
              </a:lnSpc>
            </a:pPr>
            <a:r>
              <a:rPr lang="en-US" dirty="0" smtClean="0">
                <a:solidFill>
                  <a:srgbClr val="F9AA22"/>
                </a:solidFill>
                <a:latin typeface="Arial Black"/>
                <a:cs typeface="Arial Black"/>
              </a:rPr>
              <a:t>Survey Results by Construct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066829" y="5813910"/>
            <a:ext cx="7066574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98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533396"/>
              </p:ext>
            </p:extLst>
          </p:nvPr>
        </p:nvGraphicFramePr>
        <p:xfrm>
          <a:off x="312156" y="1664913"/>
          <a:ext cx="8763000" cy="46773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0"/>
              </a:tblGrid>
              <a:tr h="5207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Use of Time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213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Community Support &amp; Involvement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9309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Facilities &amp; Resources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15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Managing Student Conduct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4611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Teacher Leadership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579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School Leadership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722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Professional Development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Instructional Practices &amp; Support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3000">
                <a:schemeClr val="bg1"/>
              </a:gs>
              <a:gs pos="100000">
                <a:schemeClr val="bg1">
                  <a:lumMod val="75000"/>
                </a:schemeClr>
              </a:gs>
              <a:gs pos="79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Data analysis provided by the New Teacher Center</a:t>
            </a:r>
          </a:p>
        </p:txBody>
      </p:sp>
      <p:pic>
        <p:nvPicPr>
          <p:cNvPr id="5" name="Picture 4" descr="RainbowB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698" y="-17398"/>
            <a:ext cx="9161396" cy="98464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395715" y="578954"/>
            <a:ext cx="8748285" cy="399291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60000"/>
              </a:lnSpc>
            </a:pPr>
            <a:r>
              <a:rPr lang="en-US" sz="3200" dirty="0" smtClean="0">
                <a:solidFill>
                  <a:srgbClr val="EEA420"/>
                </a:solidFill>
                <a:latin typeface="Arial Black"/>
                <a:cs typeface="Arial Black"/>
              </a:rPr>
              <a:t>TLC Construct Averages Over Time</a:t>
            </a:r>
            <a:endParaRPr lang="en-US" sz="3200" i="1" dirty="0">
              <a:solidFill>
                <a:srgbClr val="EEA420"/>
              </a:solidFill>
              <a:latin typeface="Arial"/>
              <a:cs typeface="Arial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95715" y="1065533"/>
            <a:ext cx="7066574" cy="0"/>
          </a:xfrm>
          <a:prstGeom prst="line">
            <a:avLst/>
          </a:prstGeom>
          <a:ln>
            <a:solidFill>
              <a:srgbClr val="B10F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33350" y="6356351"/>
            <a:ext cx="416379" cy="365125"/>
          </a:xfrm>
        </p:spPr>
        <p:txBody>
          <a:bodyPr/>
          <a:lstStyle/>
          <a:p>
            <a:fld id="{9429405C-AD16-2F4E-93D7-0A4B71FF3AA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551211" y="1201460"/>
            <a:ext cx="1855470" cy="2384890"/>
            <a:chOff x="2479961" y="1165835"/>
            <a:chExt cx="1855470" cy="2223682"/>
          </a:xfrm>
        </p:grpSpPr>
        <p:sp>
          <p:nvSpPr>
            <p:cNvPr id="22" name="TextBox 21"/>
            <p:cNvSpPr txBox="1"/>
            <p:nvPr/>
          </p:nvSpPr>
          <p:spPr>
            <a:xfrm>
              <a:off x="2540661" y="1635456"/>
              <a:ext cx="569387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2479961" y="1165835"/>
              <a:ext cx="1828800" cy="2223682"/>
              <a:chOff x="2479961" y="1397851"/>
              <a:chExt cx="1828800" cy="2223682"/>
            </a:xfrm>
          </p:grpSpPr>
          <p:graphicFrame>
            <p:nvGraphicFramePr>
              <p:cNvPr id="24" name="Content Placeholder 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581542971"/>
                  </p:ext>
                </p:extLst>
              </p:nvPr>
            </p:nvGraphicFramePr>
            <p:xfrm>
              <a:off x="2479961" y="1397851"/>
              <a:ext cx="1828800" cy="222368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25" name="TextBox 24"/>
              <p:cNvSpPr txBox="1"/>
              <p:nvPr/>
            </p:nvSpPr>
            <p:spPr>
              <a:xfrm>
                <a:off x="2781300" y="2522219"/>
                <a:ext cx="1257300" cy="28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prstClr val="black"/>
                    </a:solidFill>
                  </a:rPr>
                  <a:t>+3</a:t>
                </a:r>
                <a:endParaRPr 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3766044" y="1635207"/>
              <a:ext cx="569387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64236" y="1211360"/>
            <a:ext cx="1855470" cy="2384890"/>
            <a:chOff x="2479961" y="1165835"/>
            <a:chExt cx="1855470" cy="2223682"/>
          </a:xfrm>
        </p:grpSpPr>
        <p:sp>
          <p:nvSpPr>
            <p:cNvPr id="28" name="TextBox 27"/>
            <p:cNvSpPr txBox="1"/>
            <p:nvPr/>
          </p:nvSpPr>
          <p:spPr>
            <a:xfrm>
              <a:off x="2540661" y="1635456"/>
              <a:ext cx="569387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2479961" y="1165835"/>
              <a:ext cx="1828800" cy="2223682"/>
              <a:chOff x="2479961" y="1397851"/>
              <a:chExt cx="1828800" cy="2223682"/>
            </a:xfrm>
          </p:grpSpPr>
          <p:graphicFrame>
            <p:nvGraphicFramePr>
              <p:cNvPr id="30" name="Content Placeholder 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97877086"/>
                  </p:ext>
                </p:extLst>
              </p:nvPr>
            </p:nvGraphicFramePr>
            <p:xfrm>
              <a:off x="2479961" y="1397851"/>
              <a:ext cx="1828800" cy="222368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31" name="TextBox 30"/>
              <p:cNvSpPr txBox="1"/>
              <p:nvPr/>
            </p:nvSpPr>
            <p:spPr>
              <a:xfrm>
                <a:off x="2740041" y="2781165"/>
                <a:ext cx="1257300" cy="28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prstClr val="black"/>
                    </a:solidFill>
                  </a:rPr>
                  <a:t>+11</a:t>
                </a:r>
                <a:endParaRPr 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3766044" y="1635207"/>
              <a:ext cx="569387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919236" y="1211360"/>
            <a:ext cx="1855470" cy="2384890"/>
            <a:chOff x="2479961" y="1165835"/>
            <a:chExt cx="1855470" cy="2223682"/>
          </a:xfrm>
        </p:grpSpPr>
        <p:sp>
          <p:nvSpPr>
            <p:cNvPr id="34" name="TextBox 33"/>
            <p:cNvSpPr txBox="1"/>
            <p:nvPr/>
          </p:nvSpPr>
          <p:spPr>
            <a:xfrm>
              <a:off x="2540661" y="1635456"/>
              <a:ext cx="569387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2479961" y="1165835"/>
              <a:ext cx="1828800" cy="2223682"/>
              <a:chOff x="2479961" y="1397851"/>
              <a:chExt cx="1828800" cy="2223682"/>
            </a:xfrm>
          </p:grpSpPr>
          <p:graphicFrame>
            <p:nvGraphicFramePr>
              <p:cNvPr id="36" name="Content Placeholder 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30662521"/>
                  </p:ext>
                </p:extLst>
              </p:nvPr>
            </p:nvGraphicFramePr>
            <p:xfrm>
              <a:off x="2479961" y="1397851"/>
              <a:ext cx="1828800" cy="222368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sp>
            <p:nvSpPr>
              <p:cNvPr id="37" name="TextBox 36"/>
              <p:cNvSpPr txBox="1"/>
              <p:nvPr/>
            </p:nvSpPr>
            <p:spPr>
              <a:xfrm>
                <a:off x="2781300" y="2522219"/>
                <a:ext cx="1257300" cy="28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prstClr val="black"/>
                    </a:solidFill>
                  </a:rPr>
                  <a:t>-5</a:t>
                </a:r>
                <a:endParaRPr 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3766044" y="1635207"/>
              <a:ext cx="569387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734236" y="1199485"/>
            <a:ext cx="1855470" cy="2384890"/>
            <a:chOff x="2479961" y="1165835"/>
            <a:chExt cx="1855470" cy="2223682"/>
          </a:xfrm>
        </p:grpSpPr>
        <p:sp>
          <p:nvSpPr>
            <p:cNvPr id="40" name="TextBox 39"/>
            <p:cNvSpPr txBox="1"/>
            <p:nvPr/>
          </p:nvSpPr>
          <p:spPr>
            <a:xfrm>
              <a:off x="2540661" y="1635456"/>
              <a:ext cx="569387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2479961" y="1165835"/>
              <a:ext cx="1828800" cy="2223682"/>
              <a:chOff x="2479961" y="1397851"/>
              <a:chExt cx="1828800" cy="2223682"/>
            </a:xfrm>
          </p:grpSpPr>
          <p:graphicFrame>
            <p:nvGraphicFramePr>
              <p:cNvPr id="42" name="Content Placeholder 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881480718"/>
                  </p:ext>
                </p:extLst>
              </p:nvPr>
            </p:nvGraphicFramePr>
            <p:xfrm>
              <a:off x="2479961" y="1397851"/>
              <a:ext cx="1828800" cy="222368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  <p:sp>
            <p:nvSpPr>
              <p:cNvPr id="43" name="TextBox 42"/>
              <p:cNvSpPr txBox="1"/>
              <p:nvPr/>
            </p:nvSpPr>
            <p:spPr>
              <a:xfrm>
                <a:off x="2781300" y="2522219"/>
                <a:ext cx="1257300" cy="28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prstClr val="black"/>
                    </a:solidFill>
                  </a:rPr>
                  <a:t>+2</a:t>
                </a:r>
                <a:endParaRPr 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3766044" y="1635207"/>
              <a:ext cx="569387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549236" y="3949537"/>
            <a:ext cx="1855470" cy="2384890"/>
            <a:chOff x="2479961" y="1165835"/>
            <a:chExt cx="1855470" cy="2223682"/>
          </a:xfrm>
        </p:grpSpPr>
        <p:sp>
          <p:nvSpPr>
            <p:cNvPr id="46" name="TextBox 45"/>
            <p:cNvSpPr txBox="1"/>
            <p:nvPr/>
          </p:nvSpPr>
          <p:spPr>
            <a:xfrm>
              <a:off x="2540661" y="1635456"/>
              <a:ext cx="569387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2479961" y="1165835"/>
              <a:ext cx="1828800" cy="2223682"/>
              <a:chOff x="2479961" y="1397851"/>
              <a:chExt cx="1828800" cy="2223682"/>
            </a:xfrm>
          </p:grpSpPr>
          <p:graphicFrame>
            <p:nvGraphicFramePr>
              <p:cNvPr id="48" name="Content Placeholder 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022068328"/>
                  </p:ext>
                </p:extLst>
              </p:nvPr>
            </p:nvGraphicFramePr>
            <p:xfrm>
              <a:off x="2479961" y="1397851"/>
              <a:ext cx="1828800" cy="222368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8"/>
              </a:graphicData>
            </a:graphic>
          </p:graphicFrame>
          <p:sp>
            <p:nvSpPr>
              <p:cNvPr id="49" name="TextBox 48"/>
              <p:cNvSpPr txBox="1"/>
              <p:nvPr/>
            </p:nvSpPr>
            <p:spPr>
              <a:xfrm>
                <a:off x="2781300" y="2522219"/>
                <a:ext cx="1257300" cy="28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prstClr val="black"/>
                    </a:solidFill>
                  </a:rPr>
                  <a:t>-2</a:t>
                </a:r>
                <a:endParaRPr 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3766044" y="1635207"/>
              <a:ext cx="569387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362261" y="3959437"/>
            <a:ext cx="1855470" cy="2384890"/>
            <a:chOff x="2479961" y="1165835"/>
            <a:chExt cx="1855470" cy="2223682"/>
          </a:xfrm>
        </p:grpSpPr>
        <p:sp>
          <p:nvSpPr>
            <p:cNvPr id="52" name="TextBox 51"/>
            <p:cNvSpPr txBox="1"/>
            <p:nvPr/>
          </p:nvSpPr>
          <p:spPr>
            <a:xfrm>
              <a:off x="2540661" y="1635456"/>
              <a:ext cx="569387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2479961" y="1165835"/>
              <a:ext cx="1828800" cy="2223682"/>
              <a:chOff x="2479961" y="1397851"/>
              <a:chExt cx="1828800" cy="2223682"/>
            </a:xfrm>
          </p:grpSpPr>
          <p:graphicFrame>
            <p:nvGraphicFramePr>
              <p:cNvPr id="54" name="Content Placeholder 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83539702"/>
                  </p:ext>
                </p:extLst>
              </p:nvPr>
            </p:nvGraphicFramePr>
            <p:xfrm>
              <a:off x="2479961" y="1397851"/>
              <a:ext cx="1828800" cy="222368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9"/>
              </a:graphicData>
            </a:graphic>
          </p:graphicFrame>
          <p:sp>
            <p:nvSpPr>
              <p:cNvPr id="55" name="TextBox 54"/>
              <p:cNvSpPr txBox="1"/>
              <p:nvPr/>
            </p:nvSpPr>
            <p:spPr>
              <a:xfrm>
                <a:off x="2781300" y="2522219"/>
                <a:ext cx="1257300" cy="28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prstClr val="black"/>
                    </a:solidFill>
                  </a:rPr>
                  <a:t>+6</a:t>
                </a:r>
                <a:endParaRPr 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3766044" y="1635207"/>
              <a:ext cx="569387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6917261" y="3959437"/>
            <a:ext cx="1855470" cy="2384890"/>
            <a:chOff x="2479961" y="1165835"/>
            <a:chExt cx="1855470" cy="2223682"/>
          </a:xfrm>
        </p:grpSpPr>
        <p:sp>
          <p:nvSpPr>
            <p:cNvPr id="57" name="TextBox 56"/>
            <p:cNvSpPr txBox="1"/>
            <p:nvPr/>
          </p:nvSpPr>
          <p:spPr>
            <a:xfrm>
              <a:off x="3766044" y="1635207"/>
              <a:ext cx="569387" cy="169277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540661" y="1635456"/>
              <a:ext cx="569387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2479961" y="1165835"/>
              <a:ext cx="1828800" cy="2223682"/>
              <a:chOff x="2479961" y="1397851"/>
              <a:chExt cx="1828800" cy="2223682"/>
            </a:xfrm>
          </p:grpSpPr>
          <p:graphicFrame>
            <p:nvGraphicFramePr>
              <p:cNvPr id="60" name="Content Placeholder 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018122545"/>
                  </p:ext>
                </p:extLst>
              </p:nvPr>
            </p:nvGraphicFramePr>
            <p:xfrm>
              <a:off x="2479961" y="1397851"/>
              <a:ext cx="1828800" cy="222368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0"/>
              </a:graphicData>
            </a:graphic>
          </p:graphicFrame>
          <p:sp>
            <p:nvSpPr>
              <p:cNvPr id="61" name="TextBox 60"/>
              <p:cNvSpPr txBox="1"/>
              <p:nvPr/>
            </p:nvSpPr>
            <p:spPr>
              <a:xfrm>
                <a:off x="2781300" y="2522219"/>
                <a:ext cx="1257300" cy="28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prstClr val="black"/>
                    </a:solidFill>
                  </a:rPr>
                  <a:t>+7</a:t>
                </a:r>
                <a:endParaRPr lang="en-US" sz="1400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62" name="Group 61"/>
          <p:cNvGrpSpPr/>
          <p:nvPr/>
        </p:nvGrpSpPr>
        <p:grpSpPr>
          <a:xfrm>
            <a:off x="4732261" y="3947562"/>
            <a:ext cx="1855470" cy="2384890"/>
            <a:chOff x="2479961" y="1165835"/>
            <a:chExt cx="1855470" cy="2223682"/>
          </a:xfrm>
        </p:grpSpPr>
        <p:sp>
          <p:nvSpPr>
            <p:cNvPr id="64" name="TextBox 63"/>
            <p:cNvSpPr txBox="1"/>
            <p:nvPr/>
          </p:nvSpPr>
          <p:spPr>
            <a:xfrm>
              <a:off x="2540661" y="1635456"/>
              <a:ext cx="569387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2479961" y="1165835"/>
              <a:ext cx="1828800" cy="2223682"/>
              <a:chOff x="2479961" y="1397851"/>
              <a:chExt cx="1828800" cy="2223682"/>
            </a:xfrm>
          </p:grpSpPr>
          <p:graphicFrame>
            <p:nvGraphicFramePr>
              <p:cNvPr id="66" name="Content Placeholder 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182227967"/>
                  </p:ext>
                </p:extLst>
              </p:nvPr>
            </p:nvGraphicFramePr>
            <p:xfrm>
              <a:off x="2479961" y="1397851"/>
              <a:ext cx="1828800" cy="222368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1"/>
              </a:graphicData>
            </a:graphic>
          </p:graphicFrame>
          <p:sp>
            <p:nvSpPr>
              <p:cNvPr id="67" name="TextBox 66"/>
              <p:cNvSpPr txBox="1"/>
              <p:nvPr/>
            </p:nvSpPr>
            <p:spPr>
              <a:xfrm>
                <a:off x="2781300" y="2522219"/>
                <a:ext cx="1257300" cy="28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prstClr val="black"/>
                    </a:solidFill>
                  </a:rPr>
                  <a:t>+2</a:t>
                </a:r>
                <a:endParaRPr 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3766044" y="1635207"/>
              <a:ext cx="569387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10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0" y="6590506"/>
            <a:ext cx="2730500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439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3000">
                <a:schemeClr val="bg1"/>
              </a:gs>
              <a:gs pos="100000">
                <a:schemeClr val="bg1">
                  <a:lumMod val="75000"/>
                </a:schemeClr>
              </a:gs>
              <a:gs pos="79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RainbowB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698" y="-17398"/>
            <a:ext cx="9161396" cy="98464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395715" y="1065533"/>
            <a:ext cx="7066574" cy="0"/>
          </a:xfrm>
          <a:prstGeom prst="line">
            <a:avLst/>
          </a:prstGeom>
          <a:ln>
            <a:solidFill>
              <a:srgbClr val="B10F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99120" y="147147"/>
            <a:ext cx="9433711" cy="881290"/>
          </a:xfrm>
        </p:spPr>
        <p:txBody>
          <a:bodyPr>
            <a:noAutofit/>
          </a:bodyPr>
          <a:lstStyle/>
          <a:p>
            <a:pPr algn="l"/>
            <a:r>
              <a:rPr lang="en-US" sz="2300" dirty="0">
                <a:solidFill>
                  <a:srgbClr val="EEA420"/>
                </a:solidFill>
                <a:latin typeface="Arial Black" panose="020B0A04020102020204" pitchFamily="34" charset="0"/>
              </a:rPr>
              <a:t>Which aspect of your teaching conditions most affects your willingness to keep teaching at your school? </a:t>
            </a:r>
          </a:p>
        </p:txBody>
      </p:sp>
      <p:graphicFrame>
        <p:nvGraphicFramePr>
          <p:cNvPr id="9" name="Content Placeholder 6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3151532070"/>
              </p:ext>
            </p:extLst>
          </p:nvPr>
        </p:nvGraphicFramePr>
        <p:xfrm>
          <a:off x="133350" y="1281028"/>
          <a:ext cx="8763001" cy="4991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030" y="6565901"/>
            <a:ext cx="2730500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6895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9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9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Chart bld="category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3000">
                <a:schemeClr val="bg1"/>
              </a:gs>
              <a:gs pos="100000">
                <a:schemeClr val="bg1">
                  <a:lumMod val="75000"/>
                </a:schemeClr>
              </a:gs>
              <a:gs pos="79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RainbowB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698" y="-17398"/>
            <a:ext cx="9161396" cy="98464"/>
          </a:xfrm>
          <a:prstGeom prst="rect">
            <a:avLst/>
          </a:prstGeom>
        </p:spPr>
      </p:pic>
      <p:sp>
        <p:nvSpPr>
          <p:cNvPr id="14" name="Title 2"/>
          <p:cNvSpPr txBox="1">
            <a:spLocks/>
          </p:cNvSpPr>
          <p:nvPr/>
        </p:nvSpPr>
        <p:spPr>
          <a:xfrm>
            <a:off x="395715" y="578954"/>
            <a:ext cx="6747469" cy="399291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60000"/>
              </a:lnSpc>
            </a:pPr>
            <a:r>
              <a:rPr lang="en-US" sz="3200" dirty="0" smtClean="0">
                <a:solidFill>
                  <a:srgbClr val="EEA420"/>
                </a:solidFill>
                <a:latin typeface="Arial Black"/>
                <a:cs typeface="Arial Black"/>
              </a:rPr>
              <a:t>TLC Construct Takeaways</a:t>
            </a:r>
            <a:endParaRPr lang="en-US" sz="3200" i="1" dirty="0">
              <a:solidFill>
                <a:srgbClr val="EEA420"/>
              </a:solidFill>
              <a:latin typeface="Arial"/>
              <a:cs typeface="Arial"/>
            </a:endParaRPr>
          </a:p>
        </p:txBody>
      </p:sp>
      <p:sp>
        <p:nvSpPr>
          <p:cNvPr id="15" name="Title 2"/>
          <p:cNvSpPr txBox="1">
            <a:spLocks/>
          </p:cNvSpPr>
          <p:nvPr/>
        </p:nvSpPr>
        <p:spPr>
          <a:xfrm>
            <a:off x="441730" y="1223903"/>
            <a:ext cx="8536625" cy="4251454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 algn="l" defTabSz="9144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Gains in 7 out of 8 constructs in 2016</a:t>
            </a:r>
          </a:p>
          <a:p>
            <a:pPr marL="342900" lvl="0" indent="-342900" algn="l" defTabSz="9144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l" defTabSz="9144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of Time </a:t>
            </a:r>
          </a:p>
          <a:p>
            <a:pPr marL="1028700" lvl="1" indent="-3429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EEA4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 with greatest growth from 2015 (+4%)</a:t>
            </a:r>
          </a:p>
          <a:p>
            <a:pPr marL="342900" lvl="0" indent="-342900" algn="l" defTabSz="9144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l" defTabSz="9144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Instructional Practices &amp; Support</a:t>
            </a:r>
          </a:p>
          <a:p>
            <a:pPr marL="1028700" lvl="1" indent="-3429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EEA4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 highest gains from 2015 (+3%)</a:t>
            </a:r>
          </a:p>
          <a:p>
            <a:pPr marL="342900" lvl="0" indent="-342900" algn="l" defTabSz="9144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l" defTabSz="9144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Managing Student Conduct</a:t>
            </a:r>
          </a:p>
          <a:p>
            <a:pPr marL="1028700" lvl="1" indent="-3429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EEA4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construct to decrease compared to 2015 (-2%)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395715" y="1065533"/>
            <a:ext cx="7066574" cy="0"/>
          </a:xfrm>
          <a:prstGeom prst="line">
            <a:avLst/>
          </a:prstGeom>
          <a:ln>
            <a:solidFill>
              <a:srgbClr val="00523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0" y="6523038"/>
            <a:ext cx="2730500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881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56"/>
          <a:stretch/>
        </p:blipFill>
        <p:spPr>
          <a:xfrm>
            <a:off x="-8699" y="-17398"/>
            <a:ext cx="9183179" cy="68753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 rot="5400000" flipH="1" flipV="1">
            <a:off x="3022792" y="736794"/>
            <a:ext cx="3098414" cy="9144001"/>
          </a:xfrm>
          <a:prstGeom prst="rect">
            <a:avLst/>
          </a:prstGeom>
          <a:gradFill>
            <a:gsLst>
              <a:gs pos="0">
                <a:srgbClr val="061E42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RainbowBar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698" y="-17398"/>
            <a:ext cx="9161396" cy="98464"/>
          </a:xfrm>
          <a:prstGeom prst="rect">
            <a:avLst/>
          </a:prstGeom>
        </p:spPr>
      </p:pic>
      <p:sp>
        <p:nvSpPr>
          <p:cNvPr id="12" name="Title 2"/>
          <p:cNvSpPr txBox="1">
            <a:spLocks/>
          </p:cNvSpPr>
          <p:nvPr/>
        </p:nvSpPr>
        <p:spPr>
          <a:xfrm>
            <a:off x="1" y="5197262"/>
            <a:ext cx="9144000" cy="12069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60000"/>
              </a:lnSpc>
            </a:pPr>
            <a:r>
              <a:rPr lang="en-US" dirty="0" smtClean="0">
                <a:solidFill>
                  <a:srgbClr val="F9AA22"/>
                </a:solidFill>
                <a:latin typeface="Arial Black"/>
                <a:cs typeface="Arial Black"/>
              </a:rPr>
              <a:t>Survey Results by Item</a:t>
            </a:r>
          </a:p>
          <a:p>
            <a:pPr>
              <a:lnSpc>
                <a:spcPct val="60000"/>
              </a:lnSpc>
            </a:pPr>
            <a:endParaRPr lang="en-US" dirty="0" smtClean="0">
              <a:solidFill>
                <a:srgbClr val="F9AA22"/>
              </a:solidFill>
              <a:latin typeface="Arial Black"/>
              <a:cs typeface="Arial Black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066829" y="5813910"/>
            <a:ext cx="7066574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79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3000">
                <a:schemeClr val="bg1"/>
              </a:gs>
              <a:gs pos="100000">
                <a:schemeClr val="bg1">
                  <a:lumMod val="75000"/>
                </a:schemeClr>
              </a:gs>
              <a:gs pos="79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5" name="Picture 4" descr="RainbowB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698" y="-17398"/>
            <a:ext cx="9161396" cy="98464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395715" y="578954"/>
            <a:ext cx="5309939" cy="399291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60000"/>
              </a:lnSpc>
            </a:pPr>
            <a:r>
              <a:rPr lang="en-US" sz="3200" dirty="0" smtClean="0">
                <a:solidFill>
                  <a:srgbClr val="EEA420"/>
                </a:solidFill>
                <a:latin typeface="Arial Black"/>
                <a:cs typeface="Arial Black"/>
              </a:rPr>
              <a:t>Use of Time</a:t>
            </a:r>
            <a:endParaRPr lang="en-US" sz="3200" i="1" dirty="0">
              <a:solidFill>
                <a:srgbClr val="EEA420"/>
              </a:solidFill>
              <a:latin typeface="Arial"/>
              <a:cs typeface="Arial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95715" y="1065533"/>
            <a:ext cx="7066574" cy="0"/>
          </a:xfrm>
          <a:prstGeom prst="line">
            <a:avLst/>
          </a:prstGeom>
          <a:ln>
            <a:solidFill>
              <a:srgbClr val="B10F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941694" y="1411462"/>
            <a:ext cx="3309091" cy="2384890"/>
            <a:chOff x="941694" y="1411462"/>
            <a:chExt cx="3309091" cy="2384890"/>
          </a:xfrm>
        </p:grpSpPr>
        <p:grpSp>
          <p:nvGrpSpPr>
            <p:cNvPr id="9" name="Group 8"/>
            <p:cNvGrpSpPr/>
            <p:nvPr/>
          </p:nvGrpSpPr>
          <p:grpSpPr>
            <a:xfrm>
              <a:off x="941694" y="1411462"/>
              <a:ext cx="3309091" cy="2384890"/>
              <a:chOff x="2457331" y="1165835"/>
              <a:chExt cx="1828800" cy="2223682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2457331" y="1165835"/>
                <a:ext cx="1828800" cy="2223682"/>
                <a:chOff x="2457332" y="1397851"/>
                <a:chExt cx="1828800" cy="2223682"/>
              </a:xfrm>
            </p:grpSpPr>
            <p:graphicFrame>
              <p:nvGraphicFramePr>
                <p:cNvPr id="13" name="Content Placeholder 6"/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3964886419"/>
                    </p:ext>
                  </p:extLst>
                </p:nvPr>
              </p:nvGraphicFramePr>
              <p:xfrm>
                <a:off x="2457332" y="1397851"/>
                <a:ext cx="1828800" cy="222368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  <p:sp>
              <p:nvSpPr>
                <p:cNvPr id="14" name="TextBox 13"/>
                <p:cNvSpPr txBox="1"/>
                <p:nvPr/>
              </p:nvSpPr>
              <p:spPr>
                <a:xfrm>
                  <a:off x="2781300" y="2745356"/>
                  <a:ext cx="1257300" cy="2869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 smtClean="0">
                      <a:solidFill>
                        <a:prstClr val="black"/>
                      </a:solidFill>
                    </a:rPr>
                    <a:t>+11</a:t>
                  </a:r>
                  <a:endParaRPr lang="en-US" sz="1400" dirty="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2" name="TextBox 11"/>
              <p:cNvSpPr txBox="1"/>
              <p:nvPr/>
            </p:nvSpPr>
            <p:spPr>
              <a:xfrm>
                <a:off x="2917761" y="1822412"/>
                <a:ext cx="258497" cy="1420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dirty="0" smtClean="0">
                    <a:solidFill>
                      <a:prstClr val="black"/>
                    </a:solidFill>
                  </a:rPr>
                  <a:t>100%</a:t>
                </a:r>
                <a:endParaRPr lang="en-US" sz="700" dirty="0">
                  <a:solidFill>
                    <a:prstClr val="black"/>
                  </a:solidFill>
                </a:endParaRPr>
              </a:p>
              <a:p>
                <a:pPr algn="ctr"/>
                <a:endParaRPr lang="en-US" sz="105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8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7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1050" dirty="0">
                  <a:solidFill>
                    <a:prstClr val="black"/>
                  </a:solidFill>
                </a:endParaRPr>
              </a:p>
              <a:p>
                <a:pPr algn="ctr"/>
                <a:endParaRPr lang="en-US" sz="8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105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7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7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1050" dirty="0" smtClean="0">
                  <a:solidFill>
                    <a:prstClr val="black"/>
                  </a:solidFill>
                </a:endParaRPr>
              </a:p>
              <a:p>
                <a:pPr algn="ctr"/>
                <a:r>
                  <a:rPr lang="en-US" sz="700" dirty="0" smtClean="0">
                    <a:solidFill>
                      <a:prstClr val="black"/>
                    </a:solidFill>
                  </a:rPr>
                  <a:t>0%</a:t>
                </a:r>
                <a:endParaRPr lang="en-US" sz="7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2780702" y="2106202"/>
              <a:ext cx="103026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915466" y="1401354"/>
            <a:ext cx="3309091" cy="2384890"/>
            <a:chOff x="4915466" y="1319466"/>
            <a:chExt cx="3309091" cy="2384890"/>
          </a:xfrm>
        </p:grpSpPr>
        <p:sp>
          <p:nvSpPr>
            <p:cNvPr id="17" name="TextBox 16"/>
            <p:cNvSpPr txBox="1"/>
            <p:nvPr/>
          </p:nvSpPr>
          <p:spPr>
            <a:xfrm>
              <a:off x="5441995" y="2010667"/>
              <a:ext cx="103026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4915466" y="1319466"/>
              <a:ext cx="3309091" cy="2384890"/>
              <a:chOff x="2495047" y="1308775"/>
              <a:chExt cx="1828800" cy="2223682"/>
            </a:xfrm>
          </p:grpSpPr>
          <p:graphicFrame>
            <p:nvGraphicFramePr>
              <p:cNvPr id="19" name="Content Placeholder 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25147725"/>
                  </p:ext>
                </p:extLst>
              </p:nvPr>
            </p:nvGraphicFramePr>
            <p:xfrm>
              <a:off x="2495047" y="1308775"/>
              <a:ext cx="1828800" cy="222368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20" name="TextBox 19"/>
              <p:cNvSpPr txBox="1"/>
              <p:nvPr/>
            </p:nvSpPr>
            <p:spPr>
              <a:xfrm>
                <a:off x="2781300" y="2729808"/>
                <a:ext cx="1257300" cy="28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prstClr val="black"/>
                    </a:solidFill>
                  </a:rPr>
                  <a:t>+7</a:t>
                </a:r>
                <a:endParaRPr 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6697183" y="2012939"/>
              <a:ext cx="103026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943966" y="4017492"/>
            <a:ext cx="3309091" cy="2384890"/>
            <a:chOff x="941694" y="1411462"/>
            <a:chExt cx="3309091" cy="2384890"/>
          </a:xfrm>
        </p:grpSpPr>
        <p:grpSp>
          <p:nvGrpSpPr>
            <p:cNvPr id="22" name="Group 21"/>
            <p:cNvGrpSpPr/>
            <p:nvPr/>
          </p:nvGrpSpPr>
          <p:grpSpPr>
            <a:xfrm>
              <a:off x="941694" y="1411462"/>
              <a:ext cx="3309091" cy="2384890"/>
              <a:chOff x="2457331" y="1165835"/>
              <a:chExt cx="1828800" cy="2223682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2764668" y="1813614"/>
                <a:ext cx="569387" cy="14635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dirty="0" smtClean="0">
                    <a:solidFill>
                      <a:prstClr val="black"/>
                    </a:solidFill>
                  </a:rPr>
                  <a:t>100%</a:t>
                </a:r>
                <a:endParaRPr lang="en-US" sz="700" dirty="0">
                  <a:solidFill>
                    <a:prstClr val="black"/>
                  </a:solidFill>
                </a:endParaRPr>
              </a:p>
              <a:p>
                <a:pPr algn="ctr"/>
                <a:endParaRPr lang="en-US" sz="105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8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7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1050" dirty="0">
                  <a:solidFill>
                    <a:prstClr val="black"/>
                  </a:solidFill>
                </a:endParaRPr>
              </a:p>
              <a:p>
                <a:pPr algn="ctr"/>
                <a:endParaRPr lang="en-US" sz="8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105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7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7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1050" dirty="0" smtClean="0">
                  <a:solidFill>
                    <a:prstClr val="black"/>
                  </a:solidFill>
                </a:endParaRPr>
              </a:p>
              <a:p>
                <a:pPr algn="ctr"/>
                <a:r>
                  <a:rPr lang="en-US" sz="700" dirty="0" smtClean="0">
                    <a:solidFill>
                      <a:prstClr val="black"/>
                    </a:solidFill>
                  </a:rPr>
                  <a:t>0%</a:t>
                </a:r>
                <a:endParaRPr lang="en-US" sz="700" dirty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24" name="Group 23"/>
              <p:cNvGrpSpPr/>
              <p:nvPr/>
            </p:nvGrpSpPr>
            <p:grpSpPr>
              <a:xfrm>
                <a:off x="2457331" y="1165835"/>
                <a:ext cx="1828800" cy="2223682"/>
                <a:chOff x="2457332" y="1397851"/>
                <a:chExt cx="1828800" cy="2223682"/>
              </a:xfrm>
            </p:grpSpPr>
            <p:graphicFrame>
              <p:nvGraphicFramePr>
                <p:cNvPr id="26" name="Content Placeholder 6"/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3840262965"/>
                    </p:ext>
                  </p:extLst>
                </p:nvPr>
              </p:nvGraphicFramePr>
              <p:xfrm>
                <a:off x="2457332" y="1397851"/>
                <a:ext cx="1828800" cy="222368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6"/>
                </a:graphicData>
              </a:graphic>
            </p:graphicFrame>
            <p:sp>
              <p:nvSpPr>
                <p:cNvPr id="27" name="TextBox 26"/>
                <p:cNvSpPr txBox="1"/>
                <p:nvPr/>
              </p:nvSpPr>
              <p:spPr>
                <a:xfrm>
                  <a:off x="2775217" y="2865604"/>
                  <a:ext cx="1257300" cy="2869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 smtClean="0">
                      <a:solidFill>
                        <a:prstClr val="black"/>
                      </a:solidFill>
                    </a:rPr>
                    <a:t>+24</a:t>
                  </a:r>
                  <a:endParaRPr lang="en-US" sz="1400" dirty="0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23" name="TextBox 22"/>
            <p:cNvSpPr txBox="1"/>
            <p:nvPr/>
          </p:nvSpPr>
          <p:spPr>
            <a:xfrm>
              <a:off x="2780702" y="2106202"/>
              <a:ext cx="103026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917738" y="4007384"/>
            <a:ext cx="3309091" cy="2384890"/>
            <a:chOff x="4915466" y="1319466"/>
            <a:chExt cx="3309091" cy="2384890"/>
          </a:xfrm>
        </p:grpSpPr>
        <p:sp>
          <p:nvSpPr>
            <p:cNvPr id="30" name="TextBox 29"/>
            <p:cNvSpPr txBox="1"/>
            <p:nvPr/>
          </p:nvSpPr>
          <p:spPr>
            <a:xfrm>
              <a:off x="5711504" y="2001318"/>
              <a:ext cx="103026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4915466" y="1319466"/>
              <a:ext cx="3309091" cy="2384890"/>
              <a:chOff x="2495047" y="1308775"/>
              <a:chExt cx="1828800" cy="2223682"/>
            </a:xfrm>
          </p:grpSpPr>
          <p:graphicFrame>
            <p:nvGraphicFramePr>
              <p:cNvPr id="32" name="Content Placeholder 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596009672"/>
                  </p:ext>
                </p:extLst>
              </p:nvPr>
            </p:nvGraphicFramePr>
            <p:xfrm>
              <a:off x="2495047" y="1308775"/>
              <a:ext cx="1828800" cy="222368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  <p:sp>
            <p:nvSpPr>
              <p:cNvPr id="33" name="TextBox 32"/>
              <p:cNvSpPr txBox="1"/>
              <p:nvPr/>
            </p:nvSpPr>
            <p:spPr>
              <a:xfrm>
                <a:off x="2781300" y="2721091"/>
                <a:ext cx="1257300" cy="28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prstClr val="black"/>
                    </a:solidFill>
                  </a:rPr>
                  <a:t>+5</a:t>
                </a:r>
                <a:endParaRPr 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6722214" y="2001318"/>
              <a:ext cx="103026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</p:grp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200" y="6596063"/>
            <a:ext cx="2730500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996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3000">
                <a:schemeClr val="bg1"/>
              </a:gs>
              <a:gs pos="100000">
                <a:schemeClr val="bg1">
                  <a:lumMod val="75000"/>
                </a:schemeClr>
              </a:gs>
              <a:gs pos="79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5" name="Picture 4" descr="RainbowB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698" y="-17398"/>
            <a:ext cx="9161396" cy="98464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395715" y="578954"/>
            <a:ext cx="8531002" cy="399291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60000"/>
              </a:lnSpc>
            </a:pPr>
            <a:r>
              <a:rPr lang="en-US" sz="3200" dirty="0" smtClean="0">
                <a:solidFill>
                  <a:srgbClr val="EEA420"/>
                </a:solidFill>
                <a:latin typeface="Arial Black"/>
                <a:cs typeface="Arial"/>
              </a:rPr>
              <a:t>Instructional Practices and Support</a:t>
            </a:r>
            <a:endParaRPr lang="en-US" sz="3200" i="1" dirty="0">
              <a:solidFill>
                <a:srgbClr val="EEA420"/>
              </a:solidFill>
              <a:latin typeface="Arial"/>
              <a:cs typeface="Arial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95715" y="1065533"/>
            <a:ext cx="7066574" cy="0"/>
          </a:xfrm>
          <a:prstGeom prst="line">
            <a:avLst/>
          </a:prstGeom>
          <a:ln>
            <a:solidFill>
              <a:srgbClr val="B10F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941694" y="1411462"/>
            <a:ext cx="3309091" cy="2384890"/>
            <a:chOff x="941694" y="1411462"/>
            <a:chExt cx="3309091" cy="2384890"/>
          </a:xfrm>
        </p:grpSpPr>
        <p:sp>
          <p:nvSpPr>
            <p:cNvPr id="10" name="TextBox 9"/>
            <p:cNvSpPr txBox="1"/>
            <p:nvPr/>
          </p:nvSpPr>
          <p:spPr>
            <a:xfrm>
              <a:off x="2780702" y="2106202"/>
              <a:ext cx="103026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941694" y="1411462"/>
              <a:ext cx="3309091" cy="2384890"/>
              <a:chOff x="2457331" y="1165835"/>
              <a:chExt cx="1828800" cy="2223682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2755018" y="1803008"/>
                <a:ext cx="569387" cy="14635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dirty="0" smtClean="0">
                    <a:solidFill>
                      <a:prstClr val="black"/>
                    </a:solidFill>
                  </a:rPr>
                  <a:t>100%</a:t>
                </a:r>
                <a:endParaRPr lang="en-US" sz="700" dirty="0">
                  <a:solidFill>
                    <a:prstClr val="black"/>
                  </a:solidFill>
                </a:endParaRPr>
              </a:p>
              <a:p>
                <a:pPr algn="ctr"/>
                <a:endParaRPr lang="en-US" sz="105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8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7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1050" dirty="0">
                  <a:solidFill>
                    <a:prstClr val="black"/>
                  </a:solidFill>
                </a:endParaRPr>
              </a:p>
              <a:p>
                <a:pPr algn="ctr"/>
                <a:endParaRPr lang="en-US" sz="8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105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7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7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1050" dirty="0" smtClean="0">
                  <a:solidFill>
                    <a:prstClr val="black"/>
                  </a:solidFill>
                </a:endParaRPr>
              </a:p>
              <a:p>
                <a:pPr algn="ctr"/>
                <a:r>
                  <a:rPr lang="en-US" sz="700" dirty="0" smtClean="0">
                    <a:solidFill>
                      <a:prstClr val="black"/>
                    </a:solidFill>
                  </a:rPr>
                  <a:t>0%</a:t>
                </a:r>
                <a:endParaRPr lang="en-US" sz="700" dirty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2457331" y="1165835"/>
                <a:ext cx="1828800" cy="2223682"/>
                <a:chOff x="2457332" y="1397851"/>
                <a:chExt cx="1828800" cy="2223682"/>
              </a:xfrm>
            </p:grpSpPr>
            <p:graphicFrame>
              <p:nvGraphicFramePr>
                <p:cNvPr id="13" name="Content Placeholder 6"/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1675856149"/>
                    </p:ext>
                  </p:extLst>
                </p:nvPr>
              </p:nvGraphicFramePr>
              <p:xfrm>
                <a:off x="2457332" y="1397851"/>
                <a:ext cx="1828800" cy="222368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  <p:sp>
              <p:nvSpPr>
                <p:cNvPr id="14" name="TextBox 13"/>
                <p:cNvSpPr txBox="1"/>
                <p:nvPr/>
              </p:nvSpPr>
              <p:spPr>
                <a:xfrm>
                  <a:off x="2765925" y="2892160"/>
                  <a:ext cx="1257300" cy="2869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 smtClean="0">
                      <a:solidFill>
                        <a:prstClr val="black"/>
                      </a:solidFill>
                    </a:rPr>
                    <a:t>+43</a:t>
                  </a:r>
                  <a:endParaRPr lang="en-US" sz="1400" dirty="0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grpSp>
        <p:nvGrpSpPr>
          <p:cNvPr id="15" name="Group 14"/>
          <p:cNvGrpSpPr/>
          <p:nvPr/>
        </p:nvGrpSpPr>
        <p:grpSpPr>
          <a:xfrm>
            <a:off x="4915466" y="1401354"/>
            <a:ext cx="3309091" cy="2384890"/>
            <a:chOff x="4915466" y="1319466"/>
            <a:chExt cx="3309091" cy="2384890"/>
          </a:xfrm>
        </p:grpSpPr>
        <p:sp>
          <p:nvSpPr>
            <p:cNvPr id="17" name="TextBox 16"/>
            <p:cNvSpPr txBox="1"/>
            <p:nvPr/>
          </p:nvSpPr>
          <p:spPr>
            <a:xfrm>
              <a:off x="5441995" y="2010667"/>
              <a:ext cx="103026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4915466" y="1319466"/>
              <a:ext cx="3309091" cy="2384890"/>
              <a:chOff x="2495047" y="1308775"/>
              <a:chExt cx="1828800" cy="2223682"/>
            </a:xfrm>
          </p:grpSpPr>
          <p:graphicFrame>
            <p:nvGraphicFramePr>
              <p:cNvPr id="19" name="Content Placeholder 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849773268"/>
                  </p:ext>
                </p:extLst>
              </p:nvPr>
            </p:nvGraphicFramePr>
            <p:xfrm>
              <a:off x="2495047" y="1308775"/>
              <a:ext cx="1828800" cy="222368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20" name="TextBox 19"/>
              <p:cNvSpPr txBox="1"/>
              <p:nvPr/>
            </p:nvSpPr>
            <p:spPr>
              <a:xfrm>
                <a:off x="2781300" y="2796867"/>
                <a:ext cx="1257300" cy="28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prstClr val="black"/>
                    </a:solidFill>
                  </a:rPr>
                  <a:t>+13</a:t>
                </a:r>
                <a:endParaRPr 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6754475" y="2012939"/>
              <a:ext cx="103026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943966" y="4029367"/>
            <a:ext cx="3309091" cy="2384890"/>
            <a:chOff x="941694" y="1411462"/>
            <a:chExt cx="3309091" cy="2384890"/>
          </a:xfrm>
        </p:grpSpPr>
        <p:grpSp>
          <p:nvGrpSpPr>
            <p:cNvPr id="22" name="Group 21"/>
            <p:cNvGrpSpPr/>
            <p:nvPr/>
          </p:nvGrpSpPr>
          <p:grpSpPr>
            <a:xfrm>
              <a:off x="941694" y="1411462"/>
              <a:ext cx="3309091" cy="2384890"/>
              <a:chOff x="2457331" y="1165835"/>
              <a:chExt cx="1828800" cy="2223682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2764668" y="1813614"/>
                <a:ext cx="569387" cy="14635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dirty="0" smtClean="0">
                    <a:solidFill>
                      <a:prstClr val="black"/>
                    </a:solidFill>
                  </a:rPr>
                  <a:t>100%</a:t>
                </a:r>
                <a:endParaRPr lang="en-US" sz="700" dirty="0">
                  <a:solidFill>
                    <a:prstClr val="black"/>
                  </a:solidFill>
                </a:endParaRPr>
              </a:p>
              <a:p>
                <a:pPr algn="ctr"/>
                <a:endParaRPr lang="en-US" sz="105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8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7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1050" dirty="0">
                  <a:solidFill>
                    <a:prstClr val="black"/>
                  </a:solidFill>
                </a:endParaRPr>
              </a:p>
              <a:p>
                <a:pPr algn="ctr"/>
                <a:endParaRPr lang="en-US" sz="8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105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7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7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1050" dirty="0" smtClean="0">
                  <a:solidFill>
                    <a:prstClr val="black"/>
                  </a:solidFill>
                </a:endParaRPr>
              </a:p>
              <a:p>
                <a:pPr algn="ctr"/>
                <a:r>
                  <a:rPr lang="en-US" sz="700" dirty="0" smtClean="0">
                    <a:solidFill>
                      <a:prstClr val="black"/>
                    </a:solidFill>
                  </a:rPr>
                  <a:t>0%</a:t>
                </a:r>
                <a:endParaRPr lang="en-US" sz="700" dirty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24" name="Group 23"/>
              <p:cNvGrpSpPr/>
              <p:nvPr/>
            </p:nvGrpSpPr>
            <p:grpSpPr>
              <a:xfrm>
                <a:off x="2457331" y="1165835"/>
                <a:ext cx="1828800" cy="2223682"/>
                <a:chOff x="2457332" y="1397851"/>
                <a:chExt cx="1828800" cy="2223682"/>
              </a:xfrm>
            </p:grpSpPr>
            <p:graphicFrame>
              <p:nvGraphicFramePr>
                <p:cNvPr id="26" name="Content Placeholder 6"/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1301282500"/>
                    </p:ext>
                  </p:extLst>
                </p:nvPr>
              </p:nvGraphicFramePr>
              <p:xfrm>
                <a:off x="2457332" y="1397851"/>
                <a:ext cx="1828800" cy="222368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6"/>
                </a:graphicData>
              </a:graphic>
            </p:graphicFrame>
            <p:sp>
              <p:nvSpPr>
                <p:cNvPr id="27" name="TextBox 26"/>
                <p:cNvSpPr txBox="1"/>
                <p:nvPr/>
              </p:nvSpPr>
              <p:spPr>
                <a:xfrm>
                  <a:off x="2764669" y="2782373"/>
                  <a:ext cx="1257300" cy="2869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 smtClean="0">
                      <a:solidFill>
                        <a:prstClr val="black"/>
                      </a:solidFill>
                    </a:rPr>
                    <a:t>+7</a:t>
                  </a:r>
                  <a:endParaRPr lang="en-US" sz="1400" dirty="0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23" name="TextBox 22"/>
            <p:cNvSpPr txBox="1"/>
            <p:nvPr/>
          </p:nvSpPr>
          <p:spPr>
            <a:xfrm>
              <a:off x="2780702" y="2106202"/>
              <a:ext cx="103026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917738" y="4019259"/>
            <a:ext cx="3309091" cy="2384890"/>
            <a:chOff x="4915466" y="1319466"/>
            <a:chExt cx="3309091" cy="2384890"/>
          </a:xfrm>
        </p:grpSpPr>
        <p:sp>
          <p:nvSpPr>
            <p:cNvPr id="30" name="TextBox 29"/>
            <p:cNvSpPr txBox="1"/>
            <p:nvPr/>
          </p:nvSpPr>
          <p:spPr>
            <a:xfrm>
              <a:off x="5441995" y="2010667"/>
              <a:ext cx="103026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4915466" y="1319466"/>
              <a:ext cx="3309091" cy="2384890"/>
              <a:chOff x="2495047" y="1308775"/>
              <a:chExt cx="1828800" cy="2223682"/>
            </a:xfrm>
          </p:grpSpPr>
          <p:graphicFrame>
            <p:nvGraphicFramePr>
              <p:cNvPr id="32" name="Content Placeholder 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272299151"/>
                  </p:ext>
                </p:extLst>
              </p:nvPr>
            </p:nvGraphicFramePr>
            <p:xfrm>
              <a:off x="2495047" y="1308775"/>
              <a:ext cx="1828800" cy="222368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  <p:sp>
            <p:nvSpPr>
              <p:cNvPr id="33" name="TextBox 32"/>
              <p:cNvSpPr txBox="1"/>
              <p:nvPr/>
            </p:nvSpPr>
            <p:spPr>
              <a:xfrm>
                <a:off x="2786038" y="2846207"/>
                <a:ext cx="1257300" cy="28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prstClr val="black"/>
                    </a:solidFill>
                  </a:rPr>
                  <a:t>-12</a:t>
                </a:r>
                <a:endParaRPr 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6754475" y="2012939"/>
              <a:ext cx="103026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</p:grp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017" y="6590983"/>
            <a:ext cx="2730500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8197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3000">
                <a:schemeClr val="bg1"/>
              </a:gs>
              <a:gs pos="100000">
                <a:schemeClr val="bg1">
                  <a:lumMod val="75000"/>
                </a:schemeClr>
              </a:gs>
              <a:gs pos="79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5" name="Picture 4" descr="RainbowB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698" y="-17398"/>
            <a:ext cx="9161396" cy="98464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395715" y="578954"/>
            <a:ext cx="6439651" cy="399291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60000"/>
              </a:lnSpc>
            </a:pPr>
            <a:r>
              <a:rPr lang="en-US" sz="3200" dirty="0" smtClean="0">
                <a:solidFill>
                  <a:srgbClr val="EEA420"/>
                </a:solidFill>
                <a:latin typeface="Arial Black"/>
                <a:cs typeface="Arial"/>
              </a:rPr>
              <a:t>Managing Student Conduct</a:t>
            </a:r>
            <a:endParaRPr lang="en-US" sz="3200" i="1" dirty="0">
              <a:solidFill>
                <a:srgbClr val="EEA420"/>
              </a:solidFill>
              <a:latin typeface="Arial"/>
              <a:cs typeface="Arial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95715" y="1065533"/>
            <a:ext cx="7066574" cy="0"/>
          </a:xfrm>
          <a:prstGeom prst="line">
            <a:avLst/>
          </a:prstGeom>
          <a:ln>
            <a:solidFill>
              <a:srgbClr val="B10F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941694" y="1411462"/>
            <a:ext cx="3309091" cy="2384890"/>
            <a:chOff x="941694" y="1411462"/>
            <a:chExt cx="3309091" cy="2384890"/>
          </a:xfrm>
        </p:grpSpPr>
        <p:grpSp>
          <p:nvGrpSpPr>
            <p:cNvPr id="10" name="Group 9"/>
            <p:cNvGrpSpPr/>
            <p:nvPr/>
          </p:nvGrpSpPr>
          <p:grpSpPr>
            <a:xfrm>
              <a:off x="941694" y="1411462"/>
              <a:ext cx="3309091" cy="2384890"/>
              <a:chOff x="2457331" y="1165835"/>
              <a:chExt cx="1828800" cy="2223682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2457331" y="1165835"/>
                <a:ext cx="1828800" cy="2223682"/>
                <a:chOff x="2457332" y="1397851"/>
                <a:chExt cx="1828800" cy="2223682"/>
              </a:xfrm>
            </p:grpSpPr>
            <p:graphicFrame>
              <p:nvGraphicFramePr>
                <p:cNvPr id="14" name="Content Placeholder 6"/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1821636862"/>
                    </p:ext>
                  </p:extLst>
                </p:nvPr>
              </p:nvGraphicFramePr>
              <p:xfrm>
                <a:off x="2457332" y="1397851"/>
                <a:ext cx="1828800" cy="222368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  <p:sp>
              <p:nvSpPr>
                <p:cNvPr id="15" name="TextBox 14"/>
                <p:cNvSpPr txBox="1"/>
                <p:nvPr/>
              </p:nvSpPr>
              <p:spPr>
                <a:xfrm>
                  <a:off x="2744629" y="2849267"/>
                  <a:ext cx="1257300" cy="2869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 smtClean="0">
                      <a:solidFill>
                        <a:prstClr val="black"/>
                      </a:solidFill>
                    </a:rPr>
                    <a:t>-4</a:t>
                  </a:r>
                  <a:endParaRPr lang="en-US" sz="1400" dirty="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3" name="TextBox 12"/>
              <p:cNvSpPr txBox="1"/>
              <p:nvPr/>
            </p:nvSpPr>
            <p:spPr>
              <a:xfrm>
                <a:off x="2764668" y="1813614"/>
                <a:ext cx="569387" cy="14635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dirty="0" smtClean="0">
                    <a:solidFill>
                      <a:prstClr val="black"/>
                    </a:solidFill>
                  </a:rPr>
                  <a:t>100%</a:t>
                </a:r>
                <a:endParaRPr lang="en-US" sz="700" dirty="0">
                  <a:solidFill>
                    <a:prstClr val="black"/>
                  </a:solidFill>
                </a:endParaRPr>
              </a:p>
              <a:p>
                <a:pPr algn="ctr"/>
                <a:endParaRPr lang="en-US" sz="105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8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7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1050" dirty="0">
                  <a:solidFill>
                    <a:prstClr val="black"/>
                  </a:solidFill>
                </a:endParaRPr>
              </a:p>
              <a:p>
                <a:pPr algn="ctr"/>
                <a:endParaRPr lang="en-US" sz="8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105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7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7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1050" dirty="0" smtClean="0">
                  <a:solidFill>
                    <a:prstClr val="black"/>
                  </a:solidFill>
                </a:endParaRPr>
              </a:p>
              <a:p>
                <a:pPr algn="ctr"/>
                <a:r>
                  <a:rPr lang="en-US" sz="700" dirty="0" smtClean="0">
                    <a:solidFill>
                      <a:prstClr val="black"/>
                    </a:solidFill>
                  </a:rPr>
                  <a:t>0%</a:t>
                </a:r>
                <a:endParaRPr lang="en-US" sz="7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2780702" y="2106202"/>
              <a:ext cx="103026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915466" y="1401354"/>
            <a:ext cx="3309091" cy="2384890"/>
            <a:chOff x="4915466" y="1319466"/>
            <a:chExt cx="3309091" cy="2384890"/>
          </a:xfrm>
        </p:grpSpPr>
        <p:sp>
          <p:nvSpPr>
            <p:cNvPr id="18" name="TextBox 17"/>
            <p:cNvSpPr txBox="1"/>
            <p:nvPr/>
          </p:nvSpPr>
          <p:spPr>
            <a:xfrm>
              <a:off x="5441995" y="2010667"/>
              <a:ext cx="103026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4915466" y="1319466"/>
              <a:ext cx="3309091" cy="2384890"/>
              <a:chOff x="2495047" y="1308775"/>
              <a:chExt cx="1828800" cy="2223682"/>
            </a:xfrm>
          </p:grpSpPr>
          <p:graphicFrame>
            <p:nvGraphicFramePr>
              <p:cNvPr id="20" name="Content Placeholder 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525295392"/>
                  </p:ext>
                </p:extLst>
              </p:nvPr>
            </p:nvGraphicFramePr>
            <p:xfrm>
              <a:off x="2495047" y="1308775"/>
              <a:ext cx="1828800" cy="222368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21" name="TextBox 20"/>
              <p:cNvSpPr txBox="1"/>
              <p:nvPr/>
            </p:nvSpPr>
            <p:spPr>
              <a:xfrm>
                <a:off x="2781300" y="2729808"/>
                <a:ext cx="1257300" cy="28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prstClr val="black"/>
                    </a:solidFill>
                  </a:rPr>
                  <a:t>-3</a:t>
                </a:r>
                <a:endParaRPr 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6754475" y="2012939"/>
              <a:ext cx="103026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43966" y="4017492"/>
            <a:ext cx="3309091" cy="2384890"/>
            <a:chOff x="941694" y="1411462"/>
            <a:chExt cx="3309091" cy="2384890"/>
          </a:xfrm>
        </p:grpSpPr>
        <p:grpSp>
          <p:nvGrpSpPr>
            <p:cNvPr id="23" name="Group 22"/>
            <p:cNvGrpSpPr/>
            <p:nvPr/>
          </p:nvGrpSpPr>
          <p:grpSpPr>
            <a:xfrm>
              <a:off x="941694" y="1411462"/>
              <a:ext cx="3309091" cy="2384890"/>
              <a:chOff x="2457331" y="1165835"/>
              <a:chExt cx="1828800" cy="2223682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2764668" y="1813614"/>
                <a:ext cx="569387" cy="14635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dirty="0" smtClean="0">
                    <a:solidFill>
                      <a:prstClr val="black"/>
                    </a:solidFill>
                  </a:rPr>
                  <a:t>100%</a:t>
                </a:r>
                <a:endParaRPr lang="en-US" sz="700" dirty="0">
                  <a:solidFill>
                    <a:prstClr val="black"/>
                  </a:solidFill>
                </a:endParaRPr>
              </a:p>
              <a:p>
                <a:pPr algn="ctr"/>
                <a:endParaRPr lang="en-US" sz="105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8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7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1050" dirty="0">
                  <a:solidFill>
                    <a:prstClr val="black"/>
                  </a:solidFill>
                </a:endParaRPr>
              </a:p>
              <a:p>
                <a:pPr algn="ctr"/>
                <a:endParaRPr lang="en-US" sz="8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105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7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700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en-US" sz="1050" dirty="0" smtClean="0">
                  <a:solidFill>
                    <a:prstClr val="black"/>
                  </a:solidFill>
                </a:endParaRPr>
              </a:p>
              <a:p>
                <a:pPr algn="ctr"/>
                <a:r>
                  <a:rPr lang="en-US" sz="700" dirty="0" smtClean="0">
                    <a:solidFill>
                      <a:prstClr val="black"/>
                    </a:solidFill>
                  </a:rPr>
                  <a:t>0%</a:t>
                </a:r>
                <a:endParaRPr lang="en-US" sz="700" dirty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25" name="Group 24"/>
              <p:cNvGrpSpPr/>
              <p:nvPr/>
            </p:nvGrpSpPr>
            <p:grpSpPr>
              <a:xfrm>
                <a:off x="2457331" y="1165835"/>
                <a:ext cx="1828800" cy="2223682"/>
                <a:chOff x="2457332" y="1397851"/>
                <a:chExt cx="1828800" cy="2223682"/>
              </a:xfrm>
            </p:grpSpPr>
            <p:graphicFrame>
              <p:nvGraphicFramePr>
                <p:cNvPr id="27" name="Content Placeholder 6"/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2785605535"/>
                    </p:ext>
                  </p:extLst>
                </p:nvPr>
              </p:nvGraphicFramePr>
              <p:xfrm>
                <a:off x="2457332" y="1397851"/>
                <a:ext cx="1828800" cy="222368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6"/>
                </a:graphicData>
              </a:graphic>
            </p:graphicFrame>
            <p:sp>
              <p:nvSpPr>
                <p:cNvPr id="28" name="TextBox 27"/>
                <p:cNvSpPr txBox="1"/>
                <p:nvPr/>
              </p:nvSpPr>
              <p:spPr>
                <a:xfrm>
                  <a:off x="2763414" y="2709788"/>
                  <a:ext cx="1257300" cy="2869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 smtClean="0">
                      <a:solidFill>
                        <a:prstClr val="black"/>
                      </a:solidFill>
                    </a:rPr>
                    <a:t>-3</a:t>
                  </a:r>
                  <a:endParaRPr lang="en-US" sz="1400" dirty="0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24" name="TextBox 23"/>
            <p:cNvSpPr txBox="1"/>
            <p:nvPr/>
          </p:nvSpPr>
          <p:spPr>
            <a:xfrm>
              <a:off x="2780702" y="2106202"/>
              <a:ext cx="103026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917738" y="4007384"/>
            <a:ext cx="3309091" cy="2384890"/>
            <a:chOff x="4915466" y="1319466"/>
            <a:chExt cx="3309091" cy="2384890"/>
          </a:xfrm>
        </p:grpSpPr>
        <p:sp>
          <p:nvSpPr>
            <p:cNvPr id="31" name="TextBox 30"/>
            <p:cNvSpPr txBox="1"/>
            <p:nvPr/>
          </p:nvSpPr>
          <p:spPr>
            <a:xfrm>
              <a:off x="5441995" y="2010667"/>
              <a:ext cx="103026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4915466" y="1319466"/>
              <a:ext cx="3309091" cy="2384890"/>
              <a:chOff x="2495047" y="1308775"/>
              <a:chExt cx="1828800" cy="2223682"/>
            </a:xfrm>
          </p:grpSpPr>
          <p:graphicFrame>
            <p:nvGraphicFramePr>
              <p:cNvPr id="33" name="Content Placeholder 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181028659"/>
                  </p:ext>
                </p:extLst>
              </p:nvPr>
            </p:nvGraphicFramePr>
            <p:xfrm>
              <a:off x="2495047" y="1308775"/>
              <a:ext cx="1828800" cy="222368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  <p:sp>
            <p:nvSpPr>
              <p:cNvPr id="34" name="TextBox 33"/>
              <p:cNvSpPr txBox="1"/>
              <p:nvPr/>
            </p:nvSpPr>
            <p:spPr>
              <a:xfrm>
                <a:off x="2781300" y="2791906"/>
                <a:ext cx="1257300" cy="28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prstClr val="black"/>
                    </a:solidFill>
                  </a:rPr>
                  <a:t>-7</a:t>
                </a:r>
                <a:endParaRPr 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6754475" y="2012939"/>
              <a:ext cx="103026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100%</a:t>
              </a:r>
              <a:endParaRPr lang="en-US" sz="700" dirty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>
                <a:solidFill>
                  <a:prstClr val="black"/>
                </a:solidFill>
              </a:endParaRPr>
            </a:p>
            <a:p>
              <a:pPr algn="ctr"/>
              <a:endParaRPr lang="en-US" sz="8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700" dirty="0" smtClean="0">
                <a:solidFill>
                  <a:prstClr val="black"/>
                </a:solidFill>
              </a:endParaRPr>
            </a:p>
            <a:p>
              <a:pPr algn="ctr"/>
              <a:endParaRPr lang="en-US" sz="1050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en-US" sz="700" dirty="0" smtClean="0">
                  <a:solidFill>
                    <a:prstClr val="black"/>
                  </a:solidFill>
                </a:rPr>
                <a:t>0%</a:t>
              </a:r>
              <a:endParaRPr lang="en-US" sz="700" dirty="0">
                <a:solidFill>
                  <a:prstClr val="black"/>
                </a:solidFill>
              </a:endParaRPr>
            </a:p>
          </p:txBody>
        </p:sp>
      </p:grp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172" y="6596063"/>
            <a:ext cx="2730500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9805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3000">
                <a:schemeClr val="bg1"/>
              </a:gs>
              <a:gs pos="100000">
                <a:schemeClr val="bg1">
                  <a:lumMod val="75000"/>
                </a:schemeClr>
              </a:gs>
              <a:gs pos="79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RainbowB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698" y="-17398"/>
            <a:ext cx="9161396" cy="98464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395715" y="578954"/>
            <a:ext cx="5309939" cy="399291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60000"/>
              </a:lnSpc>
            </a:pPr>
            <a:r>
              <a:rPr lang="en-US" sz="3200" dirty="0" smtClean="0">
                <a:solidFill>
                  <a:srgbClr val="EEA420"/>
                </a:solidFill>
                <a:latin typeface="Arial Black"/>
                <a:cs typeface="Arial Black"/>
              </a:rPr>
              <a:t>School Leadership</a:t>
            </a:r>
            <a:endParaRPr lang="en-US" sz="3200" i="1" dirty="0">
              <a:solidFill>
                <a:srgbClr val="EEA420"/>
              </a:solidFill>
              <a:latin typeface="Arial"/>
              <a:cs typeface="Arial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95715" y="1065533"/>
            <a:ext cx="7066574" cy="0"/>
          </a:xfrm>
          <a:prstGeom prst="line">
            <a:avLst/>
          </a:prstGeom>
          <a:ln>
            <a:solidFill>
              <a:srgbClr val="B10F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426112"/>
              </p:ext>
            </p:extLst>
          </p:nvPr>
        </p:nvGraphicFramePr>
        <p:xfrm>
          <a:off x="314324" y="1356321"/>
          <a:ext cx="8582026" cy="4995522"/>
        </p:xfrm>
        <a:graphic>
          <a:graphicData uri="http://schemas.openxmlformats.org/drawingml/2006/table">
            <a:tbl>
              <a:tblPr lastCol="1" bandRow="1">
                <a:tableStyleId>{6E25E649-3F16-4E02-A733-19D2CDBF48F0}</a:tableStyleId>
              </a:tblPr>
              <a:tblGrid>
                <a:gridCol w="7595332"/>
                <a:gridCol w="986694"/>
              </a:tblGrid>
              <a:tr h="55505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entury Gothic"/>
                          <a:cs typeface="Times New Roman"/>
                        </a:rPr>
                        <a:t>The faculty and leadership have a shared vision.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entury Gothic"/>
                          <a:cs typeface="Times New Roman"/>
                        </a:rPr>
                        <a:t>72</a:t>
                      </a:r>
                    </a:p>
                  </a:txBody>
                  <a:tcPr marL="9525" marR="9525" marT="9525" marB="0" anchor="ctr"/>
                </a:tc>
              </a:tr>
              <a:tr h="55505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entury Gothic"/>
                          <a:cs typeface="Times New Roman"/>
                        </a:rPr>
                        <a:t>There is an atmosphere of trust and mutual respect in this school.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entury Gothic"/>
                          <a:cs typeface="Times New Roman"/>
                        </a:rPr>
                        <a:t>62</a:t>
                      </a:r>
                    </a:p>
                  </a:txBody>
                  <a:tcPr marL="9525" marR="9525" marT="9525" marB="0" anchor="ctr"/>
                </a:tc>
              </a:tr>
              <a:tr h="55505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entury Gothic"/>
                          <a:cs typeface="Times New Roman"/>
                        </a:rPr>
                        <a:t>The faculty are recognized for accomplishments.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entury Gothic"/>
                          <a:cs typeface="Times New Roman"/>
                        </a:rPr>
                        <a:t>79</a:t>
                      </a:r>
                    </a:p>
                  </a:txBody>
                  <a:tcPr marL="9525" marR="9525" marT="9525" marB="0" anchor="ctr"/>
                </a:tc>
              </a:tr>
              <a:tr h="55505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entury Gothic"/>
                          <a:cs typeface="Times New Roman"/>
                        </a:rPr>
                        <a:t>The school leadership consistently supports teachers.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entury Gothic"/>
                          <a:cs typeface="Times New Roman"/>
                        </a:rPr>
                        <a:t>69</a:t>
                      </a:r>
                    </a:p>
                  </a:txBody>
                  <a:tcPr marL="9525" marR="9525" marT="9525" marB="0" anchor="ctr"/>
                </a:tc>
              </a:tr>
              <a:tr h="55505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entury Gothic"/>
                          <a:cs typeface="Times New Roman"/>
                        </a:rPr>
                        <a:t>Teachers are held to high professional standards for delivering instruction.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entury Gothic"/>
                          <a:cs typeface="Times New Roman"/>
                        </a:rPr>
                        <a:t>94</a:t>
                      </a:r>
                    </a:p>
                  </a:txBody>
                  <a:tcPr marL="9525" marR="9525" marT="9525" marB="0" anchor="ctr"/>
                </a:tc>
              </a:tr>
              <a:tr h="55505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entury Gothic"/>
                          <a:cs typeface="Times New Roman"/>
                        </a:rPr>
                        <a:t>The school leadership facilitates using data to improve student learning.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entury Gothic"/>
                          <a:cs typeface="Times New Roman"/>
                        </a:rPr>
                        <a:t>90</a:t>
                      </a:r>
                    </a:p>
                  </a:txBody>
                  <a:tcPr marL="9525" marR="9525" marT="9525" marB="0" anchor="ctr"/>
                </a:tc>
              </a:tr>
              <a:tr h="55505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entury Gothic"/>
                          <a:cs typeface="Times New Roman"/>
                        </a:rPr>
                        <a:t>Teacher performance is assessed objectively.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entury Gothic"/>
                          <a:cs typeface="Times New Roman"/>
                        </a:rPr>
                        <a:t>76</a:t>
                      </a:r>
                    </a:p>
                  </a:txBody>
                  <a:tcPr marL="9525" marR="9525" marT="9525" marB="0" anchor="ctr"/>
                </a:tc>
              </a:tr>
              <a:tr h="55505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entury Gothic"/>
                          <a:cs typeface="Times New Roman"/>
                        </a:rPr>
                        <a:t>Teachers receive feedback that can help them improve teaching.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entury Gothic"/>
                          <a:cs typeface="Times New Roman"/>
                        </a:rPr>
                        <a:t>82</a:t>
                      </a:r>
                    </a:p>
                  </a:txBody>
                  <a:tcPr marL="9525" marR="9525" marT="9525" marB="0" anchor="ctr"/>
                </a:tc>
              </a:tr>
              <a:tr h="55505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entury Gothic"/>
                          <a:cs typeface="Times New Roman"/>
                        </a:rPr>
                        <a:t>The school improvement team provides effective leadership at this school.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entury Gothic"/>
                          <a:cs typeface="Times New Roman"/>
                        </a:rPr>
                        <a:t>75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198" y="6580823"/>
            <a:ext cx="2730500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5102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3000">
                <a:schemeClr val="bg1"/>
              </a:gs>
              <a:gs pos="100000">
                <a:schemeClr val="bg1">
                  <a:lumMod val="75000"/>
                </a:schemeClr>
              </a:gs>
              <a:gs pos="79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RainbowB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698" y="-17398"/>
            <a:ext cx="9161396" cy="98464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305181" y="379308"/>
            <a:ext cx="8756983" cy="399291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60000"/>
              </a:lnSpc>
            </a:pPr>
            <a:r>
              <a:rPr lang="en-US" sz="3200" dirty="0" smtClean="0">
                <a:solidFill>
                  <a:srgbClr val="EEA420"/>
                </a:solidFill>
                <a:latin typeface="Arial Black"/>
                <a:cs typeface="Arial"/>
              </a:rPr>
              <a:t>“Overall, my school is a good place to </a:t>
            </a:r>
          </a:p>
          <a:p>
            <a:pPr algn="l">
              <a:lnSpc>
                <a:spcPct val="60000"/>
              </a:lnSpc>
            </a:pPr>
            <a:endParaRPr lang="en-US" sz="3200" dirty="0">
              <a:solidFill>
                <a:srgbClr val="EEA420"/>
              </a:solidFill>
              <a:latin typeface="Arial Black"/>
              <a:cs typeface="Arial"/>
            </a:endParaRPr>
          </a:p>
          <a:p>
            <a:pPr algn="l">
              <a:lnSpc>
                <a:spcPct val="60000"/>
              </a:lnSpc>
            </a:pPr>
            <a:r>
              <a:rPr lang="en-US" sz="3200" dirty="0" smtClean="0">
                <a:solidFill>
                  <a:srgbClr val="EEA420"/>
                </a:solidFill>
                <a:latin typeface="Arial Black"/>
                <a:cs typeface="Arial"/>
              </a:rPr>
              <a:t>work and learn.” 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"/>
              </a:rPr>
              <a:t>by Grade Level</a:t>
            </a:r>
            <a:r>
              <a:rPr lang="en-US" sz="3200" dirty="0" smtClean="0">
                <a:solidFill>
                  <a:srgbClr val="EEA420"/>
                </a:solidFill>
                <a:latin typeface="Arial Black"/>
                <a:cs typeface="Arial"/>
              </a:rPr>
              <a:t> </a:t>
            </a:r>
            <a:endParaRPr lang="en-US" sz="3200" i="1" dirty="0">
              <a:solidFill>
                <a:srgbClr val="EEA420"/>
              </a:solidFill>
              <a:latin typeface="Arial"/>
              <a:cs typeface="Arial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95715" y="1451613"/>
            <a:ext cx="7066574" cy="0"/>
          </a:xfrm>
          <a:prstGeom prst="line">
            <a:avLst/>
          </a:prstGeom>
          <a:ln>
            <a:solidFill>
              <a:srgbClr val="B10F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Content Placeholder 6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2145174920"/>
              </p:ext>
            </p:extLst>
          </p:nvPr>
        </p:nvGraphicFramePr>
        <p:xfrm>
          <a:off x="766620" y="1654976"/>
          <a:ext cx="7348982" cy="4291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0" y="6580823"/>
            <a:ext cx="2730500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1693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category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3000">
                <a:schemeClr val="bg1"/>
              </a:gs>
              <a:gs pos="100000">
                <a:schemeClr val="bg1">
                  <a:lumMod val="75000"/>
                </a:schemeClr>
              </a:gs>
              <a:gs pos="79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RainbowB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698" y="-17398"/>
            <a:ext cx="9161396" cy="98464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395715" y="578954"/>
            <a:ext cx="5309939" cy="399291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60000"/>
              </a:lnSpc>
            </a:pPr>
            <a:r>
              <a:rPr lang="en-US" sz="3200" dirty="0" smtClean="0">
                <a:solidFill>
                  <a:srgbClr val="EEA420"/>
                </a:solidFill>
                <a:latin typeface="Arial Black"/>
                <a:cs typeface="Arial Black"/>
              </a:rPr>
              <a:t>First Year Teachers</a:t>
            </a:r>
            <a:endParaRPr lang="en-US" sz="3200" i="1" dirty="0">
              <a:solidFill>
                <a:srgbClr val="EEA420"/>
              </a:solidFill>
              <a:latin typeface="Arial"/>
              <a:cs typeface="Arial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95715" y="1065533"/>
            <a:ext cx="7066574" cy="0"/>
          </a:xfrm>
          <a:prstGeom prst="line">
            <a:avLst/>
          </a:prstGeom>
          <a:ln>
            <a:solidFill>
              <a:srgbClr val="B10F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61727" y="1149790"/>
            <a:ext cx="8483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“Overall, the additional support I received as a 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teacher…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33350" y="6356351"/>
            <a:ext cx="416379" cy="365125"/>
          </a:xfrm>
        </p:spPr>
        <p:txBody>
          <a:bodyPr/>
          <a:lstStyle/>
          <a:p>
            <a:fld id="{9429405C-AD16-2F4E-93D7-0A4B71FF3AA9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1" name="Flowchart: Connector 10"/>
          <p:cNvSpPr/>
          <p:nvPr/>
        </p:nvSpPr>
        <p:spPr>
          <a:xfrm>
            <a:off x="7581372" y="334013"/>
            <a:ext cx="1463040" cy="1463040"/>
          </a:xfrm>
          <a:prstGeom prst="flowChartConnecto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r>
              <a:rPr lang="en-US" sz="3600" dirty="0" smtClean="0"/>
              <a:t>38</a:t>
            </a:r>
            <a:r>
              <a:rPr lang="en-US" sz="2800" dirty="0" smtClean="0"/>
              <a:t>%</a:t>
            </a:r>
            <a:r>
              <a:rPr lang="en-US" sz="3200" dirty="0" smtClean="0"/>
              <a:t> </a:t>
            </a:r>
            <a:r>
              <a:rPr lang="en-US" sz="1050" dirty="0" smtClean="0"/>
              <a:t>reported they were formally assigned a mentor</a:t>
            </a:r>
            <a:endParaRPr lang="en-US" sz="1050" dirty="0"/>
          </a:p>
        </p:txBody>
      </p:sp>
      <p:grpSp>
        <p:nvGrpSpPr>
          <p:cNvPr id="12" name="Group 11"/>
          <p:cNvGrpSpPr/>
          <p:nvPr/>
        </p:nvGrpSpPr>
        <p:grpSpPr>
          <a:xfrm>
            <a:off x="114144" y="2674985"/>
            <a:ext cx="3309091" cy="2384890"/>
            <a:chOff x="941694" y="1411462"/>
            <a:chExt cx="3309091" cy="2384890"/>
          </a:xfrm>
        </p:grpSpPr>
        <p:grpSp>
          <p:nvGrpSpPr>
            <p:cNvPr id="13" name="Group 12"/>
            <p:cNvGrpSpPr/>
            <p:nvPr/>
          </p:nvGrpSpPr>
          <p:grpSpPr>
            <a:xfrm>
              <a:off x="941694" y="1411462"/>
              <a:ext cx="3309091" cy="2384890"/>
              <a:chOff x="2457331" y="1165835"/>
              <a:chExt cx="1828800" cy="2223682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2457331" y="1165835"/>
                <a:ext cx="1828800" cy="2223682"/>
                <a:chOff x="2457332" y="1397851"/>
                <a:chExt cx="1828800" cy="2223682"/>
              </a:xfrm>
            </p:grpSpPr>
            <p:graphicFrame>
              <p:nvGraphicFramePr>
                <p:cNvPr id="17" name="Content Placeholder 6"/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617568525"/>
                    </p:ext>
                  </p:extLst>
                </p:nvPr>
              </p:nvGraphicFramePr>
              <p:xfrm>
                <a:off x="2457332" y="1397851"/>
                <a:ext cx="1828800" cy="222368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  <p:sp>
              <p:nvSpPr>
                <p:cNvPr id="18" name="TextBox 17"/>
                <p:cNvSpPr txBox="1"/>
                <p:nvPr/>
              </p:nvSpPr>
              <p:spPr>
                <a:xfrm>
                  <a:off x="2781300" y="2522219"/>
                  <a:ext cx="1257300" cy="2869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 smtClean="0">
                      <a:latin typeface="+mn-lt"/>
                    </a:rPr>
                    <a:t>+2</a:t>
                  </a:r>
                  <a:endParaRPr lang="en-US" sz="1400" dirty="0">
                    <a:latin typeface="+mn-lt"/>
                  </a:endParaRPr>
                </a:p>
              </p:txBody>
            </p:sp>
          </p:grpSp>
          <p:sp>
            <p:nvSpPr>
              <p:cNvPr id="16" name="TextBox 15"/>
              <p:cNvSpPr txBox="1"/>
              <p:nvPr/>
            </p:nvSpPr>
            <p:spPr>
              <a:xfrm>
                <a:off x="2764668" y="1813614"/>
                <a:ext cx="569387" cy="14635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dirty="0" smtClean="0"/>
                  <a:t>100%</a:t>
                </a:r>
                <a:endParaRPr lang="en-US" sz="700" dirty="0"/>
              </a:p>
              <a:p>
                <a:pPr algn="ctr"/>
                <a:endParaRPr lang="en-US" sz="1050" dirty="0" smtClean="0"/>
              </a:p>
              <a:p>
                <a:pPr algn="ctr"/>
                <a:endParaRPr lang="en-US" sz="800" dirty="0" smtClean="0"/>
              </a:p>
              <a:p>
                <a:pPr algn="ctr"/>
                <a:endParaRPr lang="en-US" sz="700" dirty="0" smtClean="0"/>
              </a:p>
              <a:p>
                <a:pPr algn="ctr"/>
                <a:endParaRPr lang="en-US" sz="1050" dirty="0"/>
              </a:p>
              <a:p>
                <a:pPr algn="ctr"/>
                <a:endParaRPr lang="en-US" sz="800" dirty="0" smtClean="0"/>
              </a:p>
              <a:p>
                <a:pPr algn="ctr"/>
                <a:endParaRPr lang="en-US" sz="1050" dirty="0" smtClean="0"/>
              </a:p>
              <a:p>
                <a:pPr algn="ctr"/>
                <a:endParaRPr lang="en-US" sz="700" dirty="0" smtClean="0"/>
              </a:p>
              <a:p>
                <a:pPr algn="ctr"/>
                <a:endParaRPr lang="en-US" sz="700" dirty="0" smtClean="0"/>
              </a:p>
              <a:p>
                <a:pPr algn="ctr"/>
                <a:endParaRPr lang="en-US" sz="1050" dirty="0" smtClean="0"/>
              </a:p>
              <a:p>
                <a:pPr algn="ctr"/>
                <a:r>
                  <a:rPr lang="en-US" sz="700" dirty="0" smtClean="0"/>
                  <a:t>0%</a:t>
                </a:r>
                <a:endParaRPr lang="en-US" sz="700" dirty="0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2780702" y="2106202"/>
              <a:ext cx="103026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/>
                <a:t>100%</a:t>
              </a:r>
              <a:endParaRPr lang="en-US" sz="700" dirty="0"/>
            </a:p>
            <a:p>
              <a:pPr algn="ctr"/>
              <a:endParaRPr lang="en-US" sz="1050" dirty="0" smtClean="0"/>
            </a:p>
            <a:p>
              <a:pPr algn="ctr"/>
              <a:endParaRPr lang="en-US" sz="800" dirty="0" smtClean="0"/>
            </a:p>
            <a:p>
              <a:pPr algn="ctr"/>
              <a:endParaRPr lang="en-US" sz="700" dirty="0" smtClean="0"/>
            </a:p>
            <a:p>
              <a:pPr algn="ctr"/>
              <a:endParaRPr lang="en-US" sz="1050" dirty="0"/>
            </a:p>
            <a:p>
              <a:pPr algn="ctr"/>
              <a:endParaRPr lang="en-US" sz="800" dirty="0" smtClean="0"/>
            </a:p>
            <a:p>
              <a:pPr algn="ctr"/>
              <a:endParaRPr lang="en-US" sz="1050" dirty="0" smtClean="0"/>
            </a:p>
            <a:p>
              <a:pPr algn="ctr"/>
              <a:endParaRPr lang="en-US" sz="700" dirty="0" smtClean="0"/>
            </a:p>
            <a:p>
              <a:pPr algn="ctr"/>
              <a:endParaRPr lang="en-US" sz="700" dirty="0" smtClean="0"/>
            </a:p>
            <a:p>
              <a:pPr algn="ctr"/>
              <a:endParaRPr lang="en-US" sz="1050" dirty="0" smtClean="0"/>
            </a:p>
            <a:p>
              <a:pPr algn="ctr"/>
              <a:r>
                <a:rPr lang="en-US" sz="700" dirty="0" smtClean="0"/>
                <a:t>0%</a:t>
              </a:r>
              <a:endParaRPr lang="en-US" sz="7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993427" y="2698926"/>
            <a:ext cx="3309091" cy="2384890"/>
            <a:chOff x="941694" y="1411462"/>
            <a:chExt cx="3309091" cy="2384890"/>
          </a:xfrm>
        </p:grpSpPr>
        <p:grpSp>
          <p:nvGrpSpPr>
            <p:cNvPr id="20" name="Group 19"/>
            <p:cNvGrpSpPr/>
            <p:nvPr/>
          </p:nvGrpSpPr>
          <p:grpSpPr>
            <a:xfrm>
              <a:off x="941694" y="1411462"/>
              <a:ext cx="3309091" cy="2384890"/>
              <a:chOff x="2457331" y="1165835"/>
              <a:chExt cx="1828800" cy="2223682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2457331" y="1165835"/>
                <a:ext cx="1828800" cy="2223682"/>
                <a:chOff x="2457332" y="1397851"/>
                <a:chExt cx="1828800" cy="2223682"/>
              </a:xfrm>
            </p:grpSpPr>
            <p:graphicFrame>
              <p:nvGraphicFramePr>
                <p:cNvPr id="24" name="Content Placeholder 6"/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708550736"/>
                    </p:ext>
                  </p:extLst>
                </p:nvPr>
              </p:nvGraphicFramePr>
              <p:xfrm>
                <a:off x="2457332" y="1397851"/>
                <a:ext cx="1828800" cy="222368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5"/>
                </a:graphicData>
              </a:graphic>
            </p:graphicFrame>
            <p:sp>
              <p:nvSpPr>
                <p:cNvPr id="25" name="TextBox 24"/>
                <p:cNvSpPr txBox="1"/>
                <p:nvPr/>
              </p:nvSpPr>
              <p:spPr>
                <a:xfrm>
                  <a:off x="2781300" y="2522219"/>
                  <a:ext cx="1257300" cy="2869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 smtClean="0">
                      <a:latin typeface="+mn-lt"/>
                    </a:rPr>
                    <a:t>+11</a:t>
                  </a:r>
                  <a:endParaRPr lang="en-US" sz="1400" dirty="0">
                    <a:latin typeface="+mn-lt"/>
                  </a:endParaRPr>
                </a:p>
              </p:txBody>
            </p:sp>
          </p:grpSp>
          <p:sp>
            <p:nvSpPr>
              <p:cNvPr id="23" name="TextBox 22"/>
              <p:cNvSpPr txBox="1"/>
              <p:nvPr/>
            </p:nvSpPr>
            <p:spPr>
              <a:xfrm>
                <a:off x="2764668" y="1813614"/>
                <a:ext cx="569387" cy="14635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dirty="0" smtClean="0"/>
                  <a:t>100%</a:t>
                </a:r>
                <a:endParaRPr lang="en-US" sz="700" dirty="0"/>
              </a:p>
              <a:p>
                <a:pPr algn="ctr"/>
                <a:endParaRPr lang="en-US" sz="1050" dirty="0" smtClean="0"/>
              </a:p>
              <a:p>
                <a:pPr algn="ctr"/>
                <a:endParaRPr lang="en-US" sz="800" dirty="0" smtClean="0"/>
              </a:p>
              <a:p>
                <a:pPr algn="ctr"/>
                <a:endParaRPr lang="en-US" sz="700" dirty="0" smtClean="0"/>
              </a:p>
              <a:p>
                <a:pPr algn="ctr"/>
                <a:endParaRPr lang="en-US" sz="1050" dirty="0"/>
              </a:p>
              <a:p>
                <a:pPr algn="ctr"/>
                <a:endParaRPr lang="en-US" sz="800" dirty="0" smtClean="0"/>
              </a:p>
              <a:p>
                <a:pPr algn="ctr"/>
                <a:endParaRPr lang="en-US" sz="1050" dirty="0" smtClean="0"/>
              </a:p>
              <a:p>
                <a:pPr algn="ctr"/>
                <a:endParaRPr lang="en-US" sz="700" dirty="0" smtClean="0"/>
              </a:p>
              <a:p>
                <a:pPr algn="ctr"/>
                <a:endParaRPr lang="en-US" sz="700" dirty="0" smtClean="0"/>
              </a:p>
              <a:p>
                <a:pPr algn="ctr"/>
                <a:endParaRPr lang="en-US" sz="1050" dirty="0" smtClean="0"/>
              </a:p>
              <a:p>
                <a:pPr algn="ctr"/>
                <a:r>
                  <a:rPr lang="en-US" sz="700" dirty="0" smtClean="0"/>
                  <a:t>0%</a:t>
                </a:r>
                <a:endParaRPr lang="en-US" sz="700" dirty="0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2780702" y="2106202"/>
              <a:ext cx="103026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/>
                <a:t>100%</a:t>
              </a:r>
              <a:endParaRPr lang="en-US" sz="700" dirty="0"/>
            </a:p>
            <a:p>
              <a:pPr algn="ctr"/>
              <a:endParaRPr lang="en-US" sz="1050" dirty="0" smtClean="0"/>
            </a:p>
            <a:p>
              <a:pPr algn="ctr"/>
              <a:endParaRPr lang="en-US" sz="800" dirty="0" smtClean="0"/>
            </a:p>
            <a:p>
              <a:pPr algn="ctr"/>
              <a:endParaRPr lang="en-US" sz="700" dirty="0" smtClean="0"/>
            </a:p>
            <a:p>
              <a:pPr algn="ctr"/>
              <a:endParaRPr lang="en-US" sz="1050" dirty="0"/>
            </a:p>
            <a:p>
              <a:pPr algn="ctr"/>
              <a:endParaRPr lang="en-US" sz="800" dirty="0" smtClean="0"/>
            </a:p>
            <a:p>
              <a:pPr algn="ctr"/>
              <a:endParaRPr lang="en-US" sz="1050" dirty="0" smtClean="0"/>
            </a:p>
            <a:p>
              <a:pPr algn="ctr"/>
              <a:endParaRPr lang="en-US" sz="700" dirty="0" smtClean="0"/>
            </a:p>
            <a:p>
              <a:pPr algn="ctr"/>
              <a:endParaRPr lang="en-US" sz="700" dirty="0" smtClean="0"/>
            </a:p>
            <a:p>
              <a:pPr algn="ctr"/>
              <a:endParaRPr lang="en-US" sz="1050" dirty="0" smtClean="0"/>
            </a:p>
            <a:p>
              <a:pPr algn="ctr"/>
              <a:r>
                <a:rPr lang="en-US" sz="700" dirty="0" smtClean="0"/>
                <a:t>0%</a:t>
              </a:r>
              <a:endParaRPr lang="en-US" sz="700" dirty="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716320" y="2680231"/>
            <a:ext cx="3309091" cy="2384890"/>
            <a:chOff x="941694" y="1411462"/>
            <a:chExt cx="3309091" cy="2384890"/>
          </a:xfrm>
        </p:grpSpPr>
        <p:grpSp>
          <p:nvGrpSpPr>
            <p:cNvPr id="27" name="Group 26"/>
            <p:cNvGrpSpPr/>
            <p:nvPr/>
          </p:nvGrpSpPr>
          <p:grpSpPr>
            <a:xfrm>
              <a:off x="941694" y="1411462"/>
              <a:ext cx="3309091" cy="2384890"/>
              <a:chOff x="2457331" y="1165835"/>
              <a:chExt cx="1828800" cy="2223682"/>
            </a:xfrm>
          </p:grpSpPr>
          <p:grpSp>
            <p:nvGrpSpPr>
              <p:cNvPr id="29" name="Group 28"/>
              <p:cNvGrpSpPr/>
              <p:nvPr/>
            </p:nvGrpSpPr>
            <p:grpSpPr>
              <a:xfrm>
                <a:off x="2457331" y="1165835"/>
                <a:ext cx="1828800" cy="2223682"/>
                <a:chOff x="2457332" y="1397851"/>
                <a:chExt cx="1828800" cy="2223682"/>
              </a:xfrm>
            </p:grpSpPr>
            <p:graphicFrame>
              <p:nvGraphicFramePr>
                <p:cNvPr id="31" name="Content Placeholder 6"/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3075145840"/>
                    </p:ext>
                  </p:extLst>
                </p:nvPr>
              </p:nvGraphicFramePr>
              <p:xfrm>
                <a:off x="2457332" y="1397851"/>
                <a:ext cx="1828800" cy="222368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6"/>
                </a:graphicData>
              </a:graphic>
            </p:graphicFrame>
            <p:sp>
              <p:nvSpPr>
                <p:cNvPr id="32" name="TextBox 31"/>
                <p:cNvSpPr txBox="1"/>
                <p:nvPr/>
              </p:nvSpPr>
              <p:spPr>
                <a:xfrm>
                  <a:off x="2781300" y="2522219"/>
                  <a:ext cx="1257300" cy="2869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 smtClean="0">
                      <a:latin typeface="+mn-lt"/>
                    </a:rPr>
                    <a:t>+11</a:t>
                  </a:r>
                  <a:endParaRPr lang="en-US" sz="1400" dirty="0">
                    <a:latin typeface="+mn-lt"/>
                  </a:endParaRPr>
                </a:p>
              </p:txBody>
            </p:sp>
          </p:grpSp>
          <p:sp>
            <p:nvSpPr>
              <p:cNvPr id="30" name="TextBox 29"/>
              <p:cNvSpPr txBox="1"/>
              <p:nvPr/>
            </p:nvSpPr>
            <p:spPr>
              <a:xfrm>
                <a:off x="2764668" y="1813614"/>
                <a:ext cx="569387" cy="14635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dirty="0" smtClean="0"/>
                  <a:t>100%</a:t>
                </a:r>
                <a:endParaRPr lang="en-US" sz="700" dirty="0"/>
              </a:p>
              <a:p>
                <a:pPr algn="ctr"/>
                <a:endParaRPr lang="en-US" sz="1050" dirty="0" smtClean="0"/>
              </a:p>
              <a:p>
                <a:pPr algn="ctr"/>
                <a:endParaRPr lang="en-US" sz="800" dirty="0" smtClean="0"/>
              </a:p>
              <a:p>
                <a:pPr algn="ctr"/>
                <a:endParaRPr lang="en-US" sz="700" dirty="0" smtClean="0"/>
              </a:p>
              <a:p>
                <a:pPr algn="ctr"/>
                <a:endParaRPr lang="en-US" sz="1050" dirty="0"/>
              </a:p>
              <a:p>
                <a:pPr algn="ctr"/>
                <a:endParaRPr lang="en-US" sz="800" dirty="0" smtClean="0"/>
              </a:p>
              <a:p>
                <a:pPr algn="ctr"/>
                <a:endParaRPr lang="en-US" sz="1050" dirty="0" smtClean="0"/>
              </a:p>
              <a:p>
                <a:pPr algn="ctr"/>
                <a:endParaRPr lang="en-US" sz="700" dirty="0" smtClean="0"/>
              </a:p>
              <a:p>
                <a:pPr algn="ctr"/>
                <a:endParaRPr lang="en-US" sz="700" dirty="0" smtClean="0"/>
              </a:p>
              <a:p>
                <a:pPr algn="ctr"/>
                <a:endParaRPr lang="en-US" sz="1050" dirty="0" smtClean="0"/>
              </a:p>
              <a:p>
                <a:pPr algn="ctr"/>
                <a:r>
                  <a:rPr lang="en-US" sz="700" dirty="0" smtClean="0"/>
                  <a:t>0%</a:t>
                </a:r>
                <a:endParaRPr lang="en-US" sz="700" dirty="0"/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2780702" y="2106202"/>
              <a:ext cx="103026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/>
                <a:t>100%</a:t>
              </a:r>
              <a:endParaRPr lang="en-US" sz="700" dirty="0"/>
            </a:p>
            <a:p>
              <a:pPr algn="ctr"/>
              <a:endParaRPr lang="en-US" sz="1050" dirty="0" smtClean="0"/>
            </a:p>
            <a:p>
              <a:pPr algn="ctr"/>
              <a:endParaRPr lang="en-US" sz="800" dirty="0" smtClean="0"/>
            </a:p>
            <a:p>
              <a:pPr algn="ctr"/>
              <a:endParaRPr lang="en-US" sz="700" dirty="0" smtClean="0"/>
            </a:p>
            <a:p>
              <a:pPr algn="ctr"/>
              <a:endParaRPr lang="en-US" sz="1050" dirty="0"/>
            </a:p>
            <a:p>
              <a:pPr algn="ctr"/>
              <a:endParaRPr lang="en-US" sz="800" dirty="0" smtClean="0"/>
            </a:p>
            <a:p>
              <a:pPr algn="ctr"/>
              <a:endParaRPr lang="en-US" sz="1050" dirty="0" smtClean="0"/>
            </a:p>
            <a:p>
              <a:pPr algn="ctr"/>
              <a:endParaRPr lang="en-US" sz="700" dirty="0" smtClean="0"/>
            </a:p>
            <a:p>
              <a:pPr algn="ctr"/>
              <a:endParaRPr lang="en-US" sz="700" dirty="0" smtClean="0"/>
            </a:p>
            <a:p>
              <a:pPr algn="ctr"/>
              <a:endParaRPr lang="en-US" sz="1050" dirty="0" smtClean="0"/>
            </a:p>
            <a:p>
              <a:pPr algn="ctr"/>
              <a:r>
                <a:rPr lang="en-US" sz="700" dirty="0" smtClean="0"/>
                <a:t>0%</a:t>
              </a:r>
              <a:endParaRPr lang="en-US" sz="700" dirty="0"/>
            </a:p>
          </p:txBody>
        </p:sp>
      </p:grp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912" y="6480177"/>
            <a:ext cx="2730500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650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698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3000">
                <a:schemeClr val="bg1"/>
              </a:gs>
              <a:gs pos="100000">
                <a:schemeClr val="bg1">
                  <a:lumMod val="75000"/>
                </a:schemeClr>
              </a:gs>
              <a:gs pos="79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RainbowB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698" y="-17398"/>
            <a:ext cx="9161396" cy="98464"/>
          </a:xfrm>
          <a:prstGeom prst="rect">
            <a:avLst/>
          </a:prstGeom>
        </p:spPr>
      </p:pic>
      <p:graphicFrame>
        <p:nvGraphicFramePr>
          <p:cNvPr id="7" name="Content Placeholder 6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757572812"/>
              </p:ext>
            </p:extLst>
          </p:nvPr>
        </p:nvGraphicFramePr>
        <p:xfrm>
          <a:off x="133350" y="1864425"/>
          <a:ext cx="8880021" cy="4491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77027" y="606183"/>
            <a:ext cx="8582025" cy="88129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solidFill>
                  <a:srgbClr val="EEA42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Survey items with the greatest disparity between educators who plan to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stay</a:t>
            </a:r>
            <a:r>
              <a:rPr lang="en-US" sz="2400" dirty="0" smtClean="0">
                <a:solidFill>
                  <a:srgbClr val="EEA42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and those </a:t>
            </a:r>
            <a:r>
              <a:rPr lang="en-US" sz="2400" dirty="0">
                <a:solidFill>
                  <a:srgbClr val="EEA42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who plan to </a:t>
            </a:r>
            <a:r>
              <a:rPr lang="en-US" sz="2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move</a:t>
            </a:r>
            <a:r>
              <a:rPr lang="en-US" sz="2400" dirty="0" smtClean="0">
                <a:solidFill>
                  <a:srgbClr val="EEA42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to a different school:</a:t>
            </a:r>
            <a:endParaRPr lang="en-US" sz="2400" dirty="0">
              <a:solidFill>
                <a:srgbClr val="EEA42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5875" y="6356351"/>
            <a:ext cx="3086100" cy="365125"/>
          </a:xfrm>
        </p:spPr>
        <p:txBody>
          <a:bodyPr/>
          <a:lstStyle/>
          <a:p>
            <a:endParaRPr lang="en-US" dirty="0" smtClean="0">
              <a:ea typeface="Arial" charset="0"/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189387" y="2073189"/>
            <a:ext cx="1030268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 smtClean="0"/>
              <a:t>100%</a:t>
            </a:r>
            <a:endParaRPr lang="en-US" sz="700" dirty="0"/>
          </a:p>
          <a:p>
            <a:pPr algn="ctr"/>
            <a:endParaRPr lang="en-US" sz="1050" dirty="0" smtClean="0"/>
          </a:p>
          <a:p>
            <a:pPr algn="ctr"/>
            <a:endParaRPr lang="en-US" sz="800" dirty="0" smtClean="0"/>
          </a:p>
          <a:p>
            <a:pPr algn="ctr"/>
            <a:endParaRPr lang="en-US" sz="700" dirty="0" smtClean="0"/>
          </a:p>
          <a:p>
            <a:pPr algn="ctr"/>
            <a:endParaRPr lang="en-US" sz="700" dirty="0"/>
          </a:p>
          <a:p>
            <a:pPr algn="ctr"/>
            <a:endParaRPr lang="en-US" sz="700" dirty="0" smtClean="0"/>
          </a:p>
          <a:p>
            <a:pPr algn="ctr"/>
            <a:endParaRPr lang="en-US" sz="700" dirty="0"/>
          </a:p>
          <a:p>
            <a:pPr algn="ctr"/>
            <a:endParaRPr lang="en-US" sz="700" dirty="0" smtClean="0"/>
          </a:p>
          <a:p>
            <a:pPr algn="ctr"/>
            <a:endParaRPr lang="en-US" sz="700" dirty="0"/>
          </a:p>
          <a:p>
            <a:pPr algn="ctr"/>
            <a:endParaRPr lang="en-US" sz="700" dirty="0" smtClean="0"/>
          </a:p>
          <a:p>
            <a:pPr algn="ctr"/>
            <a:endParaRPr lang="en-US" sz="700" dirty="0"/>
          </a:p>
          <a:p>
            <a:pPr algn="ctr"/>
            <a:endParaRPr lang="en-US" sz="700" dirty="0" smtClean="0"/>
          </a:p>
          <a:p>
            <a:pPr algn="ctr"/>
            <a:endParaRPr lang="en-US" sz="700" dirty="0" smtClean="0"/>
          </a:p>
          <a:p>
            <a:pPr algn="ctr"/>
            <a:endParaRPr lang="en-US" sz="700" dirty="0"/>
          </a:p>
          <a:p>
            <a:pPr algn="ctr"/>
            <a:endParaRPr lang="en-US" sz="700" dirty="0" smtClean="0"/>
          </a:p>
          <a:p>
            <a:pPr algn="ctr"/>
            <a:endParaRPr lang="en-US" sz="700" dirty="0" smtClean="0"/>
          </a:p>
          <a:p>
            <a:pPr algn="ctr"/>
            <a:endParaRPr lang="en-US" sz="1050" dirty="0"/>
          </a:p>
          <a:p>
            <a:pPr algn="ctr"/>
            <a:endParaRPr lang="en-US" sz="800" dirty="0" smtClean="0"/>
          </a:p>
          <a:p>
            <a:pPr algn="ctr"/>
            <a:endParaRPr lang="en-US" sz="1050" dirty="0" smtClean="0"/>
          </a:p>
          <a:p>
            <a:pPr algn="ctr"/>
            <a:endParaRPr lang="en-US" sz="700" dirty="0" smtClean="0"/>
          </a:p>
          <a:p>
            <a:pPr algn="ctr"/>
            <a:endParaRPr lang="en-US" sz="700" dirty="0" smtClean="0"/>
          </a:p>
          <a:p>
            <a:pPr algn="ctr"/>
            <a:endParaRPr lang="en-US" sz="1050" dirty="0" smtClean="0"/>
          </a:p>
          <a:p>
            <a:pPr algn="ctr"/>
            <a:r>
              <a:rPr lang="en-US" sz="700" dirty="0" smtClean="0"/>
              <a:t>0%</a:t>
            </a:r>
            <a:endParaRPr lang="en-US" sz="700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33350" y="6356351"/>
            <a:ext cx="416379" cy="365125"/>
          </a:xfrm>
        </p:spPr>
        <p:txBody>
          <a:bodyPr/>
          <a:lstStyle/>
          <a:p>
            <a:fld id="{9429405C-AD16-2F4E-93D7-0A4B71FF3AA9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0" y="6476245"/>
            <a:ext cx="27305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5923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8698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3000">
                <a:schemeClr val="bg1"/>
              </a:gs>
              <a:gs pos="100000">
                <a:schemeClr val="bg1">
                  <a:lumMod val="75000"/>
                </a:schemeClr>
              </a:gs>
              <a:gs pos="79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RainbowB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698" y="-17398"/>
            <a:ext cx="9161396" cy="98464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395715" y="578954"/>
            <a:ext cx="5887390" cy="399291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60000"/>
              </a:lnSpc>
            </a:pPr>
            <a:r>
              <a:rPr lang="en-US" sz="3200" dirty="0" smtClean="0">
                <a:solidFill>
                  <a:srgbClr val="EEA420"/>
                </a:solidFill>
                <a:latin typeface="Arial Black"/>
                <a:cs typeface="Arial Black"/>
              </a:rPr>
              <a:t>Key Takeaways </a:t>
            </a:r>
            <a:endParaRPr lang="en-US" sz="3200" i="1" dirty="0">
              <a:solidFill>
                <a:srgbClr val="EEA420"/>
              </a:solidFill>
              <a:latin typeface="Arial"/>
              <a:cs typeface="Arial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95715" y="1065533"/>
            <a:ext cx="7066574" cy="0"/>
          </a:xfrm>
          <a:prstGeom prst="line">
            <a:avLst/>
          </a:prstGeom>
          <a:ln>
            <a:solidFill>
              <a:srgbClr val="B10F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3"/>
          <p:cNvSpPr>
            <a:spLocks noGrp="1"/>
          </p:cNvSpPr>
          <p:nvPr>
            <p:ph idx="10"/>
          </p:nvPr>
        </p:nvSpPr>
        <p:spPr>
          <a:xfrm>
            <a:off x="272289" y="1337347"/>
            <a:ext cx="8582025" cy="4427145"/>
          </a:xfrm>
        </p:spPr>
        <p:txBody>
          <a:bodyPr/>
          <a:lstStyle/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TLC Survey measures educators perception, not happiness or morale.  Results should be used as part of a data driven dialogue.</a:t>
            </a: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TLC Survey consistently has a high participation rate of 90% or above and is reflective of educator perceptions about the environments in which they work.</a:t>
            </a: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 educator perception Managing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 Conduct continues to </a:t>
            </a:r>
            <a:r>
              <a:rPr lang="en-US" sz="200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en-US" sz="200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area of concern.</a:t>
            </a: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 leadership is a condition that has a significant impact on an educators willingness to keep teaching at his or her school.</a:t>
            </a: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Overall, many educators do perceive their school as a good place to work and learn. </a:t>
            </a:r>
          </a:p>
        </p:txBody>
      </p:sp>
    </p:spTree>
    <p:extLst>
      <p:ext uri="{BB962C8B-B14F-4D97-AF65-F5344CB8AC3E}">
        <p14:creationId xmlns:p14="http://schemas.microsoft.com/office/powerpoint/2010/main" val="298087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23000">
                <a:schemeClr val="bg1"/>
              </a:gs>
              <a:gs pos="100000">
                <a:schemeClr val="bg1">
                  <a:lumMod val="75000"/>
                </a:schemeClr>
              </a:gs>
              <a:gs pos="79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5" name="Picture 4" descr="RainbowB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698" y="-17398"/>
            <a:ext cx="9161396" cy="98464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395715" y="578954"/>
            <a:ext cx="5887390" cy="399291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60000"/>
              </a:lnSpc>
            </a:pPr>
            <a:r>
              <a:rPr lang="en-US" sz="3200" dirty="0" smtClean="0">
                <a:solidFill>
                  <a:srgbClr val="EEA420"/>
                </a:solidFill>
                <a:latin typeface="Arial Black"/>
                <a:cs typeface="Arial Black"/>
              </a:rPr>
              <a:t>2016 Results Highlights</a:t>
            </a:r>
            <a:endParaRPr lang="en-US" sz="3200" i="1" dirty="0">
              <a:solidFill>
                <a:srgbClr val="EEA420"/>
              </a:solidFill>
              <a:latin typeface="Arial"/>
              <a:cs typeface="Arial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95715" y="1065533"/>
            <a:ext cx="7066574" cy="0"/>
          </a:xfrm>
          <a:prstGeom prst="line">
            <a:avLst/>
          </a:prstGeom>
          <a:ln>
            <a:solidFill>
              <a:srgbClr val="B10F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3"/>
          <p:cNvSpPr>
            <a:spLocks noGrp="1"/>
          </p:cNvSpPr>
          <p:nvPr>
            <p:ph idx="10"/>
          </p:nvPr>
        </p:nvSpPr>
        <p:spPr>
          <a:xfrm>
            <a:off x="314325" y="1559668"/>
            <a:ext cx="8582025" cy="4427145"/>
          </a:xfrm>
        </p:spPr>
        <p:txBody>
          <a:bodyPr/>
          <a:lstStyle/>
          <a:p>
            <a:pPr lvl="0">
              <a:spcAft>
                <a:spcPts val="0"/>
              </a:spcAft>
            </a:pPr>
            <a:r>
              <a:rPr lang="en-US" sz="6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Questions</a:t>
            </a:r>
          </a:p>
        </p:txBody>
      </p:sp>
    </p:spTree>
    <p:extLst>
      <p:ext uri="{BB962C8B-B14F-4D97-AF65-F5344CB8AC3E}">
        <p14:creationId xmlns:p14="http://schemas.microsoft.com/office/powerpoint/2010/main" val="2728906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 Black"/>
        <a:ea typeface="ＭＳ Ｐゴシック"/>
        <a:cs typeface="Arial Unicode MS"/>
      </a:majorFont>
      <a:minorFont>
        <a:latin typeface="Arial"/>
        <a:ea typeface="ＭＳ Ｐゴシック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rgbClr val="000099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rgbClr val="000099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1959</TotalTime>
  <Words>1306</Words>
  <Application>Microsoft Macintosh PowerPoint</Application>
  <PresentationFormat>On-screen Show (4:3)</PresentationFormat>
  <Paragraphs>781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Arial Black</vt:lpstr>
      <vt:lpstr>Arial Unicode MS</vt:lpstr>
      <vt:lpstr>Calibri</vt:lpstr>
      <vt:lpstr>Century Gothic</vt:lpstr>
      <vt:lpstr>ＭＳ Ｐゴシック</vt:lpstr>
      <vt:lpstr>Times New Roman</vt:lpstr>
      <vt:lpstr>Office Theme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Which aspect of your teaching conditions most affects your willingness to keep teaching at your school?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Survey items with the greatest disparity between educators who plan to stay and those who plan to move to a different school:</vt:lpstr>
      <vt:lpstr>PowerPoint Presentation</vt:lpstr>
      <vt:lpstr>PowerPoint Presentation</vt:lpstr>
    </vt:vector>
  </TitlesOfParts>
  <Company>CPI Creative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 Philp</dc:creator>
  <cp:lastModifiedBy>Curd, Sharae</cp:lastModifiedBy>
  <cp:revision>63</cp:revision>
  <cp:lastPrinted>2016-11-02T10:22:20Z</cp:lastPrinted>
  <dcterms:created xsi:type="dcterms:W3CDTF">2014-07-25T16:05:30Z</dcterms:created>
  <dcterms:modified xsi:type="dcterms:W3CDTF">2016-11-02T14:45:24Z</dcterms:modified>
</cp:coreProperties>
</file>