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6"/>
  </p:notesMasterIdLst>
  <p:sldIdLst>
    <p:sldId id="361" r:id="rId2"/>
    <p:sldId id="362" r:id="rId3"/>
    <p:sldId id="378" r:id="rId4"/>
    <p:sldId id="380" r:id="rId5"/>
    <p:sldId id="384" r:id="rId6"/>
    <p:sldId id="385" r:id="rId7"/>
    <p:sldId id="386" r:id="rId8"/>
    <p:sldId id="389" r:id="rId9"/>
    <p:sldId id="388" r:id="rId10"/>
    <p:sldId id="390" r:id="rId11"/>
    <p:sldId id="391" r:id="rId12"/>
    <p:sldId id="392" r:id="rId13"/>
    <p:sldId id="395" r:id="rId14"/>
    <p:sldId id="393" r:id="rId15"/>
    <p:sldId id="394" r:id="rId16"/>
    <p:sldId id="257" r:id="rId17"/>
    <p:sldId id="354" r:id="rId18"/>
    <p:sldId id="355" r:id="rId19"/>
    <p:sldId id="357" r:id="rId20"/>
    <p:sldId id="353" r:id="rId21"/>
    <p:sldId id="333" r:id="rId22"/>
    <p:sldId id="262" r:id="rId23"/>
    <p:sldId id="345" r:id="rId24"/>
    <p:sldId id="34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llard, Branden" initials="BB"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62"/>
    <p:restoredTop sz="92018"/>
  </p:normalViewPr>
  <p:slideViewPr>
    <p:cSldViewPr snapToGrid="0" snapToObjects="1">
      <p:cViewPr varScale="1">
        <p:scale>
          <a:sx n="69" d="100"/>
          <a:sy n="69" d="100"/>
        </p:scale>
        <p:origin x="10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commentAuthors" Target="commentAuthors.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Pittsburgh Promise Eligibility Rate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Sheet1!$A$2:$A$8</c:f>
              <c:numCache>
                <c:formatCode>General</c:formatCode>
                <c:ptCount val="7"/>
                <c:pt idx="0">
                  <c:v>2012.0</c:v>
                </c:pt>
                <c:pt idx="1">
                  <c:v>2013.0</c:v>
                </c:pt>
                <c:pt idx="2">
                  <c:v>2014.0</c:v>
                </c:pt>
                <c:pt idx="3">
                  <c:v>2015.0</c:v>
                </c:pt>
                <c:pt idx="4">
                  <c:v>2016.0</c:v>
                </c:pt>
                <c:pt idx="5">
                  <c:v>2017.0</c:v>
                </c:pt>
                <c:pt idx="6">
                  <c:v>2018.0</c:v>
                </c:pt>
              </c:numCache>
            </c:numRef>
          </c:cat>
          <c:val>
            <c:numRef>
              <c:f>Sheet1!$B$2:$B$8</c:f>
              <c:numCache>
                <c:formatCode>General</c:formatCode>
                <c:ptCount val="7"/>
                <c:pt idx="0">
                  <c:v>18.0</c:v>
                </c:pt>
                <c:pt idx="1">
                  <c:v>22.0</c:v>
                </c:pt>
                <c:pt idx="2">
                  <c:v>25.0</c:v>
                </c:pt>
                <c:pt idx="3">
                  <c:v>32.0</c:v>
                </c:pt>
                <c:pt idx="4">
                  <c:v>40.0</c:v>
                </c:pt>
                <c:pt idx="5">
                  <c:v>34.0</c:v>
                </c:pt>
                <c:pt idx="6">
                  <c:v>36.0</c:v>
                </c:pt>
              </c:numCache>
            </c:numRef>
          </c:val>
          <c:extLst xmlns:c16r2="http://schemas.microsoft.com/office/drawing/2015/06/chart">
            <c:ext xmlns:c16="http://schemas.microsoft.com/office/drawing/2014/chart" uri="{C3380CC4-5D6E-409C-BE32-E72D297353CC}">
              <c16:uniqueId val="{00000000-727E-4ADD-BDF2-5FFBE5D7533B}"/>
            </c:ext>
          </c:extLst>
        </c:ser>
        <c:dLbls>
          <c:dLblPos val="inEnd"/>
          <c:showLegendKey val="0"/>
          <c:showVal val="1"/>
          <c:showCatName val="0"/>
          <c:showSerName val="0"/>
          <c:showPercent val="0"/>
          <c:showBubbleSize val="0"/>
        </c:dLbls>
        <c:gapWidth val="219"/>
        <c:overlap val="-27"/>
        <c:axId val="124432368"/>
        <c:axId val="124313904"/>
      </c:barChart>
      <c:catAx>
        <c:axId val="12443236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Class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313904"/>
        <c:crosses val="autoZero"/>
        <c:auto val="1"/>
        <c:lblAlgn val="ctr"/>
        <c:lblOffset val="100"/>
        <c:noMultiLvlLbl val="0"/>
      </c:catAx>
      <c:valAx>
        <c:axId val="124313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Eligibility Rate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432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77DFB2-ABE6-4013-8948-2B9C2BA3DCCC}" type="doc">
      <dgm:prSet loTypeId="urn:microsoft.com/office/officeart/2005/8/layout/hProcess11" loCatId="process" qsTypeId="urn:microsoft.com/office/officeart/2005/8/quickstyle/simple1" qsCatId="simple" csTypeId="urn:microsoft.com/office/officeart/2005/8/colors/accent1_2" csCatId="accent1" phldr="1"/>
      <dgm:spPr/>
    </dgm:pt>
    <dgm:pt modelId="{61049A37-490E-4F50-BE72-BD03A900A9C1}">
      <dgm:prSet phldrT="[Text]"/>
      <dgm:spPr/>
      <dgm:t>
        <a:bodyPr/>
        <a:lstStyle/>
        <a:p>
          <a:r>
            <a:rPr lang="en-US" b="1" i="1" dirty="0"/>
            <a:t>Fall 2012</a:t>
          </a:r>
        </a:p>
        <a:p>
          <a:r>
            <a:rPr lang="en-US" dirty="0"/>
            <a:t>Promise Eligibility Issue Identified</a:t>
          </a:r>
        </a:p>
      </dgm:t>
    </dgm:pt>
    <dgm:pt modelId="{4B5AEC74-256B-4437-ACA5-70A958DE4350}" type="parTrans" cxnId="{0808B940-2F81-4DAA-A981-77C6A826B8DA}">
      <dgm:prSet/>
      <dgm:spPr/>
      <dgm:t>
        <a:bodyPr/>
        <a:lstStyle/>
        <a:p>
          <a:endParaRPr lang="en-US"/>
        </a:p>
      </dgm:t>
    </dgm:pt>
    <dgm:pt modelId="{41CFFB71-83A0-49C6-AE40-71C32DBD81F2}" type="sibTrans" cxnId="{0808B940-2F81-4DAA-A981-77C6A826B8DA}">
      <dgm:prSet/>
      <dgm:spPr/>
      <dgm:t>
        <a:bodyPr/>
        <a:lstStyle/>
        <a:p>
          <a:endParaRPr lang="en-US"/>
        </a:p>
      </dgm:t>
    </dgm:pt>
    <dgm:pt modelId="{56CBF2FF-58D5-4327-9485-E44773E296FD}">
      <dgm:prSet phldrT="[Text]"/>
      <dgm:spPr/>
      <dgm:t>
        <a:bodyPr/>
        <a:lstStyle/>
        <a:p>
          <a:r>
            <a:rPr lang="en-US" b="1" i="1" dirty="0"/>
            <a:t>Winter 2013</a:t>
          </a:r>
        </a:p>
        <a:p>
          <a:r>
            <a:rPr lang="en-US" dirty="0"/>
            <a:t>1</a:t>
          </a:r>
          <a:r>
            <a:rPr lang="en-US" baseline="30000" dirty="0"/>
            <a:t>st</a:t>
          </a:r>
          <a:r>
            <a:rPr lang="en-US" dirty="0"/>
            <a:t> We Promise Summit</a:t>
          </a:r>
        </a:p>
      </dgm:t>
    </dgm:pt>
    <dgm:pt modelId="{CF281CDB-8261-41DF-98BD-1CAE37843AA7}" type="parTrans" cxnId="{A10D0185-4978-4AA0-A7B9-8507E68089B2}">
      <dgm:prSet/>
      <dgm:spPr/>
      <dgm:t>
        <a:bodyPr/>
        <a:lstStyle/>
        <a:p>
          <a:endParaRPr lang="en-US"/>
        </a:p>
      </dgm:t>
    </dgm:pt>
    <dgm:pt modelId="{0129C85F-724A-40DB-AAC5-594F56114C23}" type="sibTrans" cxnId="{A10D0185-4978-4AA0-A7B9-8507E68089B2}">
      <dgm:prSet/>
      <dgm:spPr/>
      <dgm:t>
        <a:bodyPr/>
        <a:lstStyle/>
        <a:p>
          <a:endParaRPr lang="en-US"/>
        </a:p>
      </dgm:t>
    </dgm:pt>
    <dgm:pt modelId="{BD76610B-B6AE-46B7-B58A-7B6ADE954CC1}">
      <dgm:prSet phldrT="[Text]"/>
      <dgm:spPr/>
      <dgm:t>
        <a:bodyPr/>
        <a:lstStyle/>
        <a:p>
          <a:r>
            <a:rPr lang="en-US" b="1" i="1" dirty="0"/>
            <a:t>Fall 2013</a:t>
          </a:r>
        </a:p>
        <a:p>
          <a:r>
            <a:rPr lang="en-US" dirty="0"/>
            <a:t>1</a:t>
          </a:r>
          <a:r>
            <a:rPr lang="en-US" baseline="30000" dirty="0"/>
            <a:t>st</a:t>
          </a:r>
          <a:r>
            <a:rPr lang="en-US" dirty="0"/>
            <a:t> Project Manager Hired. Weekly Programming Begins</a:t>
          </a:r>
        </a:p>
      </dgm:t>
    </dgm:pt>
    <dgm:pt modelId="{FC6F6FCB-5058-4828-B566-3835D802C2E3}" type="parTrans" cxnId="{B4218AB5-457C-4F9A-8CF2-4CD3378F49FF}">
      <dgm:prSet/>
      <dgm:spPr/>
      <dgm:t>
        <a:bodyPr/>
        <a:lstStyle/>
        <a:p>
          <a:endParaRPr lang="en-US"/>
        </a:p>
      </dgm:t>
    </dgm:pt>
    <dgm:pt modelId="{2DFC6251-8914-4A6A-A896-1E70FA9F21B7}" type="sibTrans" cxnId="{B4218AB5-457C-4F9A-8CF2-4CD3378F49FF}">
      <dgm:prSet/>
      <dgm:spPr/>
      <dgm:t>
        <a:bodyPr/>
        <a:lstStyle/>
        <a:p>
          <a:endParaRPr lang="en-US"/>
        </a:p>
      </dgm:t>
    </dgm:pt>
    <dgm:pt modelId="{044DC7F1-0FA8-4E08-B0D3-FE96FE4BB6EF}" type="pres">
      <dgm:prSet presAssocID="{B977DFB2-ABE6-4013-8948-2B9C2BA3DCCC}" presName="Name0" presStyleCnt="0">
        <dgm:presLayoutVars>
          <dgm:dir/>
          <dgm:resizeHandles val="exact"/>
        </dgm:presLayoutVars>
      </dgm:prSet>
      <dgm:spPr/>
    </dgm:pt>
    <dgm:pt modelId="{04739874-2468-487F-BD25-F8F51F3730E9}" type="pres">
      <dgm:prSet presAssocID="{B977DFB2-ABE6-4013-8948-2B9C2BA3DCCC}" presName="arrow" presStyleLbl="bgShp" presStyleIdx="0" presStyleCnt="1"/>
      <dgm:spPr/>
    </dgm:pt>
    <dgm:pt modelId="{A67E0B01-ACBC-4D28-845E-4E72FCD0DC72}" type="pres">
      <dgm:prSet presAssocID="{B977DFB2-ABE6-4013-8948-2B9C2BA3DCCC}" presName="points" presStyleCnt="0"/>
      <dgm:spPr/>
    </dgm:pt>
    <dgm:pt modelId="{55502F8F-60D4-499B-9126-BDEA44FFAE9C}" type="pres">
      <dgm:prSet presAssocID="{61049A37-490E-4F50-BE72-BD03A900A9C1}" presName="compositeA" presStyleCnt="0"/>
      <dgm:spPr/>
    </dgm:pt>
    <dgm:pt modelId="{836261C8-F3E2-40A3-89C2-FC59F60A5C42}" type="pres">
      <dgm:prSet presAssocID="{61049A37-490E-4F50-BE72-BD03A900A9C1}" presName="textA" presStyleLbl="revTx" presStyleIdx="0" presStyleCnt="3">
        <dgm:presLayoutVars>
          <dgm:bulletEnabled val="1"/>
        </dgm:presLayoutVars>
      </dgm:prSet>
      <dgm:spPr/>
      <dgm:t>
        <a:bodyPr/>
        <a:lstStyle/>
        <a:p>
          <a:endParaRPr lang="en-US"/>
        </a:p>
      </dgm:t>
    </dgm:pt>
    <dgm:pt modelId="{E52A5B68-F9B3-49FC-A44C-CED2D09FFA86}" type="pres">
      <dgm:prSet presAssocID="{61049A37-490E-4F50-BE72-BD03A900A9C1}" presName="circleA" presStyleLbl="node1" presStyleIdx="0" presStyleCnt="3"/>
      <dgm:spPr/>
    </dgm:pt>
    <dgm:pt modelId="{EAE55B22-5EE0-4906-B7D2-BCB8BBDB5D26}" type="pres">
      <dgm:prSet presAssocID="{61049A37-490E-4F50-BE72-BD03A900A9C1}" presName="spaceA" presStyleCnt="0"/>
      <dgm:spPr/>
    </dgm:pt>
    <dgm:pt modelId="{2BE2A12A-CD0C-4873-865A-00BA624D3249}" type="pres">
      <dgm:prSet presAssocID="{41CFFB71-83A0-49C6-AE40-71C32DBD81F2}" presName="space" presStyleCnt="0"/>
      <dgm:spPr/>
    </dgm:pt>
    <dgm:pt modelId="{D384915C-F4E5-4962-93EC-77973764FA25}" type="pres">
      <dgm:prSet presAssocID="{56CBF2FF-58D5-4327-9485-E44773E296FD}" presName="compositeB" presStyleCnt="0"/>
      <dgm:spPr/>
    </dgm:pt>
    <dgm:pt modelId="{8CDE355F-BD8B-40E6-BCE3-390C2E9B5B7A}" type="pres">
      <dgm:prSet presAssocID="{56CBF2FF-58D5-4327-9485-E44773E296FD}" presName="textB" presStyleLbl="revTx" presStyleIdx="1" presStyleCnt="3">
        <dgm:presLayoutVars>
          <dgm:bulletEnabled val="1"/>
        </dgm:presLayoutVars>
      </dgm:prSet>
      <dgm:spPr/>
      <dgm:t>
        <a:bodyPr/>
        <a:lstStyle/>
        <a:p>
          <a:endParaRPr lang="en-US"/>
        </a:p>
      </dgm:t>
    </dgm:pt>
    <dgm:pt modelId="{B84EE8DC-A032-41BD-9D23-204816948F89}" type="pres">
      <dgm:prSet presAssocID="{56CBF2FF-58D5-4327-9485-E44773E296FD}" presName="circleB" presStyleLbl="node1" presStyleIdx="1" presStyleCnt="3"/>
      <dgm:spPr/>
    </dgm:pt>
    <dgm:pt modelId="{6C83104D-8370-43E0-838C-47336A086842}" type="pres">
      <dgm:prSet presAssocID="{56CBF2FF-58D5-4327-9485-E44773E296FD}" presName="spaceB" presStyleCnt="0"/>
      <dgm:spPr/>
    </dgm:pt>
    <dgm:pt modelId="{93035393-B862-4D16-8BFE-DDDDBE3B3F2A}" type="pres">
      <dgm:prSet presAssocID="{0129C85F-724A-40DB-AAC5-594F56114C23}" presName="space" presStyleCnt="0"/>
      <dgm:spPr/>
    </dgm:pt>
    <dgm:pt modelId="{F0C40A63-804C-4BD5-BF29-F250FB1F4FE0}" type="pres">
      <dgm:prSet presAssocID="{BD76610B-B6AE-46B7-B58A-7B6ADE954CC1}" presName="compositeA" presStyleCnt="0"/>
      <dgm:spPr/>
    </dgm:pt>
    <dgm:pt modelId="{8440911F-17C1-4711-8C76-EE1140C19135}" type="pres">
      <dgm:prSet presAssocID="{BD76610B-B6AE-46B7-B58A-7B6ADE954CC1}" presName="textA" presStyleLbl="revTx" presStyleIdx="2" presStyleCnt="3">
        <dgm:presLayoutVars>
          <dgm:bulletEnabled val="1"/>
        </dgm:presLayoutVars>
      </dgm:prSet>
      <dgm:spPr/>
      <dgm:t>
        <a:bodyPr/>
        <a:lstStyle/>
        <a:p>
          <a:endParaRPr lang="en-US"/>
        </a:p>
      </dgm:t>
    </dgm:pt>
    <dgm:pt modelId="{AC8CF334-7D4D-4EB5-BB67-4B8E7493A20D}" type="pres">
      <dgm:prSet presAssocID="{BD76610B-B6AE-46B7-B58A-7B6ADE954CC1}" presName="circleA" presStyleLbl="node1" presStyleIdx="2" presStyleCnt="3"/>
      <dgm:spPr/>
    </dgm:pt>
    <dgm:pt modelId="{F408ABD9-C3F6-4B39-9AD9-9A41ED3E73E7}" type="pres">
      <dgm:prSet presAssocID="{BD76610B-B6AE-46B7-B58A-7B6ADE954CC1}" presName="spaceA" presStyleCnt="0"/>
      <dgm:spPr/>
    </dgm:pt>
  </dgm:ptLst>
  <dgm:cxnLst>
    <dgm:cxn modelId="{0808B940-2F81-4DAA-A981-77C6A826B8DA}" srcId="{B977DFB2-ABE6-4013-8948-2B9C2BA3DCCC}" destId="{61049A37-490E-4F50-BE72-BD03A900A9C1}" srcOrd="0" destOrd="0" parTransId="{4B5AEC74-256B-4437-ACA5-70A958DE4350}" sibTransId="{41CFFB71-83A0-49C6-AE40-71C32DBD81F2}"/>
    <dgm:cxn modelId="{8E33CB8E-7168-47EE-9244-6EF7D29C06F4}" type="presOf" srcId="{61049A37-490E-4F50-BE72-BD03A900A9C1}" destId="{836261C8-F3E2-40A3-89C2-FC59F60A5C42}" srcOrd="0" destOrd="0" presId="urn:microsoft.com/office/officeart/2005/8/layout/hProcess11"/>
    <dgm:cxn modelId="{3177935A-E092-4651-8FC9-91D5C0857E6A}" type="presOf" srcId="{B977DFB2-ABE6-4013-8948-2B9C2BA3DCCC}" destId="{044DC7F1-0FA8-4E08-B0D3-FE96FE4BB6EF}" srcOrd="0" destOrd="0" presId="urn:microsoft.com/office/officeart/2005/8/layout/hProcess11"/>
    <dgm:cxn modelId="{A10D0185-4978-4AA0-A7B9-8507E68089B2}" srcId="{B977DFB2-ABE6-4013-8948-2B9C2BA3DCCC}" destId="{56CBF2FF-58D5-4327-9485-E44773E296FD}" srcOrd="1" destOrd="0" parTransId="{CF281CDB-8261-41DF-98BD-1CAE37843AA7}" sibTransId="{0129C85F-724A-40DB-AAC5-594F56114C23}"/>
    <dgm:cxn modelId="{B4218AB5-457C-4F9A-8CF2-4CD3378F49FF}" srcId="{B977DFB2-ABE6-4013-8948-2B9C2BA3DCCC}" destId="{BD76610B-B6AE-46B7-B58A-7B6ADE954CC1}" srcOrd="2" destOrd="0" parTransId="{FC6F6FCB-5058-4828-B566-3835D802C2E3}" sibTransId="{2DFC6251-8914-4A6A-A896-1E70FA9F21B7}"/>
    <dgm:cxn modelId="{480F2D1C-8F4C-4265-B110-A9993CC3D45E}" type="presOf" srcId="{56CBF2FF-58D5-4327-9485-E44773E296FD}" destId="{8CDE355F-BD8B-40E6-BCE3-390C2E9B5B7A}" srcOrd="0" destOrd="0" presId="urn:microsoft.com/office/officeart/2005/8/layout/hProcess11"/>
    <dgm:cxn modelId="{CBBEC2F6-749B-484F-AD0E-8BE5179116C8}" type="presOf" srcId="{BD76610B-B6AE-46B7-B58A-7B6ADE954CC1}" destId="{8440911F-17C1-4711-8C76-EE1140C19135}" srcOrd="0" destOrd="0" presId="urn:microsoft.com/office/officeart/2005/8/layout/hProcess11"/>
    <dgm:cxn modelId="{5EEF2D6F-B5D4-4445-BCC2-544D7DDC55D5}" type="presParOf" srcId="{044DC7F1-0FA8-4E08-B0D3-FE96FE4BB6EF}" destId="{04739874-2468-487F-BD25-F8F51F3730E9}" srcOrd="0" destOrd="0" presId="urn:microsoft.com/office/officeart/2005/8/layout/hProcess11"/>
    <dgm:cxn modelId="{E059C810-A650-4702-BD25-13AB2F616B24}" type="presParOf" srcId="{044DC7F1-0FA8-4E08-B0D3-FE96FE4BB6EF}" destId="{A67E0B01-ACBC-4D28-845E-4E72FCD0DC72}" srcOrd="1" destOrd="0" presId="urn:microsoft.com/office/officeart/2005/8/layout/hProcess11"/>
    <dgm:cxn modelId="{7381695C-C9B9-499F-A0D7-614900E8FEB2}" type="presParOf" srcId="{A67E0B01-ACBC-4D28-845E-4E72FCD0DC72}" destId="{55502F8F-60D4-499B-9126-BDEA44FFAE9C}" srcOrd="0" destOrd="0" presId="urn:microsoft.com/office/officeart/2005/8/layout/hProcess11"/>
    <dgm:cxn modelId="{124DECA1-F403-40D0-A874-9A295DFAB3EC}" type="presParOf" srcId="{55502F8F-60D4-499B-9126-BDEA44FFAE9C}" destId="{836261C8-F3E2-40A3-89C2-FC59F60A5C42}" srcOrd="0" destOrd="0" presId="urn:microsoft.com/office/officeart/2005/8/layout/hProcess11"/>
    <dgm:cxn modelId="{C0EB1252-3AB5-4901-8D73-D08DF38E063C}" type="presParOf" srcId="{55502F8F-60D4-499B-9126-BDEA44FFAE9C}" destId="{E52A5B68-F9B3-49FC-A44C-CED2D09FFA86}" srcOrd="1" destOrd="0" presId="urn:microsoft.com/office/officeart/2005/8/layout/hProcess11"/>
    <dgm:cxn modelId="{3D37DF36-C2B5-43B9-A5D8-FF7DB271B8BD}" type="presParOf" srcId="{55502F8F-60D4-499B-9126-BDEA44FFAE9C}" destId="{EAE55B22-5EE0-4906-B7D2-BCB8BBDB5D26}" srcOrd="2" destOrd="0" presId="urn:microsoft.com/office/officeart/2005/8/layout/hProcess11"/>
    <dgm:cxn modelId="{444A4DAD-1B0A-44B8-A8CC-3C11121D2F50}" type="presParOf" srcId="{A67E0B01-ACBC-4D28-845E-4E72FCD0DC72}" destId="{2BE2A12A-CD0C-4873-865A-00BA624D3249}" srcOrd="1" destOrd="0" presId="urn:microsoft.com/office/officeart/2005/8/layout/hProcess11"/>
    <dgm:cxn modelId="{3E26E927-8743-4ED9-8528-375D22468FD2}" type="presParOf" srcId="{A67E0B01-ACBC-4D28-845E-4E72FCD0DC72}" destId="{D384915C-F4E5-4962-93EC-77973764FA25}" srcOrd="2" destOrd="0" presId="urn:microsoft.com/office/officeart/2005/8/layout/hProcess11"/>
    <dgm:cxn modelId="{78DDD471-DC48-449C-9C72-3A451CF6B2CE}" type="presParOf" srcId="{D384915C-F4E5-4962-93EC-77973764FA25}" destId="{8CDE355F-BD8B-40E6-BCE3-390C2E9B5B7A}" srcOrd="0" destOrd="0" presId="urn:microsoft.com/office/officeart/2005/8/layout/hProcess11"/>
    <dgm:cxn modelId="{AA5F4126-40C8-48B7-8B25-FDA2BA8D4F8C}" type="presParOf" srcId="{D384915C-F4E5-4962-93EC-77973764FA25}" destId="{B84EE8DC-A032-41BD-9D23-204816948F89}" srcOrd="1" destOrd="0" presId="urn:microsoft.com/office/officeart/2005/8/layout/hProcess11"/>
    <dgm:cxn modelId="{EA958D5A-1D47-46CF-893B-C693131FF9DB}" type="presParOf" srcId="{D384915C-F4E5-4962-93EC-77973764FA25}" destId="{6C83104D-8370-43E0-838C-47336A086842}" srcOrd="2" destOrd="0" presId="urn:microsoft.com/office/officeart/2005/8/layout/hProcess11"/>
    <dgm:cxn modelId="{D93A893D-4A52-4189-B8D7-8ED3D98BECE0}" type="presParOf" srcId="{A67E0B01-ACBC-4D28-845E-4E72FCD0DC72}" destId="{93035393-B862-4D16-8BFE-DDDDBE3B3F2A}" srcOrd="3" destOrd="0" presId="urn:microsoft.com/office/officeart/2005/8/layout/hProcess11"/>
    <dgm:cxn modelId="{A96DF1B4-8D36-48E2-AAFF-DF1032968202}" type="presParOf" srcId="{A67E0B01-ACBC-4D28-845E-4E72FCD0DC72}" destId="{F0C40A63-804C-4BD5-BF29-F250FB1F4FE0}" srcOrd="4" destOrd="0" presId="urn:microsoft.com/office/officeart/2005/8/layout/hProcess11"/>
    <dgm:cxn modelId="{3EEBD549-1A9B-4B07-BA30-3EBA06C6836E}" type="presParOf" srcId="{F0C40A63-804C-4BD5-BF29-F250FB1F4FE0}" destId="{8440911F-17C1-4711-8C76-EE1140C19135}" srcOrd="0" destOrd="0" presId="urn:microsoft.com/office/officeart/2005/8/layout/hProcess11"/>
    <dgm:cxn modelId="{028AA77A-2817-49C0-B2D8-327DA195A470}" type="presParOf" srcId="{F0C40A63-804C-4BD5-BF29-F250FB1F4FE0}" destId="{AC8CF334-7D4D-4EB5-BB67-4B8E7493A20D}" srcOrd="1" destOrd="0" presId="urn:microsoft.com/office/officeart/2005/8/layout/hProcess11"/>
    <dgm:cxn modelId="{5CE50EE1-7EC8-4FE0-8A36-B5B874F2D5BE}" type="presParOf" srcId="{F0C40A63-804C-4BD5-BF29-F250FB1F4FE0}" destId="{F408ABD9-C3F6-4B39-9AD9-9A41ED3E73E7}"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77DFB2-ABE6-4013-8948-2B9C2BA3DCCC}" type="doc">
      <dgm:prSet loTypeId="urn:microsoft.com/office/officeart/2005/8/layout/hProcess11" loCatId="process" qsTypeId="urn:microsoft.com/office/officeart/2005/8/quickstyle/simple1" qsCatId="simple" csTypeId="urn:microsoft.com/office/officeart/2005/8/colors/accent1_2" csCatId="accent1" phldr="1"/>
      <dgm:spPr/>
    </dgm:pt>
    <dgm:pt modelId="{61049A37-490E-4F50-BE72-BD03A900A9C1}">
      <dgm:prSet phldrT="[Text]"/>
      <dgm:spPr/>
      <dgm:t>
        <a:bodyPr/>
        <a:lstStyle/>
        <a:p>
          <a:r>
            <a:rPr lang="en-US" b="1" i="1" dirty="0"/>
            <a:t>Fall 2014</a:t>
          </a:r>
        </a:p>
        <a:p>
          <a:r>
            <a:rPr lang="en-US" dirty="0"/>
            <a:t>2</a:t>
          </a:r>
          <a:r>
            <a:rPr lang="en-US" baseline="30000" dirty="0"/>
            <a:t>nd</a:t>
          </a:r>
          <a:r>
            <a:rPr lang="en-US" dirty="0"/>
            <a:t> Project Manager Hired / Program Expansion</a:t>
          </a:r>
        </a:p>
      </dgm:t>
    </dgm:pt>
    <dgm:pt modelId="{4B5AEC74-256B-4437-ACA5-70A958DE4350}" type="parTrans" cxnId="{0808B940-2F81-4DAA-A981-77C6A826B8DA}">
      <dgm:prSet/>
      <dgm:spPr/>
      <dgm:t>
        <a:bodyPr/>
        <a:lstStyle/>
        <a:p>
          <a:endParaRPr lang="en-US"/>
        </a:p>
      </dgm:t>
    </dgm:pt>
    <dgm:pt modelId="{41CFFB71-83A0-49C6-AE40-71C32DBD81F2}" type="sibTrans" cxnId="{0808B940-2F81-4DAA-A981-77C6A826B8DA}">
      <dgm:prSet/>
      <dgm:spPr/>
      <dgm:t>
        <a:bodyPr/>
        <a:lstStyle/>
        <a:p>
          <a:endParaRPr lang="en-US"/>
        </a:p>
      </dgm:t>
    </dgm:pt>
    <dgm:pt modelId="{56CBF2FF-58D5-4327-9485-E44773E296FD}">
      <dgm:prSet phldrT="[Text]"/>
      <dgm:spPr/>
      <dgm:t>
        <a:bodyPr/>
        <a:lstStyle/>
        <a:p>
          <a:r>
            <a:rPr lang="en-US" b="1" i="1" dirty="0"/>
            <a:t>Spring 2015</a:t>
          </a:r>
        </a:p>
        <a:p>
          <a:r>
            <a:rPr lang="en-US" dirty="0"/>
            <a:t>1</a:t>
          </a:r>
          <a:r>
            <a:rPr lang="en-US" baseline="30000" dirty="0"/>
            <a:t>st</a:t>
          </a:r>
          <a:r>
            <a:rPr lang="en-US" dirty="0"/>
            <a:t> We Promise Luncheon</a:t>
          </a:r>
        </a:p>
      </dgm:t>
    </dgm:pt>
    <dgm:pt modelId="{CF281CDB-8261-41DF-98BD-1CAE37843AA7}" type="parTrans" cxnId="{A10D0185-4978-4AA0-A7B9-8507E68089B2}">
      <dgm:prSet/>
      <dgm:spPr/>
      <dgm:t>
        <a:bodyPr/>
        <a:lstStyle/>
        <a:p>
          <a:endParaRPr lang="en-US"/>
        </a:p>
      </dgm:t>
    </dgm:pt>
    <dgm:pt modelId="{0129C85F-724A-40DB-AAC5-594F56114C23}" type="sibTrans" cxnId="{A10D0185-4978-4AA0-A7B9-8507E68089B2}">
      <dgm:prSet/>
      <dgm:spPr/>
      <dgm:t>
        <a:bodyPr/>
        <a:lstStyle/>
        <a:p>
          <a:endParaRPr lang="en-US"/>
        </a:p>
      </dgm:t>
    </dgm:pt>
    <dgm:pt modelId="{BD76610B-B6AE-46B7-B58A-7B6ADE954CC1}">
      <dgm:prSet phldrT="[Text]"/>
      <dgm:spPr/>
      <dgm:t>
        <a:bodyPr/>
        <a:lstStyle/>
        <a:p>
          <a:r>
            <a:rPr lang="en-US" b="1" i="1" dirty="0"/>
            <a:t>Spring 2016</a:t>
          </a:r>
        </a:p>
        <a:p>
          <a:r>
            <a:rPr lang="en-US" dirty="0"/>
            <a:t>Environmental Changes Occur</a:t>
          </a:r>
        </a:p>
      </dgm:t>
    </dgm:pt>
    <dgm:pt modelId="{FC6F6FCB-5058-4828-B566-3835D802C2E3}" type="parTrans" cxnId="{B4218AB5-457C-4F9A-8CF2-4CD3378F49FF}">
      <dgm:prSet/>
      <dgm:spPr/>
      <dgm:t>
        <a:bodyPr/>
        <a:lstStyle/>
        <a:p>
          <a:endParaRPr lang="en-US"/>
        </a:p>
      </dgm:t>
    </dgm:pt>
    <dgm:pt modelId="{2DFC6251-8914-4A6A-A896-1E70FA9F21B7}" type="sibTrans" cxnId="{B4218AB5-457C-4F9A-8CF2-4CD3378F49FF}">
      <dgm:prSet/>
      <dgm:spPr/>
      <dgm:t>
        <a:bodyPr/>
        <a:lstStyle/>
        <a:p>
          <a:endParaRPr lang="en-US"/>
        </a:p>
      </dgm:t>
    </dgm:pt>
    <dgm:pt modelId="{044DC7F1-0FA8-4E08-B0D3-FE96FE4BB6EF}" type="pres">
      <dgm:prSet presAssocID="{B977DFB2-ABE6-4013-8948-2B9C2BA3DCCC}" presName="Name0" presStyleCnt="0">
        <dgm:presLayoutVars>
          <dgm:dir/>
          <dgm:resizeHandles val="exact"/>
        </dgm:presLayoutVars>
      </dgm:prSet>
      <dgm:spPr/>
    </dgm:pt>
    <dgm:pt modelId="{04739874-2468-487F-BD25-F8F51F3730E9}" type="pres">
      <dgm:prSet presAssocID="{B977DFB2-ABE6-4013-8948-2B9C2BA3DCCC}" presName="arrow" presStyleLbl="bgShp" presStyleIdx="0" presStyleCnt="1"/>
      <dgm:spPr/>
    </dgm:pt>
    <dgm:pt modelId="{A67E0B01-ACBC-4D28-845E-4E72FCD0DC72}" type="pres">
      <dgm:prSet presAssocID="{B977DFB2-ABE6-4013-8948-2B9C2BA3DCCC}" presName="points" presStyleCnt="0"/>
      <dgm:spPr/>
    </dgm:pt>
    <dgm:pt modelId="{55502F8F-60D4-499B-9126-BDEA44FFAE9C}" type="pres">
      <dgm:prSet presAssocID="{61049A37-490E-4F50-BE72-BD03A900A9C1}" presName="compositeA" presStyleCnt="0"/>
      <dgm:spPr/>
    </dgm:pt>
    <dgm:pt modelId="{836261C8-F3E2-40A3-89C2-FC59F60A5C42}" type="pres">
      <dgm:prSet presAssocID="{61049A37-490E-4F50-BE72-BD03A900A9C1}" presName="textA" presStyleLbl="revTx" presStyleIdx="0" presStyleCnt="3">
        <dgm:presLayoutVars>
          <dgm:bulletEnabled val="1"/>
        </dgm:presLayoutVars>
      </dgm:prSet>
      <dgm:spPr/>
      <dgm:t>
        <a:bodyPr/>
        <a:lstStyle/>
        <a:p>
          <a:endParaRPr lang="en-US"/>
        </a:p>
      </dgm:t>
    </dgm:pt>
    <dgm:pt modelId="{E52A5B68-F9B3-49FC-A44C-CED2D09FFA86}" type="pres">
      <dgm:prSet presAssocID="{61049A37-490E-4F50-BE72-BD03A900A9C1}" presName="circleA" presStyleLbl="node1" presStyleIdx="0" presStyleCnt="3"/>
      <dgm:spPr/>
    </dgm:pt>
    <dgm:pt modelId="{EAE55B22-5EE0-4906-B7D2-BCB8BBDB5D26}" type="pres">
      <dgm:prSet presAssocID="{61049A37-490E-4F50-BE72-BD03A900A9C1}" presName="spaceA" presStyleCnt="0"/>
      <dgm:spPr/>
    </dgm:pt>
    <dgm:pt modelId="{2BE2A12A-CD0C-4873-865A-00BA624D3249}" type="pres">
      <dgm:prSet presAssocID="{41CFFB71-83A0-49C6-AE40-71C32DBD81F2}" presName="space" presStyleCnt="0"/>
      <dgm:spPr/>
    </dgm:pt>
    <dgm:pt modelId="{D384915C-F4E5-4962-93EC-77973764FA25}" type="pres">
      <dgm:prSet presAssocID="{56CBF2FF-58D5-4327-9485-E44773E296FD}" presName="compositeB" presStyleCnt="0"/>
      <dgm:spPr/>
    </dgm:pt>
    <dgm:pt modelId="{8CDE355F-BD8B-40E6-BCE3-390C2E9B5B7A}" type="pres">
      <dgm:prSet presAssocID="{56CBF2FF-58D5-4327-9485-E44773E296FD}" presName="textB" presStyleLbl="revTx" presStyleIdx="1" presStyleCnt="3">
        <dgm:presLayoutVars>
          <dgm:bulletEnabled val="1"/>
        </dgm:presLayoutVars>
      </dgm:prSet>
      <dgm:spPr/>
      <dgm:t>
        <a:bodyPr/>
        <a:lstStyle/>
        <a:p>
          <a:endParaRPr lang="en-US"/>
        </a:p>
      </dgm:t>
    </dgm:pt>
    <dgm:pt modelId="{B84EE8DC-A032-41BD-9D23-204816948F89}" type="pres">
      <dgm:prSet presAssocID="{56CBF2FF-58D5-4327-9485-E44773E296FD}" presName="circleB" presStyleLbl="node1" presStyleIdx="1" presStyleCnt="3"/>
      <dgm:spPr/>
    </dgm:pt>
    <dgm:pt modelId="{6C83104D-8370-43E0-838C-47336A086842}" type="pres">
      <dgm:prSet presAssocID="{56CBF2FF-58D5-4327-9485-E44773E296FD}" presName="spaceB" presStyleCnt="0"/>
      <dgm:spPr/>
    </dgm:pt>
    <dgm:pt modelId="{93035393-B862-4D16-8BFE-DDDDBE3B3F2A}" type="pres">
      <dgm:prSet presAssocID="{0129C85F-724A-40DB-AAC5-594F56114C23}" presName="space" presStyleCnt="0"/>
      <dgm:spPr/>
    </dgm:pt>
    <dgm:pt modelId="{F0C40A63-804C-4BD5-BF29-F250FB1F4FE0}" type="pres">
      <dgm:prSet presAssocID="{BD76610B-B6AE-46B7-B58A-7B6ADE954CC1}" presName="compositeA" presStyleCnt="0"/>
      <dgm:spPr/>
    </dgm:pt>
    <dgm:pt modelId="{8440911F-17C1-4711-8C76-EE1140C19135}" type="pres">
      <dgm:prSet presAssocID="{BD76610B-B6AE-46B7-B58A-7B6ADE954CC1}" presName="textA" presStyleLbl="revTx" presStyleIdx="2" presStyleCnt="3">
        <dgm:presLayoutVars>
          <dgm:bulletEnabled val="1"/>
        </dgm:presLayoutVars>
      </dgm:prSet>
      <dgm:spPr/>
      <dgm:t>
        <a:bodyPr/>
        <a:lstStyle/>
        <a:p>
          <a:endParaRPr lang="en-US"/>
        </a:p>
      </dgm:t>
    </dgm:pt>
    <dgm:pt modelId="{AC8CF334-7D4D-4EB5-BB67-4B8E7493A20D}" type="pres">
      <dgm:prSet presAssocID="{BD76610B-B6AE-46B7-B58A-7B6ADE954CC1}" presName="circleA" presStyleLbl="node1" presStyleIdx="2" presStyleCnt="3"/>
      <dgm:spPr/>
    </dgm:pt>
    <dgm:pt modelId="{F408ABD9-C3F6-4B39-9AD9-9A41ED3E73E7}" type="pres">
      <dgm:prSet presAssocID="{BD76610B-B6AE-46B7-B58A-7B6ADE954CC1}" presName="spaceA" presStyleCnt="0"/>
      <dgm:spPr/>
    </dgm:pt>
  </dgm:ptLst>
  <dgm:cxnLst>
    <dgm:cxn modelId="{0808B940-2F81-4DAA-A981-77C6A826B8DA}" srcId="{B977DFB2-ABE6-4013-8948-2B9C2BA3DCCC}" destId="{61049A37-490E-4F50-BE72-BD03A900A9C1}" srcOrd="0" destOrd="0" parTransId="{4B5AEC74-256B-4437-ACA5-70A958DE4350}" sibTransId="{41CFFB71-83A0-49C6-AE40-71C32DBD81F2}"/>
    <dgm:cxn modelId="{8E33CB8E-7168-47EE-9244-6EF7D29C06F4}" type="presOf" srcId="{61049A37-490E-4F50-BE72-BD03A900A9C1}" destId="{836261C8-F3E2-40A3-89C2-FC59F60A5C42}" srcOrd="0" destOrd="0" presId="urn:microsoft.com/office/officeart/2005/8/layout/hProcess11"/>
    <dgm:cxn modelId="{3177935A-E092-4651-8FC9-91D5C0857E6A}" type="presOf" srcId="{B977DFB2-ABE6-4013-8948-2B9C2BA3DCCC}" destId="{044DC7F1-0FA8-4E08-B0D3-FE96FE4BB6EF}" srcOrd="0" destOrd="0" presId="urn:microsoft.com/office/officeart/2005/8/layout/hProcess11"/>
    <dgm:cxn modelId="{A10D0185-4978-4AA0-A7B9-8507E68089B2}" srcId="{B977DFB2-ABE6-4013-8948-2B9C2BA3DCCC}" destId="{56CBF2FF-58D5-4327-9485-E44773E296FD}" srcOrd="1" destOrd="0" parTransId="{CF281CDB-8261-41DF-98BD-1CAE37843AA7}" sibTransId="{0129C85F-724A-40DB-AAC5-594F56114C23}"/>
    <dgm:cxn modelId="{B4218AB5-457C-4F9A-8CF2-4CD3378F49FF}" srcId="{B977DFB2-ABE6-4013-8948-2B9C2BA3DCCC}" destId="{BD76610B-B6AE-46B7-B58A-7B6ADE954CC1}" srcOrd="2" destOrd="0" parTransId="{FC6F6FCB-5058-4828-B566-3835D802C2E3}" sibTransId="{2DFC6251-8914-4A6A-A896-1E70FA9F21B7}"/>
    <dgm:cxn modelId="{480F2D1C-8F4C-4265-B110-A9993CC3D45E}" type="presOf" srcId="{56CBF2FF-58D5-4327-9485-E44773E296FD}" destId="{8CDE355F-BD8B-40E6-BCE3-390C2E9B5B7A}" srcOrd="0" destOrd="0" presId="urn:microsoft.com/office/officeart/2005/8/layout/hProcess11"/>
    <dgm:cxn modelId="{CBBEC2F6-749B-484F-AD0E-8BE5179116C8}" type="presOf" srcId="{BD76610B-B6AE-46B7-B58A-7B6ADE954CC1}" destId="{8440911F-17C1-4711-8C76-EE1140C19135}" srcOrd="0" destOrd="0" presId="urn:microsoft.com/office/officeart/2005/8/layout/hProcess11"/>
    <dgm:cxn modelId="{5EEF2D6F-B5D4-4445-BCC2-544D7DDC55D5}" type="presParOf" srcId="{044DC7F1-0FA8-4E08-B0D3-FE96FE4BB6EF}" destId="{04739874-2468-487F-BD25-F8F51F3730E9}" srcOrd="0" destOrd="0" presId="urn:microsoft.com/office/officeart/2005/8/layout/hProcess11"/>
    <dgm:cxn modelId="{E059C810-A650-4702-BD25-13AB2F616B24}" type="presParOf" srcId="{044DC7F1-0FA8-4E08-B0D3-FE96FE4BB6EF}" destId="{A67E0B01-ACBC-4D28-845E-4E72FCD0DC72}" srcOrd="1" destOrd="0" presId="urn:microsoft.com/office/officeart/2005/8/layout/hProcess11"/>
    <dgm:cxn modelId="{7381695C-C9B9-499F-A0D7-614900E8FEB2}" type="presParOf" srcId="{A67E0B01-ACBC-4D28-845E-4E72FCD0DC72}" destId="{55502F8F-60D4-499B-9126-BDEA44FFAE9C}" srcOrd="0" destOrd="0" presId="urn:microsoft.com/office/officeart/2005/8/layout/hProcess11"/>
    <dgm:cxn modelId="{124DECA1-F403-40D0-A874-9A295DFAB3EC}" type="presParOf" srcId="{55502F8F-60D4-499B-9126-BDEA44FFAE9C}" destId="{836261C8-F3E2-40A3-89C2-FC59F60A5C42}" srcOrd="0" destOrd="0" presId="urn:microsoft.com/office/officeart/2005/8/layout/hProcess11"/>
    <dgm:cxn modelId="{C0EB1252-3AB5-4901-8D73-D08DF38E063C}" type="presParOf" srcId="{55502F8F-60D4-499B-9126-BDEA44FFAE9C}" destId="{E52A5B68-F9B3-49FC-A44C-CED2D09FFA86}" srcOrd="1" destOrd="0" presId="urn:microsoft.com/office/officeart/2005/8/layout/hProcess11"/>
    <dgm:cxn modelId="{3D37DF36-C2B5-43B9-A5D8-FF7DB271B8BD}" type="presParOf" srcId="{55502F8F-60D4-499B-9126-BDEA44FFAE9C}" destId="{EAE55B22-5EE0-4906-B7D2-BCB8BBDB5D26}" srcOrd="2" destOrd="0" presId="urn:microsoft.com/office/officeart/2005/8/layout/hProcess11"/>
    <dgm:cxn modelId="{444A4DAD-1B0A-44B8-A8CC-3C11121D2F50}" type="presParOf" srcId="{A67E0B01-ACBC-4D28-845E-4E72FCD0DC72}" destId="{2BE2A12A-CD0C-4873-865A-00BA624D3249}" srcOrd="1" destOrd="0" presId="urn:microsoft.com/office/officeart/2005/8/layout/hProcess11"/>
    <dgm:cxn modelId="{3E26E927-8743-4ED9-8528-375D22468FD2}" type="presParOf" srcId="{A67E0B01-ACBC-4D28-845E-4E72FCD0DC72}" destId="{D384915C-F4E5-4962-93EC-77973764FA25}" srcOrd="2" destOrd="0" presId="urn:microsoft.com/office/officeart/2005/8/layout/hProcess11"/>
    <dgm:cxn modelId="{78DDD471-DC48-449C-9C72-3A451CF6B2CE}" type="presParOf" srcId="{D384915C-F4E5-4962-93EC-77973764FA25}" destId="{8CDE355F-BD8B-40E6-BCE3-390C2E9B5B7A}" srcOrd="0" destOrd="0" presId="urn:microsoft.com/office/officeart/2005/8/layout/hProcess11"/>
    <dgm:cxn modelId="{AA5F4126-40C8-48B7-8B25-FDA2BA8D4F8C}" type="presParOf" srcId="{D384915C-F4E5-4962-93EC-77973764FA25}" destId="{B84EE8DC-A032-41BD-9D23-204816948F89}" srcOrd="1" destOrd="0" presId="urn:microsoft.com/office/officeart/2005/8/layout/hProcess11"/>
    <dgm:cxn modelId="{EA958D5A-1D47-46CF-893B-C693131FF9DB}" type="presParOf" srcId="{D384915C-F4E5-4962-93EC-77973764FA25}" destId="{6C83104D-8370-43E0-838C-47336A086842}" srcOrd="2" destOrd="0" presId="urn:microsoft.com/office/officeart/2005/8/layout/hProcess11"/>
    <dgm:cxn modelId="{D93A893D-4A52-4189-B8D7-8ED3D98BECE0}" type="presParOf" srcId="{A67E0B01-ACBC-4D28-845E-4E72FCD0DC72}" destId="{93035393-B862-4D16-8BFE-DDDDBE3B3F2A}" srcOrd="3" destOrd="0" presId="urn:microsoft.com/office/officeart/2005/8/layout/hProcess11"/>
    <dgm:cxn modelId="{A96DF1B4-8D36-48E2-AAFF-DF1032968202}" type="presParOf" srcId="{A67E0B01-ACBC-4D28-845E-4E72FCD0DC72}" destId="{F0C40A63-804C-4BD5-BF29-F250FB1F4FE0}" srcOrd="4" destOrd="0" presId="urn:microsoft.com/office/officeart/2005/8/layout/hProcess11"/>
    <dgm:cxn modelId="{3EEBD549-1A9B-4B07-BA30-3EBA06C6836E}" type="presParOf" srcId="{F0C40A63-804C-4BD5-BF29-F250FB1F4FE0}" destId="{8440911F-17C1-4711-8C76-EE1140C19135}" srcOrd="0" destOrd="0" presId="urn:microsoft.com/office/officeart/2005/8/layout/hProcess11"/>
    <dgm:cxn modelId="{028AA77A-2817-49C0-B2D8-327DA195A470}" type="presParOf" srcId="{F0C40A63-804C-4BD5-BF29-F250FB1F4FE0}" destId="{AC8CF334-7D4D-4EB5-BB67-4B8E7493A20D}" srcOrd="1" destOrd="0" presId="urn:microsoft.com/office/officeart/2005/8/layout/hProcess11"/>
    <dgm:cxn modelId="{5CE50EE1-7EC8-4FE0-8A36-B5B874F2D5BE}" type="presParOf" srcId="{F0C40A63-804C-4BD5-BF29-F250FB1F4FE0}" destId="{F408ABD9-C3F6-4B39-9AD9-9A41ED3E73E7}"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77DFB2-ABE6-4013-8948-2B9C2BA3DCCC}" type="doc">
      <dgm:prSet loTypeId="urn:microsoft.com/office/officeart/2005/8/layout/hProcess11" loCatId="process" qsTypeId="urn:microsoft.com/office/officeart/2005/8/quickstyle/simple1" qsCatId="simple" csTypeId="urn:microsoft.com/office/officeart/2005/8/colors/accent1_2" csCatId="accent1" phldr="1"/>
      <dgm:spPr/>
    </dgm:pt>
    <dgm:pt modelId="{61049A37-490E-4F50-BE72-BD03A900A9C1}">
      <dgm:prSet phldrT="[Text]"/>
      <dgm:spPr/>
      <dgm:t>
        <a:bodyPr/>
        <a:lstStyle/>
        <a:p>
          <a:r>
            <a:rPr lang="en-US" b="1" i="1" dirty="0"/>
            <a:t>Fall 2016</a:t>
          </a:r>
        </a:p>
        <a:p>
          <a:r>
            <a:rPr lang="en-US" dirty="0"/>
            <a:t>Project Managers moved to General Fund</a:t>
          </a:r>
        </a:p>
      </dgm:t>
    </dgm:pt>
    <dgm:pt modelId="{4B5AEC74-256B-4437-ACA5-70A958DE4350}" type="parTrans" cxnId="{0808B940-2F81-4DAA-A981-77C6A826B8DA}">
      <dgm:prSet/>
      <dgm:spPr/>
      <dgm:t>
        <a:bodyPr/>
        <a:lstStyle/>
        <a:p>
          <a:endParaRPr lang="en-US"/>
        </a:p>
      </dgm:t>
    </dgm:pt>
    <dgm:pt modelId="{41CFFB71-83A0-49C6-AE40-71C32DBD81F2}" type="sibTrans" cxnId="{0808B940-2F81-4DAA-A981-77C6A826B8DA}">
      <dgm:prSet/>
      <dgm:spPr/>
      <dgm:t>
        <a:bodyPr/>
        <a:lstStyle/>
        <a:p>
          <a:endParaRPr lang="en-US"/>
        </a:p>
      </dgm:t>
    </dgm:pt>
    <dgm:pt modelId="{56CBF2FF-58D5-4327-9485-E44773E296FD}">
      <dgm:prSet phldrT="[Text]"/>
      <dgm:spPr/>
      <dgm:t>
        <a:bodyPr/>
        <a:lstStyle/>
        <a:p>
          <a:r>
            <a:rPr lang="en-US" b="1" i="1" dirty="0"/>
            <a:t>Fall 2017</a:t>
          </a:r>
        </a:p>
        <a:p>
          <a:r>
            <a:rPr lang="en-US" dirty="0"/>
            <a:t>Site Based Audits begin</a:t>
          </a:r>
        </a:p>
      </dgm:t>
    </dgm:pt>
    <dgm:pt modelId="{CF281CDB-8261-41DF-98BD-1CAE37843AA7}" type="parTrans" cxnId="{A10D0185-4978-4AA0-A7B9-8507E68089B2}">
      <dgm:prSet/>
      <dgm:spPr/>
      <dgm:t>
        <a:bodyPr/>
        <a:lstStyle/>
        <a:p>
          <a:endParaRPr lang="en-US"/>
        </a:p>
      </dgm:t>
    </dgm:pt>
    <dgm:pt modelId="{0129C85F-724A-40DB-AAC5-594F56114C23}" type="sibTrans" cxnId="{A10D0185-4978-4AA0-A7B9-8507E68089B2}">
      <dgm:prSet/>
      <dgm:spPr/>
      <dgm:t>
        <a:bodyPr/>
        <a:lstStyle/>
        <a:p>
          <a:endParaRPr lang="en-US"/>
        </a:p>
      </dgm:t>
    </dgm:pt>
    <dgm:pt modelId="{BD76610B-B6AE-46B7-B58A-7B6ADE954CC1}">
      <dgm:prSet phldrT="[Text]"/>
      <dgm:spPr/>
      <dgm:t>
        <a:bodyPr/>
        <a:lstStyle/>
        <a:p>
          <a:r>
            <a:rPr lang="en-US" b="1" i="1" dirty="0"/>
            <a:t>Fall 2018</a:t>
          </a:r>
        </a:p>
        <a:p>
          <a:r>
            <a:rPr lang="en-US" dirty="0"/>
            <a:t>Incremental Program Changes are rolled out</a:t>
          </a:r>
        </a:p>
      </dgm:t>
    </dgm:pt>
    <dgm:pt modelId="{FC6F6FCB-5058-4828-B566-3835D802C2E3}" type="parTrans" cxnId="{B4218AB5-457C-4F9A-8CF2-4CD3378F49FF}">
      <dgm:prSet/>
      <dgm:spPr/>
      <dgm:t>
        <a:bodyPr/>
        <a:lstStyle/>
        <a:p>
          <a:endParaRPr lang="en-US"/>
        </a:p>
      </dgm:t>
    </dgm:pt>
    <dgm:pt modelId="{2DFC6251-8914-4A6A-A896-1E70FA9F21B7}" type="sibTrans" cxnId="{B4218AB5-457C-4F9A-8CF2-4CD3378F49FF}">
      <dgm:prSet/>
      <dgm:spPr/>
      <dgm:t>
        <a:bodyPr/>
        <a:lstStyle/>
        <a:p>
          <a:endParaRPr lang="en-US"/>
        </a:p>
      </dgm:t>
    </dgm:pt>
    <dgm:pt modelId="{044DC7F1-0FA8-4E08-B0D3-FE96FE4BB6EF}" type="pres">
      <dgm:prSet presAssocID="{B977DFB2-ABE6-4013-8948-2B9C2BA3DCCC}" presName="Name0" presStyleCnt="0">
        <dgm:presLayoutVars>
          <dgm:dir/>
          <dgm:resizeHandles val="exact"/>
        </dgm:presLayoutVars>
      </dgm:prSet>
      <dgm:spPr/>
    </dgm:pt>
    <dgm:pt modelId="{04739874-2468-487F-BD25-F8F51F3730E9}" type="pres">
      <dgm:prSet presAssocID="{B977DFB2-ABE6-4013-8948-2B9C2BA3DCCC}" presName="arrow" presStyleLbl="bgShp" presStyleIdx="0" presStyleCnt="1"/>
      <dgm:spPr/>
    </dgm:pt>
    <dgm:pt modelId="{A67E0B01-ACBC-4D28-845E-4E72FCD0DC72}" type="pres">
      <dgm:prSet presAssocID="{B977DFB2-ABE6-4013-8948-2B9C2BA3DCCC}" presName="points" presStyleCnt="0"/>
      <dgm:spPr/>
    </dgm:pt>
    <dgm:pt modelId="{55502F8F-60D4-499B-9126-BDEA44FFAE9C}" type="pres">
      <dgm:prSet presAssocID="{61049A37-490E-4F50-BE72-BD03A900A9C1}" presName="compositeA" presStyleCnt="0"/>
      <dgm:spPr/>
    </dgm:pt>
    <dgm:pt modelId="{836261C8-F3E2-40A3-89C2-FC59F60A5C42}" type="pres">
      <dgm:prSet presAssocID="{61049A37-490E-4F50-BE72-BD03A900A9C1}" presName="textA" presStyleLbl="revTx" presStyleIdx="0" presStyleCnt="3">
        <dgm:presLayoutVars>
          <dgm:bulletEnabled val="1"/>
        </dgm:presLayoutVars>
      </dgm:prSet>
      <dgm:spPr/>
      <dgm:t>
        <a:bodyPr/>
        <a:lstStyle/>
        <a:p>
          <a:endParaRPr lang="en-US"/>
        </a:p>
      </dgm:t>
    </dgm:pt>
    <dgm:pt modelId="{E52A5B68-F9B3-49FC-A44C-CED2D09FFA86}" type="pres">
      <dgm:prSet presAssocID="{61049A37-490E-4F50-BE72-BD03A900A9C1}" presName="circleA" presStyleLbl="node1" presStyleIdx="0" presStyleCnt="3"/>
      <dgm:spPr/>
    </dgm:pt>
    <dgm:pt modelId="{EAE55B22-5EE0-4906-B7D2-BCB8BBDB5D26}" type="pres">
      <dgm:prSet presAssocID="{61049A37-490E-4F50-BE72-BD03A900A9C1}" presName="spaceA" presStyleCnt="0"/>
      <dgm:spPr/>
    </dgm:pt>
    <dgm:pt modelId="{2BE2A12A-CD0C-4873-865A-00BA624D3249}" type="pres">
      <dgm:prSet presAssocID="{41CFFB71-83A0-49C6-AE40-71C32DBD81F2}" presName="space" presStyleCnt="0"/>
      <dgm:spPr/>
    </dgm:pt>
    <dgm:pt modelId="{D384915C-F4E5-4962-93EC-77973764FA25}" type="pres">
      <dgm:prSet presAssocID="{56CBF2FF-58D5-4327-9485-E44773E296FD}" presName="compositeB" presStyleCnt="0"/>
      <dgm:spPr/>
    </dgm:pt>
    <dgm:pt modelId="{8CDE355F-BD8B-40E6-BCE3-390C2E9B5B7A}" type="pres">
      <dgm:prSet presAssocID="{56CBF2FF-58D5-4327-9485-E44773E296FD}" presName="textB" presStyleLbl="revTx" presStyleIdx="1" presStyleCnt="3">
        <dgm:presLayoutVars>
          <dgm:bulletEnabled val="1"/>
        </dgm:presLayoutVars>
      </dgm:prSet>
      <dgm:spPr/>
      <dgm:t>
        <a:bodyPr/>
        <a:lstStyle/>
        <a:p>
          <a:endParaRPr lang="en-US"/>
        </a:p>
      </dgm:t>
    </dgm:pt>
    <dgm:pt modelId="{B84EE8DC-A032-41BD-9D23-204816948F89}" type="pres">
      <dgm:prSet presAssocID="{56CBF2FF-58D5-4327-9485-E44773E296FD}" presName="circleB" presStyleLbl="node1" presStyleIdx="1" presStyleCnt="3"/>
      <dgm:spPr/>
    </dgm:pt>
    <dgm:pt modelId="{6C83104D-8370-43E0-838C-47336A086842}" type="pres">
      <dgm:prSet presAssocID="{56CBF2FF-58D5-4327-9485-E44773E296FD}" presName="spaceB" presStyleCnt="0"/>
      <dgm:spPr/>
    </dgm:pt>
    <dgm:pt modelId="{93035393-B862-4D16-8BFE-DDDDBE3B3F2A}" type="pres">
      <dgm:prSet presAssocID="{0129C85F-724A-40DB-AAC5-594F56114C23}" presName="space" presStyleCnt="0"/>
      <dgm:spPr/>
    </dgm:pt>
    <dgm:pt modelId="{F0C40A63-804C-4BD5-BF29-F250FB1F4FE0}" type="pres">
      <dgm:prSet presAssocID="{BD76610B-B6AE-46B7-B58A-7B6ADE954CC1}" presName="compositeA" presStyleCnt="0"/>
      <dgm:spPr/>
    </dgm:pt>
    <dgm:pt modelId="{8440911F-17C1-4711-8C76-EE1140C19135}" type="pres">
      <dgm:prSet presAssocID="{BD76610B-B6AE-46B7-B58A-7B6ADE954CC1}" presName="textA" presStyleLbl="revTx" presStyleIdx="2" presStyleCnt="3">
        <dgm:presLayoutVars>
          <dgm:bulletEnabled val="1"/>
        </dgm:presLayoutVars>
      </dgm:prSet>
      <dgm:spPr/>
      <dgm:t>
        <a:bodyPr/>
        <a:lstStyle/>
        <a:p>
          <a:endParaRPr lang="en-US"/>
        </a:p>
      </dgm:t>
    </dgm:pt>
    <dgm:pt modelId="{AC8CF334-7D4D-4EB5-BB67-4B8E7493A20D}" type="pres">
      <dgm:prSet presAssocID="{BD76610B-B6AE-46B7-B58A-7B6ADE954CC1}" presName="circleA" presStyleLbl="node1" presStyleIdx="2" presStyleCnt="3"/>
      <dgm:spPr/>
    </dgm:pt>
    <dgm:pt modelId="{F408ABD9-C3F6-4B39-9AD9-9A41ED3E73E7}" type="pres">
      <dgm:prSet presAssocID="{BD76610B-B6AE-46B7-B58A-7B6ADE954CC1}" presName="spaceA" presStyleCnt="0"/>
      <dgm:spPr/>
    </dgm:pt>
  </dgm:ptLst>
  <dgm:cxnLst>
    <dgm:cxn modelId="{0808B940-2F81-4DAA-A981-77C6A826B8DA}" srcId="{B977DFB2-ABE6-4013-8948-2B9C2BA3DCCC}" destId="{61049A37-490E-4F50-BE72-BD03A900A9C1}" srcOrd="0" destOrd="0" parTransId="{4B5AEC74-256B-4437-ACA5-70A958DE4350}" sibTransId="{41CFFB71-83A0-49C6-AE40-71C32DBD81F2}"/>
    <dgm:cxn modelId="{8E33CB8E-7168-47EE-9244-6EF7D29C06F4}" type="presOf" srcId="{61049A37-490E-4F50-BE72-BD03A900A9C1}" destId="{836261C8-F3E2-40A3-89C2-FC59F60A5C42}" srcOrd="0" destOrd="0" presId="urn:microsoft.com/office/officeart/2005/8/layout/hProcess11"/>
    <dgm:cxn modelId="{3177935A-E092-4651-8FC9-91D5C0857E6A}" type="presOf" srcId="{B977DFB2-ABE6-4013-8948-2B9C2BA3DCCC}" destId="{044DC7F1-0FA8-4E08-B0D3-FE96FE4BB6EF}" srcOrd="0" destOrd="0" presId="urn:microsoft.com/office/officeart/2005/8/layout/hProcess11"/>
    <dgm:cxn modelId="{A10D0185-4978-4AA0-A7B9-8507E68089B2}" srcId="{B977DFB2-ABE6-4013-8948-2B9C2BA3DCCC}" destId="{56CBF2FF-58D5-4327-9485-E44773E296FD}" srcOrd="1" destOrd="0" parTransId="{CF281CDB-8261-41DF-98BD-1CAE37843AA7}" sibTransId="{0129C85F-724A-40DB-AAC5-594F56114C23}"/>
    <dgm:cxn modelId="{B4218AB5-457C-4F9A-8CF2-4CD3378F49FF}" srcId="{B977DFB2-ABE6-4013-8948-2B9C2BA3DCCC}" destId="{BD76610B-B6AE-46B7-B58A-7B6ADE954CC1}" srcOrd="2" destOrd="0" parTransId="{FC6F6FCB-5058-4828-B566-3835D802C2E3}" sibTransId="{2DFC6251-8914-4A6A-A896-1E70FA9F21B7}"/>
    <dgm:cxn modelId="{480F2D1C-8F4C-4265-B110-A9993CC3D45E}" type="presOf" srcId="{56CBF2FF-58D5-4327-9485-E44773E296FD}" destId="{8CDE355F-BD8B-40E6-BCE3-390C2E9B5B7A}" srcOrd="0" destOrd="0" presId="urn:microsoft.com/office/officeart/2005/8/layout/hProcess11"/>
    <dgm:cxn modelId="{CBBEC2F6-749B-484F-AD0E-8BE5179116C8}" type="presOf" srcId="{BD76610B-B6AE-46B7-B58A-7B6ADE954CC1}" destId="{8440911F-17C1-4711-8C76-EE1140C19135}" srcOrd="0" destOrd="0" presId="urn:microsoft.com/office/officeart/2005/8/layout/hProcess11"/>
    <dgm:cxn modelId="{5EEF2D6F-B5D4-4445-BCC2-544D7DDC55D5}" type="presParOf" srcId="{044DC7F1-0FA8-4E08-B0D3-FE96FE4BB6EF}" destId="{04739874-2468-487F-BD25-F8F51F3730E9}" srcOrd="0" destOrd="0" presId="urn:microsoft.com/office/officeart/2005/8/layout/hProcess11"/>
    <dgm:cxn modelId="{E059C810-A650-4702-BD25-13AB2F616B24}" type="presParOf" srcId="{044DC7F1-0FA8-4E08-B0D3-FE96FE4BB6EF}" destId="{A67E0B01-ACBC-4D28-845E-4E72FCD0DC72}" srcOrd="1" destOrd="0" presId="urn:microsoft.com/office/officeart/2005/8/layout/hProcess11"/>
    <dgm:cxn modelId="{7381695C-C9B9-499F-A0D7-614900E8FEB2}" type="presParOf" srcId="{A67E0B01-ACBC-4D28-845E-4E72FCD0DC72}" destId="{55502F8F-60D4-499B-9126-BDEA44FFAE9C}" srcOrd="0" destOrd="0" presId="urn:microsoft.com/office/officeart/2005/8/layout/hProcess11"/>
    <dgm:cxn modelId="{124DECA1-F403-40D0-A874-9A295DFAB3EC}" type="presParOf" srcId="{55502F8F-60D4-499B-9126-BDEA44FFAE9C}" destId="{836261C8-F3E2-40A3-89C2-FC59F60A5C42}" srcOrd="0" destOrd="0" presId="urn:microsoft.com/office/officeart/2005/8/layout/hProcess11"/>
    <dgm:cxn modelId="{C0EB1252-3AB5-4901-8D73-D08DF38E063C}" type="presParOf" srcId="{55502F8F-60D4-499B-9126-BDEA44FFAE9C}" destId="{E52A5B68-F9B3-49FC-A44C-CED2D09FFA86}" srcOrd="1" destOrd="0" presId="urn:microsoft.com/office/officeart/2005/8/layout/hProcess11"/>
    <dgm:cxn modelId="{3D37DF36-C2B5-43B9-A5D8-FF7DB271B8BD}" type="presParOf" srcId="{55502F8F-60D4-499B-9126-BDEA44FFAE9C}" destId="{EAE55B22-5EE0-4906-B7D2-BCB8BBDB5D26}" srcOrd="2" destOrd="0" presId="urn:microsoft.com/office/officeart/2005/8/layout/hProcess11"/>
    <dgm:cxn modelId="{444A4DAD-1B0A-44B8-A8CC-3C11121D2F50}" type="presParOf" srcId="{A67E0B01-ACBC-4D28-845E-4E72FCD0DC72}" destId="{2BE2A12A-CD0C-4873-865A-00BA624D3249}" srcOrd="1" destOrd="0" presId="urn:microsoft.com/office/officeart/2005/8/layout/hProcess11"/>
    <dgm:cxn modelId="{3E26E927-8743-4ED9-8528-375D22468FD2}" type="presParOf" srcId="{A67E0B01-ACBC-4D28-845E-4E72FCD0DC72}" destId="{D384915C-F4E5-4962-93EC-77973764FA25}" srcOrd="2" destOrd="0" presId="urn:microsoft.com/office/officeart/2005/8/layout/hProcess11"/>
    <dgm:cxn modelId="{78DDD471-DC48-449C-9C72-3A451CF6B2CE}" type="presParOf" srcId="{D384915C-F4E5-4962-93EC-77973764FA25}" destId="{8CDE355F-BD8B-40E6-BCE3-390C2E9B5B7A}" srcOrd="0" destOrd="0" presId="urn:microsoft.com/office/officeart/2005/8/layout/hProcess11"/>
    <dgm:cxn modelId="{AA5F4126-40C8-48B7-8B25-FDA2BA8D4F8C}" type="presParOf" srcId="{D384915C-F4E5-4962-93EC-77973764FA25}" destId="{B84EE8DC-A032-41BD-9D23-204816948F89}" srcOrd="1" destOrd="0" presId="urn:microsoft.com/office/officeart/2005/8/layout/hProcess11"/>
    <dgm:cxn modelId="{EA958D5A-1D47-46CF-893B-C693131FF9DB}" type="presParOf" srcId="{D384915C-F4E5-4962-93EC-77973764FA25}" destId="{6C83104D-8370-43E0-838C-47336A086842}" srcOrd="2" destOrd="0" presId="urn:microsoft.com/office/officeart/2005/8/layout/hProcess11"/>
    <dgm:cxn modelId="{D93A893D-4A52-4189-B8D7-8ED3D98BECE0}" type="presParOf" srcId="{A67E0B01-ACBC-4D28-845E-4E72FCD0DC72}" destId="{93035393-B862-4D16-8BFE-DDDDBE3B3F2A}" srcOrd="3" destOrd="0" presId="urn:microsoft.com/office/officeart/2005/8/layout/hProcess11"/>
    <dgm:cxn modelId="{A96DF1B4-8D36-48E2-AAFF-DF1032968202}" type="presParOf" srcId="{A67E0B01-ACBC-4D28-845E-4E72FCD0DC72}" destId="{F0C40A63-804C-4BD5-BF29-F250FB1F4FE0}" srcOrd="4" destOrd="0" presId="urn:microsoft.com/office/officeart/2005/8/layout/hProcess11"/>
    <dgm:cxn modelId="{3EEBD549-1A9B-4B07-BA30-3EBA06C6836E}" type="presParOf" srcId="{F0C40A63-804C-4BD5-BF29-F250FB1F4FE0}" destId="{8440911F-17C1-4711-8C76-EE1140C19135}" srcOrd="0" destOrd="0" presId="urn:microsoft.com/office/officeart/2005/8/layout/hProcess11"/>
    <dgm:cxn modelId="{028AA77A-2817-49C0-B2D8-327DA195A470}" type="presParOf" srcId="{F0C40A63-804C-4BD5-BF29-F250FB1F4FE0}" destId="{AC8CF334-7D4D-4EB5-BB67-4B8E7493A20D}" srcOrd="1" destOrd="0" presId="urn:microsoft.com/office/officeart/2005/8/layout/hProcess11"/>
    <dgm:cxn modelId="{5CE50EE1-7EC8-4FE0-8A36-B5B874F2D5BE}" type="presParOf" srcId="{F0C40A63-804C-4BD5-BF29-F250FB1F4FE0}" destId="{F408ABD9-C3F6-4B39-9AD9-9A41ED3E73E7}"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39874-2468-487F-BD25-F8F51F3730E9}">
      <dsp:nvSpPr>
        <dsp:cNvPr id="0" name=""/>
        <dsp:cNvSpPr/>
      </dsp:nvSpPr>
      <dsp:spPr>
        <a:xfrm>
          <a:off x="0" y="1305401"/>
          <a:ext cx="10515600" cy="174053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6261C8-F3E2-40A3-89C2-FC59F60A5C42}">
      <dsp:nvSpPr>
        <dsp:cNvPr id="0" name=""/>
        <dsp:cNvSpPr/>
      </dsp:nvSpPr>
      <dsp:spPr>
        <a:xfrm>
          <a:off x="4621"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Fall 2012</a:t>
          </a:r>
        </a:p>
        <a:p>
          <a:pPr lvl="0" algn="ctr" defTabSz="1022350">
            <a:lnSpc>
              <a:spcPct val="90000"/>
            </a:lnSpc>
            <a:spcBef>
              <a:spcPct val="0"/>
            </a:spcBef>
            <a:spcAft>
              <a:spcPct val="35000"/>
            </a:spcAft>
          </a:pPr>
          <a:r>
            <a:rPr lang="en-US" sz="2300" kern="1200" dirty="0"/>
            <a:t>Promise Eligibility Issue Identified</a:t>
          </a:r>
        </a:p>
      </dsp:txBody>
      <dsp:txXfrm>
        <a:off x="4621" y="0"/>
        <a:ext cx="3049934" cy="1740535"/>
      </dsp:txXfrm>
    </dsp:sp>
    <dsp:sp modelId="{E52A5B68-F9B3-49FC-A44C-CED2D09FFA86}">
      <dsp:nvSpPr>
        <dsp:cNvPr id="0" name=""/>
        <dsp:cNvSpPr/>
      </dsp:nvSpPr>
      <dsp:spPr>
        <a:xfrm>
          <a:off x="1312021"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DE355F-BD8B-40E6-BCE3-390C2E9B5B7A}">
      <dsp:nvSpPr>
        <dsp:cNvPr id="0" name=""/>
        <dsp:cNvSpPr/>
      </dsp:nvSpPr>
      <dsp:spPr>
        <a:xfrm>
          <a:off x="3207052" y="2610802"/>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lvl="0" algn="ctr" defTabSz="1022350">
            <a:lnSpc>
              <a:spcPct val="90000"/>
            </a:lnSpc>
            <a:spcBef>
              <a:spcPct val="0"/>
            </a:spcBef>
            <a:spcAft>
              <a:spcPct val="35000"/>
            </a:spcAft>
          </a:pPr>
          <a:r>
            <a:rPr lang="en-US" sz="2300" b="1" i="1" kern="1200" dirty="0"/>
            <a:t>Winter 2013</a:t>
          </a:r>
        </a:p>
        <a:p>
          <a:pPr lvl="0" algn="ctr" defTabSz="1022350">
            <a:lnSpc>
              <a:spcPct val="90000"/>
            </a:lnSpc>
            <a:spcBef>
              <a:spcPct val="0"/>
            </a:spcBef>
            <a:spcAft>
              <a:spcPct val="35000"/>
            </a:spcAft>
          </a:pPr>
          <a:r>
            <a:rPr lang="en-US" sz="2300" kern="1200" dirty="0"/>
            <a:t>1</a:t>
          </a:r>
          <a:r>
            <a:rPr lang="en-US" sz="2300" kern="1200" baseline="30000" dirty="0"/>
            <a:t>st</a:t>
          </a:r>
          <a:r>
            <a:rPr lang="en-US" sz="2300" kern="1200" dirty="0"/>
            <a:t> We Promise Summit</a:t>
          </a:r>
        </a:p>
      </dsp:txBody>
      <dsp:txXfrm>
        <a:off x="3207052" y="2610802"/>
        <a:ext cx="3049934" cy="1740535"/>
      </dsp:txXfrm>
    </dsp:sp>
    <dsp:sp modelId="{B84EE8DC-A032-41BD-9D23-204816948F89}">
      <dsp:nvSpPr>
        <dsp:cNvPr id="0" name=""/>
        <dsp:cNvSpPr/>
      </dsp:nvSpPr>
      <dsp:spPr>
        <a:xfrm>
          <a:off x="4514453"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0911F-17C1-4711-8C76-EE1140C19135}">
      <dsp:nvSpPr>
        <dsp:cNvPr id="0" name=""/>
        <dsp:cNvSpPr/>
      </dsp:nvSpPr>
      <dsp:spPr>
        <a:xfrm>
          <a:off x="6409484"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Fall 2013</a:t>
          </a:r>
        </a:p>
        <a:p>
          <a:pPr lvl="0" algn="ctr" defTabSz="1022350">
            <a:lnSpc>
              <a:spcPct val="90000"/>
            </a:lnSpc>
            <a:spcBef>
              <a:spcPct val="0"/>
            </a:spcBef>
            <a:spcAft>
              <a:spcPct val="35000"/>
            </a:spcAft>
          </a:pPr>
          <a:r>
            <a:rPr lang="en-US" sz="2300" kern="1200" dirty="0"/>
            <a:t>1</a:t>
          </a:r>
          <a:r>
            <a:rPr lang="en-US" sz="2300" kern="1200" baseline="30000" dirty="0"/>
            <a:t>st</a:t>
          </a:r>
          <a:r>
            <a:rPr lang="en-US" sz="2300" kern="1200" dirty="0"/>
            <a:t> Project Manager Hired. Weekly Programming Begins</a:t>
          </a:r>
        </a:p>
      </dsp:txBody>
      <dsp:txXfrm>
        <a:off x="6409484" y="0"/>
        <a:ext cx="3049934" cy="1740535"/>
      </dsp:txXfrm>
    </dsp:sp>
    <dsp:sp modelId="{AC8CF334-7D4D-4EB5-BB67-4B8E7493A20D}">
      <dsp:nvSpPr>
        <dsp:cNvPr id="0" name=""/>
        <dsp:cNvSpPr/>
      </dsp:nvSpPr>
      <dsp:spPr>
        <a:xfrm>
          <a:off x="7716884"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39874-2468-487F-BD25-F8F51F3730E9}">
      <dsp:nvSpPr>
        <dsp:cNvPr id="0" name=""/>
        <dsp:cNvSpPr/>
      </dsp:nvSpPr>
      <dsp:spPr>
        <a:xfrm>
          <a:off x="0" y="1305401"/>
          <a:ext cx="10515600" cy="174053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6261C8-F3E2-40A3-89C2-FC59F60A5C42}">
      <dsp:nvSpPr>
        <dsp:cNvPr id="0" name=""/>
        <dsp:cNvSpPr/>
      </dsp:nvSpPr>
      <dsp:spPr>
        <a:xfrm>
          <a:off x="4621"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Fall 2014</a:t>
          </a:r>
        </a:p>
        <a:p>
          <a:pPr lvl="0" algn="ctr" defTabSz="1022350">
            <a:lnSpc>
              <a:spcPct val="90000"/>
            </a:lnSpc>
            <a:spcBef>
              <a:spcPct val="0"/>
            </a:spcBef>
            <a:spcAft>
              <a:spcPct val="35000"/>
            </a:spcAft>
          </a:pPr>
          <a:r>
            <a:rPr lang="en-US" sz="2300" kern="1200" dirty="0"/>
            <a:t>2</a:t>
          </a:r>
          <a:r>
            <a:rPr lang="en-US" sz="2300" kern="1200" baseline="30000" dirty="0"/>
            <a:t>nd</a:t>
          </a:r>
          <a:r>
            <a:rPr lang="en-US" sz="2300" kern="1200" dirty="0"/>
            <a:t> Project Manager Hired / Program Expansion</a:t>
          </a:r>
        </a:p>
      </dsp:txBody>
      <dsp:txXfrm>
        <a:off x="4621" y="0"/>
        <a:ext cx="3049934" cy="1740535"/>
      </dsp:txXfrm>
    </dsp:sp>
    <dsp:sp modelId="{E52A5B68-F9B3-49FC-A44C-CED2D09FFA86}">
      <dsp:nvSpPr>
        <dsp:cNvPr id="0" name=""/>
        <dsp:cNvSpPr/>
      </dsp:nvSpPr>
      <dsp:spPr>
        <a:xfrm>
          <a:off x="1312021"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DE355F-BD8B-40E6-BCE3-390C2E9B5B7A}">
      <dsp:nvSpPr>
        <dsp:cNvPr id="0" name=""/>
        <dsp:cNvSpPr/>
      </dsp:nvSpPr>
      <dsp:spPr>
        <a:xfrm>
          <a:off x="3207052" y="2610802"/>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lvl="0" algn="ctr" defTabSz="1022350">
            <a:lnSpc>
              <a:spcPct val="90000"/>
            </a:lnSpc>
            <a:spcBef>
              <a:spcPct val="0"/>
            </a:spcBef>
            <a:spcAft>
              <a:spcPct val="35000"/>
            </a:spcAft>
          </a:pPr>
          <a:r>
            <a:rPr lang="en-US" sz="2300" b="1" i="1" kern="1200" dirty="0"/>
            <a:t>Spring 2015</a:t>
          </a:r>
        </a:p>
        <a:p>
          <a:pPr lvl="0" algn="ctr" defTabSz="1022350">
            <a:lnSpc>
              <a:spcPct val="90000"/>
            </a:lnSpc>
            <a:spcBef>
              <a:spcPct val="0"/>
            </a:spcBef>
            <a:spcAft>
              <a:spcPct val="35000"/>
            </a:spcAft>
          </a:pPr>
          <a:r>
            <a:rPr lang="en-US" sz="2300" kern="1200" dirty="0"/>
            <a:t>1</a:t>
          </a:r>
          <a:r>
            <a:rPr lang="en-US" sz="2300" kern="1200" baseline="30000" dirty="0"/>
            <a:t>st</a:t>
          </a:r>
          <a:r>
            <a:rPr lang="en-US" sz="2300" kern="1200" dirty="0"/>
            <a:t> We Promise Luncheon</a:t>
          </a:r>
        </a:p>
      </dsp:txBody>
      <dsp:txXfrm>
        <a:off x="3207052" y="2610802"/>
        <a:ext cx="3049934" cy="1740535"/>
      </dsp:txXfrm>
    </dsp:sp>
    <dsp:sp modelId="{B84EE8DC-A032-41BD-9D23-204816948F89}">
      <dsp:nvSpPr>
        <dsp:cNvPr id="0" name=""/>
        <dsp:cNvSpPr/>
      </dsp:nvSpPr>
      <dsp:spPr>
        <a:xfrm>
          <a:off x="4514453"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0911F-17C1-4711-8C76-EE1140C19135}">
      <dsp:nvSpPr>
        <dsp:cNvPr id="0" name=""/>
        <dsp:cNvSpPr/>
      </dsp:nvSpPr>
      <dsp:spPr>
        <a:xfrm>
          <a:off x="6409484"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Spring 2016</a:t>
          </a:r>
        </a:p>
        <a:p>
          <a:pPr lvl="0" algn="ctr" defTabSz="1022350">
            <a:lnSpc>
              <a:spcPct val="90000"/>
            </a:lnSpc>
            <a:spcBef>
              <a:spcPct val="0"/>
            </a:spcBef>
            <a:spcAft>
              <a:spcPct val="35000"/>
            </a:spcAft>
          </a:pPr>
          <a:r>
            <a:rPr lang="en-US" sz="2300" kern="1200" dirty="0"/>
            <a:t>Environmental Changes Occur</a:t>
          </a:r>
        </a:p>
      </dsp:txBody>
      <dsp:txXfrm>
        <a:off x="6409484" y="0"/>
        <a:ext cx="3049934" cy="1740535"/>
      </dsp:txXfrm>
    </dsp:sp>
    <dsp:sp modelId="{AC8CF334-7D4D-4EB5-BB67-4B8E7493A20D}">
      <dsp:nvSpPr>
        <dsp:cNvPr id="0" name=""/>
        <dsp:cNvSpPr/>
      </dsp:nvSpPr>
      <dsp:spPr>
        <a:xfrm>
          <a:off x="7716884"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39874-2468-487F-BD25-F8F51F3730E9}">
      <dsp:nvSpPr>
        <dsp:cNvPr id="0" name=""/>
        <dsp:cNvSpPr/>
      </dsp:nvSpPr>
      <dsp:spPr>
        <a:xfrm>
          <a:off x="0" y="1305401"/>
          <a:ext cx="10515600" cy="1740535"/>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6261C8-F3E2-40A3-89C2-FC59F60A5C42}">
      <dsp:nvSpPr>
        <dsp:cNvPr id="0" name=""/>
        <dsp:cNvSpPr/>
      </dsp:nvSpPr>
      <dsp:spPr>
        <a:xfrm>
          <a:off x="4621"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Fall 2016</a:t>
          </a:r>
        </a:p>
        <a:p>
          <a:pPr lvl="0" algn="ctr" defTabSz="1022350">
            <a:lnSpc>
              <a:spcPct val="90000"/>
            </a:lnSpc>
            <a:spcBef>
              <a:spcPct val="0"/>
            </a:spcBef>
            <a:spcAft>
              <a:spcPct val="35000"/>
            </a:spcAft>
          </a:pPr>
          <a:r>
            <a:rPr lang="en-US" sz="2300" kern="1200" dirty="0"/>
            <a:t>Project Managers moved to General Fund</a:t>
          </a:r>
        </a:p>
      </dsp:txBody>
      <dsp:txXfrm>
        <a:off x="4621" y="0"/>
        <a:ext cx="3049934" cy="1740535"/>
      </dsp:txXfrm>
    </dsp:sp>
    <dsp:sp modelId="{E52A5B68-F9B3-49FC-A44C-CED2D09FFA86}">
      <dsp:nvSpPr>
        <dsp:cNvPr id="0" name=""/>
        <dsp:cNvSpPr/>
      </dsp:nvSpPr>
      <dsp:spPr>
        <a:xfrm>
          <a:off x="1312021"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DE355F-BD8B-40E6-BCE3-390C2E9B5B7A}">
      <dsp:nvSpPr>
        <dsp:cNvPr id="0" name=""/>
        <dsp:cNvSpPr/>
      </dsp:nvSpPr>
      <dsp:spPr>
        <a:xfrm>
          <a:off x="3207052" y="2610802"/>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t" anchorCtr="0">
          <a:noAutofit/>
        </a:bodyPr>
        <a:lstStyle/>
        <a:p>
          <a:pPr lvl="0" algn="ctr" defTabSz="1022350">
            <a:lnSpc>
              <a:spcPct val="90000"/>
            </a:lnSpc>
            <a:spcBef>
              <a:spcPct val="0"/>
            </a:spcBef>
            <a:spcAft>
              <a:spcPct val="35000"/>
            </a:spcAft>
          </a:pPr>
          <a:r>
            <a:rPr lang="en-US" sz="2300" b="1" i="1" kern="1200" dirty="0"/>
            <a:t>Fall 2017</a:t>
          </a:r>
        </a:p>
        <a:p>
          <a:pPr lvl="0" algn="ctr" defTabSz="1022350">
            <a:lnSpc>
              <a:spcPct val="90000"/>
            </a:lnSpc>
            <a:spcBef>
              <a:spcPct val="0"/>
            </a:spcBef>
            <a:spcAft>
              <a:spcPct val="35000"/>
            </a:spcAft>
          </a:pPr>
          <a:r>
            <a:rPr lang="en-US" sz="2300" kern="1200" dirty="0"/>
            <a:t>Site Based Audits begin</a:t>
          </a:r>
        </a:p>
      </dsp:txBody>
      <dsp:txXfrm>
        <a:off x="3207052" y="2610802"/>
        <a:ext cx="3049934" cy="1740535"/>
      </dsp:txXfrm>
    </dsp:sp>
    <dsp:sp modelId="{B84EE8DC-A032-41BD-9D23-204816948F89}">
      <dsp:nvSpPr>
        <dsp:cNvPr id="0" name=""/>
        <dsp:cNvSpPr/>
      </dsp:nvSpPr>
      <dsp:spPr>
        <a:xfrm>
          <a:off x="4514453"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0911F-17C1-4711-8C76-EE1140C19135}">
      <dsp:nvSpPr>
        <dsp:cNvPr id="0" name=""/>
        <dsp:cNvSpPr/>
      </dsp:nvSpPr>
      <dsp:spPr>
        <a:xfrm>
          <a:off x="6409484" y="0"/>
          <a:ext cx="3049934" cy="1740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b" anchorCtr="0">
          <a:noAutofit/>
        </a:bodyPr>
        <a:lstStyle/>
        <a:p>
          <a:pPr lvl="0" algn="ctr" defTabSz="1022350">
            <a:lnSpc>
              <a:spcPct val="90000"/>
            </a:lnSpc>
            <a:spcBef>
              <a:spcPct val="0"/>
            </a:spcBef>
            <a:spcAft>
              <a:spcPct val="35000"/>
            </a:spcAft>
          </a:pPr>
          <a:r>
            <a:rPr lang="en-US" sz="2300" b="1" i="1" kern="1200" dirty="0"/>
            <a:t>Fall 2018</a:t>
          </a:r>
        </a:p>
        <a:p>
          <a:pPr lvl="0" algn="ctr" defTabSz="1022350">
            <a:lnSpc>
              <a:spcPct val="90000"/>
            </a:lnSpc>
            <a:spcBef>
              <a:spcPct val="0"/>
            </a:spcBef>
            <a:spcAft>
              <a:spcPct val="35000"/>
            </a:spcAft>
          </a:pPr>
          <a:r>
            <a:rPr lang="en-US" sz="2300" kern="1200" dirty="0"/>
            <a:t>Incremental Program Changes are rolled out</a:t>
          </a:r>
        </a:p>
      </dsp:txBody>
      <dsp:txXfrm>
        <a:off x="6409484" y="0"/>
        <a:ext cx="3049934" cy="1740535"/>
      </dsp:txXfrm>
    </dsp:sp>
    <dsp:sp modelId="{AC8CF334-7D4D-4EB5-BB67-4B8E7493A20D}">
      <dsp:nvSpPr>
        <dsp:cNvPr id="0" name=""/>
        <dsp:cNvSpPr/>
      </dsp:nvSpPr>
      <dsp:spPr>
        <a:xfrm>
          <a:off x="7716884" y="1958102"/>
          <a:ext cx="435133" cy="4351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6C106-7C7B-2640-82E2-90C24AA80B62}" type="datetimeFigureOut">
              <a:rPr lang="en-US" smtClean="0"/>
              <a:t>3/8/19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492106-E4EF-3848-A511-84EDE8CF60D4}" type="slidenum">
              <a:rPr lang="en-US" smtClean="0"/>
              <a:t>‹#›</a:t>
            </a:fld>
            <a:endParaRPr lang="en-US"/>
          </a:p>
        </p:txBody>
      </p:sp>
    </p:spTree>
    <p:extLst>
      <p:ext uri="{BB962C8B-B14F-4D97-AF65-F5344CB8AC3E}">
        <p14:creationId xmlns:p14="http://schemas.microsoft.com/office/powerpoint/2010/main" val="1904699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8" name="Shape 98"/>
          <p:cNvSpPr txBox="1">
            <a:spLocks noGrp="1"/>
          </p:cNvSpPr>
          <p:nvPr>
            <p:ph type="body" idx="1"/>
          </p:nvPr>
        </p:nvSpPr>
        <p:spPr>
          <a:xfrm>
            <a:off x="685800" y="4400550"/>
            <a:ext cx="5486399" cy="360045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9" name="Shape 99"/>
          <p:cNvSpPr txBox="1">
            <a:spLocks noGrp="1"/>
          </p:cNvSpPr>
          <p:nvPr>
            <p:ph type="sldNum" idx="12"/>
          </p:nvPr>
        </p:nvSpPr>
        <p:spPr>
          <a:xfrm>
            <a:off x="3884612" y="8685213"/>
            <a:ext cx="2971799" cy="458786"/>
          </a:xfrm>
          <a:prstGeom prst="rect">
            <a:avLst/>
          </a:prstGeom>
          <a:noFill/>
          <a:ln>
            <a:noFill/>
          </a:ln>
        </p:spPr>
        <p:txBody>
          <a:bodyPr wrap="square" lIns="91425" tIns="45700" rIns="91425" bIns="45700" anchor="b" anchorCtr="0">
            <a:noAutofit/>
          </a:bodyPr>
          <a:lstStyle/>
          <a:p>
            <a:pPr algn="r">
              <a:buSzPct val="25000"/>
            </a:pPr>
            <a:fld id="{00000000-1234-1234-1234-123412341234}" type="slidenum">
              <a:rPr lang="en-US" sz="1200">
                <a:latin typeface="Calibri"/>
                <a:ea typeface="Calibri"/>
                <a:cs typeface="Calibri"/>
                <a:sym typeface="Calibri"/>
              </a:rPr>
              <a:pPr algn="r">
                <a:buSzPct val="25000"/>
              </a:pPr>
              <a:t>1</a:t>
            </a:fld>
            <a:endParaRPr lang="en-US" sz="1200">
              <a:latin typeface="Calibri"/>
              <a:ea typeface="Calibri"/>
              <a:cs typeface="Calibri"/>
              <a:sym typeface="Calibri"/>
            </a:endParaRPr>
          </a:p>
        </p:txBody>
      </p:sp>
    </p:spTree>
    <p:extLst>
      <p:ext uri="{BB962C8B-B14F-4D97-AF65-F5344CB8AC3E}">
        <p14:creationId xmlns:p14="http://schemas.microsoft.com/office/powerpoint/2010/main" val="148151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purpose of this presentation and as a Condition of</a:t>
            </a:r>
            <a:r>
              <a:rPr lang="en-US" baseline="0" dirty="0" smtClean="0"/>
              <a:t> Courageous Conversations, we’re going to isolate race. While we acknowledge the broader scope of diversity and the variety of factors that contribute to a racialized problem, we are indebted to decades-long racial inequality and the persistent achievement disparity between Black and White students in the PPS. We find that the discriminatory treatment of Black students in our nation’s educational system warrants particular scrutiny. </a:t>
            </a:r>
            <a:endParaRPr lang="en-US" dirty="0"/>
          </a:p>
        </p:txBody>
      </p:sp>
      <p:sp>
        <p:nvSpPr>
          <p:cNvPr id="4" name="Slide Number Placeholder 3"/>
          <p:cNvSpPr>
            <a:spLocks noGrp="1"/>
          </p:cNvSpPr>
          <p:nvPr>
            <p:ph type="sldNum" sz="quarter" idx="10"/>
          </p:nvPr>
        </p:nvSpPr>
        <p:spPr/>
        <p:txBody>
          <a:bodyPr/>
          <a:lstStyle/>
          <a:p>
            <a:fld id="{3F6DABAA-9DAD-1049-969C-FCC074A3004B}" type="slidenum">
              <a:rPr lang="en-US" smtClean="0"/>
              <a:t>2</a:t>
            </a:fld>
            <a:endParaRPr lang="en-US"/>
          </a:p>
        </p:txBody>
      </p:sp>
    </p:spTree>
    <p:extLst>
      <p:ext uri="{BB962C8B-B14F-4D97-AF65-F5344CB8AC3E}">
        <p14:creationId xmlns:p14="http://schemas.microsoft.com/office/powerpoint/2010/main" val="1215488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Uneven Ground represents historical patterns of racial discrimination, the inherent inequality that makes up our society.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Fence represents barriers to success.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Boxes represent access and work to provide equal opportunity to overcome barriers.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Due to structural racism, African Americans historically started at a lower place in society, with less political and economic power and less access to opportunities. We are not here by coincidence. We are here by design.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First, all forms of schooling were denied to captured Africans. It was illegal for Africans in America to learn to read or write.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After the Civil War, Black Codes restricted Africans in America from freedom and forced them to work in a labor economy based on </a:t>
            </a:r>
            <a:r>
              <a:rPr lang="en-US" sz="1200" b="1" kern="1200" dirty="0" smtClean="0">
                <a:solidFill>
                  <a:schemeClr val="tx1"/>
                </a:solidFill>
                <a:effectLst/>
                <a:latin typeface="+mn-lt"/>
                <a:ea typeface="+mn-ea"/>
                <a:cs typeface="+mn-cs"/>
              </a:rPr>
              <a:t>low</a:t>
            </a:r>
            <a:r>
              <a:rPr lang="en-US" sz="1200" kern="1200" dirty="0" smtClean="0">
                <a:solidFill>
                  <a:schemeClr val="tx1"/>
                </a:solidFill>
                <a:effectLst/>
                <a:latin typeface="+mn-lt"/>
                <a:ea typeface="+mn-ea"/>
                <a:cs typeface="+mn-cs"/>
              </a:rPr>
              <a:t> wages or debt. Opportunities to build wealth were denied to Black families. More white families had opportunities to build wealth through preferential access to the New Deal and the GI Bill.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Post-Reconstruction, funding and resources for the education of Blacks was intentionally limited at the expense of their White counterparts in legally segregated schools in the South and separate school attendance in the North, caused by residential segregation (White flight, redlining).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took two U.S. Supreme Court decisions (Plessy v. Ferguson and Brown v. Board) to find school segregation unconstitutional. Still, compliance was difficult to enforce and many Black children experienced physical and emotional abuse in newly desegregated schools.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 important to historicize inequality to make plain that everybody is not running the same race. Structural racism ensured uneven starting points.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It’s 2019. Truly desegregated schools and equal treatment has not been achieved. Upon being integrated into white schools, black students have been disproportionately represented in special education, alternative placement, and discipline and suspension records, yet under-represented in gifted, honors, and AP courses. These are the barriers that African American children presently face. Starting from behind and then being excluded.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offset this, we need to increase access and opportunity to African American families. It’s not special treatment; it’s leveling the playing field.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F6DABAA-9DAD-1049-969C-FCC074A3004B}" type="slidenum">
              <a:rPr lang="en-US" smtClean="0"/>
              <a:t>3</a:t>
            </a:fld>
            <a:endParaRPr lang="en-US"/>
          </a:p>
        </p:txBody>
      </p:sp>
    </p:spTree>
    <p:extLst>
      <p:ext uri="{BB962C8B-B14F-4D97-AF65-F5344CB8AC3E}">
        <p14:creationId xmlns:p14="http://schemas.microsoft.com/office/powerpoint/2010/main" val="2012745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6DABAA-9DAD-1049-969C-FCC074A3004B}" type="slidenum">
              <a:rPr lang="en-US" smtClean="0"/>
              <a:t>4</a:t>
            </a:fld>
            <a:endParaRPr lang="en-US"/>
          </a:p>
        </p:txBody>
      </p:sp>
    </p:spTree>
    <p:extLst>
      <p:ext uri="{BB962C8B-B14F-4D97-AF65-F5344CB8AC3E}">
        <p14:creationId xmlns:p14="http://schemas.microsoft.com/office/powerpoint/2010/main" val="1319592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PPS will explore and implement pedagogical strategies and professional learning that support teacher capacity to: • Demonstrate and foster a belief in the ability of all students to achieve at high levels, specifically students of </a:t>
            </a:r>
            <a:endParaRPr lang="en-US" dirty="0" smtClean="0"/>
          </a:p>
          <a:p>
            <a:r>
              <a:rPr lang="en-US" sz="1200" kern="1200" dirty="0" smtClean="0">
                <a:solidFill>
                  <a:schemeClr val="tx1"/>
                </a:solidFill>
                <a:effectLst/>
                <a:latin typeface="+mn-lt"/>
                <a:ea typeface="+mn-ea"/>
                <a:cs typeface="+mn-cs"/>
              </a:rPr>
              <a:t>color and English Language Learners.</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Acknowledge and affirm the racial, cultural and linguistic experiences and perspectives of students. • Embed culturally relevant resources into the curriculum.</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Empower students to take on active roles in the class. </a:t>
            </a:r>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8</a:t>
            </a:fld>
            <a:endParaRPr lang="en-US"/>
          </a:p>
        </p:txBody>
      </p:sp>
    </p:spTree>
    <p:extLst>
      <p:ext uri="{BB962C8B-B14F-4D97-AF65-F5344CB8AC3E}">
        <p14:creationId xmlns:p14="http://schemas.microsoft.com/office/powerpoint/2010/main" val="1750260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no common language around 3G among teachers, coaches, principals and central office staff. Informal reviews of classroom instruction across the District and principal feedback to teachers indicate an increasing need to ensure teachers and principals have a clear understanding of the 3G component—what it means and how it looks in practice. </a:t>
            </a:r>
            <a:endParaRPr lang="en-US" dirty="0" smtClean="0"/>
          </a:p>
          <a:p>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9</a:t>
            </a:fld>
            <a:endParaRPr lang="en-US"/>
          </a:p>
        </p:txBody>
      </p:sp>
    </p:spTree>
    <p:extLst>
      <p:ext uri="{BB962C8B-B14F-4D97-AF65-F5344CB8AC3E}">
        <p14:creationId xmlns:p14="http://schemas.microsoft.com/office/powerpoint/2010/main" val="507619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Affiliate Program with Pacific Educational Group provides a certification process to develop individuals to</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lead Courageous Conversations About Race (CCAR) in the District. Racial Equity Affiliates are a cohort of leaders for racial equity charged with supporting the identification and interruption of institutionalized racism within our district in service of our goals of accelerating student achievement and eliminating racial disparities. Through providing professional learning opportunities, internalizing and facilitating the use of the Courageous Conversations About Race Protocol and Guidelines for Equitable Decision Making, advocating on behalf of students, families, communities, and employees of color, and modeling an equitable mindset in their practice, the Affiliates are positioned to help build the equity-focused knowledge-base and capacities of employees throughout the</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district to create more equitable outcomes for the students and families whom we serve. </a:t>
            </a:r>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10</a:t>
            </a:fld>
            <a:endParaRPr lang="en-US"/>
          </a:p>
        </p:txBody>
      </p:sp>
    </p:spTree>
    <p:extLst>
      <p:ext uri="{BB962C8B-B14F-4D97-AF65-F5344CB8AC3E}">
        <p14:creationId xmlns:p14="http://schemas.microsoft.com/office/powerpoint/2010/main" val="1322878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Staff across various stakeholder groups will participate in professional learning to advance equity in PPS. The following modules are broken down into levels that follow a sequence of learning. Level one covers foundational knowledge and serves as a prerequisite to more advanced material. Level two focuses on developing instructional leaders. Level three is more involved work, focusing on prolonged coaching to develop culturally responsive teachers on the ground and Equity Affiliates who can deepen and sustain the work. </a:t>
            </a:r>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11</a:t>
            </a:fld>
            <a:endParaRPr lang="en-US"/>
          </a:p>
        </p:txBody>
      </p:sp>
    </p:spTree>
    <p:extLst>
      <p:ext uri="{BB962C8B-B14F-4D97-AF65-F5344CB8AC3E}">
        <p14:creationId xmlns:p14="http://schemas.microsoft.com/office/powerpoint/2010/main" val="1945717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Fifty-three percent of the students who attend Pittsburgh Public Schools are African American and another</a:t>
            </a:r>
            <a:br>
              <a:rPr lang="en-US" dirty="0" smtClean="0"/>
            </a:br>
            <a:r>
              <a:rPr lang="en-US" dirty="0" smtClean="0"/>
              <a:t>fourteen percent identify as non-White, but some curricular resources are still outdated and do not consistently reflect the aforementioned representation making it difficult to engage all groups in equitable learning experiences. </a:t>
            </a:r>
          </a:p>
          <a:p>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12</a:t>
            </a:fld>
            <a:endParaRPr lang="en-US"/>
          </a:p>
        </p:txBody>
      </p:sp>
    </p:spTree>
    <p:extLst>
      <p:ext uri="{BB962C8B-B14F-4D97-AF65-F5344CB8AC3E}">
        <p14:creationId xmlns:p14="http://schemas.microsoft.com/office/powerpoint/2010/main" val="261322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Fifty-three percent of the students who attend Pittsburgh Public Schools are African American and another</a:t>
            </a:r>
            <a:br>
              <a:rPr lang="en-US" dirty="0" smtClean="0"/>
            </a:br>
            <a:r>
              <a:rPr lang="en-US" dirty="0" smtClean="0"/>
              <a:t>fourteen percent identify as non-White, but some curricular resources are still outdated and do not consistently reflect the aforementioned representation making it difficult to engage all groups in equitable learning experiences. </a:t>
            </a:r>
          </a:p>
          <a:p>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13</a:t>
            </a:fld>
            <a:endParaRPr lang="en-US"/>
          </a:p>
        </p:txBody>
      </p:sp>
    </p:spTree>
    <p:extLst>
      <p:ext uri="{BB962C8B-B14F-4D97-AF65-F5344CB8AC3E}">
        <p14:creationId xmlns:p14="http://schemas.microsoft.com/office/powerpoint/2010/main" val="356382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Communiversity</a:t>
            </a:r>
            <a:r>
              <a:rPr lang="en-US" dirty="0" smtClean="0"/>
              <a:t>, an interactive socio-emotional educational model rooted in empirically tested and ecologically sound principles of Black Psychology, will be tailored to address the district’s Strategic Plan outcome to eliminate the racial disparity in achievement levels of African American students by providing culturally competent programming and trauma-informed resources to students, teachers, school counselors/social workers/ psychologists, school administrators (i.e., school-based staff) and parents. </a:t>
            </a:r>
          </a:p>
          <a:p>
            <a:r>
              <a:rPr lang="en-US" dirty="0" smtClean="0"/>
              <a:t>The </a:t>
            </a:r>
            <a:r>
              <a:rPr lang="en-US" dirty="0" err="1" smtClean="0"/>
              <a:t>ABPsi</a:t>
            </a:r>
            <a:r>
              <a:rPr lang="en-US" dirty="0" smtClean="0"/>
              <a:t> proposes to offer a Level I certification in African/Black Psychology that provides participants with knowledge about African culture, philosophy, and worldview; the impact of the enslavement of African people on the values, attitudes, behaviors, relationships, and functioning of African Americans; racism, sexism, classism, colorism and oppression; ecologically grounded Black child and adolescent development; and culturally congruent, trauma-informed intervention strategies for working with African American families and youth.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14</a:t>
            </a:fld>
            <a:endParaRPr lang="en-US"/>
          </a:p>
        </p:txBody>
      </p:sp>
    </p:spTree>
    <p:extLst>
      <p:ext uri="{BB962C8B-B14F-4D97-AF65-F5344CB8AC3E}">
        <p14:creationId xmlns:p14="http://schemas.microsoft.com/office/powerpoint/2010/main" val="401769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Communiversity</a:t>
            </a:r>
            <a:r>
              <a:rPr lang="en-US" dirty="0" smtClean="0"/>
              <a:t>, an interactive socio-emotional educational model rooted in empirically tested and ecologically sound principles of Black Psychology, will be tailored to address the district’s Strategic Plan outcome to eliminate the racial disparity in achievement levels of African American students by providing culturally competent programming and trauma-informed resources to students, teachers, school counselors/social workers/ psychologists, school administrators (i.e., school-based staff) and parents. </a:t>
            </a:r>
          </a:p>
          <a:p>
            <a:r>
              <a:rPr lang="en-US" dirty="0" smtClean="0"/>
              <a:t>The </a:t>
            </a:r>
            <a:r>
              <a:rPr lang="en-US" dirty="0" err="1" smtClean="0"/>
              <a:t>ABPsi</a:t>
            </a:r>
            <a:r>
              <a:rPr lang="en-US" dirty="0" smtClean="0"/>
              <a:t> proposes to offer a Level I certification in African/Black Psychology that provides participants with knowledge about African culture, philosophy, and worldview; the impact of the enslavement of African people on the values, attitudes, behaviors, relationships, and functioning of African Americans; racism, sexism, classism, colorism and oppression; ecologically grounded Black child and adolescent development; and culturally congruent, trauma-informed intervention strategies for working with African American families and youth.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DE492106-E4EF-3848-A511-84EDE8CF60D4}" type="slidenum">
              <a:rPr lang="en-US" smtClean="0"/>
              <a:t>15</a:t>
            </a:fld>
            <a:endParaRPr lang="en-US"/>
          </a:p>
        </p:txBody>
      </p:sp>
    </p:spTree>
    <p:extLst>
      <p:ext uri="{BB962C8B-B14F-4D97-AF65-F5344CB8AC3E}">
        <p14:creationId xmlns:p14="http://schemas.microsoft.com/office/powerpoint/2010/main" val="1677075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pPr/>
              <a:t>16</a:t>
            </a:fld>
            <a:endParaRPr lang="en-US"/>
          </a:p>
        </p:txBody>
      </p:sp>
    </p:spTree>
    <p:extLst>
      <p:ext uri="{BB962C8B-B14F-4D97-AF65-F5344CB8AC3E}">
        <p14:creationId xmlns:p14="http://schemas.microsoft.com/office/powerpoint/2010/main" val="1044400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6ECF83-593C-4DBD-A8A3-1FD698F3592A}"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438008B-BB23-4F4B-8B27-CD97607E1CA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9E0E8371-B820-CE43-8106-B4B392B15089}" type="datetimeFigureOut">
              <a:rPr lang="en-US" smtClean="0">
                <a:solidFill>
                  <a:prstClr val="black">
                    <a:tint val="75000"/>
                  </a:prstClr>
                </a:solidFill>
              </a:rPr>
              <a:pPr/>
              <a:t>3/8/19</a:t>
            </a:fld>
            <a:endParaRPr lang="en-US" dirty="0">
              <a:solidFill>
                <a:prstClr val="black">
                  <a:tint val="75000"/>
                </a:prstClr>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solidFill>
                  <a:prstClr val="black">
                    <a:tint val="75000"/>
                  </a:prstClr>
                </a:solidFill>
              </a:rPr>
              <a:pPr/>
              <a:t>‹#›</a:t>
            </a:fld>
            <a:endParaRPr lang="en-US" dirty="0">
              <a:solidFill>
                <a:prstClr val="black">
                  <a:tint val="75000"/>
                </a:prstClr>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solidFill>
                  <a:prstClr val="black">
                    <a:tint val="75000"/>
                  </a:prstClr>
                </a:solidFill>
                <a:sym typeface="Arial"/>
              </a:rPr>
              <a:pPr/>
              <a:t>3/8/19</a:t>
            </a:fld>
            <a:endParaRPr lang="en-US" dirty="0">
              <a:solidFill>
                <a:prstClr val="black">
                  <a:tint val="75000"/>
                </a:prstClr>
              </a:solidFill>
              <a:sym typeface="Aria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sym typeface="Aria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solidFill>
                  <a:prstClr val="black">
                    <a:tint val="75000"/>
                  </a:prstClr>
                </a:solidFill>
                <a:sym typeface="Arial"/>
              </a:rPr>
              <a:pPr/>
              <a:t>‹#›</a:t>
            </a:fld>
            <a:endParaRPr lang="en-US" dirty="0">
              <a:solidFill>
                <a:prstClr val="black">
                  <a:tint val="75000"/>
                </a:prstClr>
              </a:solidFill>
              <a:sym typeface="Arial"/>
            </a:endParaRPr>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427455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tiff"/><Relationship Id="rId6" Type="http://schemas.openxmlformats.org/officeDocument/2006/relationships/image" Target="../media/image5.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tiff"/><Relationship Id="rId6" Type="http://schemas.openxmlformats.org/officeDocument/2006/relationships/image" Target="../media/image12.tiff"/><Relationship Id="rId7"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Shape 101"/>
          <p:cNvPicPr preferRelativeResize="0"/>
          <p:nvPr/>
        </p:nvPicPr>
        <p:blipFill rotWithShape="1">
          <a:blip r:embed="rId3">
            <a:alphaModFix/>
          </a:blip>
          <a:srcRect t="84885"/>
          <a:stretch/>
        </p:blipFill>
        <p:spPr>
          <a:xfrm>
            <a:off x="3001" y="5821432"/>
            <a:ext cx="12188999" cy="1036568"/>
          </a:xfrm>
          <a:prstGeom prst="rect">
            <a:avLst/>
          </a:prstGeom>
          <a:noFill/>
          <a:ln>
            <a:noFill/>
          </a:ln>
        </p:spPr>
      </p:pic>
      <p:sp>
        <p:nvSpPr>
          <p:cNvPr id="102" name="Shape 102"/>
          <p:cNvSpPr txBox="1"/>
          <p:nvPr/>
        </p:nvSpPr>
        <p:spPr>
          <a:xfrm>
            <a:off x="-24159" y="4344410"/>
            <a:ext cx="12192000" cy="575439"/>
          </a:xfrm>
          <a:prstGeom prst="rect">
            <a:avLst/>
          </a:prstGeom>
          <a:noFill/>
          <a:ln>
            <a:noFill/>
          </a:ln>
        </p:spPr>
        <p:txBody>
          <a:bodyPr wrap="square" lIns="91425" tIns="45700" rIns="91425" bIns="45700" anchor="ctr" anchorCtr="0">
            <a:noAutofit/>
          </a:bodyPr>
          <a:lstStyle/>
          <a:p>
            <a:pPr algn="ctr">
              <a:lnSpc>
                <a:spcPct val="90000"/>
              </a:lnSpc>
              <a:buClr>
                <a:srgbClr val="000000"/>
              </a:buClr>
              <a:buSzPct val="25000"/>
              <a:buFont typeface="Helvetica Neue"/>
              <a:buNone/>
            </a:pPr>
            <a:r>
              <a:rPr lang="en-US" sz="3600" b="1" kern="0" dirty="0" smtClean="0">
                <a:solidFill>
                  <a:srgbClr val="002060"/>
                </a:solidFill>
                <a:latin typeface="Helvetica Neue"/>
                <a:ea typeface="Helvetica Neue"/>
                <a:cs typeface="Helvetica Neue"/>
                <a:sym typeface="Helvetica Neue"/>
              </a:rPr>
              <a:t>2019 </a:t>
            </a:r>
            <a:r>
              <a:rPr lang="en-US" sz="3600" b="1" kern="0" dirty="0">
                <a:solidFill>
                  <a:srgbClr val="002060"/>
                </a:solidFill>
                <a:latin typeface="Helvetica Neue"/>
                <a:ea typeface="Helvetica Neue"/>
                <a:cs typeface="Helvetica Neue"/>
                <a:sym typeface="Helvetica Neue"/>
              </a:rPr>
              <a:t>Racial Equity </a:t>
            </a:r>
            <a:r>
              <a:rPr lang="en-US" sz="3600" b="1" kern="0" dirty="0" smtClean="0">
                <a:solidFill>
                  <a:srgbClr val="002060"/>
                </a:solidFill>
                <a:latin typeface="Helvetica Neue"/>
                <a:ea typeface="Helvetica Neue"/>
                <a:cs typeface="Helvetica Neue"/>
                <a:sym typeface="Helvetica Neue"/>
              </a:rPr>
              <a:t>Implementation Plan</a:t>
            </a:r>
            <a:endParaRPr lang="en-US" sz="3600" b="1" kern="0" dirty="0">
              <a:solidFill>
                <a:srgbClr val="002060"/>
              </a:solidFill>
              <a:ea typeface="Arial"/>
              <a:cs typeface="Arial"/>
              <a:sym typeface="Arial"/>
            </a:endParaRPr>
          </a:p>
        </p:txBody>
      </p:sp>
      <p:sp>
        <p:nvSpPr>
          <p:cNvPr id="3" name="Rectangle 2"/>
          <p:cNvSpPr/>
          <p:nvPr/>
        </p:nvSpPr>
        <p:spPr>
          <a:xfrm>
            <a:off x="4031873" y="4770476"/>
            <a:ext cx="4131259" cy="830997"/>
          </a:xfrm>
          <a:prstGeom prst="rect">
            <a:avLst/>
          </a:prstGeom>
        </p:spPr>
        <p:txBody>
          <a:bodyPr wrap="none">
            <a:spAutoFit/>
          </a:bodyPr>
          <a:lstStyle/>
          <a:p>
            <a:pPr algn="ctr"/>
            <a:r>
              <a:rPr lang="en-US" sz="2400" b="1" spc="-150" dirty="0" smtClean="0">
                <a:solidFill>
                  <a:srgbClr val="002060"/>
                </a:solidFill>
                <a:latin typeface="Helvetica Neue" charset="0"/>
                <a:ea typeface="Helvetica Neue" charset="0"/>
                <a:cs typeface="Helvetica Neue" charset="0"/>
                <a:sym typeface="Arial"/>
              </a:rPr>
              <a:t>Education </a:t>
            </a:r>
            <a:r>
              <a:rPr lang="en-US" sz="2400" b="1" spc="-150" dirty="0">
                <a:solidFill>
                  <a:srgbClr val="002060"/>
                </a:solidFill>
                <a:latin typeface="Helvetica Neue" charset="0"/>
                <a:ea typeface="Helvetica Neue" charset="0"/>
                <a:cs typeface="Helvetica Neue" charset="0"/>
                <a:sym typeface="Arial"/>
              </a:rPr>
              <a:t>Committee Meeting</a:t>
            </a:r>
          </a:p>
          <a:p>
            <a:pPr algn="ctr"/>
            <a:r>
              <a:rPr lang="en-US" sz="2400" b="1" spc="-150" dirty="0" smtClean="0">
                <a:solidFill>
                  <a:srgbClr val="002060"/>
                </a:solidFill>
                <a:latin typeface="Helvetica Neue" charset="0"/>
                <a:ea typeface="Helvetica Neue" charset="0"/>
                <a:cs typeface="Helvetica Neue" charset="0"/>
                <a:sym typeface="Arial"/>
              </a:rPr>
              <a:t>March 5, 2019</a:t>
            </a:r>
            <a:endParaRPr lang="en-US" sz="2400" b="1" spc="-150" dirty="0">
              <a:solidFill>
                <a:srgbClr val="002060"/>
              </a:solidFill>
              <a:latin typeface="Helvetica Neue" charset="0"/>
              <a:ea typeface="Helvetica Neue" charset="0"/>
              <a:cs typeface="Helvetica Neue" charset="0"/>
              <a:sym typeface="Aria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32344" t="23363" r="16942" b="3594"/>
          <a:stretch/>
        </p:blipFill>
        <p:spPr>
          <a:xfrm>
            <a:off x="4628541" y="1375528"/>
            <a:ext cx="3298042" cy="2954922"/>
          </a:xfrm>
          <a:prstGeom prst="rect">
            <a:avLst/>
          </a:prstGeom>
        </p:spPr>
      </p:pic>
      <p:pic>
        <p:nvPicPr>
          <p:cNvPr id="4" name="Picture 3"/>
          <p:cNvPicPr>
            <a:picLocks noChangeAspect="1"/>
          </p:cNvPicPr>
          <p:nvPr/>
        </p:nvPicPr>
        <p:blipFill>
          <a:blip r:embed="rId5"/>
          <a:stretch>
            <a:fillRect/>
          </a:stretch>
        </p:blipFill>
        <p:spPr>
          <a:xfrm>
            <a:off x="8080400" y="1375528"/>
            <a:ext cx="4111599" cy="2968882"/>
          </a:xfrm>
          <a:prstGeom prst="rect">
            <a:avLst/>
          </a:prstGeom>
        </p:spPr>
      </p:pic>
      <p:pic>
        <p:nvPicPr>
          <p:cNvPr id="1026" name="Picture 2" descr="https://pbs.twimg.com/media/DG-1qGQXoAAKJTl.jpg"/>
          <p:cNvPicPr>
            <a:picLocks noChangeAspect="1" noChangeArrowheads="1"/>
          </p:cNvPicPr>
          <p:nvPr/>
        </p:nvPicPr>
        <p:blipFill rotWithShape="1">
          <a:blip r:embed="rId6">
            <a:extLst>
              <a:ext uri="{28A0092B-C50C-407E-A947-70E740481C1C}">
                <a14:useLocalDpi xmlns:a14="http://schemas.microsoft.com/office/drawing/2010/main" val="0"/>
              </a:ext>
            </a:extLst>
          </a:blip>
          <a:srcRect l="3464" t="18228" r="6454" b="6251"/>
          <a:stretch/>
        </p:blipFill>
        <p:spPr bwMode="auto">
          <a:xfrm>
            <a:off x="0" y="1375528"/>
            <a:ext cx="4474723" cy="2954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33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just">
              <a:buFont typeface="Arial" charset="0"/>
              <a:buChar char="•"/>
            </a:pPr>
            <a:r>
              <a:rPr lang="en-US" sz="3200" i="1" dirty="0"/>
              <a:t> </a:t>
            </a:r>
            <a:r>
              <a:rPr lang="en-US" sz="3200" dirty="0" smtClean="0"/>
              <a:t>Equity Frame </a:t>
            </a:r>
            <a:endParaRPr lang="en-US" sz="3200" dirty="0"/>
          </a:p>
          <a:p>
            <a:pPr algn="just">
              <a:buFont typeface="Arial" charset="0"/>
              <a:buChar char="•"/>
            </a:pPr>
            <a:r>
              <a:rPr lang="en-US" sz="3200" dirty="0" smtClean="0"/>
              <a:t> Update on EAP </a:t>
            </a:r>
            <a:r>
              <a:rPr lang="en-US" sz="3200" dirty="0"/>
              <a:t>Proposed Action </a:t>
            </a:r>
            <a:r>
              <a:rPr lang="en-US" sz="3200" dirty="0" smtClean="0"/>
              <a:t>Steps</a:t>
            </a:r>
            <a:endParaRPr lang="en-US" sz="3200" dirty="0"/>
          </a:p>
          <a:p>
            <a:pPr algn="just">
              <a:buFont typeface="Arial" charset="0"/>
              <a:buChar char="•"/>
            </a:pPr>
            <a:r>
              <a:rPr lang="en-US" sz="3200" dirty="0"/>
              <a:t> </a:t>
            </a:r>
            <a:r>
              <a:rPr lang="en-US" sz="3200" dirty="0" smtClean="0"/>
              <a:t>District Equity Action Steps (Highlights) </a:t>
            </a:r>
          </a:p>
          <a:p>
            <a:pPr algn="just">
              <a:buFont typeface="Arial" charset="0"/>
              <a:buChar char="•"/>
            </a:pPr>
            <a:r>
              <a:rPr lang="en-US" sz="3200" dirty="0"/>
              <a:t> </a:t>
            </a:r>
            <a:r>
              <a:rPr lang="en-US" sz="3200" dirty="0" smtClean="0"/>
              <a:t>We Promise Update</a:t>
            </a:r>
          </a:p>
        </p:txBody>
      </p:sp>
      <p:sp>
        <p:nvSpPr>
          <p:cNvPr id="4" name="Title 3"/>
          <p:cNvSpPr>
            <a:spLocks noGrp="1"/>
          </p:cNvSpPr>
          <p:nvPr>
            <p:ph type="title"/>
          </p:nvPr>
        </p:nvSpPr>
        <p:spPr/>
        <p:txBody>
          <a:bodyPr/>
          <a:lstStyle/>
          <a:p>
            <a:r>
              <a:rPr lang="en-US" dirty="0"/>
              <a:t>Today’s Agenda</a:t>
            </a:r>
          </a:p>
        </p:txBody>
      </p:sp>
      <p:sp>
        <p:nvSpPr>
          <p:cNvPr id="2" name="Footer Placeholder 1"/>
          <p:cNvSpPr>
            <a:spLocks noGrp="1"/>
          </p:cNvSpPr>
          <p:nvPr>
            <p:ph type="ftr" idx="11"/>
          </p:nvPr>
        </p:nvSpPr>
        <p:spPr/>
        <p:txBody>
          <a:bodyPr/>
          <a:lstStyle/>
          <a:p>
            <a:r>
              <a:rPr lang="en-US" dirty="0" smtClean="0"/>
              <a:t>1</a:t>
            </a:r>
            <a:endParaRPr lang="en-US" dirty="0"/>
          </a:p>
        </p:txBody>
      </p:sp>
    </p:spTree>
    <p:extLst>
      <p:ext uri="{BB962C8B-B14F-4D97-AF65-F5344CB8AC3E}">
        <p14:creationId xmlns:p14="http://schemas.microsoft.com/office/powerpoint/2010/main" val="1866327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4241" b="5658"/>
          <a:stretch/>
        </p:blipFill>
        <p:spPr>
          <a:xfrm>
            <a:off x="5194901" y="1690687"/>
            <a:ext cx="5817313" cy="3904887"/>
          </a:xfrm>
          <a:prstGeom prst="rect">
            <a:avLst/>
          </a:prstGeom>
          <a:effectLst/>
        </p:spPr>
      </p:pic>
      <p:sp>
        <p:nvSpPr>
          <p:cNvPr id="3" name="Footer Placeholder 2"/>
          <p:cNvSpPr>
            <a:spLocks noGrp="1"/>
          </p:cNvSpPr>
          <p:nvPr>
            <p:ph type="ftr" idx="11"/>
          </p:nvPr>
        </p:nvSpPr>
        <p:spPr/>
        <p:txBody>
          <a:bodyPr/>
          <a:lstStyle/>
          <a:p>
            <a:r>
              <a:rPr lang="en-US" dirty="0" smtClean="0"/>
              <a:t>6</a:t>
            </a:r>
            <a:endParaRPr lang="en-US" dirty="0"/>
          </a:p>
        </p:txBody>
      </p:sp>
      <p:sp>
        <p:nvSpPr>
          <p:cNvPr id="7" name="Rectangle 6"/>
          <p:cNvSpPr/>
          <p:nvPr/>
        </p:nvSpPr>
        <p:spPr>
          <a:xfrm>
            <a:off x="493986" y="1911888"/>
            <a:ext cx="4188372" cy="3462486"/>
          </a:xfrm>
          <a:prstGeom prst="rect">
            <a:avLst/>
          </a:prstGeom>
        </p:spPr>
        <p:txBody>
          <a:bodyPr wrap="square">
            <a:spAutoFit/>
          </a:bodyPr>
          <a:lstStyle/>
          <a:p>
            <a:pPr marL="342900" indent="-342900">
              <a:buFont typeface="Wingdings" charset="2"/>
              <a:buChar char="v"/>
            </a:pPr>
            <a:r>
              <a:rPr lang="en-US" sz="1600" b="1" dirty="0">
                <a:solidFill>
                  <a:srgbClr val="002168"/>
                </a:solidFill>
              </a:rPr>
              <a:t>PROVIDING ACCESS</a:t>
            </a:r>
            <a:br>
              <a:rPr lang="en-US" sz="1600" b="1" dirty="0">
                <a:solidFill>
                  <a:srgbClr val="002168"/>
                </a:solidFill>
              </a:rPr>
            </a:br>
            <a:r>
              <a:rPr lang="en-US" sz="1600" dirty="0"/>
              <a:t>Providing whatever supports and accommodations are necessary to ensure all students have access to the same opportunities; giving students whatever they need to achieve the outcome. </a:t>
            </a:r>
            <a:endParaRPr lang="en-US" sz="1600" dirty="0" smtClean="0"/>
          </a:p>
          <a:p>
            <a:pPr marL="342900" indent="-342900">
              <a:buFont typeface="Wingdings" charset="2"/>
              <a:buChar char="v"/>
            </a:pPr>
            <a:r>
              <a:rPr lang="en-US" sz="1600" b="1" dirty="0">
                <a:solidFill>
                  <a:srgbClr val="002168"/>
                </a:solidFill>
              </a:rPr>
              <a:t>REMOVING BARRIERS</a:t>
            </a:r>
            <a:br>
              <a:rPr lang="en-US" sz="1600" b="1" dirty="0">
                <a:solidFill>
                  <a:srgbClr val="002168"/>
                </a:solidFill>
              </a:rPr>
            </a:br>
            <a:r>
              <a:rPr lang="en-US" sz="1600" dirty="0"/>
              <a:t>The elimination of policies, practices, attitudes and cultural messages that reinforce differential outcomes by race or fail to eliminate them—i.e., addressing the root cause of racial disparities.</a:t>
            </a:r>
            <a:r>
              <a:rPr lang="en-US" sz="1600" dirty="0">
                <a:latin typeface="HelveticaNeueLTStd" charset="0"/>
              </a:rPr>
              <a:t/>
            </a:r>
            <a:br>
              <a:rPr lang="en-US" sz="1600" dirty="0">
                <a:latin typeface="HelveticaNeueLTStd" charset="0"/>
              </a:rPr>
            </a:br>
            <a:r>
              <a:rPr lang="en-US" sz="1100" i="1" dirty="0">
                <a:latin typeface="HelveticaNeueLTStd" charset="0"/>
              </a:rPr>
              <a:t>(Source: Center for Assessment and Policy Development) </a:t>
            </a:r>
            <a:endParaRPr lang="en-US" sz="1600" dirty="0"/>
          </a:p>
          <a:p>
            <a:pPr marL="342900" indent="-342900">
              <a:buFont typeface="Wingdings" charset="2"/>
              <a:buChar char="v"/>
            </a:pPr>
            <a:endParaRPr lang="en-US" sz="1600" dirty="0" smtClean="0"/>
          </a:p>
        </p:txBody>
      </p:sp>
      <p:sp>
        <p:nvSpPr>
          <p:cNvPr id="12" name="Title 3"/>
          <p:cNvSpPr>
            <a:spLocks noGrp="1"/>
          </p:cNvSpPr>
          <p:nvPr>
            <p:ph type="title"/>
          </p:nvPr>
        </p:nvSpPr>
        <p:spPr>
          <a:xfrm>
            <a:off x="838200" y="365125"/>
            <a:ext cx="10515600" cy="1325563"/>
          </a:xfrm>
        </p:spPr>
        <p:txBody>
          <a:bodyPr/>
          <a:lstStyle/>
          <a:p>
            <a:r>
              <a:rPr lang="en-US" dirty="0" smtClean="0"/>
              <a:t>Equity Lens</a:t>
            </a:r>
            <a:endParaRPr lang="en-US" dirty="0"/>
          </a:p>
        </p:txBody>
      </p:sp>
    </p:spTree>
    <p:extLst>
      <p:ext uri="{BB962C8B-B14F-4D97-AF65-F5344CB8AC3E}">
        <p14:creationId xmlns:p14="http://schemas.microsoft.com/office/powerpoint/2010/main" val="2113999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District Action Steps from EAP </a:t>
            </a:r>
          </a:p>
        </p:txBody>
      </p:sp>
      <p:sp>
        <p:nvSpPr>
          <p:cNvPr id="3" name="Text Placeholder 2"/>
          <p:cNvSpPr>
            <a:spLocks noGrp="1"/>
          </p:cNvSpPr>
          <p:nvPr>
            <p:ph type="body" idx="1"/>
          </p:nvPr>
        </p:nvSpPr>
        <p:spPr>
          <a:xfrm>
            <a:off x="489857" y="1557337"/>
            <a:ext cx="11056149" cy="4351338"/>
          </a:xfrm>
        </p:spPr>
        <p:txBody>
          <a:bodyPr/>
          <a:lstStyle/>
          <a:p>
            <a:pPr marL="177800" indent="0">
              <a:buNone/>
            </a:pPr>
            <a:r>
              <a:rPr lang="en-US" dirty="0"/>
              <a:t>The EAP requested the following actions steps be taken by the District: </a:t>
            </a:r>
          </a:p>
          <a:p>
            <a:pPr>
              <a:buFont typeface="Wingdings" charset="2"/>
              <a:buChar char="q"/>
            </a:pPr>
            <a:r>
              <a:rPr lang="en-US" dirty="0"/>
              <a:t> Develop Implementation Plan for 2015 MOU </a:t>
            </a:r>
          </a:p>
          <a:p>
            <a:pPr>
              <a:buFont typeface="Wingdings" charset="2"/>
              <a:buChar char="q"/>
            </a:pPr>
            <a:r>
              <a:rPr lang="en-US" dirty="0"/>
              <a:t> Develop (with input from the Equity Office) and approve an updated Equity Policy for immediate implementation</a:t>
            </a:r>
          </a:p>
          <a:p>
            <a:pPr>
              <a:buFont typeface="Wingdings" charset="2"/>
              <a:buChar char="q"/>
            </a:pPr>
            <a:r>
              <a:rPr lang="en-US" dirty="0"/>
              <a:t> Create Formal Protocol for EAP Recommendations and Responses from Administration</a:t>
            </a:r>
          </a:p>
          <a:p>
            <a:pPr>
              <a:buFont typeface="Wingdings" charset="2"/>
              <a:buChar char="q"/>
            </a:pPr>
            <a:r>
              <a:rPr lang="en-US" dirty="0"/>
              <a:t> Consult with the Association of Black Psychologists for Culturally Responsive Practices to Healing Violence and Trauma</a:t>
            </a:r>
          </a:p>
          <a:p>
            <a:pPr>
              <a:buFont typeface="Wingdings" charset="2"/>
              <a:buChar char="q"/>
            </a:pPr>
            <a:r>
              <a:rPr lang="en-US" dirty="0"/>
              <a:t> Implement Culturally Responsive Education</a:t>
            </a:r>
          </a:p>
        </p:txBody>
      </p:sp>
      <p:sp>
        <p:nvSpPr>
          <p:cNvPr id="4" name="Footer Placeholder 3"/>
          <p:cNvSpPr>
            <a:spLocks noGrp="1"/>
          </p:cNvSpPr>
          <p:nvPr>
            <p:ph type="ftr" idx="11"/>
          </p:nvPr>
        </p:nvSpPr>
        <p:spPr/>
        <p:txBody>
          <a:bodyPr/>
          <a:lstStyle/>
          <a:p>
            <a:r>
              <a:rPr lang="en-US" dirty="0" smtClean="0"/>
              <a:t>11</a:t>
            </a:r>
            <a:endParaRPr lang="en-US" dirty="0"/>
          </a:p>
        </p:txBody>
      </p:sp>
    </p:spTree>
    <p:extLst>
      <p:ext uri="{BB962C8B-B14F-4D97-AF65-F5344CB8AC3E}">
        <p14:creationId xmlns:p14="http://schemas.microsoft.com/office/powerpoint/2010/main" val="1082572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2015-2020 MOU – Implementation Plan</a:t>
            </a:r>
            <a:endParaRPr lang="en-US" dirty="0"/>
          </a:p>
        </p:txBody>
      </p:sp>
      <p:sp>
        <p:nvSpPr>
          <p:cNvPr id="3" name="Content Placeholder 2"/>
          <p:cNvSpPr>
            <a:spLocks noGrp="1"/>
          </p:cNvSpPr>
          <p:nvPr>
            <p:ph idx="1"/>
          </p:nvPr>
        </p:nvSpPr>
        <p:spPr/>
        <p:txBody>
          <a:bodyPr/>
          <a:lstStyle/>
          <a:p>
            <a:pPr marL="0" indent="0">
              <a:buNone/>
            </a:pPr>
            <a:r>
              <a:rPr lang="en-US" dirty="0" smtClean="0"/>
              <a:t>“</a:t>
            </a:r>
            <a:r>
              <a:rPr lang="en-US" dirty="0" smtClean="0"/>
              <a:t>Within </a:t>
            </a:r>
            <a:r>
              <a:rPr lang="en-US" dirty="0" smtClean="0"/>
              <a:t>9 months of the signing of this [MOU], the District will provide in writing to the EAP a detailed implementation plan [</a:t>
            </a:r>
            <a:r>
              <a:rPr lang="is-IS" dirty="0" smtClean="0"/>
              <a:t>that] will detail action steps which the District will take in order to accomplish the terms under the MOU” (p. 2). </a:t>
            </a:r>
            <a:endParaRPr lang="en-US" dirty="0" smtClean="0"/>
          </a:p>
        </p:txBody>
      </p:sp>
    </p:spTree>
    <p:extLst>
      <p:ext uri="{BB962C8B-B14F-4D97-AF65-F5344CB8AC3E}">
        <p14:creationId xmlns:p14="http://schemas.microsoft.com/office/powerpoint/2010/main" val="373554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 of Implementation Plan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Board Support</a:t>
            </a:r>
          </a:p>
          <a:p>
            <a:pPr marL="514350" indent="-514350">
              <a:buFont typeface="+mj-lt"/>
              <a:buAutoNum type="arabicPeriod"/>
            </a:pPr>
            <a:r>
              <a:rPr lang="en-US" dirty="0" smtClean="0"/>
              <a:t>Instructional Support</a:t>
            </a:r>
          </a:p>
          <a:p>
            <a:pPr marL="514350" indent="-514350">
              <a:buFont typeface="+mj-lt"/>
              <a:buAutoNum type="arabicPeriod"/>
            </a:pPr>
            <a:r>
              <a:rPr lang="en-US" dirty="0" smtClean="0"/>
              <a:t>Equity in Discipline</a:t>
            </a:r>
          </a:p>
          <a:p>
            <a:pPr marL="514350" indent="-514350">
              <a:buFont typeface="+mj-lt"/>
              <a:buAutoNum type="arabicPeriod"/>
            </a:pPr>
            <a:r>
              <a:rPr lang="en-US" dirty="0" smtClean="0"/>
              <a:t>Reducing the Achievement Gap</a:t>
            </a:r>
          </a:p>
          <a:p>
            <a:pPr marL="514350" indent="-514350">
              <a:buFont typeface="+mj-lt"/>
              <a:buAutoNum type="arabicPeriod"/>
            </a:pPr>
            <a:r>
              <a:rPr lang="en-US" dirty="0" smtClean="0"/>
              <a:t>Equity in Special Education and Special Program Access</a:t>
            </a:r>
          </a:p>
          <a:p>
            <a:pPr marL="514350" indent="-514350">
              <a:buFont typeface="+mj-lt"/>
              <a:buAutoNum type="arabicPeriod"/>
            </a:pPr>
            <a:r>
              <a:rPr lang="en-US" dirty="0" smtClean="0"/>
              <a:t>Monitoring</a:t>
            </a:r>
          </a:p>
          <a:p>
            <a:pPr marL="514350" indent="-514350">
              <a:buFont typeface="+mj-lt"/>
              <a:buAutoNum type="arabicPeriod"/>
            </a:pPr>
            <a:r>
              <a:rPr lang="en-US" dirty="0" smtClean="0"/>
              <a:t>Administrative Support</a:t>
            </a:r>
            <a:endParaRPr lang="en-US" dirty="0"/>
          </a:p>
        </p:txBody>
      </p:sp>
    </p:spTree>
    <p:extLst>
      <p:ext uri="{BB962C8B-B14F-4D97-AF65-F5344CB8AC3E}">
        <p14:creationId xmlns:p14="http://schemas.microsoft.com/office/powerpoint/2010/main" val="1357001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&amp; Excellence in Education Policy</a:t>
            </a:r>
            <a:endParaRPr lang="en-US" dirty="0"/>
          </a:p>
        </p:txBody>
      </p:sp>
      <p:sp>
        <p:nvSpPr>
          <p:cNvPr id="3" name="Content Placeholder 2"/>
          <p:cNvSpPr>
            <a:spLocks noGrp="1"/>
          </p:cNvSpPr>
          <p:nvPr>
            <p:ph idx="1"/>
          </p:nvPr>
        </p:nvSpPr>
        <p:spPr>
          <a:xfrm>
            <a:off x="1568668" y="1825625"/>
            <a:ext cx="9785131" cy="4351338"/>
          </a:xfrm>
        </p:spPr>
        <p:txBody>
          <a:bodyPr/>
          <a:lstStyle/>
          <a:p>
            <a:r>
              <a:rPr lang="en-US" dirty="0" smtClean="0"/>
              <a:t>On October 24, 2018, under the leadership of then Board President, Dr. Regina B. Holley, the Board adopted the new comprehensive Policy 102.5 Equity and Excellence in Education.</a:t>
            </a:r>
          </a:p>
          <a:p>
            <a:r>
              <a:rPr lang="en-US" dirty="0" smtClean="0"/>
              <a:t>On March 25, 2019, the proposed Administrative Regulations for the Equity and Excellence in Education Policy will be reviewed at the Pre-Policy Committee Meeting. </a:t>
            </a:r>
            <a:endParaRPr lang="en-US" dirty="0"/>
          </a:p>
        </p:txBody>
      </p:sp>
      <p:sp>
        <p:nvSpPr>
          <p:cNvPr id="4" name="Rectangle 3"/>
          <p:cNvSpPr/>
          <p:nvPr/>
        </p:nvSpPr>
        <p:spPr>
          <a:xfrm rot="16200000">
            <a:off x="-2026054" y="3429206"/>
            <a:ext cx="5145191" cy="923330"/>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BOARD 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0057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84902"/>
            <a:ext cx="10515600" cy="1325563"/>
          </a:xfrm>
        </p:spPr>
        <p:txBody>
          <a:bodyPr>
            <a:normAutofit fontScale="90000"/>
          </a:bodyPr>
          <a:lstStyle/>
          <a:p>
            <a:r>
              <a:rPr lang="en-US" sz="4000" b="1" dirty="0" smtClean="0"/>
              <a:t>Professional Learning for Culturally Relevant Pedagogy </a:t>
            </a:r>
            <a:r>
              <a:rPr lang="en-US" sz="3600" dirty="0" smtClean="0"/>
              <a:t>MOU Items: </a:t>
            </a:r>
            <a:r>
              <a:rPr lang="en-US" sz="3600" dirty="0"/>
              <a:t>V.f, </a:t>
            </a:r>
            <a:r>
              <a:rPr lang="en-US" sz="3600" dirty="0" err="1"/>
              <a:t>V.g</a:t>
            </a:r>
            <a:r>
              <a:rPr lang="en-US" sz="3600" dirty="0"/>
              <a:t>, </a:t>
            </a:r>
            <a:r>
              <a:rPr lang="en-US" sz="3600" dirty="0" err="1"/>
              <a:t>V.h</a:t>
            </a:r>
            <a:r>
              <a:rPr lang="en-US" sz="3600" dirty="0"/>
              <a:t>, </a:t>
            </a:r>
            <a:r>
              <a:rPr lang="en-US" sz="3600" dirty="0" err="1"/>
              <a:t>VII.a</a:t>
            </a:r>
            <a:r>
              <a:rPr lang="en-US" sz="3600" dirty="0"/>
              <a:t> </a:t>
            </a:r>
            <a:r>
              <a:rPr lang="en-US" dirty="0"/>
              <a:t/>
            </a:r>
            <a:br>
              <a:rPr lang="en-US" dirty="0"/>
            </a:br>
            <a:endParaRPr lang="en-US" dirty="0"/>
          </a:p>
        </p:txBody>
      </p:sp>
      <p:sp>
        <p:nvSpPr>
          <p:cNvPr id="3" name="Content Placeholder 2"/>
          <p:cNvSpPr>
            <a:spLocks noGrp="1"/>
          </p:cNvSpPr>
          <p:nvPr>
            <p:ph idx="1"/>
          </p:nvPr>
        </p:nvSpPr>
        <p:spPr>
          <a:xfrm>
            <a:off x="2128344" y="1690688"/>
            <a:ext cx="9785131" cy="4351338"/>
          </a:xfrm>
        </p:spPr>
        <p:txBody>
          <a:bodyPr>
            <a:normAutofit fontScale="92500" lnSpcReduction="20000"/>
          </a:bodyPr>
          <a:lstStyle/>
          <a:p>
            <a:pPr marL="0" indent="0">
              <a:buNone/>
            </a:pPr>
            <a:r>
              <a:rPr lang="en-US" dirty="0"/>
              <a:t>P</a:t>
            </a:r>
            <a:r>
              <a:rPr lang="en-US" dirty="0" smtClean="0"/>
              <a:t>arameters to </a:t>
            </a:r>
            <a:r>
              <a:rPr lang="en-US" dirty="0"/>
              <a:t>guide the District’s approach to professional learning on culturally relevant </a:t>
            </a:r>
            <a:r>
              <a:rPr lang="en-US" dirty="0" smtClean="0"/>
              <a:t>pedagogy: </a:t>
            </a:r>
          </a:p>
          <a:p>
            <a:pPr>
              <a:buFont typeface="Wingdings" charset="2"/>
              <a:buChar char="§"/>
            </a:pPr>
            <a:r>
              <a:rPr lang="en-US" dirty="0"/>
              <a:t> </a:t>
            </a:r>
            <a:r>
              <a:rPr lang="en-US" dirty="0" smtClean="0"/>
              <a:t>Align </a:t>
            </a:r>
            <a:r>
              <a:rPr lang="en-US" dirty="0"/>
              <a:t>to and support the understanding of PPS definition of Culturally Relevant Pedagogy (CRP) adapted from the work of Gloria </a:t>
            </a:r>
            <a:r>
              <a:rPr lang="en-US" dirty="0" smtClean="0"/>
              <a:t>Ladson-Billings </a:t>
            </a:r>
          </a:p>
          <a:p>
            <a:pPr>
              <a:buFont typeface="Wingdings" charset="2"/>
              <a:buChar char="§"/>
            </a:pPr>
            <a:r>
              <a:rPr lang="en-US" dirty="0"/>
              <a:t> </a:t>
            </a:r>
            <a:r>
              <a:rPr lang="en-US" dirty="0" smtClean="0"/>
              <a:t>Align </a:t>
            </a:r>
            <a:r>
              <a:rPr lang="en-US" dirty="0"/>
              <a:t>to and support the understanding of the Courageous Conversations About Race </a:t>
            </a:r>
            <a:r>
              <a:rPr lang="en-US" dirty="0" smtClean="0"/>
              <a:t>protocol</a:t>
            </a:r>
          </a:p>
          <a:p>
            <a:pPr>
              <a:buFont typeface="Wingdings" charset="2"/>
              <a:buChar char="§"/>
            </a:pPr>
            <a:r>
              <a:rPr lang="en-US" dirty="0"/>
              <a:t> </a:t>
            </a:r>
            <a:r>
              <a:rPr lang="en-US" dirty="0" smtClean="0"/>
              <a:t>Align </a:t>
            </a:r>
            <a:r>
              <a:rPr lang="en-US" dirty="0"/>
              <a:t>to published research and evidence-based practices for African-American </a:t>
            </a:r>
            <a:r>
              <a:rPr lang="en-US" dirty="0" smtClean="0"/>
              <a:t>learners.</a:t>
            </a:r>
            <a:endParaRPr lang="en-US" dirty="0"/>
          </a:p>
          <a:p>
            <a:pPr>
              <a:buFont typeface="Wingdings" charset="2"/>
              <a:buChar char="§"/>
            </a:pPr>
            <a:r>
              <a:rPr lang="en-US" dirty="0" smtClean="0"/>
              <a:t>Provide </a:t>
            </a:r>
            <a:r>
              <a:rPr lang="en-US" dirty="0"/>
              <a:t>accompanying tools for practitioner use in understanding CRP at various points throughout the teaching and learning process: planning, teaching, observing, conferencing, feedback, and reflection.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87327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8344" y="1690688"/>
            <a:ext cx="9785131" cy="4351338"/>
          </a:xfrm>
        </p:spPr>
        <p:txBody>
          <a:bodyPr>
            <a:normAutofit lnSpcReduction="10000"/>
          </a:bodyPr>
          <a:lstStyle/>
          <a:p>
            <a:pPr marL="0" indent="0">
              <a:lnSpc>
                <a:spcPct val="100000"/>
              </a:lnSpc>
              <a:spcBef>
                <a:spcPts val="0"/>
              </a:spcBef>
              <a:buNone/>
            </a:pPr>
            <a:r>
              <a:rPr lang="en-US" dirty="0" smtClean="0"/>
              <a:t>Objective: </a:t>
            </a:r>
            <a:r>
              <a:rPr lang="en-US" dirty="0"/>
              <a:t>PPS teachers and instructional leaders will share a common understanding of the indicators and critical attributes of Culturally Relevant Pedagogy in theory and </a:t>
            </a:r>
            <a:r>
              <a:rPr lang="en-US" dirty="0" smtClean="0"/>
              <a:t>practice</a:t>
            </a:r>
          </a:p>
          <a:p>
            <a:pPr marL="0" indent="0">
              <a:lnSpc>
                <a:spcPct val="100000"/>
              </a:lnSpc>
              <a:spcBef>
                <a:spcPts val="0"/>
              </a:spcBef>
              <a:buNone/>
            </a:pPr>
            <a:endParaRPr lang="en-US" dirty="0" smtClean="0"/>
          </a:p>
          <a:p>
            <a:pPr marL="0" indent="0">
              <a:lnSpc>
                <a:spcPct val="100000"/>
              </a:lnSpc>
              <a:spcBef>
                <a:spcPts val="0"/>
              </a:spcBef>
              <a:buNone/>
            </a:pPr>
            <a:r>
              <a:rPr lang="en-US" dirty="0" smtClean="0"/>
              <a:t>Action Steps: To accompany the existing 3G component, PPS will provide critical attributes that provide essential guidance for observers in distinguishing between practice and adjacent levels of performance and possible examples for each level of performance that serve to illustrate the meanings of the rubric language, such as what practice might look like in a range of settings. </a:t>
            </a:r>
          </a:p>
          <a:p>
            <a:pPr marL="0" indent="0">
              <a:lnSpc>
                <a:spcPct val="100000"/>
              </a:lnSpc>
              <a:spcBef>
                <a:spcPts val="0"/>
              </a:spcBef>
              <a:buNone/>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84902"/>
            <a:ext cx="10515600" cy="1325563"/>
          </a:xfrm>
        </p:spPr>
        <p:txBody>
          <a:bodyPr>
            <a:normAutofit fontScale="90000"/>
          </a:bodyPr>
          <a:lstStyle/>
          <a:p>
            <a:r>
              <a:rPr lang="en-US" sz="4000" b="1" dirty="0" smtClean="0"/>
              <a:t>Improving 3G Indicators of Effectiveness</a:t>
            </a:r>
            <a:br>
              <a:rPr lang="en-US" sz="4000" b="1" dirty="0" smtClean="0"/>
            </a:br>
            <a:r>
              <a:rPr lang="en-US" sz="3600" dirty="0" smtClean="0"/>
              <a:t>MOU Items: </a:t>
            </a:r>
            <a:r>
              <a:rPr lang="en-US" sz="3600" dirty="0"/>
              <a:t>V.f, </a:t>
            </a:r>
            <a:r>
              <a:rPr lang="en-US" sz="3600" dirty="0" err="1" smtClean="0"/>
              <a:t>V.g.c</a:t>
            </a:r>
            <a:r>
              <a:rPr lang="en-US" sz="3600" dirty="0" smtClean="0"/>
              <a:t>  </a:t>
            </a:r>
            <a:r>
              <a:rPr lang="en-US" dirty="0"/>
              <a:t/>
            </a:r>
            <a:br>
              <a:rPr lang="en-US" dirty="0"/>
            </a:br>
            <a:endParaRPr lang="en-US" dirty="0"/>
          </a:p>
        </p:txBody>
      </p:sp>
    </p:spTree>
    <p:extLst>
      <p:ext uri="{BB962C8B-B14F-4D97-AF65-F5344CB8AC3E}">
        <p14:creationId xmlns:p14="http://schemas.microsoft.com/office/powerpoint/2010/main" val="188504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8344" y="1690688"/>
            <a:ext cx="9785131" cy="4351338"/>
          </a:xfrm>
        </p:spPr>
        <p:txBody>
          <a:bodyPr>
            <a:normAutofit fontScale="77500" lnSpcReduction="20000"/>
          </a:bodyPr>
          <a:lstStyle/>
          <a:p>
            <a:pPr marL="0" indent="0">
              <a:buNone/>
            </a:pPr>
            <a:r>
              <a:rPr lang="en-US" dirty="0" smtClean="0"/>
              <a:t>Objective: </a:t>
            </a:r>
            <a:r>
              <a:rPr lang="en-US" dirty="0"/>
              <a:t>Build the capacity of PPS staff to lead ongoing racial dialogue and professional learning aimed at interrupting institutionalized racism. </a:t>
            </a:r>
          </a:p>
          <a:p>
            <a:pPr marL="0" indent="0">
              <a:lnSpc>
                <a:spcPct val="100000"/>
              </a:lnSpc>
              <a:spcBef>
                <a:spcPts val="0"/>
              </a:spcBef>
              <a:buNone/>
            </a:pPr>
            <a:endParaRPr lang="en-US" dirty="0" smtClean="0"/>
          </a:p>
          <a:p>
            <a:pPr marL="0" indent="0">
              <a:buNone/>
            </a:pPr>
            <a:r>
              <a:rPr lang="en-US" dirty="0" smtClean="0"/>
              <a:t>Action Steps: The </a:t>
            </a:r>
            <a:r>
              <a:rPr lang="en-US" dirty="0"/>
              <a:t>following activities will occur by Fall 2019: </a:t>
            </a:r>
          </a:p>
          <a:p>
            <a:pPr>
              <a:buFont typeface="Wingdings" charset="2"/>
              <a:buChar char="§"/>
            </a:pPr>
            <a:r>
              <a:rPr lang="en-US" dirty="0"/>
              <a:t>All new Practitioner Affiliates will become trained and certified in the Courageous Conversations protocol and the framework for Systemic Racial Equity Transformation; </a:t>
            </a:r>
          </a:p>
          <a:p>
            <a:pPr>
              <a:buFont typeface="Wingdings" charset="2"/>
              <a:buChar char="§"/>
            </a:pPr>
            <a:r>
              <a:rPr lang="en-US" dirty="0"/>
              <a:t>All new Affiliates will become familiar with the history of the Equity Advisory Panel, the current Memorandum of Understanding (MOU), and the connection between their work and the MOU; </a:t>
            </a:r>
          </a:p>
          <a:p>
            <a:pPr>
              <a:buFont typeface="Wingdings" charset="2"/>
              <a:buChar char="§"/>
            </a:pPr>
            <a:r>
              <a:rPr lang="en-US" dirty="0" smtClean="0"/>
              <a:t>All </a:t>
            </a:r>
            <a:r>
              <a:rPr lang="en-US" dirty="0"/>
              <a:t>new Affiliates will learn and utilize the guidelines for equitable </a:t>
            </a:r>
            <a:r>
              <a:rPr lang="en-US" dirty="0" smtClean="0"/>
              <a:t>decision-making;</a:t>
            </a:r>
            <a:endParaRPr lang="en-US" dirty="0"/>
          </a:p>
          <a:p>
            <a:pPr>
              <a:buFont typeface="Wingdings" charset="2"/>
              <a:buChar char="§"/>
            </a:pPr>
            <a:r>
              <a:rPr lang="en-US" dirty="0" smtClean="0"/>
              <a:t>All </a:t>
            </a:r>
            <a:r>
              <a:rPr lang="en-US" dirty="0"/>
              <a:t>Affiliates will participate in at least (2) whole group </a:t>
            </a:r>
            <a:r>
              <a:rPr lang="en-US" dirty="0" err="1"/>
              <a:t>convenings</a:t>
            </a:r>
            <a:r>
              <a:rPr lang="en-US" dirty="0"/>
              <a:t>, (1) Affinity group convening, and (3) </a:t>
            </a:r>
            <a:r>
              <a:rPr lang="en-US" dirty="0" smtClean="0"/>
              <a:t>professional learning </a:t>
            </a:r>
            <a:r>
              <a:rPr lang="en-US" dirty="0"/>
              <a:t>seminars that isolate race (e.g., CUE Lecture Series). </a:t>
            </a:r>
          </a:p>
          <a:p>
            <a:pPr marL="0" indent="0">
              <a:lnSpc>
                <a:spcPct val="100000"/>
              </a:lnSpc>
              <a:spcBef>
                <a:spcPts val="0"/>
              </a:spcBef>
              <a:buNone/>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84902"/>
            <a:ext cx="10515600" cy="1325563"/>
          </a:xfrm>
        </p:spPr>
        <p:txBody>
          <a:bodyPr>
            <a:normAutofit fontScale="90000"/>
          </a:bodyPr>
          <a:lstStyle/>
          <a:p>
            <a:r>
              <a:rPr lang="en-US" sz="4000" b="1" dirty="0" smtClean="0"/>
              <a:t>Equity Training – Racial Equity Affiliates</a:t>
            </a:r>
            <a:br>
              <a:rPr lang="en-US" sz="4000" b="1" dirty="0" smtClean="0"/>
            </a:br>
            <a:r>
              <a:rPr lang="en-US" sz="3600" dirty="0" smtClean="0"/>
              <a:t>MOU Items: </a:t>
            </a:r>
            <a:r>
              <a:rPr lang="nl-NL" sz="3200" b="1" dirty="0"/>
              <a:t>V.d, </a:t>
            </a:r>
            <a:r>
              <a:rPr lang="nl-NL" sz="3200" b="1" dirty="0" err="1"/>
              <a:t>V.f</a:t>
            </a:r>
            <a:r>
              <a:rPr lang="nl-NL" sz="3200" b="1" dirty="0"/>
              <a:t>, </a:t>
            </a:r>
            <a:r>
              <a:rPr lang="nl-NL" sz="3200" b="1" dirty="0" err="1"/>
              <a:t>V.g</a:t>
            </a:r>
            <a:r>
              <a:rPr lang="nl-NL" sz="3200" b="1" dirty="0"/>
              <a:t>, </a:t>
            </a:r>
            <a:r>
              <a:rPr lang="nl-NL" sz="3200" b="1" dirty="0" err="1"/>
              <a:t>VII.b</a:t>
            </a:r>
            <a:r>
              <a:rPr lang="nl-NL" sz="3200" b="1" dirty="0"/>
              <a:t> </a:t>
            </a:r>
            <a:r>
              <a:rPr lang="en-US" dirty="0"/>
              <a:t/>
            </a:r>
            <a:br>
              <a:rPr lang="en-US" dirty="0"/>
            </a:br>
            <a:endParaRPr lang="en-US" dirty="0"/>
          </a:p>
        </p:txBody>
      </p:sp>
    </p:spTree>
    <p:extLst>
      <p:ext uri="{BB962C8B-B14F-4D97-AF65-F5344CB8AC3E}">
        <p14:creationId xmlns:p14="http://schemas.microsoft.com/office/powerpoint/2010/main" val="1883327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15363" y="1410465"/>
            <a:ext cx="9785131" cy="873218"/>
          </a:xfrm>
        </p:spPr>
        <p:txBody>
          <a:bodyPr>
            <a:normAutofit/>
          </a:bodyPr>
          <a:lstStyle/>
          <a:p>
            <a:pPr marL="0" indent="0">
              <a:buNone/>
            </a:pPr>
            <a:r>
              <a:rPr lang="en-US" dirty="0" smtClean="0"/>
              <a:t>Objective: To advance equity pedagogy through the development of teachers and instructional leaders</a:t>
            </a:r>
            <a:endParaRPr lang="en-US" dirty="0"/>
          </a:p>
          <a:p>
            <a:pPr marL="0" indent="0">
              <a:lnSpc>
                <a:spcPct val="100000"/>
              </a:lnSpc>
              <a:spcBef>
                <a:spcPts val="0"/>
              </a:spcBef>
              <a:buNone/>
            </a:pPr>
            <a:endParaRPr lang="en-US" dirty="0" smtClean="0"/>
          </a:p>
          <a:p>
            <a:pPr marL="0" indent="0">
              <a:lnSpc>
                <a:spcPct val="100000"/>
              </a:lnSpc>
              <a:spcBef>
                <a:spcPts val="0"/>
              </a:spcBef>
              <a:buNone/>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84902"/>
            <a:ext cx="10515600" cy="1325563"/>
          </a:xfrm>
        </p:spPr>
        <p:txBody>
          <a:bodyPr>
            <a:normAutofit fontScale="90000"/>
          </a:bodyPr>
          <a:lstStyle/>
          <a:p>
            <a:r>
              <a:rPr lang="en-US" sz="4000" b="1" dirty="0" smtClean="0"/>
              <a:t>Equity Training – Professional Learning Modules</a:t>
            </a:r>
            <a:br>
              <a:rPr lang="en-US" sz="4000" b="1" dirty="0" smtClean="0"/>
            </a:br>
            <a:r>
              <a:rPr lang="en-US" sz="3600" dirty="0" smtClean="0"/>
              <a:t>MOU Items: </a:t>
            </a:r>
            <a:r>
              <a:rPr lang="nl-NL" sz="3200" b="1" dirty="0"/>
              <a:t>V.d, </a:t>
            </a:r>
            <a:r>
              <a:rPr lang="nl-NL" sz="3200" b="1" dirty="0" err="1"/>
              <a:t>V.f</a:t>
            </a:r>
            <a:r>
              <a:rPr lang="nl-NL" sz="3200" b="1" dirty="0"/>
              <a:t>, </a:t>
            </a:r>
            <a:r>
              <a:rPr lang="nl-NL" sz="3200" b="1" dirty="0" err="1"/>
              <a:t>V.g</a:t>
            </a:r>
            <a:r>
              <a:rPr lang="nl-NL" sz="3200" b="1" dirty="0"/>
              <a:t>, </a:t>
            </a:r>
            <a:r>
              <a:rPr lang="nl-NL" sz="3200" b="1" dirty="0" err="1"/>
              <a:t>VII.b</a:t>
            </a:r>
            <a:r>
              <a:rPr lang="nl-NL" sz="3200" b="1" dirty="0"/>
              <a:t> </a:t>
            </a:r>
            <a:r>
              <a:rPr lang="en-US" dirty="0"/>
              <a:t/>
            </a:r>
            <a:br>
              <a:rPr lang="en-US" dirty="0"/>
            </a:b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5363" y="2457543"/>
            <a:ext cx="6351783" cy="237183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4901" y="2518947"/>
            <a:ext cx="3653143" cy="2310431"/>
          </a:xfrm>
          <a:prstGeom prst="rect">
            <a:avLst/>
          </a:prstGeom>
        </p:spPr>
      </p:pic>
    </p:spTree>
    <p:extLst>
      <p:ext uri="{BB962C8B-B14F-4D97-AF65-F5344CB8AC3E}">
        <p14:creationId xmlns:p14="http://schemas.microsoft.com/office/powerpoint/2010/main" val="2130733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282126"/>
            <a:ext cx="10515600" cy="1325563"/>
          </a:xfrm>
        </p:spPr>
        <p:txBody>
          <a:bodyPr>
            <a:normAutofit fontScale="90000"/>
          </a:bodyPr>
          <a:lstStyle/>
          <a:p>
            <a:r>
              <a:rPr lang="en-US" sz="4000" b="1" dirty="0" smtClean="0"/>
              <a:t>Culturally Responsive Instructional Materials – </a:t>
            </a:r>
            <a:br>
              <a:rPr lang="en-US" sz="4000" b="1" dirty="0" smtClean="0"/>
            </a:br>
            <a:r>
              <a:rPr lang="en-US" sz="4000" b="1" dirty="0" smtClean="0"/>
              <a:t>Ethnic Studies Curriculum </a:t>
            </a:r>
            <a:br>
              <a:rPr lang="en-US" sz="4000" b="1" dirty="0" smtClean="0"/>
            </a:br>
            <a:r>
              <a:rPr lang="en-US" sz="3600" dirty="0" smtClean="0"/>
              <a:t>MOU Items: </a:t>
            </a:r>
            <a:r>
              <a:rPr lang="hr-HR" sz="2800" b="1" dirty="0"/>
              <a:t>V.c, </a:t>
            </a:r>
            <a:r>
              <a:rPr lang="hr-HR" sz="2800" b="1" dirty="0" err="1"/>
              <a:t>VI.b</a:t>
            </a:r>
            <a:r>
              <a:rPr lang="hr-HR" sz="2800" b="1" dirty="0"/>
              <a:t> </a:t>
            </a:r>
            <a:r>
              <a:rPr lang="en-US" dirty="0"/>
              <a:t/>
            </a:r>
            <a:br>
              <a:rPr lang="en-US" dirty="0"/>
            </a:br>
            <a:endParaRPr lang="en-US" dirty="0"/>
          </a:p>
        </p:txBody>
      </p:sp>
      <p:sp>
        <p:nvSpPr>
          <p:cNvPr id="7" name="Rectangle 6"/>
          <p:cNvSpPr/>
          <p:nvPr/>
        </p:nvSpPr>
        <p:spPr>
          <a:xfrm>
            <a:off x="1882586" y="1410465"/>
            <a:ext cx="10130119" cy="5262979"/>
          </a:xfrm>
          <a:prstGeom prst="rect">
            <a:avLst/>
          </a:prstGeom>
        </p:spPr>
        <p:txBody>
          <a:bodyPr wrap="square">
            <a:spAutoFit/>
          </a:bodyPr>
          <a:lstStyle/>
          <a:p>
            <a:r>
              <a:rPr lang="en-US" sz="2800" dirty="0"/>
              <a:t>Objective: To identify and utilize current and new curricular resources that are Pennsylvania standards-aligned and compatible with the learning styles, lived experiences, scholar identities, and educational and occupational aspirations of historically marginalized racial, ethnic, and cultural groups. </a:t>
            </a:r>
            <a:endParaRPr lang="en-US" sz="2800" dirty="0" smtClean="0"/>
          </a:p>
          <a:p>
            <a:endParaRPr lang="en-US" sz="2800" dirty="0"/>
          </a:p>
          <a:p>
            <a:r>
              <a:rPr lang="en-US" sz="2800" dirty="0" smtClean="0"/>
              <a:t>Action Steps:</a:t>
            </a:r>
          </a:p>
          <a:p>
            <a:r>
              <a:rPr lang="en-US" sz="2800" dirty="0"/>
              <a:t>All PPS students K–12 will experience an Ethnic Studies curriculum through the design and/or adoption of teaching and learning materials in Social Studies. The District will continue to provide exposure to culturally authentic text throughout the ELA curriculum. </a:t>
            </a:r>
          </a:p>
          <a:p>
            <a:endParaRPr lang="en-US" sz="2800" dirty="0"/>
          </a:p>
        </p:txBody>
      </p:sp>
    </p:spTree>
    <p:extLst>
      <p:ext uri="{BB962C8B-B14F-4D97-AF65-F5344CB8AC3E}">
        <p14:creationId xmlns:p14="http://schemas.microsoft.com/office/powerpoint/2010/main" val="7616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1673738" y="3045240"/>
            <a:ext cx="5023875"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INSTRUCTIONAL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282126"/>
            <a:ext cx="10515600" cy="1325563"/>
          </a:xfrm>
        </p:spPr>
        <p:txBody>
          <a:bodyPr>
            <a:normAutofit fontScale="90000"/>
          </a:bodyPr>
          <a:lstStyle/>
          <a:p>
            <a:r>
              <a:rPr lang="en-US" sz="4000" b="1" dirty="0" smtClean="0"/>
              <a:t>Culturally Responsive Instructional Materials – </a:t>
            </a:r>
            <a:br>
              <a:rPr lang="en-US" sz="4000" b="1" dirty="0" smtClean="0"/>
            </a:br>
            <a:r>
              <a:rPr lang="en-US" sz="4000" b="1" dirty="0" smtClean="0"/>
              <a:t>Ethnic Studies Curriculum </a:t>
            </a:r>
            <a:br>
              <a:rPr lang="en-US" sz="4000" b="1" dirty="0" smtClean="0"/>
            </a:br>
            <a:r>
              <a:rPr lang="en-US" sz="3600" dirty="0" smtClean="0"/>
              <a:t>MOU Items: </a:t>
            </a:r>
            <a:r>
              <a:rPr lang="nb-NO" sz="3600" b="1" dirty="0" err="1"/>
              <a:t>V.f</a:t>
            </a:r>
            <a:r>
              <a:rPr lang="nb-NO" sz="3600" b="1" dirty="0"/>
              <a:t>, </a:t>
            </a:r>
            <a:r>
              <a:rPr lang="nb-NO" sz="3600" b="1" dirty="0" err="1"/>
              <a:t>V.g.c</a:t>
            </a:r>
            <a:r>
              <a:rPr lang="nb-NO" sz="3600" b="1" dirty="0"/>
              <a:t> </a:t>
            </a:r>
            <a:r>
              <a:rPr lang="en-US" dirty="0"/>
              <a:t/>
            </a:r>
            <a:br>
              <a:rPr lang="en-US" dirty="0"/>
            </a:br>
            <a:endParaRPr lang="en-US" dirty="0"/>
          </a:p>
        </p:txBody>
      </p:sp>
      <p:sp>
        <p:nvSpPr>
          <p:cNvPr id="7" name="Rectangle 6"/>
          <p:cNvSpPr/>
          <p:nvPr/>
        </p:nvSpPr>
        <p:spPr>
          <a:xfrm>
            <a:off x="1882586" y="1410465"/>
            <a:ext cx="10130119" cy="4832092"/>
          </a:xfrm>
          <a:prstGeom prst="rect">
            <a:avLst/>
          </a:prstGeom>
        </p:spPr>
        <p:txBody>
          <a:bodyPr wrap="square">
            <a:spAutoFit/>
          </a:bodyPr>
          <a:lstStyle/>
          <a:p>
            <a:r>
              <a:rPr lang="en-US" sz="2800" dirty="0"/>
              <a:t>Objective: To control for racial, ethnic, and cultural biases in curricular materials. </a:t>
            </a:r>
            <a:r>
              <a:rPr lang="en-US" sz="2800" dirty="0" smtClean="0"/>
              <a:t> </a:t>
            </a:r>
          </a:p>
          <a:p>
            <a:endParaRPr lang="en-US" sz="2800" dirty="0"/>
          </a:p>
          <a:p>
            <a:r>
              <a:rPr lang="en-US" sz="2800" dirty="0" smtClean="0"/>
              <a:t>Action Steps:</a:t>
            </a:r>
          </a:p>
          <a:p>
            <a:r>
              <a:rPr lang="en-US" sz="2800" dirty="0"/>
              <a:t>PPS will implement systems for the careful examination of curricular materials, such as texts, curriculum units, and assessments to ensure all students, regardless of their backgrounds, have a fair chance to access learning materials and demonstrate their knowledge. </a:t>
            </a:r>
          </a:p>
          <a:p>
            <a:pPr marL="457200" indent="-457200">
              <a:buFont typeface="Wingdings" charset="2"/>
              <a:buChar char="§"/>
            </a:pPr>
            <a:r>
              <a:rPr lang="en-US" sz="2800" dirty="0" smtClean="0"/>
              <a:t>Data Review Process for Group Irregularities (based on </a:t>
            </a:r>
            <a:r>
              <a:rPr lang="en-US" sz="2800" dirty="0"/>
              <a:t>race, gender, IEP, </a:t>
            </a:r>
            <a:r>
              <a:rPr lang="en-US" sz="2800" dirty="0" smtClean="0"/>
              <a:t>ELL, ED)</a:t>
            </a:r>
          </a:p>
          <a:p>
            <a:pPr marL="457200" indent="-457200">
              <a:buFont typeface="Wingdings" charset="2"/>
              <a:buChar char="§"/>
            </a:pPr>
            <a:r>
              <a:rPr lang="en-US" sz="2800" dirty="0" smtClean="0"/>
              <a:t>Curriculum Audit</a:t>
            </a:r>
            <a:endParaRPr lang="en-US" sz="2800" dirty="0"/>
          </a:p>
        </p:txBody>
      </p:sp>
    </p:spTree>
    <p:extLst>
      <p:ext uri="{BB962C8B-B14F-4D97-AF65-F5344CB8AC3E}">
        <p14:creationId xmlns:p14="http://schemas.microsoft.com/office/powerpoint/2010/main" val="1915468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824270" y="3045240"/>
            <a:ext cx="3324949" cy="1754326"/>
          </a:xfrm>
          <a:prstGeom prst="rect">
            <a:avLst/>
          </a:prstGeom>
          <a:noFill/>
        </p:spPr>
        <p:txBody>
          <a:bodyPr wrap="none" lIns="91440" tIns="45720" rIns="91440" bIns="45720">
            <a:spAutoFit/>
          </a:bodyPr>
          <a:lstStyle/>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EQUITY IN </a:t>
            </a:r>
          </a:p>
          <a:p>
            <a:pPr algn="ctr"/>
            <a:r>
              <a:rPr lang="en-US" sz="5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DISCIPLINE</a:t>
            </a:r>
            <a:endPar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282126"/>
            <a:ext cx="10515600" cy="1325563"/>
          </a:xfrm>
        </p:spPr>
        <p:txBody>
          <a:bodyPr>
            <a:normAutofit fontScale="90000"/>
          </a:bodyPr>
          <a:lstStyle/>
          <a:p>
            <a:r>
              <a:rPr lang="en-US" sz="3600" b="1" dirty="0"/>
              <a:t>CULTURALLY RESPONSIVE PRACTICES TO </a:t>
            </a:r>
            <a:r>
              <a:rPr lang="en-US" sz="3600" dirty="0"/>
              <a:t/>
            </a:r>
            <a:br>
              <a:rPr lang="en-US" sz="3600" dirty="0"/>
            </a:br>
            <a:r>
              <a:rPr lang="en-US" sz="3600" b="1" dirty="0"/>
              <a:t>HEALING VIOLENCE AND TRAUMA </a:t>
            </a:r>
            <a:r>
              <a:rPr lang="en-US" sz="4000" b="1" dirty="0" smtClean="0"/>
              <a:t/>
            </a:r>
            <a:br>
              <a:rPr lang="en-US" sz="4000" b="1" dirty="0" smtClean="0"/>
            </a:br>
            <a:r>
              <a:rPr lang="en-US" sz="3600" dirty="0" smtClean="0"/>
              <a:t>MOU Items: </a:t>
            </a:r>
            <a:r>
              <a:rPr lang="nb-NO" sz="2400" b="1" dirty="0" err="1" smtClean="0"/>
              <a:t>V.I.c</a:t>
            </a:r>
            <a:r>
              <a:rPr lang="nb-NO" sz="2400" b="1" dirty="0" smtClean="0"/>
              <a:t>.</a:t>
            </a:r>
            <a:r>
              <a:rPr lang="en-US" dirty="0"/>
              <a:t/>
            </a:r>
            <a:br>
              <a:rPr lang="en-US" dirty="0"/>
            </a:br>
            <a:endParaRPr lang="en-US" dirty="0"/>
          </a:p>
        </p:txBody>
      </p:sp>
      <p:sp>
        <p:nvSpPr>
          <p:cNvPr id="7" name="Rectangle 6"/>
          <p:cNvSpPr/>
          <p:nvPr/>
        </p:nvSpPr>
        <p:spPr>
          <a:xfrm>
            <a:off x="1882586" y="1410465"/>
            <a:ext cx="10130119" cy="3970318"/>
          </a:xfrm>
          <a:prstGeom prst="rect">
            <a:avLst/>
          </a:prstGeom>
        </p:spPr>
        <p:txBody>
          <a:bodyPr wrap="square">
            <a:spAutoFit/>
          </a:bodyPr>
          <a:lstStyle/>
          <a:p>
            <a:r>
              <a:rPr lang="en-US" sz="2800" dirty="0"/>
              <a:t>Objective: To </a:t>
            </a:r>
            <a:r>
              <a:rPr lang="en-US" sz="2800" dirty="0" smtClean="0"/>
              <a:t>develop a model that enhances the safety and security of African American students in targeted schools by improving their psychological and educational well-being. </a:t>
            </a:r>
            <a:endParaRPr lang="en-US" sz="2800" dirty="0"/>
          </a:p>
          <a:p>
            <a:endParaRPr lang="en-US" sz="2800" dirty="0"/>
          </a:p>
          <a:p>
            <a:r>
              <a:rPr lang="en-US" sz="2800" dirty="0" smtClean="0"/>
              <a:t>Action Steps: </a:t>
            </a:r>
          </a:p>
          <a:p>
            <a:r>
              <a:rPr lang="en-US" sz="2800" dirty="0" smtClean="0"/>
              <a:t>Grant proposals submitted for partnership </a:t>
            </a:r>
            <a:r>
              <a:rPr lang="en-US" sz="2800" dirty="0"/>
              <a:t>with the Association of Black Psychologist (</a:t>
            </a:r>
            <a:r>
              <a:rPr lang="en-US" sz="2800" dirty="0" err="1"/>
              <a:t>ABPsi</a:t>
            </a:r>
            <a:r>
              <a:rPr lang="en-US" sz="2800" dirty="0"/>
              <a:t>) </a:t>
            </a:r>
            <a:r>
              <a:rPr lang="en-US" sz="2800" dirty="0" smtClean="0"/>
              <a:t>for </a:t>
            </a:r>
            <a:r>
              <a:rPr lang="en-US" sz="2800" dirty="0"/>
              <a:t>a </a:t>
            </a:r>
            <a:r>
              <a:rPr lang="en-US" sz="2800" dirty="0" err="1" smtClean="0"/>
              <a:t>Communiversity</a:t>
            </a:r>
            <a:r>
              <a:rPr lang="en-US" sz="2800" dirty="0" smtClean="0"/>
              <a:t> model and </a:t>
            </a:r>
            <a:r>
              <a:rPr lang="en-US" sz="2800" dirty="0"/>
              <a:t>Level I certification in African/Black </a:t>
            </a:r>
            <a:r>
              <a:rPr lang="en-US" sz="2800" dirty="0" smtClean="0"/>
              <a:t>Psychology to District employees</a:t>
            </a:r>
          </a:p>
          <a:p>
            <a:pPr marL="457200" indent="-457200">
              <a:buFont typeface="Wingdings" charset="2"/>
              <a:buChar char="§"/>
            </a:pPr>
            <a:endParaRPr lang="en-US" sz="2800" dirty="0" smtClean="0"/>
          </a:p>
        </p:txBody>
      </p:sp>
    </p:spTree>
    <p:extLst>
      <p:ext uri="{BB962C8B-B14F-4D97-AF65-F5344CB8AC3E}">
        <p14:creationId xmlns:p14="http://schemas.microsoft.com/office/powerpoint/2010/main" val="850482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6200000">
            <a:off x="-1560200" y="3106795"/>
            <a:ext cx="4796826" cy="1631216"/>
          </a:xfrm>
          <a:prstGeom prst="rect">
            <a:avLst/>
          </a:prstGeom>
          <a:noFill/>
        </p:spPr>
        <p:txBody>
          <a:bodyPr wrap="none" lIns="91440" tIns="45720" rIns="91440" bIns="45720">
            <a:spAutoFit/>
          </a:bodyPr>
          <a:lstStyle/>
          <a:p>
            <a:pPr algn="ctr"/>
            <a:r>
              <a:rPr lang="en-US" sz="5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ADMINISTRATIVE</a:t>
            </a:r>
          </a:p>
          <a:p>
            <a:pPr algn="ctr"/>
            <a:r>
              <a:rPr lang="en-US" sz="50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SUPPORT</a:t>
            </a:r>
            <a:endParaRPr lang="en-US" sz="50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Title 1"/>
          <p:cNvSpPr>
            <a:spLocks noGrp="1"/>
          </p:cNvSpPr>
          <p:nvPr>
            <p:ph type="title"/>
          </p:nvPr>
        </p:nvSpPr>
        <p:spPr>
          <a:xfrm>
            <a:off x="838199" y="282126"/>
            <a:ext cx="10515600" cy="1325563"/>
          </a:xfrm>
        </p:spPr>
        <p:txBody>
          <a:bodyPr>
            <a:noAutofit/>
          </a:bodyPr>
          <a:lstStyle/>
          <a:p>
            <a:r>
              <a:rPr lang="en-US" sz="3200" b="1" dirty="0" smtClean="0"/>
              <a:t>Protocol for </a:t>
            </a:r>
            <a:r>
              <a:rPr lang="en-US" sz="3200" b="1" dirty="0"/>
              <a:t>EAP Recommendations and Responses from Administration</a:t>
            </a:r>
            <a:r>
              <a:rPr lang="en-US" sz="3200" dirty="0"/>
              <a:t/>
            </a:r>
            <a:br>
              <a:rPr lang="en-US" sz="3200" dirty="0"/>
            </a:br>
            <a:endParaRPr lang="en-US" sz="3200" dirty="0"/>
          </a:p>
        </p:txBody>
      </p:sp>
      <p:sp>
        <p:nvSpPr>
          <p:cNvPr id="7" name="Rectangle 6"/>
          <p:cNvSpPr/>
          <p:nvPr/>
        </p:nvSpPr>
        <p:spPr>
          <a:xfrm>
            <a:off x="1882586" y="1410465"/>
            <a:ext cx="10286808" cy="5047536"/>
          </a:xfrm>
          <a:prstGeom prst="rect">
            <a:avLst/>
          </a:prstGeom>
        </p:spPr>
        <p:txBody>
          <a:bodyPr wrap="square">
            <a:spAutoFit/>
          </a:bodyPr>
          <a:lstStyle/>
          <a:p>
            <a:r>
              <a:rPr lang="en-US" sz="2800" dirty="0"/>
              <a:t>Objective: To </a:t>
            </a:r>
            <a:r>
              <a:rPr lang="en-US" sz="2800" dirty="0" smtClean="0"/>
              <a:t>normalize effective communication between the District and the Equity Advisory Panel.</a:t>
            </a:r>
            <a:endParaRPr lang="en-US" sz="2800" dirty="0"/>
          </a:p>
          <a:p>
            <a:endParaRPr lang="en-US" sz="1400" dirty="0"/>
          </a:p>
          <a:p>
            <a:r>
              <a:rPr lang="en-US" sz="2800" dirty="0" smtClean="0"/>
              <a:t>Action Steps: </a:t>
            </a:r>
          </a:p>
          <a:p>
            <a:pPr marL="457200" indent="-457200">
              <a:buFont typeface="Wingdings" charset="2"/>
              <a:buChar char="§"/>
            </a:pPr>
            <a:r>
              <a:rPr lang="en-US" sz="2800" dirty="0" smtClean="0"/>
              <a:t>EAP meetings </a:t>
            </a:r>
            <a:r>
              <a:rPr lang="en-US" sz="2800" dirty="0"/>
              <a:t>will close with recommended action items from </a:t>
            </a:r>
            <a:r>
              <a:rPr lang="en-US" sz="2800" dirty="0" smtClean="0"/>
              <a:t>EAP</a:t>
            </a:r>
          </a:p>
          <a:p>
            <a:pPr marL="457200" indent="-457200">
              <a:buFont typeface="Wingdings" charset="2"/>
              <a:buChar char="§"/>
            </a:pPr>
            <a:r>
              <a:rPr lang="en-US" sz="2800" dirty="0" smtClean="0"/>
              <a:t>EAP </a:t>
            </a:r>
            <a:r>
              <a:rPr lang="en-US" sz="2800" dirty="0"/>
              <a:t>Chair will share with the Executive Director of Equity written </a:t>
            </a:r>
            <a:r>
              <a:rPr lang="en-US" sz="2800" dirty="0" smtClean="0"/>
              <a:t>recommendations</a:t>
            </a:r>
          </a:p>
          <a:p>
            <a:pPr marL="457200" indent="-457200">
              <a:buFont typeface="Wingdings" charset="2"/>
              <a:buChar char="§"/>
            </a:pPr>
            <a:r>
              <a:rPr lang="en-US" sz="2800" dirty="0" smtClean="0"/>
              <a:t>Executive </a:t>
            </a:r>
            <a:r>
              <a:rPr lang="en-US" sz="2800" dirty="0"/>
              <a:t>Director of Equity will share </a:t>
            </a:r>
            <a:r>
              <a:rPr lang="en-US" sz="2800" dirty="0" smtClean="0"/>
              <a:t>recommendations </a:t>
            </a:r>
            <a:r>
              <a:rPr lang="en-US" sz="2800" dirty="0"/>
              <a:t>with the Superintendent. </a:t>
            </a:r>
            <a:endParaRPr lang="en-US" sz="2800" dirty="0" smtClean="0"/>
          </a:p>
          <a:p>
            <a:pPr marL="457200" indent="-457200">
              <a:buFont typeface="Wingdings" charset="2"/>
              <a:buChar char="§"/>
            </a:pPr>
            <a:r>
              <a:rPr lang="en-US" sz="2800" dirty="0" smtClean="0"/>
              <a:t>Within </a:t>
            </a:r>
            <a:r>
              <a:rPr lang="en-US" sz="2800" dirty="0"/>
              <a:t>30 days of the written recommendation</a:t>
            </a:r>
            <a:r>
              <a:rPr lang="en-US" sz="2800" dirty="0" smtClean="0"/>
              <a:t>, </a:t>
            </a:r>
            <a:r>
              <a:rPr lang="en-US" sz="2800" dirty="0"/>
              <a:t>Executive Director will follow-up with the EAP </a:t>
            </a:r>
            <a:r>
              <a:rPr lang="en-US" sz="2800" dirty="0" smtClean="0"/>
              <a:t>Chair providing a status </a:t>
            </a:r>
            <a:r>
              <a:rPr lang="en-US" sz="2800" dirty="0"/>
              <a:t>update, in </a:t>
            </a:r>
            <a:r>
              <a:rPr lang="en-US" sz="2800" dirty="0" smtClean="0"/>
              <a:t>writing</a:t>
            </a:r>
            <a:r>
              <a:rPr lang="en-US" sz="2800" dirty="0"/>
              <a:t>.</a:t>
            </a:r>
            <a:endParaRPr lang="en-US" sz="2800" dirty="0" smtClean="0"/>
          </a:p>
        </p:txBody>
      </p:sp>
    </p:spTree>
    <p:extLst>
      <p:ext uri="{BB962C8B-B14F-4D97-AF65-F5344CB8AC3E}">
        <p14:creationId xmlns:p14="http://schemas.microsoft.com/office/powerpoint/2010/main" val="349687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Users/sloskoch1/Pictures/slide 1.png"/>
          <p:cNvPicPr/>
          <p:nvPr/>
        </p:nvPicPr>
        <p:blipFill rotWithShape="1">
          <a:blip r:embed="rId3">
            <a:extLst>
              <a:ext uri="{28A0092B-C50C-407E-A947-70E740481C1C}">
                <a14:useLocalDpi xmlns:a14="http://schemas.microsoft.com/office/drawing/2010/main" val="0"/>
              </a:ext>
            </a:extLst>
          </a:blip>
          <a:srcRect t="79087"/>
          <a:stretch/>
        </p:blipFill>
        <p:spPr bwMode="auto">
          <a:xfrm>
            <a:off x="18289" y="5451642"/>
            <a:ext cx="12188952" cy="1369963"/>
          </a:xfrm>
          <a:prstGeom prst="rect">
            <a:avLst/>
          </a:prstGeom>
          <a:noFill/>
          <a:ln>
            <a:noFill/>
          </a:ln>
          <a:extLst>
            <a:ext uri="{53640926-AAD7-44D8-BBD7-CCE9431645EC}">
              <a14:shadowObscured xmlns:a14="http://schemas.microsoft.com/office/drawing/2010/main"/>
            </a:ext>
          </a:extLst>
        </p:spPr>
      </p:pic>
      <p:sp>
        <p:nvSpPr>
          <p:cNvPr id="5" name="Title 1"/>
          <p:cNvSpPr txBox="1">
            <a:spLocks/>
          </p:cNvSpPr>
          <p:nvPr/>
        </p:nvSpPr>
        <p:spPr>
          <a:xfrm>
            <a:off x="147638" y="4680363"/>
            <a:ext cx="121920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50" dirty="0">
                <a:solidFill>
                  <a:prstClr val="black"/>
                </a:solidFill>
                <a:latin typeface="Helvetica" charset="0"/>
                <a:ea typeface="Helvetica" charset="0"/>
                <a:cs typeface="Helvetica" charset="0"/>
                <a:sym typeface="Arial"/>
              </a:rPr>
              <a:t>We Promise</a:t>
            </a:r>
          </a:p>
          <a:p>
            <a:pPr algn="ctr"/>
            <a:r>
              <a:rPr lang="en-US" sz="4800" b="1" spc="-150" dirty="0">
                <a:solidFill>
                  <a:prstClr val="black"/>
                </a:solidFill>
                <a:latin typeface="Helvetica" charset="0"/>
                <a:ea typeface="Helvetica" charset="0"/>
                <a:cs typeface="Helvetica" charset="0"/>
                <a:sym typeface="Arial"/>
              </a:rPr>
              <a:t>Revamp Proposal</a:t>
            </a:r>
          </a:p>
        </p:txBody>
      </p:sp>
      <p:pic>
        <p:nvPicPr>
          <p:cNvPr id="2" name="Picture 1">
            <a:extLst>
              <a:ext uri="{FF2B5EF4-FFF2-40B4-BE49-F238E27FC236}">
                <a16:creationId xmlns="" xmlns:a16="http://schemas.microsoft.com/office/drawing/2014/main" id="{48602B7E-69AA-4CFA-968F-712343323EA8}"/>
              </a:ext>
            </a:extLst>
          </p:cNvPr>
          <p:cNvPicPr>
            <a:picLocks noChangeAspect="1"/>
          </p:cNvPicPr>
          <p:nvPr/>
        </p:nvPicPr>
        <p:blipFill>
          <a:blip r:embed="rId4"/>
          <a:stretch>
            <a:fillRect/>
          </a:stretch>
        </p:blipFill>
        <p:spPr>
          <a:xfrm>
            <a:off x="9101138" y="1385036"/>
            <a:ext cx="3106103" cy="1489568"/>
          </a:xfrm>
          <a:prstGeom prst="rect">
            <a:avLst/>
          </a:prstGeom>
          <a:ln>
            <a:noFill/>
          </a:ln>
          <a:effectLst>
            <a:softEdge rad="112500"/>
          </a:effectLst>
        </p:spPr>
      </p:pic>
      <p:pic>
        <p:nvPicPr>
          <p:cNvPr id="14" name="Picture 13"/>
          <p:cNvPicPr>
            <a:picLocks noChangeAspect="1"/>
          </p:cNvPicPr>
          <p:nvPr/>
        </p:nvPicPr>
        <p:blipFill>
          <a:blip r:embed="rId5"/>
          <a:stretch>
            <a:fillRect/>
          </a:stretch>
        </p:blipFill>
        <p:spPr>
          <a:xfrm>
            <a:off x="4464119" y="1444273"/>
            <a:ext cx="4765279" cy="3176853"/>
          </a:xfrm>
          <a:prstGeom prst="rect">
            <a:avLst/>
          </a:prstGeom>
          <a:ln>
            <a:noFill/>
          </a:ln>
          <a:effectLst>
            <a:softEdge rad="112500"/>
          </a:effectLst>
        </p:spPr>
      </p:pic>
      <p:pic>
        <p:nvPicPr>
          <p:cNvPr id="15" name="Picture 14"/>
          <p:cNvPicPr>
            <a:picLocks noChangeAspect="1"/>
          </p:cNvPicPr>
          <p:nvPr/>
        </p:nvPicPr>
        <p:blipFill rotWithShape="1">
          <a:blip r:embed="rId6"/>
          <a:srcRect l="22941" t="3839" r="21586" b="6205"/>
          <a:stretch/>
        </p:blipFill>
        <p:spPr>
          <a:xfrm>
            <a:off x="147638" y="1468535"/>
            <a:ext cx="4380098" cy="3152591"/>
          </a:xfrm>
          <a:prstGeom prst="rect">
            <a:avLst/>
          </a:prstGeom>
          <a:ln>
            <a:noFill/>
          </a:ln>
          <a:effectLst>
            <a:softEdge rad="112500"/>
          </a:effectLst>
        </p:spPr>
      </p:pic>
      <p:pic>
        <p:nvPicPr>
          <p:cNvPr id="8" name="Picture 7"/>
          <p:cNvPicPr>
            <a:picLocks noChangeAspect="1"/>
          </p:cNvPicPr>
          <p:nvPr/>
        </p:nvPicPr>
        <p:blipFill>
          <a:blip r:embed="rId7"/>
          <a:stretch>
            <a:fillRect/>
          </a:stretch>
        </p:blipFill>
        <p:spPr>
          <a:xfrm>
            <a:off x="9229398" y="2933841"/>
            <a:ext cx="2959554" cy="1638159"/>
          </a:xfrm>
          <a:prstGeom prst="rect">
            <a:avLst/>
          </a:prstGeom>
        </p:spPr>
      </p:pic>
    </p:spTree>
    <p:extLst>
      <p:ext uri="{BB962C8B-B14F-4D97-AF65-F5344CB8AC3E}">
        <p14:creationId xmlns:p14="http://schemas.microsoft.com/office/powerpoint/2010/main" val="917217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B62AAB-7E2C-4ABF-A03C-79845C162D1F}"/>
              </a:ext>
            </a:extLst>
          </p:cNvPr>
          <p:cNvSpPr>
            <a:spLocks noGrp="1"/>
          </p:cNvSpPr>
          <p:nvPr>
            <p:ph type="title"/>
          </p:nvPr>
        </p:nvSpPr>
        <p:spPr/>
        <p:txBody>
          <a:bodyPr/>
          <a:lstStyle/>
          <a:p>
            <a:r>
              <a:rPr lang="en-US" b="1" dirty="0"/>
              <a:t>We Promise Historical Timeline</a:t>
            </a:r>
          </a:p>
        </p:txBody>
      </p:sp>
      <p:graphicFrame>
        <p:nvGraphicFramePr>
          <p:cNvPr id="4" name="Content Placeholder 3">
            <a:extLst>
              <a:ext uri="{FF2B5EF4-FFF2-40B4-BE49-F238E27FC236}">
                <a16:creationId xmlns="" xmlns:a16="http://schemas.microsoft.com/office/drawing/2014/main" id="{0EDDAB43-43BB-4671-BE04-9EAEDDFA9B39}"/>
              </a:ext>
            </a:extLst>
          </p:cNvPr>
          <p:cNvGraphicFramePr>
            <a:graphicFrameLocks noGrp="1"/>
          </p:cNvGraphicFramePr>
          <p:nvPr>
            <p:ph idx="1"/>
            <p:extLst>
              <p:ext uri="{D42A27DB-BD31-4B8C-83A1-F6EECF244321}">
                <p14:modId xmlns:p14="http://schemas.microsoft.com/office/powerpoint/2010/main" val="19271704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288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B62AAB-7E2C-4ABF-A03C-79845C162D1F}"/>
              </a:ext>
            </a:extLst>
          </p:cNvPr>
          <p:cNvSpPr>
            <a:spLocks noGrp="1"/>
          </p:cNvSpPr>
          <p:nvPr>
            <p:ph type="title"/>
          </p:nvPr>
        </p:nvSpPr>
        <p:spPr/>
        <p:txBody>
          <a:bodyPr/>
          <a:lstStyle/>
          <a:p>
            <a:r>
              <a:rPr lang="en-US" b="1" dirty="0"/>
              <a:t>We Promise Historical Timeline</a:t>
            </a:r>
            <a:endParaRPr lang="en-US" dirty="0"/>
          </a:p>
        </p:txBody>
      </p:sp>
      <p:graphicFrame>
        <p:nvGraphicFramePr>
          <p:cNvPr id="4" name="Content Placeholder 3">
            <a:extLst>
              <a:ext uri="{FF2B5EF4-FFF2-40B4-BE49-F238E27FC236}">
                <a16:creationId xmlns="" xmlns:a16="http://schemas.microsoft.com/office/drawing/2014/main" id="{0EDDAB43-43BB-4671-BE04-9EAEDDFA9B39}"/>
              </a:ext>
            </a:extLst>
          </p:cNvPr>
          <p:cNvGraphicFramePr>
            <a:graphicFrameLocks noGrp="1"/>
          </p:cNvGraphicFramePr>
          <p:nvPr>
            <p:ph idx="1"/>
            <p:extLst>
              <p:ext uri="{D42A27DB-BD31-4B8C-83A1-F6EECF244321}">
                <p14:modId xmlns:p14="http://schemas.microsoft.com/office/powerpoint/2010/main" val="230946110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055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B62AAB-7E2C-4ABF-A03C-79845C162D1F}"/>
              </a:ext>
            </a:extLst>
          </p:cNvPr>
          <p:cNvSpPr>
            <a:spLocks noGrp="1"/>
          </p:cNvSpPr>
          <p:nvPr>
            <p:ph type="title"/>
          </p:nvPr>
        </p:nvSpPr>
        <p:spPr/>
        <p:txBody>
          <a:bodyPr/>
          <a:lstStyle/>
          <a:p>
            <a:r>
              <a:rPr lang="en-US" b="1" dirty="0"/>
              <a:t>We Promise Historical Timeline</a:t>
            </a:r>
            <a:endParaRPr lang="en-US" dirty="0"/>
          </a:p>
        </p:txBody>
      </p:sp>
      <p:graphicFrame>
        <p:nvGraphicFramePr>
          <p:cNvPr id="4" name="Content Placeholder 3">
            <a:extLst>
              <a:ext uri="{FF2B5EF4-FFF2-40B4-BE49-F238E27FC236}">
                <a16:creationId xmlns="" xmlns:a16="http://schemas.microsoft.com/office/drawing/2014/main" id="{0EDDAB43-43BB-4671-BE04-9EAEDDFA9B39}"/>
              </a:ext>
            </a:extLst>
          </p:cNvPr>
          <p:cNvGraphicFramePr>
            <a:graphicFrameLocks noGrp="1"/>
          </p:cNvGraphicFramePr>
          <p:nvPr>
            <p:ph idx="1"/>
            <p:extLst>
              <p:ext uri="{D42A27DB-BD31-4B8C-83A1-F6EECF244321}">
                <p14:modId xmlns:p14="http://schemas.microsoft.com/office/powerpoint/2010/main" val="10378307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5311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78AF6E-999A-457A-B1F6-AC88EC1D0E4D}"/>
              </a:ext>
            </a:extLst>
          </p:cNvPr>
          <p:cNvSpPr>
            <a:spLocks noGrp="1"/>
          </p:cNvSpPr>
          <p:nvPr>
            <p:ph type="title"/>
          </p:nvPr>
        </p:nvSpPr>
        <p:spPr>
          <a:xfrm>
            <a:off x="838200" y="365125"/>
            <a:ext cx="10515600" cy="854075"/>
          </a:xfrm>
        </p:spPr>
        <p:txBody>
          <a:bodyPr/>
          <a:lstStyle/>
          <a:p>
            <a:r>
              <a:rPr lang="en-US" b="1" dirty="0"/>
              <a:t>Promise Eligibility Rate Over Time</a:t>
            </a:r>
          </a:p>
        </p:txBody>
      </p:sp>
      <p:graphicFrame>
        <p:nvGraphicFramePr>
          <p:cNvPr id="10" name="Content Placeholder 9">
            <a:extLst>
              <a:ext uri="{FF2B5EF4-FFF2-40B4-BE49-F238E27FC236}">
                <a16:creationId xmlns="" xmlns:a16="http://schemas.microsoft.com/office/drawing/2014/main" id="{E10A2626-460F-4FDF-B9AF-F552855F3086}"/>
              </a:ext>
            </a:extLst>
          </p:cNvPr>
          <p:cNvGraphicFramePr>
            <a:graphicFrameLocks noGrp="1"/>
          </p:cNvGraphicFramePr>
          <p:nvPr>
            <p:ph idx="1"/>
            <p:extLst>
              <p:ext uri="{D42A27DB-BD31-4B8C-83A1-F6EECF244321}">
                <p14:modId xmlns:p14="http://schemas.microsoft.com/office/powerpoint/2010/main" val="3996028204"/>
              </p:ext>
            </p:extLst>
          </p:nvPr>
        </p:nvGraphicFramePr>
        <p:xfrm>
          <a:off x="838200" y="1379621"/>
          <a:ext cx="10515600" cy="47973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6207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Current State</a:t>
            </a:r>
          </a:p>
        </p:txBody>
      </p:sp>
      <p:sp>
        <p:nvSpPr>
          <p:cNvPr id="3" name="Text Placeholder 2"/>
          <p:cNvSpPr>
            <a:spLocks noGrp="1"/>
          </p:cNvSpPr>
          <p:nvPr>
            <p:ph type="body" idx="1"/>
          </p:nvPr>
        </p:nvSpPr>
        <p:spPr>
          <a:xfrm>
            <a:off x="490330" y="1590261"/>
            <a:ext cx="10863470" cy="4586702"/>
          </a:xfrm>
        </p:spPr>
        <p:txBody>
          <a:bodyPr>
            <a:normAutofit/>
          </a:bodyPr>
          <a:lstStyle/>
          <a:p>
            <a:r>
              <a:rPr lang="en-US" dirty="0"/>
              <a:t> Current Operations</a:t>
            </a:r>
          </a:p>
          <a:p>
            <a:pPr lvl="1"/>
            <a:r>
              <a:rPr lang="en-US" dirty="0"/>
              <a:t>8 Schools currently operating services targeting black males. Approximately 120 scholars being serviced</a:t>
            </a:r>
          </a:p>
          <a:p>
            <a:pPr lvl="2"/>
            <a:r>
              <a:rPr lang="en-US" dirty="0" err="1"/>
              <a:t>Allderdice</a:t>
            </a:r>
            <a:endParaRPr lang="en-US" dirty="0"/>
          </a:p>
          <a:p>
            <a:pPr lvl="2"/>
            <a:r>
              <a:rPr lang="en-US" dirty="0"/>
              <a:t>Brashear</a:t>
            </a:r>
          </a:p>
          <a:p>
            <a:pPr lvl="2"/>
            <a:r>
              <a:rPr lang="en-US" dirty="0"/>
              <a:t>Carrick</a:t>
            </a:r>
          </a:p>
          <a:p>
            <a:pPr lvl="2"/>
            <a:r>
              <a:rPr lang="en-US" dirty="0" err="1"/>
              <a:t>Milliones</a:t>
            </a:r>
            <a:endParaRPr lang="en-US" dirty="0"/>
          </a:p>
          <a:p>
            <a:pPr lvl="2"/>
            <a:r>
              <a:rPr lang="en-US" dirty="0"/>
              <a:t>Obama</a:t>
            </a:r>
          </a:p>
          <a:p>
            <a:pPr lvl="2"/>
            <a:r>
              <a:rPr lang="en-US" dirty="0"/>
              <a:t>Perry</a:t>
            </a:r>
          </a:p>
          <a:p>
            <a:pPr lvl="2"/>
            <a:r>
              <a:rPr lang="en-US" dirty="0"/>
              <a:t>Sci-Tech</a:t>
            </a:r>
          </a:p>
          <a:p>
            <a:pPr lvl="2"/>
            <a:r>
              <a:rPr lang="en-US" dirty="0"/>
              <a:t>Westinghouse</a:t>
            </a:r>
          </a:p>
          <a:p>
            <a:pPr marL="609600" lvl="1" indent="0">
              <a:buNone/>
            </a:pPr>
            <a:endParaRPr lang="en-US" dirty="0"/>
          </a:p>
        </p:txBody>
      </p:sp>
    </p:spTree>
    <p:extLst>
      <p:ext uri="{BB962C8B-B14F-4D97-AF65-F5344CB8AC3E}">
        <p14:creationId xmlns:p14="http://schemas.microsoft.com/office/powerpoint/2010/main" val="7349624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6 Year Impacts and Takeaways</a:t>
            </a:r>
          </a:p>
        </p:txBody>
      </p:sp>
      <p:sp>
        <p:nvSpPr>
          <p:cNvPr id="3" name="Text Placeholder 2"/>
          <p:cNvSpPr>
            <a:spLocks noGrp="1"/>
          </p:cNvSpPr>
          <p:nvPr>
            <p:ph type="body" idx="1"/>
          </p:nvPr>
        </p:nvSpPr>
        <p:spPr/>
        <p:txBody>
          <a:bodyPr>
            <a:normAutofit/>
          </a:bodyPr>
          <a:lstStyle/>
          <a:p>
            <a:r>
              <a:rPr lang="en-US" dirty="0"/>
              <a:t> Over 750 scholars received supports through We Promise</a:t>
            </a:r>
          </a:p>
          <a:p>
            <a:pPr lvl="1"/>
            <a:r>
              <a:rPr lang="en-US" dirty="0"/>
              <a:t>85% of those scholars impacted saw increases in GPA</a:t>
            </a:r>
          </a:p>
          <a:p>
            <a:pPr lvl="2"/>
            <a:r>
              <a:rPr lang="en-US" dirty="0"/>
              <a:t>Biggest jump in GPA has been 1.4 points</a:t>
            </a:r>
          </a:p>
          <a:p>
            <a:pPr lvl="1"/>
            <a:r>
              <a:rPr lang="en-US" dirty="0"/>
              <a:t>Nearly 40% of impacted scholars achieved Pittsburgh Promise Eligibility</a:t>
            </a:r>
          </a:p>
          <a:p>
            <a:pPr lvl="1"/>
            <a:endParaRPr lang="en-US" dirty="0"/>
          </a:p>
          <a:p>
            <a:r>
              <a:rPr lang="en-US" dirty="0"/>
              <a:t>Conduct Standards</a:t>
            </a:r>
          </a:p>
          <a:p>
            <a:pPr lvl="1"/>
            <a:r>
              <a:rPr lang="en-US" dirty="0"/>
              <a:t>We Promise hosted 12 Summits and 4 Luncheons</a:t>
            </a:r>
          </a:p>
          <a:p>
            <a:pPr lvl="1"/>
            <a:r>
              <a:rPr lang="en-US" dirty="0"/>
              <a:t>Not one critical incident, referral, fight, etc.</a:t>
            </a:r>
          </a:p>
          <a:p>
            <a:pPr lvl="1"/>
            <a:r>
              <a:rPr lang="en-US" dirty="0"/>
              <a:t>Redirection, when necessary, was culturally responsive and could be replicated in other spaces</a:t>
            </a:r>
          </a:p>
          <a:p>
            <a:endParaRPr lang="en-US" dirty="0"/>
          </a:p>
          <a:p>
            <a:endParaRPr lang="en-US" dirty="0"/>
          </a:p>
        </p:txBody>
      </p:sp>
    </p:spTree>
    <p:extLst>
      <p:ext uri="{BB962C8B-B14F-4D97-AF65-F5344CB8AC3E}">
        <p14:creationId xmlns:p14="http://schemas.microsoft.com/office/powerpoint/2010/main" val="334229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6 Year Impacts and Takeaways</a:t>
            </a:r>
          </a:p>
        </p:txBody>
      </p:sp>
      <p:sp>
        <p:nvSpPr>
          <p:cNvPr id="3" name="Text Placeholder 2"/>
          <p:cNvSpPr>
            <a:spLocks noGrp="1"/>
          </p:cNvSpPr>
          <p:nvPr>
            <p:ph type="body" idx="1"/>
          </p:nvPr>
        </p:nvSpPr>
        <p:spPr/>
        <p:txBody>
          <a:bodyPr>
            <a:normAutofit/>
          </a:bodyPr>
          <a:lstStyle/>
          <a:p>
            <a:r>
              <a:rPr lang="en-US" dirty="0"/>
              <a:t> Original Goal of We Promise - Met</a:t>
            </a:r>
          </a:p>
          <a:p>
            <a:pPr lvl="1"/>
            <a:r>
              <a:rPr lang="en-US" dirty="0"/>
              <a:t>The original goal of We Promise was to increase the Pittsburgh Promise Eligibility rate of Black Male scholars</a:t>
            </a:r>
          </a:p>
          <a:p>
            <a:pPr lvl="1"/>
            <a:r>
              <a:rPr lang="en-US" dirty="0"/>
              <a:t>Across the district, this percentage doubled and have maintained at that level</a:t>
            </a:r>
          </a:p>
          <a:p>
            <a:pPr lvl="1"/>
            <a:endParaRPr lang="en-US" dirty="0"/>
          </a:p>
          <a:p>
            <a:r>
              <a:rPr lang="en-US" dirty="0"/>
              <a:t>Original Ask of Scholars – Not Met</a:t>
            </a:r>
          </a:p>
          <a:p>
            <a:pPr lvl="1"/>
            <a:r>
              <a:rPr lang="en-US" dirty="0"/>
              <a:t>Our scholars stated that they lacked exposure and examples within their buildings</a:t>
            </a:r>
          </a:p>
          <a:p>
            <a:pPr lvl="1"/>
            <a:r>
              <a:rPr lang="en-US" dirty="0"/>
              <a:t>We Promise sought to address this but with environmental changes, this has not been consistent</a:t>
            </a:r>
          </a:p>
          <a:p>
            <a:pPr lvl="1"/>
            <a:r>
              <a:rPr lang="en-US" dirty="0"/>
              <a:t>Exposure and examples is not the same as mentoring</a:t>
            </a:r>
          </a:p>
          <a:p>
            <a:endParaRPr lang="en-US" dirty="0"/>
          </a:p>
          <a:p>
            <a:endParaRPr lang="en-US" dirty="0"/>
          </a:p>
        </p:txBody>
      </p:sp>
    </p:spTree>
    <p:extLst>
      <p:ext uri="{BB962C8B-B14F-4D97-AF65-F5344CB8AC3E}">
        <p14:creationId xmlns:p14="http://schemas.microsoft.com/office/powerpoint/2010/main" val="216997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First 6 Year Impacts and Takeaways</a:t>
            </a:r>
          </a:p>
        </p:txBody>
      </p:sp>
      <p:sp>
        <p:nvSpPr>
          <p:cNvPr id="3" name="Text Placeholder 2"/>
          <p:cNvSpPr>
            <a:spLocks noGrp="1"/>
          </p:cNvSpPr>
          <p:nvPr>
            <p:ph type="body" idx="1"/>
          </p:nvPr>
        </p:nvSpPr>
        <p:spPr>
          <a:xfrm>
            <a:off x="304800" y="1550504"/>
            <a:ext cx="11049000" cy="4626459"/>
          </a:xfrm>
        </p:spPr>
        <p:txBody>
          <a:bodyPr>
            <a:normAutofit/>
          </a:bodyPr>
          <a:lstStyle/>
          <a:p>
            <a:r>
              <a:rPr lang="en-US" dirty="0"/>
              <a:t> Skeleton Crew Success</a:t>
            </a:r>
          </a:p>
          <a:p>
            <a:pPr lvl="1"/>
            <a:r>
              <a:rPr lang="en-US" dirty="0"/>
              <a:t>2 Project Managers, a small number of community organizations hired at the school level, and PPS staff serving from the kindness of their hearts</a:t>
            </a:r>
          </a:p>
          <a:p>
            <a:r>
              <a:rPr lang="en-US" dirty="0"/>
              <a:t>Underlying Issues Not Addressed</a:t>
            </a:r>
          </a:p>
          <a:p>
            <a:pPr lvl="1"/>
            <a:r>
              <a:rPr lang="en-US" dirty="0"/>
              <a:t>Trauma</a:t>
            </a:r>
          </a:p>
          <a:p>
            <a:pPr lvl="2"/>
            <a:r>
              <a:rPr lang="en-US" dirty="0"/>
              <a:t>Neighborhood trauma, things going on at home, loss of loved ones to violence, etc.</a:t>
            </a:r>
          </a:p>
          <a:p>
            <a:pPr lvl="1"/>
            <a:r>
              <a:rPr lang="en-US" dirty="0"/>
              <a:t>Lack of feeling psychologically and emotionally safe</a:t>
            </a:r>
          </a:p>
          <a:p>
            <a:pPr lvl="2"/>
            <a:r>
              <a:rPr lang="en-US" dirty="0"/>
              <a:t>Our scholars describe not feeling a sense of safety and belonging in many of our spaces</a:t>
            </a:r>
          </a:p>
          <a:p>
            <a:pPr lvl="1"/>
            <a:r>
              <a:rPr lang="en-US" dirty="0"/>
              <a:t>Critical Life Skill Development missing</a:t>
            </a:r>
          </a:p>
          <a:p>
            <a:pPr lvl="2"/>
            <a:r>
              <a:rPr lang="en-US" dirty="0"/>
              <a:t>Social and Emotional skills aren’t addressed in our curriculum </a:t>
            </a:r>
          </a:p>
          <a:p>
            <a:pPr lvl="2"/>
            <a:r>
              <a:rPr lang="en-US" dirty="0"/>
              <a:t>They are necessary equipment for our students to navigate our spaces and the spaces they will enter into once they leave our spaces</a:t>
            </a:r>
          </a:p>
        </p:txBody>
      </p:sp>
    </p:spTree>
    <p:extLst>
      <p:ext uri="{BB962C8B-B14F-4D97-AF65-F5344CB8AC3E}">
        <p14:creationId xmlns:p14="http://schemas.microsoft.com/office/powerpoint/2010/main" val="398804774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4414</TotalTime>
  <Words>2047</Words>
  <Application>Microsoft Macintosh PowerPoint</Application>
  <PresentationFormat>Widescreen</PresentationFormat>
  <Paragraphs>213</Paragraphs>
  <Slides>24</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Calibri</vt:lpstr>
      <vt:lpstr>Calibri Light</vt:lpstr>
      <vt:lpstr>Helvetica</vt:lpstr>
      <vt:lpstr>Helvetica Neue</vt:lpstr>
      <vt:lpstr>HelveticaNeueLTStd</vt:lpstr>
      <vt:lpstr>Wingdings</vt:lpstr>
      <vt:lpstr>Arial</vt:lpstr>
      <vt:lpstr>1_Office Theme</vt:lpstr>
      <vt:lpstr>PowerPoint Presentation</vt:lpstr>
      <vt:lpstr>Today’s Agenda</vt:lpstr>
      <vt:lpstr>Equity Lens</vt:lpstr>
      <vt:lpstr>District Action Steps from EAP </vt:lpstr>
      <vt:lpstr>2015-2020 MOU – Implementation Plan</vt:lpstr>
      <vt:lpstr>Organization of Implementation Plan</vt:lpstr>
      <vt:lpstr>Equity &amp; Excellence in Education Policy</vt:lpstr>
      <vt:lpstr>Professional Learning for Culturally Relevant Pedagogy MOU Items: V.f, V.g, V.h, VII.a  </vt:lpstr>
      <vt:lpstr>Improving 3G Indicators of Effectiveness MOU Items: V.f, V.g.c   </vt:lpstr>
      <vt:lpstr>Equity Training – Racial Equity Affiliates MOU Items: V.d, V.f, V.g, VII.b  </vt:lpstr>
      <vt:lpstr>Equity Training – Professional Learning Modules MOU Items: V.d, V.f, V.g, VII.b  </vt:lpstr>
      <vt:lpstr>Culturally Responsive Instructional Materials –  Ethnic Studies Curriculum  MOU Items: V.c, VI.b  </vt:lpstr>
      <vt:lpstr>Culturally Responsive Instructional Materials –  Ethnic Studies Curriculum  MOU Items: V.f, V.g.c  </vt:lpstr>
      <vt:lpstr>CULTURALLY RESPONSIVE PRACTICES TO  HEALING VIOLENCE AND TRAUMA  MOU Items: V.I.c. </vt:lpstr>
      <vt:lpstr>Protocol for EAP Recommendations and Responses from Administration </vt:lpstr>
      <vt:lpstr>PowerPoint Presentation</vt:lpstr>
      <vt:lpstr>We Promise Historical Timeline</vt:lpstr>
      <vt:lpstr>We Promise Historical Timeline</vt:lpstr>
      <vt:lpstr>We Promise Historical Timeline</vt:lpstr>
      <vt:lpstr>Promise Eligibility Rate Over Time</vt:lpstr>
      <vt:lpstr>Current State</vt:lpstr>
      <vt:lpstr>First 6 Year Impacts and Takeaways</vt:lpstr>
      <vt:lpstr>First 6 Year Impacts and Takeaways</vt:lpstr>
      <vt:lpstr>First 6 Year Impacts and Takeaways</vt:lpstr>
    </vt:vector>
  </TitlesOfParts>
  <Company/>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Allie, Angela D</dc:creator>
  <cp:lastModifiedBy>Allie, Angela D</cp:lastModifiedBy>
  <cp:revision>76</cp:revision>
  <cp:lastPrinted>2019-03-05T22:48:12Z</cp:lastPrinted>
  <dcterms:created xsi:type="dcterms:W3CDTF">2019-01-31T17:48:30Z</dcterms:created>
  <dcterms:modified xsi:type="dcterms:W3CDTF">2019-03-08T17:40:20Z</dcterms:modified>
</cp:coreProperties>
</file>