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6"/>
  </p:notesMasterIdLst>
  <p:handoutMasterIdLst>
    <p:handoutMasterId r:id="rId17"/>
  </p:handoutMasterIdLst>
  <p:sldIdLst>
    <p:sldId id="256" r:id="rId2"/>
    <p:sldId id="304" r:id="rId3"/>
    <p:sldId id="265" r:id="rId4"/>
    <p:sldId id="268" r:id="rId5"/>
    <p:sldId id="294" r:id="rId6"/>
    <p:sldId id="308" r:id="rId7"/>
    <p:sldId id="311" r:id="rId8"/>
    <p:sldId id="290" r:id="rId9"/>
    <p:sldId id="296" r:id="rId10"/>
    <p:sldId id="295" r:id="rId11"/>
    <p:sldId id="297" r:id="rId12"/>
    <p:sldId id="307" r:id="rId13"/>
    <p:sldId id="309" r:id="rId14"/>
    <p:sldId id="312" r:id="rId1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BC32"/>
    <a:srgbClr val="EB8B2D"/>
    <a:srgbClr val="00AC00"/>
    <a:srgbClr val="009900"/>
    <a:srgbClr val="619ED5"/>
    <a:srgbClr val="CC0066"/>
    <a:srgbClr val="F894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253" autoAdjust="0"/>
    <p:restoredTop sz="94728" autoAdjust="0"/>
  </p:normalViewPr>
  <p:slideViewPr>
    <p:cSldViewPr snapToGrid="0">
      <p:cViewPr varScale="1">
        <p:scale>
          <a:sx n="84" d="100"/>
          <a:sy n="84" d="100"/>
        </p:scale>
        <p:origin x="30" y="330"/>
      </p:cViewPr>
      <p:guideLst/>
    </p:cSldViewPr>
  </p:slideViewPr>
  <p:notesTextViewPr>
    <p:cViewPr>
      <p:scale>
        <a:sx n="1" d="1"/>
        <a:sy n="1" d="1"/>
      </p:scale>
      <p:origin x="0" y="0"/>
    </p:cViewPr>
  </p:notesTextViewPr>
  <p:sorterViewPr>
    <p:cViewPr>
      <p:scale>
        <a:sx n="100" d="100"/>
        <a:sy n="100" d="100"/>
      </p:scale>
      <p:origin x="0" y="-63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8EEB5C-D769-3043-B811-3B4048E092EE}" type="doc">
      <dgm:prSet loTypeId="urn:microsoft.com/office/officeart/2005/8/layout/process1" loCatId="" qsTypeId="urn:microsoft.com/office/officeart/2005/8/quickstyle/simple1" qsCatId="simple" csTypeId="urn:microsoft.com/office/officeart/2005/8/colors/accent1_2" csCatId="accent1" phldr="1"/>
      <dgm:spPr/>
      <dgm:t>
        <a:bodyPr/>
        <a:lstStyle/>
        <a:p>
          <a:endParaRPr lang="en-US"/>
        </a:p>
      </dgm:t>
    </dgm:pt>
    <dgm:pt modelId="{A9666386-75D6-6F4C-B86D-2C6AD7017CF7}">
      <dgm:prSet phldrT="[Text]" custT="1"/>
      <dgm:spPr>
        <a:solidFill>
          <a:srgbClr val="FFC000"/>
        </a:solidFill>
      </dgm:spPr>
      <dgm:t>
        <a:bodyPr/>
        <a:lstStyle/>
        <a:p>
          <a:r>
            <a:rPr lang="en-US" sz="2800" dirty="0">
              <a:latin typeface="Arial" panose="020B0604020202020204" pitchFamily="34" charset="0"/>
              <a:cs typeface="Arial" panose="020B0604020202020204" pitchFamily="34" charset="0"/>
            </a:rPr>
            <a:t>English 1</a:t>
          </a:r>
        </a:p>
      </dgm:t>
    </dgm:pt>
    <dgm:pt modelId="{9FBF86F3-44CC-5E44-ABAE-89F3CBA42AF2}" type="parTrans" cxnId="{FAEF075F-2177-2541-A414-2E848085FE2F}">
      <dgm:prSet/>
      <dgm:spPr/>
      <dgm:t>
        <a:bodyPr/>
        <a:lstStyle/>
        <a:p>
          <a:endParaRPr lang="en-US"/>
        </a:p>
      </dgm:t>
    </dgm:pt>
    <dgm:pt modelId="{E4D53644-7945-F540-84FA-428EEC91DAEE}" type="sibTrans" cxnId="{FAEF075F-2177-2541-A414-2E848085FE2F}">
      <dgm:prSet/>
      <dgm:spPr/>
      <dgm:t>
        <a:bodyPr/>
        <a:lstStyle/>
        <a:p>
          <a:endParaRPr lang="en-US"/>
        </a:p>
      </dgm:t>
    </dgm:pt>
    <dgm:pt modelId="{D5FB89CD-D476-7047-B8EC-527649C592A9}">
      <dgm:prSet phldrT="[Text]" custT="1"/>
      <dgm:spPr/>
      <dgm:t>
        <a:bodyPr/>
        <a:lstStyle/>
        <a:p>
          <a:r>
            <a:rPr lang="en-US" sz="2800" dirty="0">
              <a:latin typeface="Arial" panose="020B0604020202020204" pitchFamily="34" charset="0"/>
              <a:cs typeface="Arial" panose="020B0604020202020204" pitchFamily="34" charset="0"/>
            </a:rPr>
            <a:t>English 2</a:t>
          </a:r>
        </a:p>
      </dgm:t>
    </dgm:pt>
    <dgm:pt modelId="{3B2B036D-DC0B-094C-87C0-510DEE3BCDD5}" type="parTrans" cxnId="{D1F61441-CB5F-804B-B2F4-BFD407ACAA8D}">
      <dgm:prSet/>
      <dgm:spPr/>
      <dgm:t>
        <a:bodyPr/>
        <a:lstStyle/>
        <a:p>
          <a:endParaRPr lang="en-US"/>
        </a:p>
      </dgm:t>
    </dgm:pt>
    <dgm:pt modelId="{E1FB878E-3B49-C440-8505-5CA82CD4AD88}" type="sibTrans" cxnId="{D1F61441-CB5F-804B-B2F4-BFD407ACAA8D}">
      <dgm:prSet/>
      <dgm:spPr/>
      <dgm:t>
        <a:bodyPr/>
        <a:lstStyle/>
        <a:p>
          <a:endParaRPr lang="en-US"/>
        </a:p>
      </dgm:t>
    </dgm:pt>
    <dgm:pt modelId="{1B6ADBB7-8244-204D-B29E-CF61C7AD3B4D}">
      <dgm:prSet phldrT="[Text]" custT="1"/>
      <dgm:spPr>
        <a:solidFill>
          <a:srgbClr val="FFC000"/>
        </a:solidFill>
      </dgm:spPr>
      <dgm:t>
        <a:bodyPr/>
        <a:lstStyle/>
        <a:p>
          <a:r>
            <a:rPr lang="en-US" sz="2800" dirty="0">
              <a:latin typeface="Arial" panose="020B0604020202020204" pitchFamily="34" charset="0"/>
              <a:cs typeface="Arial" panose="020B0604020202020204" pitchFamily="34" charset="0"/>
            </a:rPr>
            <a:t>English 3</a:t>
          </a:r>
        </a:p>
      </dgm:t>
    </dgm:pt>
    <dgm:pt modelId="{2F533000-7E4E-1541-8BBF-539E8BD2078A}" type="parTrans" cxnId="{86C335A9-BD54-1C4F-8333-5A70DCAEB31B}">
      <dgm:prSet/>
      <dgm:spPr/>
      <dgm:t>
        <a:bodyPr/>
        <a:lstStyle/>
        <a:p>
          <a:endParaRPr lang="en-US"/>
        </a:p>
      </dgm:t>
    </dgm:pt>
    <dgm:pt modelId="{CC571B03-95AB-364E-8195-E2D1AE743315}" type="sibTrans" cxnId="{86C335A9-BD54-1C4F-8333-5A70DCAEB31B}">
      <dgm:prSet/>
      <dgm:spPr/>
      <dgm:t>
        <a:bodyPr/>
        <a:lstStyle/>
        <a:p>
          <a:endParaRPr lang="en-US"/>
        </a:p>
      </dgm:t>
    </dgm:pt>
    <dgm:pt modelId="{6378F478-C15D-7040-89AF-A28DE973BF73}">
      <dgm:prSet custT="1"/>
      <dgm:spPr/>
      <dgm:t>
        <a:bodyPr/>
        <a:lstStyle/>
        <a:p>
          <a:r>
            <a:rPr lang="en-US" sz="2800" dirty="0">
              <a:latin typeface="Arial" panose="020B0604020202020204" pitchFamily="34" charset="0"/>
              <a:cs typeface="Arial" panose="020B0604020202020204" pitchFamily="34" charset="0"/>
            </a:rPr>
            <a:t>English 4</a:t>
          </a:r>
        </a:p>
      </dgm:t>
    </dgm:pt>
    <dgm:pt modelId="{111C564C-C3DB-894A-AD10-652BB4DBE418}" type="parTrans" cxnId="{91732FCB-601F-F04A-995B-4E479A6B2552}">
      <dgm:prSet/>
      <dgm:spPr/>
      <dgm:t>
        <a:bodyPr/>
        <a:lstStyle/>
        <a:p>
          <a:endParaRPr lang="en-US"/>
        </a:p>
      </dgm:t>
    </dgm:pt>
    <dgm:pt modelId="{357A4558-C7D8-E442-9230-424A67B49D26}" type="sibTrans" cxnId="{91732FCB-601F-F04A-995B-4E479A6B2552}">
      <dgm:prSet/>
      <dgm:spPr/>
      <dgm:t>
        <a:bodyPr/>
        <a:lstStyle/>
        <a:p>
          <a:endParaRPr lang="en-US"/>
        </a:p>
      </dgm:t>
    </dgm:pt>
    <dgm:pt modelId="{AB29D92D-0A27-E94B-8BB1-3F1E04DEC226}" type="pres">
      <dgm:prSet presAssocID="{CF8EEB5C-D769-3043-B811-3B4048E092EE}" presName="Name0" presStyleCnt="0">
        <dgm:presLayoutVars>
          <dgm:dir/>
          <dgm:resizeHandles val="exact"/>
        </dgm:presLayoutVars>
      </dgm:prSet>
      <dgm:spPr/>
    </dgm:pt>
    <dgm:pt modelId="{B18BF0D9-2558-EA43-ABBC-D9793BCB179E}" type="pres">
      <dgm:prSet presAssocID="{A9666386-75D6-6F4C-B86D-2C6AD7017CF7}" presName="node" presStyleLbl="node1" presStyleIdx="0" presStyleCnt="4" custLinFactNeighborX="-572" custLinFactNeighborY="3991">
        <dgm:presLayoutVars>
          <dgm:bulletEnabled val="1"/>
        </dgm:presLayoutVars>
      </dgm:prSet>
      <dgm:spPr/>
    </dgm:pt>
    <dgm:pt modelId="{38CF7531-31CE-4547-B657-0713E6A3751A}" type="pres">
      <dgm:prSet presAssocID="{E4D53644-7945-F540-84FA-428EEC91DAEE}" presName="sibTrans" presStyleLbl="sibTrans2D1" presStyleIdx="0" presStyleCnt="3"/>
      <dgm:spPr/>
    </dgm:pt>
    <dgm:pt modelId="{488D0085-8DC4-B34C-9058-F4747BA6C915}" type="pres">
      <dgm:prSet presAssocID="{E4D53644-7945-F540-84FA-428EEC91DAEE}" presName="connectorText" presStyleLbl="sibTrans2D1" presStyleIdx="0" presStyleCnt="3"/>
      <dgm:spPr/>
    </dgm:pt>
    <dgm:pt modelId="{8B24BD49-8F72-FA4E-8B79-3F7DD811511E}" type="pres">
      <dgm:prSet presAssocID="{D5FB89CD-D476-7047-B8EC-527649C592A9}" presName="node" presStyleLbl="node1" presStyleIdx="1" presStyleCnt="4">
        <dgm:presLayoutVars>
          <dgm:bulletEnabled val="1"/>
        </dgm:presLayoutVars>
      </dgm:prSet>
      <dgm:spPr/>
    </dgm:pt>
    <dgm:pt modelId="{40C11378-4214-EC49-A6D9-755A3502C24E}" type="pres">
      <dgm:prSet presAssocID="{E1FB878E-3B49-C440-8505-5CA82CD4AD88}" presName="sibTrans" presStyleLbl="sibTrans2D1" presStyleIdx="1" presStyleCnt="3"/>
      <dgm:spPr/>
    </dgm:pt>
    <dgm:pt modelId="{955F64AE-2B73-5F45-9A8B-99F285470CEE}" type="pres">
      <dgm:prSet presAssocID="{E1FB878E-3B49-C440-8505-5CA82CD4AD88}" presName="connectorText" presStyleLbl="sibTrans2D1" presStyleIdx="1" presStyleCnt="3"/>
      <dgm:spPr/>
    </dgm:pt>
    <dgm:pt modelId="{1FE446FB-3657-F346-8F10-8AB028A72708}" type="pres">
      <dgm:prSet presAssocID="{1B6ADBB7-8244-204D-B29E-CF61C7AD3B4D}" presName="node" presStyleLbl="node1" presStyleIdx="2" presStyleCnt="4">
        <dgm:presLayoutVars>
          <dgm:bulletEnabled val="1"/>
        </dgm:presLayoutVars>
      </dgm:prSet>
      <dgm:spPr/>
    </dgm:pt>
    <dgm:pt modelId="{380D5358-1044-F44A-8AE1-FA2EB717E93B}" type="pres">
      <dgm:prSet presAssocID="{CC571B03-95AB-364E-8195-E2D1AE743315}" presName="sibTrans" presStyleLbl="sibTrans2D1" presStyleIdx="2" presStyleCnt="3"/>
      <dgm:spPr/>
    </dgm:pt>
    <dgm:pt modelId="{63F2AC6F-C8C4-7745-B5C9-17AD95733FCC}" type="pres">
      <dgm:prSet presAssocID="{CC571B03-95AB-364E-8195-E2D1AE743315}" presName="connectorText" presStyleLbl="sibTrans2D1" presStyleIdx="2" presStyleCnt="3"/>
      <dgm:spPr/>
    </dgm:pt>
    <dgm:pt modelId="{DB99BFF4-2016-2846-8D3D-ECE4A3C493D8}" type="pres">
      <dgm:prSet presAssocID="{6378F478-C15D-7040-89AF-A28DE973BF73}" presName="node" presStyleLbl="node1" presStyleIdx="3" presStyleCnt="4">
        <dgm:presLayoutVars>
          <dgm:bulletEnabled val="1"/>
        </dgm:presLayoutVars>
      </dgm:prSet>
      <dgm:spPr/>
    </dgm:pt>
  </dgm:ptLst>
  <dgm:cxnLst>
    <dgm:cxn modelId="{A401022C-A0BB-3445-9857-5BDFF1339AFD}" type="presOf" srcId="{D5FB89CD-D476-7047-B8EC-527649C592A9}" destId="{8B24BD49-8F72-FA4E-8B79-3F7DD811511E}" srcOrd="0" destOrd="0" presId="urn:microsoft.com/office/officeart/2005/8/layout/process1"/>
    <dgm:cxn modelId="{A5D8CD3E-6F1C-004D-A30D-82E78E2DF49C}" type="presOf" srcId="{E1FB878E-3B49-C440-8505-5CA82CD4AD88}" destId="{955F64AE-2B73-5F45-9A8B-99F285470CEE}" srcOrd="1" destOrd="0" presId="urn:microsoft.com/office/officeart/2005/8/layout/process1"/>
    <dgm:cxn modelId="{4FE0235C-E09D-3F4F-8AC4-E5265218C526}" type="presOf" srcId="{A9666386-75D6-6F4C-B86D-2C6AD7017CF7}" destId="{B18BF0D9-2558-EA43-ABBC-D9793BCB179E}" srcOrd="0" destOrd="0" presId="urn:microsoft.com/office/officeart/2005/8/layout/process1"/>
    <dgm:cxn modelId="{FAEF075F-2177-2541-A414-2E848085FE2F}" srcId="{CF8EEB5C-D769-3043-B811-3B4048E092EE}" destId="{A9666386-75D6-6F4C-B86D-2C6AD7017CF7}" srcOrd="0" destOrd="0" parTransId="{9FBF86F3-44CC-5E44-ABAE-89F3CBA42AF2}" sibTransId="{E4D53644-7945-F540-84FA-428EEC91DAEE}"/>
    <dgm:cxn modelId="{D1F61441-CB5F-804B-B2F4-BFD407ACAA8D}" srcId="{CF8EEB5C-D769-3043-B811-3B4048E092EE}" destId="{D5FB89CD-D476-7047-B8EC-527649C592A9}" srcOrd="1" destOrd="0" parTransId="{3B2B036D-DC0B-094C-87C0-510DEE3BCDD5}" sibTransId="{E1FB878E-3B49-C440-8505-5CA82CD4AD88}"/>
    <dgm:cxn modelId="{B7077348-F842-2D42-A232-B844B19845FE}" type="presOf" srcId="{CC571B03-95AB-364E-8195-E2D1AE743315}" destId="{380D5358-1044-F44A-8AE1-FA2EB717E93B}" srcOrd="0" destOrd="0" presId="urn:microsoft.com/office/officeart/2005/8/layout/process1"/>
    <dgm:cxn modelId="{6A323F6D-AF74-5041-A7E7-16B0F92ECBC6}" type="presOf" srcId="{E1FB878E-3B49-C440-8505-5CA82CD4AD88}" destId="{40C11378-4214-EC49-A6D9-755A3502C24E}" srcOrd="0" destOrd="0" presId="urn:microsoft.com/office/officeart/2005/8/layout/process1"/>
    <dgm:cxn modelId="{385FE77A-D601-3B45-A34D-A16817BF50C6}" type="presOf" srcId="{E4D53644-7945-F540-84FA-428EEC91DAEE}" destId="{38CF7531-31CE-4547-B657-0713E6A3751A}" srcOrd="0" destOrd="0" presId="urn:microsoft.com/office/officeart/2005/8/layout/process1"/>
    <dgm:cxn modelId="{5D614386-912E-124C-902C-D5119D9A946D}" type="presOf" srcId="{CC571B03-95AB-364E-8195-E2D1AE743315}" destId="{63F2AC6F-C8C4-7745-B5C9-17AD95733FCC}" srcOrd="1" destOrd="0" presId="urn:microsoft.com/office/officeart/2005/8/layout/process1"/>
    <dgm:cxn modelId="{1E193D89-36F4-8D49-902F-F7A88A3E6A23}" type="presOf" srcId="{CF8EEB5C-D769-3043-B811-3B4048E092EE}" destId="{AB29D92D-0A27-E94B-8BB1-3F1E04DEC226}" srcOrd="0" destOrd="0" presId="urn:microsoft.com/office/officeart/2005/8/layout/process1"/>
    <dgm:cxn modelId="{86C335A9-BD54-1C4F-8333-5A70DCAEB31B}" srcId="{CF8EEB5C-D769-3043-B811-3B4048E092EE}" destId="{1B6ADBB7-8244-204D-B29E-CF61C7AD3B4D}" srcOrd="2" destOrd="0" parTransId="{2F533000-7E4E-1541-8BBF-539E8BD2078A}" sibTransId="{CC571B03-95AB-364E-8195-E2D1AE743315}"/>
    <dgm:cxn modelId="{B2C837B2-5B17-0340-97A4-EB3565FCAE70}" type="presOf" srcId="{E4D53644-7945-F540-84FA-428EEC91DAEE}" destId="{488D0085-8DC4-B34C-9058-F4747BA6C915}" srcOrd="1" destOrd="0" presId="urn:microsoft.com/office/officeart/2005/8/layout/process1"/>
    <dgm:cxn modelId="{91732FCB-601F-F04A-995B-4E479A6B2552}" srcId="{CF8EEB5C-D769-3043-B811-3B4048E092EE}" destId="{6378F478-C15D-7040-89AF-A28DE973BF73}" srcOrd="3" destOrd="0" parTransId="{111C564C-C3DB-894A-AD10-652BB4DBE418}" sibTransId="{357A4558-C7D8-E442-9230-424A67B49D26}"/>
    <dgm:cxn modelId="{7E0B3FD7-8E24-A141-B159-61A800830C70}" type="presOf" srcId="{6378F478-C15D-7040-89AF-A28DE973BF73}" destId="{DB99BFF4-2016-2846-8D3D-ECE4A3C493D8}" srcOrd="0" destOrd="0" presId="urn:microsoft.com/office/officeart/2005/8/layout/process1"/>
    <dgm:cxn modelId="{651A62E1-2A7E-DA4E-AAFD-992234748283}" type="presOf" srcId="{1B6ADBB7-8244-204D-B29E-CF61C7AD3B4D}" destId="{1FE446FB-3657-F346-8F10-8AB028A72708}" srcOrd="0" destOrd="0" presId="urn:microsoft.com/office/officeart/2005/8/layout/process1"/>
    <dgm:cxn modelId="{1C7E63AF-5D23-FD49-885C-5932553A9D5F}" type="presParOf" srcId="{AB29D92D-0A27-E94B-8BB1-3F1E04DEC226}" destId="{B18BF0D9-2558-EA43-ABBC-D9793BCB179E}" srcOrd="0" destOrd="0" presId="urn:microsoft.com/office/officeart/2005/8/layout/process1"/>
    <dgm:cxn modelId="{68263625-7D8A-EF4D-8F0B-FD2B5BF58740}" type="presParOf" srcId="{AB29D92D-0A27-E94B-8BB1-3F1E04DEC226}" destId="{38CF7531-31CE-4547-B657-0713E6A3751A}" srcOrd="1" destOrd="0" presId="urn:microsoft.com/office/officeart/2005/8/layout/process1"/>
    <dgm:cxn modelId="{400D7614-A1F7-4341-A995-ECA608898BFF}" type="presParOf" srcId="{38CF7531-31CE-4547-B657-0713E6A3751A}" destId="{488D0085-8DC4-B34C-9058-F4747BA6C915}" srcOrd="0" destOrd="0" presId="urn:microsoft.com/office/officeart/2005/8/layout/process1"/>
    <dgm:cxn modelId="{8BB4A04D-97B5-2D44-B622-F180147D164C}" type="presParOf" srcId="{AB29D92D-0A27-E94B-8BB1-3F1E04DEC226}" destId="{8B24BD49-8F72-FA4E-8B79-3F7DD811511E}" srcOrd="2" destOrd="0" presId="urn:microsoft.com/office/officeart/2005/8/layout/process1"/>
    <dgm:cxn modelId="{3A1E023A-9CC1-BF44-B6EC-C9AC6C624149}" type="presParOf" srcId="{AB29D92D-0A27-E94B-8BB1-3F1E04DEC226}" destId="{40C11378-4214-EC49-A6D9-755A3502C24E}" srcOrd="3" destOrd="0" presId="urn:microsoft.com/office/officeart/2005/8/layout/process1"/>
    <dgm:cxn modelId="{9741BC70-FBD6-934E-BD30-2049AE1F890B}" type="presParOf" srcId="{40C11378-4214-EC49-A6D9-755A3502C24E}" destId="{955F64AE-2B73-5F45-9A8B-99F285470CEE}" srcOrd="0" destOrd="0" presId="urn:microsoft.com/office/officeart/2005/8/layout/process1"/>
    <dgm:cxn modelId="{DB91C84B-4E6E-9444-BA80-7F26D75F5B27}" type="presParOf" srcId="{AB29D92D-0A27-E94B-8BB1-3F1E04DEC226}" destId="{1FE446FB-3657-F346-8F10-8AB028A72708}" srcOrd="4" destOrd="0" presId="urn:microsoft.com/office/officeart/2005/8/layout/process1"/>
    <dgm:cxn modelId="{48BDB06B-9030-D745-9CE5-F08476FD1B8A}" type="presParOf" srcId="{AB29D92D-0A27-E94B-8BB1-3F1E04DEC226}" destId="{380D5358-1044-F44A-8AE1-FA2EB717E93B}" srcOrd="5" destOrd="0" presId="urn:microsoft.com/office/officeart/2005/8/layout/process1"/>
    <dgm:cxn modelId="{54D5FDAC-B907-A645-94A8-EE40593EDC1D}" type="presParOf" srcId="{380D5358-1044-F44A-8AE1-FA2EB717E93B}" destId="{63F2AC6F-C8C4-7745-B5C9-17AD95733FCC}" srcOrd="0" destOrd="0" presId="urn:microsoft.com/office/officeart/2005/8/layout/process1"/>
    <dgm:cxn modelId="{7F57F365-DB9D-BC4A-A38B-D8F68E801634}" type="presParOf" srcId="{AB29D92D-0A27-E94B-8BB1-3F1E04DEC226}" destId="{DB99BFF4-2016-2846-8D3D-ECE4A3C493D8}"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8EEB5C-D769-3043-B811-3B4048E092EE}" type="doc">
      <dgm:prSet loTypeId="urn:microsoft.com/office/officeart/2005/8/layout/process1" loCatId="" qsTypeId="urn:microsoft.com/office/officeart/2005/8/quickstyle/simple1" qsCatId="simple" csTypeId="urn:microsoft.com/office/officeart/2005/8/colors/accent1_2" csCatId="accent1" phldr="1"/>
      <dgm:spPr/>
      <dgm:t>
        <a:bodyPr/>
        <a:lstStyle/>
        <a:p>
          <a:endParaRPr lang="en-US"/>
        </a:p>
      </dgm:t>
    </dgm:pt>
    <dgm:pt modelId="{A9666386-75D6-6F4C-B86D-2C6AD7017CF7}">
      <dgm:prSet phldrT="[Text]" custT="1"/>
      <dgm:spPr>
        <a:solidFill>
          <a:srgbClr val="FFC000"/>
        </a:solidFill>
      </dgm:spPr>
      <dgm:t>
        <a:bodyPr/>
        <a:lstStyle/>
        <a:p>
          <a:r>
            <a:rPr lang="en-US" sz="2800" dirty="0">
              <a:latin typeface="Arial" panose="020B0604020202020204" pitchFamily="34" charset="0"/>
              <a:cs typeface="Arial" panose="020B0604020202020204" pitchFamily="34" charset="0"/>
            </a:rPr>
            <a:t>English 1</a:t>
          </a:r>
        </a:p>
      </dgm:t>
    </dgm:pt>
    <dgm:pt modelId="{9FBF86F3-44CC-5E44-ABAE-89F3CBA42AF2}" type="parTrans" cxnId="{FAEF075F-2177-2541-A414-2E848085FE2F}">
      <dgm:prSet/>
      <dgm:spPr/>
      <dgm:t>
        <a:bodyPr/>
        <a:lstStyle/>
        <a:p>
          <a:endParaRPr lang="en-US"/>
        </a:p>
      </dgm:t>
    </dgm:pt>
    <dgm:pt modelId="{E4D53644-7945-F540-84FA-428EEC91DAEE}" type="sibTrans" cxnId="{FAEF075F-2177-2541-A414-2E848085FE2F}">
      <dgm:prSet/>
      <dgm:spPr/>
      <dgm:t>
        <a:bodyPr/>
        <a:lstStyle/>
        <a:p>
          <a:endParaRPr lang="en-US"/>
        </a:p>
      </dgm:t>
    </dgm:pt>
    <dgm:pt modelId="{D5FB89CD-D476-7047-B8EC-527649C592A9}">
      <dgm:prSet phldrT="[Text]" custT="1"/>
      <dgm:spPr/>
      <dgm:t>
        <a:bodyPr/>
        <a:lstStyle/>
        <a:p>
          <a:r>
            <a:rPr lang="en-US" sz="2800" dirty="0">
              <a:latin typeface="Arial" panose="020B0604020202020204" pitchFamily="34" charset="0"/>
              <a:cs typeface="Arial" panose="020B0604020202020204" pitchFamily="34" charset="0"/>
            </a:rPr>
            <a:t>English 2</a:t>
          </a:r>
        </a:p>
      </dgm:t>
    </dgm:pt>
    <dgm:pt modelId="{3B2B036D-DC0B-094C-87C0-510DEE3BCDD5}" type="parTrans" cxnId="{D1F61441-CB5F-804B-B2F4-BFD407ACAA8D}">
      <dgm:prSet/>
      <dgm:spPr/>
      <dgm:t>
        <a:bodyPr/>
        <a:lstStyle/>
        <a:p>
          <a:endParaRPr lang="en-US"/>
        </a:p>
      </dgm:t>
    </dgm:pt>
    <dgm:pt modelId="{E1FB878E-3B49-C440-8505-5CA82CD4AD88}" type="sibTrans" cxnId="{D1F61441-CB5F-804B-B2F4-BFD407ACAA8D}">
      <dgm:prSet/>
      <dgm:spPr/>
      <dgm:t>
        <a:bodyPr/>
        <a:lstStyle/>
        <a:p>
          <a:endParaRPr lang="en-US"/>
        </a:p>
      </dgm:t>
    </dgm:pt>
    <dgm:pt modelId="{1B6ADBB7-8244-204D-B29E-CF61C7AD3B4D}">
      <dgm:prSet phldrT="[Text]" custT="1"/>
      <dgm:spPr>
        <a:solidFill>
          <a:srgbClr val="FFC000"/>
        </a:solidFill>
      </dgm:spPr>
      <dgm:t>
        <a:bodyPr/>
        <a:lstStyle/>
        <a:p>
          <a:r>
            <a:rPr lang="en-US" sz="2800" dirty="0">
              <a:latin typeface="Arial" panose="020B0604020202020204" pitchFamily="34" charset="0"/>
              <a:cs typeface="Arial" panose="020B0604020202020204" pitchFamily="34" charset="0"/>
            </a:rPr>
            <a:t>English AP Lang </a:t>
          </a:r>
        </a:p>
      </dgm:t>
    </dgm:pt>
    <dgm:pt modelId="{2F533000-7E4E-1541-8BBF-539E8BD2078A}" type="parTrans" cxnId="{86C335A9-BD54-1C4F-8333-5A70DCAEB31B}">
      <dgm:prSet/>
      <dgm:spPr/>
      <dgm:t>
        <a:bodyPr/>
        <a:lstStyle/>
        <a:p>
          <a:endParaRPr lang="en-US"/>
        </a:p>
      </dgm:t>
    </dgm:pt>
    <dgm:pt modelId="{CC571B03-95AB-364E-8195-E2D1AE743315}" type="sibTrans" cxnId="{86C335A9-BD54-1C4F-8333-5A70DCAEB31B}">
      <dgm:prSet/>
      <dgm:spPr/>
      <dgm:t>
        <a:bodyPr/>
        <a:lstStyle/>
        <a:p>
          <a:endParaRPr lang="en-US"/>
        </a:p>
      </dgm:t>
    </dgm:pt>
    <dgm:pt modelId="{6378F478-C15D-7040-89AF-A28DE973BF73}">
      <dgm:prSet custT="1"/>
      <dgm:spPr/>
      <dgm:t>
        <a:bodyPr/>
        <a:lstStyle/>
        <a:p>
          <a:r>
            <a:rPr lang="en-US" sz="2800" dirty="0">
              <a:latin typeface="Arial" panose="020B0604020202020204" pitchFamily="34" charset="0"/>
              <a:cs typeface="Arial" panose="020B0604020202020204" pitchFamily="34" charset="0"/>
            </a:rPr>
            <a:t>English AP Lit</a:t>
          </a:r>
        </a:p>
      </dgm:t>
    </dgm:pt>
    <dgm:pt modelId="{111C564C-C3DB-894A-AD10-652BB4DBE418}" type="parTrans" cxnId="{91732FCB-601F-F04A-995B-4E479A6B2552}">
      <dgm:prSet/>
      <dgm:spPr/>
      <dgm:t>
        <a:bodyPr/>
        <a:lstStyle/>
        <a:p>
          <a:endParaRPr lang="en-US"/>
        </a:p>
      </dgm:t>
    </dgm:pt>
    <dgm:pt modelId="{357A4558-C7D8-E442-9230-424A67B49D26}" type="sibTrans" cxnId="{91732FCB-601F-F04A-995B-4E479A6B2552}">
      <dgm:prSet/>
      <dgm:spPr/>
      <dgm:t>
        <a:bodyPr/>
        <a:lstStyle/>
        <a:p>
          <a:endParaRPr lang="en-US"/>
        </a:p>
      </dgm:t>
    </dgm:pt>
    <dgm:pt modelId="{AB29D92D-0A27-E94B-8BB1-3F1E04DEC226}" type="pres">
      <dgm:prSet presAssocID="{CF8EEB5C-D769-3043-B811-3B4048E092EE}" presName="Name0" presStyleCnt="0">
        <dgm:presLayoutVars>
          <dgm:dir/>
          <dgm:resizeHandles val="exact"/>
        </dgm:presLayoutVars>
      </dgm:prSet>
      <dgm:spPr/>
    </dgm:pt>
    <dgm:pt modelId="{B18BF0D9-2558-EA43-ABBC-D9793BCB179E}" type="pres">
      <dgm:prSet presAssocID="{A9666386-75D6-6F4C-B86D-2C6AD7017CF7}" presName="node" presStyleLbl="node1" presStyleIdx="0" presStyleCnt="4">
        <dgm:presLayoutVars>
          <dgm:bulletEnabled val="1"/>
        </dgm:presLayoutVars>
      </dgm:prSet>
      <dgm:spPr/>
    </dgm:pt>
    <dgm:pt modelId="{38CF7531-31CE-4547-B657-0713E6A3751A}" type="pres">
      <dgm:prSet presAssocID="{E4D53644-7945-F540-84FA-428EEC91DAEE}" presName="sibTrans" presStyleLbl="sibTrans2D1" presStyleIdx="0" presStyleCnt="3"/>
      <dgm:spPr/>
    </dgm:pt>
    <dgm:pt modelId="{488D0085-8DC4-B34C-9058-F4747BA6C915}" type="pres">
      <dgm:prSet presAssocID="{E4D53644-7945-F540-84FA-428EEC91DAEE}" presName="connectorText" presStyleLbl="sibTrans2D1" presStyleIdx="0" presStyleCnt="3"/>
      <dgm:spPr/>
    </dgm:pt>
    <dgm:pt modelId="{8B24BD49-8F72-FA4E-8B79-3F7DD811511E}" type="pres">
      <dgm:prSet presAssocID="{D5FB89CD-D476-7047-B8EC-527649C592A9}" presName="node" presStyleLbl="node1" presStyleIdx="1" presStyleCnt="4" custLinFactNeighborX="-1395" custLinFactNeighborY="-3719">
        <dgm:presLayoutVars>
          <dgm:bulletEnabled val="1"/>
        </dgm:presLayoutVars>
      </dgm:prSet>
      <dgm:spPr/>
    </dgm:pt>
    <dgm:pt modelId="{40C11378-4214-EC49-A6D9-755A3502C24E}" type="pres">
      <dgm:prSet presAssocID="{E1FB878E-3B49-C440-8505-5CA82CD4AD88}" presName="sibTrans" presStyleLbl="sibTrans2D1" presStyleIdx="1" presStyleCnt="3"/>
      <dgm:spPr/>
    </dgm:pt>
    <dgm:pt modelId="{955F64AE-2B73-5F45-9A8B-99F285470CEE}" type="pres">
      <dgm:prSet presAssocID="{E1FB878E-3B49-C440-8505-5CA82CD4AD88}" presName="connectorText" presStyleLbl="sibTrans2D1" presStyleIdx="1" presStyleCnt="3"/>
      <dgm:spPr/>
    </dgm:pt>
    <dgm:pt modelId="{1FE446FB-3657-F346-8F10-8AB028A72708}" type="pres">
      <dgm:prSet presAssocID="{1B6ADBB7-8244-204D-B29E-CF61C7AD3B4D}" presName="node" presStyleLbl="node1" presStyleIdx="2" presStyleCnt="4">
        <dgm:presLayoutVars>
          <dgm:bulletEnabled val="1"/>
        </dgm:presLayoutVars>
      </dgm:prSet>
      <dgm:spPr/>
    </dgm:pt>
    <dgm:pt modelId="{380D5358-1044-F44A-8AE1-FA2EB717E93B}" type="pres">
      <dgm:prSet presAssocID="{CC571B03-95AB-364E-8195-E2D1AE743315}" presName="sibTrans" presStyleLbl="sibTrans2D1" presStyleIdx="2" presStyleCnt="3"/>
      <dgm:spPr/>
    </dgm:pt>
    <dgm:pt modelId="{63F2AC6F-C8C4-7745-B5C9-17AD95733FCC}" type="pres">
      <dgm:prSet presAssocID="{CC571B03-95AB-364E-8195-E2D1AE743315}" presName="connectorText" presStyleLbl="sibTrans2D1" presStyleIdx="2" presStyleCnt="3"/>
      <dgm:spPr/>
    </dgm:pt>
    <dgm:pt modelId="{DB99BFF4-2016-2846-8D3D-ECE4A3C493D8}" type="pres">
      <dgm:prSet presAssocID="{6378F478-C15D-7040-89AF-A28DE973BF73}" presName="node" presStyleLbl="node1" presStyleIdx="3" presStyleCnt="4">
        <dgm:presLayoutVars>
          <dgm:bulletEnabled val="1"/>
        </dgm:presLayoutVars>
      </dgm:prSet>
      <dgm:spPr/>
    </dgm:pt>
  </dgm:ptLst>
  <dgm:cxnLst>
    <dgm:cxn modelId="{A401022C-A0BB-3445-9857-5BDFF1339AFD}" type="presOf" srcId="{D5FB89CD-D476-7047-B8EC-527649C592A9}" destId="{8B24BD49-8F72-FA4E-8B79-3F7DD811511E}" srcOrd="0" destOrd="0" presId="urn:microsoft.com/office/officeart/2005/8/layout/process1"/>
    <dgm:cxn modelId="{A5D8CD3E-6F1C-004D-A30D-82E78E2DF49C}" type="presOf" srcId="{E1FB878E-3B49-C440-8505-5CA82CD4AD88}" destId="{955F64AE-2B73-5F45-9A8B-99F285470CEE}" srcOrd="1" destOrd="0" presId="urn:microsoft.com/office/officeart/2005/8/layout/process1"/>
    <dgm:cxn modelId="{4FE0235C-E09D-3F4F-8AC4-E5265218C526}" type="presOf" srcId="{A9666386-75D6-6F4C-B86D-2C6AD7017CF7}" destId="{B18BF0D9-2558-EA43-ABBC-D9793BCB179E}" srcOrd="0" destOrd="0" presId="urn:microsoft.com/office/officeart/2005/8/layout/process1"/>
    <dgm:cxn modelId="{FAEF075F-2177-2541-A414-2E848085FE2F}" srcId="{CF8EEB5C-D769-3043-B811-3B4048E092EE}" destId="{A9666386-75D6-6F4C-B86D-2C6AD7017CF7}" srcOrd="0" destOrd="0" parTransId="{9FBF86F3-44CC-5E44-ABAE-89F3CBA42AF2}" sibTransId="{E4D53644-7945-F540-84FA-428EEC91DAEE}"/>
    <dgm:cxn modelId="{D1F61441-CB5F-804B-B2F4-BFD407ACAA8D}" srcId="{CF8EEB5C-D769-3043-B811-3B4048E092EE}" destId="{D5FB89CD-D476-7047-B8EC-527649C592A9}" srcOrd="1" destOrd="0" parTransId="{3B2B036D-DC0B-094C-87C0-510DEE3BCDD5}" sibTransId="{E1FB878E-3B49-C440-8505-5CA82CD4AD88}"/>
    <dgm:cxn modelId="{B7077348-F842-2D42-A232-B844B19845FE}" type="presOf" srcId="{CC571B03-95AB-364E-8195-E2D1AE743315}" destId="{380D5358-1044-F44A-8AE1-FA2EB717E93B}" srcOrd="0" destOrd="0" presId="urn:microsoft.com/office/officeart/2005/8/layout/process1"/>
    <dgm:cxn modelId="{6A323F6D-AF74-5041-A7E7-16B0F92ECBC6}" type="presOf" srcId="{E1FB878E-3B49-C440-8505-5CA82CD4AD88}" destId="{40C11378-4214-EC49-A6D9-755A3502C24E}" srcOrd="0" destOrd="0" presId="urn:microsoft.com/office/officeart/2005/8/layout/process1"/>
    <dgm:cxn modelId="{385FE77A-D601-3B45-A34D-A16817BF50C6}" type="presOf" srcId="{E4D53644-7945-F540-84FA-428EEC91DAEE}" destId="{38CF7531-31CE-4547-B657-0713E6A3751A}" srcOrd="0" destOrd="0" presId="urn:microsoft.com/office/officeart/2005/8/layout/process1"/>
    <dgm:cxn modelId="{5D614386-912E-124C-902C-D5119D9A946D}" type="presOf" srcId="{CC571B03-95AB-364E-8195-E2D1AE743315}" destId="{63F2AC6F-C8C4-7745-B5C9-17AD95733FCC}" srcOrd="1" destOrd="0" presId="urn:microsoft.com/office/officeart/2005/8/layout/process1"/>
    <dgm:cxn modelId="{1E193D89-36F4-8D49-902F-F7A88A3E6A23}" type="presOf" srcId="{CF8EEB5C-D769-3043-B811-3B4048E092EE}" destId="{AB29D92D-0A27-E94B-8BB1-3F1E04DEC226}" srcOrd="0" destOrd="0" presId="urn:microsoft.com/office/officeart/2005/8/layout/process1"/>
    <dgm:cxn modelId="{86C335A9-BD54-1C4F-8333-5A70DCAEB31B}" srcId="{CF8EEB5C-D769-3043-B811-3B4048E092EE}" destId="{1B6ADBB7-8244-204D-B29E-CF61C7AD3B4D}" srcOrd="2" destOrd="0" parTransId="{2F533000-7E4E-1541-8BBF-539E8BD2078A}" sibTransId="{CC571B03-95AB-364E-8195-E2D1AE743315}"/>
    <dgm:cxn modelId="{B2C837B2-5B17-0340-97A4-EB3565FCAE70}" type="presOf" srcId="{E4D53644-7945-F540-84FA-428EEC91DAEE}" destId="{488D0085-8DC4-B34C-9058-F4747BA6C915}" srcOrd="1" destOrd="0" presId="urn:microsoft.com/office/officeart/2005/8/layout/process1"/>
    <dgm:cxn modelId="{91732FCB-601F-F04A-995B-4E479A6B2552}" srcId="{CF8EEB5C-D769-3043-B811-3B4048E092EE}" destId="{6378F478-C15D-7040-89AF-A28DE973BF73}" srcOrd="3" destOrd="0" parTransId="{111C564C-C3DB-894A-AD10-652BB4DBE418}" sibTransId="{357A4558-C7D8-E442-9230-424A67B49D26}"/>
    <dgm:cxn modelId="{7E0B3FD7-8E24-A141-B159-61A800830C70}" type="presOf" srcId="{6378F478-C15D-7040-89AF-A28DE973BF73}" destId="{DB99BFF4-2016-2846-8D3D-ECE4A3C493D8}" srcOrd="0" destOrd="0" presId="urn:microsoft.com/office/officeart/2005/8/layout/process1"/>
    <dgm:cxn modelId="{651A62E1-2A7E-DA4E-AAFD-992234748283}" type="presOf" srcId="{1B6ADBB7-8244-204D-B29E-CF61C7AD3B4D}" destId="{1FE446FB-3657-F346-8F10-8AB028A72708}" srcOrd="0" destOrd="0" presId="urn:microsoft.com/office/officeart/2005/8/layout/process1"/>
    <dgm:cxn modelId="{1C7E63AF-5D23-FD49-885C-5932553A9D5F}" type="presParOf" srcId="{AB29D92D-0A27-E94B-8BB1-3F1E04DEC226}" destId="{B18BF0D9-2558-EA43-ABBC-D9793BCB179E}" srcOrd="0" destOrd="0" presId="urn:microsoft.com/office/officeart/2005/8/layout/process1"/>
    <dgm:cxn modelId="{68263625-7D8A-EF4D-8F0B-FD2B5BF58740}" type="presParOf" srcId="{AB29D92D-0A27-E94B-8BB1-3F1E04DEC226}" destId="{38CF7531-31CE-4547-B657-0713E6A3751A}" srcOrd="1" destOrd="0" presId="urn:microsoft.com/office/officeart/2005/8/layout/process1"/>
    <dgm:cxn modelId="{400D7614-A1F7-4341-A995-ECA608898BFF}" type="presParOf" srcId="{38CF7531-31CE-4547-B657-0713E6A3751A}" destId="{488D0085-8DC4-B34C-9058-F4747BA6C915}" srcOrd="0" destOrd="0" presId="urn:microsoft.com/office/officeart/2005/8/layout/process1"/>
    <dgm:cxn modelId="{8BB4A04D-97B5-2D44-B622-F180147D164C}" type="presParOf" srcId="{AB29D92D-0A27-E94B-8BB1-3F1E04DEC226}" destId="{8B24BD49-8F72-FA4E-8B79-3F7DD811511E}" srcOrd="2" destOrd="0" presId="urn:microsoft.com/office/officeart/2005/8/layout/process1"/>
    <dgm:cxn modelId="{3A1E023A-9CC1-BF44-B6EC-C9AC6C624149}" type="presParOf" srcId="{AB29D92D-0A27-E94B-8BB1-3F1E04DEC226}" destId="{40C11378-4214-EC49-A6D9-755A3502C24E}" srcOrd="3" destOrd="0" presId="urn:microsoft.com/office/officeart/2005/8/layout/process1"/>
    <dgm:cxn modelId="{9741BC70-FBD6-934E-BD30-2049AE1F890B}" type="presParOf" srcId="{40C11378-4214-EC49-A6D9-755A3502C24E}" destId="{955F64AE-2B73-5F45-9A8B-99F285470CEE}" srcOrd="0" destOrd="0" presId="urn:microsoft.com/office/officeart/2005/8/layout/process1"/>
    <dgm:cxn modelId="{DB91C84B-4E6E-9444-BA80-7F26D75F5B27}" type="presParOf" srcId="{AB29D92D-0A27-E94B-8BB1-3F1E04DEC226}" destId="{1FE446FB-3657-F346-8F10-8AB028A72708}" srcOrd="4" destOrd="0" presId="urn:microsoft.com/office/officeart/2005/8/layout/process1"/>
    <dgm:cxn modelId="{48BDB06B-9030-D745-9CE5-F08476FD1B8A}" type="presParOf" srcId="{AB29D92D-0A27-E94B-8BB1-3F1E04DEC226}" destId="{380D5358-1044-F44A-8AE1-FA2EB717E93B}" srcOrd="5" destOrd="0" presId="urn:microsoft.com/office/officeart/2005/8/layout/process1"/>
    <dgm:cxn modelId="{54D5FDAC-B907-A645-94A8-EE40593EDC1D}" type="presParOf" srcId="{380D5358-1044-F44A-8AE1-FA2EB717E93B}" destId="{63F2AC6F-C8C4-7745-B5C9-17AD95733FCC}" srcOrd="0" destOrd="0" presId="urn:microsoft.com/office/officeart/2005/8/layout/process1"/>
    <dgm:cxn modelId="{7F57F365-DB9D-BC4A-A38B-D8F68E801634}" type="presParOf" srcId="{AB29D92D-0A27-E94B-8BB1-3F1E04DEC226}" destId="{DB99BFF4-2016-2846-8D3D-ECE4A3C493D8}"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8EEB5C-D769-3043-B811-3B4048E092EE}" type="doc">
      <dgm:prSet loTypeId="urn:microsoft.com/office/officeart/2005/8/layout/process1" loCatId="" qsTypeId="urn:microsoft.com/office/officeart/2005/8/quickstyle/simple1" qsCatId="simple" csTypeId="urn:microsoft.com/office/officeart/2005/8/colors/accent1_2" csCatId="accent1" phldr="1"/>
      <dgm:spPr/>
      <dgm:t>
        <a:bodyPr/>
        <a:lstStyle/>
        <a:p>
          <a:endParaRPr lang="en-US"/>
        </a:p>
      </dgm:t>
    </dgm:pt>
    <dgm:pt modelId="{A9666386-75D6-6F4C-B86D-2C6AD7017CF7}">
      <dgm:prSet phldrT="[Text]" custT="1"/>
      <dgm:spPr>
        <a:solidFill>
          <a:srgbClr val="FFC000"/>
        </a:solidFill>
      </dgm:spPr>
      <dgm:t>
        <a:bodyPr/>
        <a:lstStyle/>
        <a:p>
          <a:r>
            <a:rPr lang="en-US" sz="2800" dirty="0">
              <a:latin typeface="Arial" panose="020B0604020202020204" pitchFamily="34" charset="0"/>
              <a:cs typeface="Arial" panose="020B0604020202020204" pitchFamily="34" charset="0"/>
            </a:rPr>
            <a:t>English 1</a:t>
          </a:r>
        </a:p>
      </dgm:t>
    </dgm:pt>
    <dgm:pt modelId="{9FBF86F3-44CC-5E44-ABAE-89F3CBA42AF2}" type="parTrans" cxnId="{FAEF075F-2177-2541-A414-2E848085FE2F}">
      <dgm:prSet/>
      <dgm:spPr/>
      <dgm:t>
        <a:bodyPr/>
        <a:lstStyle/>
        <a:p>
          <a:endParaRPr lang="en-US"/>
        </a:p>
      </dgm:t>
    </dgm:pt>
    <dgm:pt modelId="{E4D53644-7945-F540-84FA-428EEC91DAEE}" type="sibTrans" cxnId="{FAEF075F-2177-2541-A414-2E848085FE2F}">
      <dgm:prSet/>
      <dgm:spPr/>
      <dgm:t>
        <a:bodyPr/>
        <a:lstStyle/>
        <a:p>
          <a:endParaRPr lang="en-US"/>
        </a:p>
      </dgm:t>
    </dgm:pt>
    <dgm:pt modelId="{D5FB89CD-D476-7047-B8EC-527649C592A9}">
      <dgm:prSet phldrT="[Text]"/>
      <dgm:spPr/>
      <dgm:t>
        <a:bodyPr/>
        <a:lstStyle/>
        <a:p>
          <a:r>
            <a:rPr lang="en-US" dirty="0">
              <a:latin typeface="Arial" panose="020B0604020202020204" pitchFamily="34" charset="0"/>
              <a:cs typeface="Arial" panose="020B0604020202020204" pitchFamily="34" charset="0"/>
            </a:rPr>
            <a:t>English 2</a:t>
          </a:r>
        </a:p>
      </dgm:t>
    </dgm:pt>
    <dgm:pt modelId="{3B2B036D-DC0B-094C-87C0-510DEE3BCDD5}" type="parTrans" cxnId="{D1F61441-CB5F-804B-B2F4-BFD407ACAA8D}">
      <dgm:prSet/>
      <dgm:spPr/>
      <dgm:t>
        <a:bodyPr/>
        <a:lstStyle/>
        <a:p>
          <a:endParaRPr lang="en-US"/>
        </a:p>
      </dgm:t>
    </dgm:pt>
    <dgm:pt modelId="{E1FB878E-3B49-C440-8505-5CA82CD4AD88}" type="sibTrans" cxnId="{D1F61441-CB5F-804B-B2F4-BFD407ACAA8D}">
      <dgm:prSet/>
      <dgm:spPr/>
      <dgm:t>
        <a:bodyPr/>
        <a:lstStyle/>
        <a:p>
          <a:endParaRPr lang="en-US"/>
        </a:p>
      </dgm:t>
    </dgm:pt>
    <dgm:pt modelId="{1B6ADBB7-8244-204D-B29E-CF61C7AD3B4D}">
      <dgm:prSet phldrT="[Text]"/>
      <dgm:spPr>
        <a:gradFill rotWithShape="0">
          <a:gsLst>
            <a:gs pos="0">
              <a:srgbClr val="FF0000"/>
            </a:gs>
            <a:gs pos="74000">
              <a:schemeClr val="tx1">
                <a:lumMod val="75000"/>
                <a:lumOff val="25000"/>
              </a:schemeClr>
            </a:gs>
            <a:gs pos="83000">
              <a:schemeClr val="tx1">
                <a:lumMod val="75000"/>
                <a:lumOff val="25000"/>
              </a:schemeClr>
            </a:gs>
            <a:gs pos="100000">
              <a:schemeClr val="tx1">
                <a:lumMod val="65000"/>
                <a:lumOff val="35000"/>
              </a:schemeClr>
            </a:gs>
          </a:gsLst>
          <a:lin ang="5400000" scaled="1"/>
        </a:gradFill>
      </dgm:spPr>
      <dgm:t>
        <a:bodyPr/>
        <a:lstStyle/>
        <a:p>
          <a:r>
            <a:rPr lang="en-US" dirty="0">
              <a:latin typeface="Arial" panose="020B0604020202020204" pitchFamily="34" charset="0"/>
              <a:cs typeface="Arial" panose="020B0604020202020204" pitchFamily="34" charset="0"/>
            </a:rPr>
            <a:t>English 101</a:t>
          </a:r>
        </a:p>
        <a:p>
          <a:r>
            <a:rPr lang="en-US" dirty="0">
              <a:latin typeface="Arial" panose="020B0604020202020204" pitchFamily="34" charset="0"/>
              <a:cs typeface="Arial" panose="020B0604020202020204" pitchFamily="34" charset="0"/>
            </a:rPr>
            <a:t>CCAC Course</a:t>
          </a:r>
        </a:p>
      </dgm:t>
    </dgm:pt>
    <dgm:pt modelId="{2F533000-7E4E-1541-8BBF-539E8BD2078A}" type="parTrans" cxnId="{86C335A9-BD54-1C4F-8333-5A70DCAEB31B}">
      <dgm:prSet/>
      <dgm:spPr/>
      <dgm:t>
        <a:bodyPr/>
        <a:lstStyle/>
        <a:p>
          <a:endParaRPr lang="en-US"/>
        </a:p>
      </dgm:t>
    </dgm:pt>
    <dgm:pt modelId="{CC571B03-95AB-364E-8195-E2D1AE743315}" type="sibTrans" cxnId="{86C335A9-BD54-1C4F-8333-5A70DCAEB31B}">
      <dgm:prSet/>
      <dgm:spPr/>
      <dgm:t>
        <a:bodyPr/>
        <a:lstStyle/>
        <a:p>
          <a:endParaRPr lang="en-US"/>
        </a:p>
      </dgm:t>
    </dgm:pt>
    <dgm:pt modelId="{6378F478-C15D-7040-89AF-A28DE973BF73}">
      <dgm:prSet custT="1"/>
      <dgm:spPr>
        <a:gradFill flip="none" rotWithShape="1">
          <a:gsLst>
            <a:gs pos="0">
              <a:srgbClr val="FF0000"/>
            </a:gs>
            <a:gs pos="73000">
              <a:schemeClr val="tx1">
                <a:lumMod val="75000"/>
                <a:lumOff val="25000"/>
              </a:schemeClr>
            </a:gs>
            <a:gs pos="83000">
              <a:schemeClr val="tx1">
                <a:lumMod val="75000"/>
                <a:lumOff val="25000"/>
              </a:schemeClr>
            </a:gs>
            <a:gs pos="99000">
              <a:schemeClr val="tx1">
                <a:lumMod val="75000"/>
                <a:lumOff val="25000"/>
              </a:schemeClr>
            </a:gs>
          </a:gsLst>
          <a:lin ang="5400000" scaled="1"/>
          <a:tileRect/>
        </a:gradFill>
      </dgm:spPr>
      <dgm:t>
        <a:bodyPr/>
        <a:lstStyle/>
        <a:p>
          <a:r>
            <a:rPr lang="en-US" sz="2300" dirty="0">
              <a:latin typeface="Arial" panose="020B0604020202020204" pitchFamily="34" charset="0"/>
              <a:cs typeface="Arial" panose="020B0604020202020204" pitchFamily="34" charset="0"/>
            </a:rPr>
            <a:t>English 102</a:t>
          </a:r>
        </a:p>
        <a:p>
          <a:r>
            <a:rPr lang="en-US" sz="2300" dirty="0">
              <a:latin typeface="Arial" panose="020B0604020202020204" pitchFamily="34" charset="0"/>
              <a:cs typeface="Arial" panose="020B0604020202020204" pitchFamily="34" charset="0"/>
            </a:rPr>
            <a:t>CCAC Course</a:t>
          </a:r>
        </a:p>
      </dgm:t>
    </dgm:pt>
    <dgm:pt modelId="{111C564C-C3DB-894A-AD10-652BB4DBE418}" type="parTrans" cxnId="{91732FCB-601F-F04A-995B-4E479A6B2552}">
      <dgm:prSet/>
      <dgm:spPr/>
      <dgm:t>
        <a:bodyPr/>
        <a:lstStyle/>
        <a:p>
          <a:endParaRPr lang="en-US"/>
        </a:p>
      </dgm:t>
    </dgm:pt>
    <dgm:pt modelId="{357A4558-C7D8-E442-9230-424A67B49D26}" type="sibTrans" cxnId="{91732FCB-601F-F04A-995B-4E479A6B2552}">
      <dgm:prSet/>
      <dgm:spPr/>
      <dgm:t>
        <a:bodyPr/>
        <a:lstStyle/>
        <a:p>
          <a:endParaRPr lang="en-US"/>
        </a:p>
      </dgm:t>
    </dgm:pt>
    <dgm:pt modelId="{AB29D92D-0A27-E94B-8BB1-3F1E04DEC226}" type="pres">
      <dgm:prSet presAssocID="{CF8EEB5C-D769-3043-B811-3B4048E092EE}" presName="Name0" presStyleCnt="0">
        <dgm:presLayoutVars>
          <dgm:dir/>
          <dgm:resizeHandles val="exact"/>
        </dgm:presLayoutVars>
      </dgm:prSet>
      <dgm:spPr/>
    </dgm:pt>
    <dgm:pt modelId="{B18BF0D9-2558-EA43-ABBC-D9793BCB179E}" type="pres">
      <dgm:prSet presAssocID="{A9666386-75D6-6F4C-B86D-2C6AD7017CF7}" presName="node" presStyleLbl="node1" presStyleIdx="0" presStyleCnt="4" custLinFactNeighborX="-19523" custLinFactNeighborY="688">
        <dgm:presLayoutVars>
          <dgm:bulletEnabled val="1"/>
        </dgm:presLayoutVars>
      </dgm:prSet>
      <dgm:spPr/>
    </dgm:pt>
    <dgm:pt modelId="{38CF7531-31CE-4547-B657-0713E6A3751A}" type="pres">
      <dgm:prSet presAssocID="{E4D53644-7945-F540-84FA-428EEC91DAEE}" presName="sibTrans" presStyleLbl="sibTrans2D1" presStyleIdx="0" presStyleCnt="3"/>
      <dgm:spPr/>
    </dgm:pt>
    <dgm:pt modelId="{488D0085-8DC4-B34C-9058-F4747BA6C915}" type="pres">
      <dgm:prSet presAssocID="{E4D53644-7945-F540-84FA-428EEC91DAEE}" presName="connectorText" presStyleLbl="sibTrans2D1" presStyleIdx="0" presStyleCnt="3"/>
      <dgm:spPr/>
    </dgm:pt>
    <dgm:pt modelId="{8B24BD49-8F72-FA4E-8B79-3F7DD811511E}" type="pres">
      <dgm:prSet presAssocID="{D5FB89CD-D476-7047-B8EC-527649C592A9}" presName="node" presStyleLbl="node1" presStyleIdx="1" presStyleCnt="4">
        <dgm:presLayoutVars>
          <dgm:bulletEnabled val="1"/>
        </dgm:presLayoutVars>
      </dgm:prSet>
      <dgm:spPr/>
    </dgm:pt>
    <dgm:pt modelId="{40C11378-4214-EC49-A6D9-755A3502C24E}" type="pres">
      <dgm:prSet presAssocID="{E1FB878E-3B49-C440-8505-5CA82CD4AD88}" presName="sibTrans" presStyleLbl="sibTrans2D1" presStyleIdx="1" presStyleCnt="3"/>
      <dgm:spPr/>
    </dgm:pt>
    <dgm:pt modelId="{955F64AE-2B73-5F45-9A8B-99F285470CEE}" type="pres">
      <dgm:prSet presAssocID="{E1FB878E-3B49-C440-8505-5CA82CD4AD88}" presName="connectorText" presStyleLbl="sibTrans2D1" presStyleIdx="1" presStyleCnt="3"/>
      <dgm:spPr/>
    </dgm:pt>
    <dgm:pt modelId="{1FE446FB-3657-F346-8F10-8AB028A72708}" type="pres">
      <dgm:prSet presAssocID="{1B6ADBB7-8244-204D-B29E-CF61C7AD3B4D}" presName="node" presStyleLbl="node1" presStyleIdx="2" presStyleCnt="4">
        <dgm:presLayoutVars>
          <dgm:bulletEnabled val="1"/>
        </dgm:presLayoutVars>
      </dgm:prSet>
      <dgm:spPr/>
    </dgm:pt>
    <dgm:pt modelId="{380D5358-1044-F44A-8AE1-FA2EB717E93B}" type="pres">
      <dgm:prSet presAssocID="{CC571B03-95AB-364E-8195-E2D1AE743315}" presName="sibTrans" presStyleLbl="sibTrans2D1" presStyleIdx="2" presStyleCnt="3"/>
      <dgm:spPr/>
    </dgm:pt>
    <dgm:pt modelId="{63F2AC6F-C8C4-7745-B5C9-17AD95733FCC}" type="pres">
      <dgm:prSet presAssocID="{CC571B03-95AB-364E-8195-E2D1AE743315}" presName="connectorText" presStyleLbl="sibTrans2D1" presStyleIdx="2" presStyleCnt="3"/>
      <dgm:spPr/>
    </dgm:pt>
    <dgm:pt modelId="{DB99BFF4-2016-2846-8D3D-ECE4A3C493D8}" type="pres">
      <dgm:prSet presAssocID="{6378F478-C15D-7040-89AF-A28DE973BF73}" presName="node" presStyleLbl="node1" presStyleIdx="3" presStyleCnt="4">
        <dgm:presLayoutVars>
          <dgm:bulletEnabled val="1"/>
        </dgm:presLayoutVars>
      </dgm:prSet>
      <dgm:spPr/>
    </dgm:pt>
  </dgm:ptLst>
  <dgm:cxnLst>
    <dgm:cxn modelId="{A401022C-A0BB-3445-9857-5BDFF1339AFD}" type="presOf" srcId="{D5FB89CD-D476-7047-B8EC-527649C592A9}" destId="{8B24BD49-8F72-FA4E-8B79-3F7DD811511E}" srcOrd="0" destOrd="0" presId="urn:microsoft.com/office/officeart/2005/8/layout/process1"/>
    <dgm:cxn modelId="{A5D8CD3E-6F1C-004D-A30D-82E78E2DF49C}" type="presOf" srcId="{E1FB878E-3B49-C440-8505-5CA82CD4AD88}" destId="{955F64AE-2B73-5F45-9A8B-99F285470CEE}" srcOrd="1" destOrd="0" presId="urn:microsoft.com/office/officeart/2005/8/layout/process1"/>
    <dgm:cxn modelId="{4FE0235C-E09D-3F4F-8AC4-E5265218C526}" type="presOf" srcId="{A9666386-75D6-6F4C-B86D-2C6AD7017CF7}" destId="{B18BF0D9-2558-EA43-ABBC-D9793BCB179E}" srcOrd="0" destOrd="0" presId="urn:microsoft.com/office/officeart/2005/8/layout/process1"/>
    <dgm:cxn modelId="{FAEF075F-2177-2541-A414-2E848085FE2F}" srcId="{CF8EEB5C-D769-3043-B811-3B4048E092EE}" destId="{A9666386-75D6-6F4C-B86D-2C6AD7017CF7}" srcOrd="0" destOrd="0" parTransId="{9FBF86F3-44CC-5E44-ABAE-89F3CBA42AF2}" sibTransId="{E4D53644-7945-F540-84FA-428EEC91DAEE}"/>
    <dgm:cxn modelId="{D1F61441-CB5F-804B-B2F4-BFD407ACAA8D}" srcId="{CF8EEB5C-D769-3043-B811-3B4048E092EE}" destId="{D5FB89CD-D476-7047-B8EC-527649C592A9}" srcOrd="1" destOrd="0" parTransId="{3B2B036D-DC0B-094C-87C0-510DEE3BCDD5}" sibTransId="{E1FB878E-3B49-C440-8505-5CA82CD4AD88}"/>
    <dgm:cxn modelId="{B7077348-F842-2D42-A232-B844B19845FE}" type="presOf" srcId="{CC571B03-95AB-364E-8195-E2D1AE743315}" destId="{380D5358-1044-F44A-8AE1-FA2EB717E93B}" srcOrd="0" destOrd="0" presId="urn:microsoft.com/office/officeart/2005/8/layout/process1"/>
    <dgm:cxn modelId="{6A323F6D-AF74-5041-A7E7-16B0F92ECBC6}" type="presOf" srcId="{E1FB878E-3B49-C440-8505-5CA82CD4AD88}" destId="{40C11378-4214-EC49-A6D9-755A3502C24E}" srcOrd="0" destOrd="0" presId="urn:microsoft.com/office/officeart/2005/8/layout/process1"/>
    <dgm:cxn modelId="{385FE77A-D601-3B45-A34D-A16817BF50C6}" type="presOf" srcId="{E4D53644-7945-F540-84FA-428EEC91DAEE}" destId="{38CF7531-31CE-4547-B657-0713E6A3751A}" srcOrd="0" destOrd="0" presId="urn:microsoft.com/office/officeart/2005/8/layout/process1"/>
    <dgm:cxn modelId="{5D614386-912E-124C-902C-D5119D9A946D}" type="presOf" srcId="{CC571B03-95AB-364E-8195-E2D1AE743315}" destId="{63F2AC6F-C8C4-7745-B5C9-17AD95733FCC}" srcOrd="1" destOrd="0" presId="urn:microsoft.com/office/officeart/2005/8/layout/process1"/>
    <dgm:cxn modelId="{1E193D89-36F4-8D49-902F-F7A88A3E6A23}" type="presOf" srcId="{CF8EEB5C-D769-3043-B811-3B4048E092EE}" destId="{AB29D92D-0A27-E94B-8BB1-3F1E04DEC226}" srcOrd="0" destOrd="0" presId="urn:microsoft.com/office/officeart/2005/8/layout/process1"/>
    <dgm:cxn modelId="{86C335A9-BD54-1C4F-8333-5A70DCAEB31B}" srcId="{CF8EEB5C-D769-3043-B811-3B4048E092EE}" destId="{1B6ADBB7-8244-204D-B29E-CF61C7AD3B4D}" srcOrd="2" destOrd="0" parTransId="{2F533000-7E4E-1541-8BBF-539E8BD2078A}" sibTransId="{CC571B03-95AB-364E-8195-E2D1AE743315}"/>
    <dgm:cxn modelId="{B2C837B2-5B17-0340-97A4-EB3565FCAE70}" type="presOf" srcId="{E4D53644-7945-F540-84FA-428EEC91DAEE}" destId="{488D0085-8DC4-B34C-9058-F4747BA6C915}" srcOrd="1" destOrd="0" presId="urn:microsoft.com/office/officeart/2005/8/layout/process1"/>
    <dgm:cxn modelId="{91732FCB-601F-F04A-995B-4E479A6B2552}" srcId="{CF8EEB5C-D769-3043-B811-3B4048E092EE}" destId="{6378F478-C15D-7040-89AF-A28DE973BF73}" srcOrd="3" destOrd="0" parTransId="{111C564C-C3DB-894A-AD10-652BB4DBE418}" sibTransId="{357A4558-C7D8-E442-9230-424A67B49D26}"/>
    <dgm:cxn modelId="{7E0B3FD7-8E24-A141-B159-61A800830C70}" type="presOf" srcId="{6378F478-C15D-7040-89AF-A28DE973BF73}" destId="{DB99BFF4-2016-2846-8D3D-ECE4A3C493D8}" srcOrd="0" destOrd="0" presId="urn:microsoft.com/office/officeart/2005/8/layout/process1"/>
    <dgm:cxn modelId="{651A62E1-2A7E-DA4E-AAFD-992234748283}" type="presOf" srcId="{1B6ADBB7-8244-204D-B29E-CF61C7AD3B4D}" destId="{1FE446FB-3657-F346-8F10-8AB028A72708}" srcOrd="0" destOrd="0" presId="urn:microsoft.com/office/officeart/2005/8/layout/process1"/>
    <dgm:cxn modelId="{1C7E63AF-5D23-FD49-885C-5932553A9D5F}" type="presParOf" srcId="{AB29D92D-0A27-E94B-8BB1-3F1E04DEC226}" destId="{B18BF0D9-2558-EA43-ABBC-D9793BCB179E}" srcOrd="0" destOrd="0" presId="urn:microsoft.com/office/officeart/2005/8/layout/process1"/>
    <dgm:cxn modelId="{68263625-7D8A-EF4D-8F0B-FD2B5BF58740}" type="presParOf" srcId="{AB29D92D-0A27-E94B-8BB1-3F1E04DEC226}" destId="{38CF7531-31CE-4547-B657-0713E6A3751A}" srcOrd="1" destOrd="0" presId="urn:microsoft.com/office/officeart/2005/8/layout/process1"/>
    <dgm:cxn modelId="{400D7614-A1F7-4341-A995-ECA608898BFF}" type="presParOf" srcId="{38CF7531-31CE-4547-B657-0713E6A3751A}" destId="{488D0085-8DC4-B34C-9058-F4747BA6C915}" srcOrd="0" destOrd="0" presId="urn:microsoft.com/office/officeart/2005/8/layout/process1"/>
    <dgm:cxn modelId="{8BB4A04D-97B5-2D44-B622-F180147D164C}" type="presParOf" srcId="{AB29D92D-0A27-E94B-8BB1-3F1E04DEC226}" destId="{8B24BD49-8F72-FA4E-8B79-3F7DD811511E}" srcOrd="2" destOrd="0" presId="urn:microsoft.com/office/officeart/2005/8/layout/process1"/>
    <dgm:cxn modelId="{3A1E023A-9CC1-BF44-B6EC-C9AC6C624149}" type="presParOf" srcId="{AB29D92D-0A27-E94B-8BB1-3F1E04DEC226}" destId="{40C11378-4214-EC49-A6D9-755A3502C24E}" srcOrd="3" destOrd="0" presId="urn:microsoft.com/office/officeart/2005/8/layout/process1"/>
    <dgm:cxn modelId="{9741BC70-FBD6-934E-BD30-2049AE1F890B}" type="presParOf" srcId="{40C11378-4214-EC49-A6D9-755A3502C24E}" destId="{955F64AE-2B73-5F45-9A8B-99F285470CEE}" srcOrd="0" destOrd="0" presId="urn:microsoft.com/office/officeart/2005/8/layout/process1"/>
    <dgm:cxn modelId="{DB91C84B-4E6E-9444-BA80-7F26D75F5B27}" type="presParOf" srcId="{AB29D92D-0A27-E94B-8BB1-3F1E04DEC226}" destId="{1FE446FB-3657-F346-8F10-8AB028A72708}" srcOrd="4" destOrd="0" presId="urn:microsoft.com/office/officeart/2005/8/layout/process1"/>
    <dgm:cxn modelId="{48BDB06B-9030-D745-9CE5-F08476FD1B8A}" type="presParOf" srcId="{AB29D92D-0A27-E94B-8BB1-3F1E04DEC226}" destId="{380D5358-1044-F44A-8AE1-FA2EB717E93B}" srcOrd="5" destOrd="0" presId="urn:microsoft.com/office/officeart/2005/8/layout/process1"/>
    <dgm:cxn modelId="{54D5FDAC-B907-A645-94A8-EE40593EDC1D}" type="presParOf" srcId="{380D5358-1044-F44A-8AE1-FA2EB717E93B}" destId="{63F2AC6F-C8C4-7745-B5C9-17AD95733FCC}" srcOrd="0" destOrd="0" presId="urn:microsoft.com/office/officeart/2005/8/layout/process1"/>
    <dgm:cxn modelId="{7F57F365-DB9D-BC4A-A38B-D8F68E801634}" type="presParOf" srcId="{AB29D92D-0A27-E94B-8BB1-3F1E04DEC226}" destId="{DB99BFF4-2016-2846-8D3D-ECE4A3C493D8}" srcOrd="6" destOrd="0" presId="urn:microsoft.com/office/officeart/2005/8/layout/process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8BF0D9-2558-EA43-ABBC-D9793BCB179E}">
      <dsp:nvSpPr>
        <dsp:cNvPr id="0" name=""/>
        <dsp:cNvSpPr/>
      </dsp:nvSpPr>
      <dsp:spPr>
        <a:xfrm>
          <a:off x="0" y="497497"/>
          <a:ext cx="2165289" cy="1299173"/>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English 1</a:t>
          </a:r>
        </a:p>
      </dsp:txBody>
      <dsp:txXfrm>
        <a:off x="38051" y="535548"/>
        <a:ext cx="2089187" cy="1223071"/>
      </dsp:txXfrm>
    </dsp:sp>
    <dsp:sp modelId="{38CF7531-31CE-4547-B657-0713E6A3751A}">
      <dsp:nvSpPr>
        <dsp:cNvPr id="0" name=""/>
        <dsp:cNvSpPr/>
      </dsp:nvSpPr>
      <dsp:spPr>
        <a:xfrm rot="21541301">
          <a:off x="2383022" y="852440"/>
          <a:ext cx="461733" cy="5369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383032" y="961021"/>
        <a:ext cx="323213" cy="322195"/>
      </dsp:txXfrm>
    </dsp:sp>
    <dsp:sp modelId="{8B24BD49-8F72-FA4E-8B79-3F7DD811511E}">
      <dsp:nvSpPr>
        <dsp:cNvPr id="0" name=""/>
        <dsp:cNvSpPr/>
      </dsp:nvSpPr>
      <dsp:spPr>
        <a:xfrm>
          <a:off x="3036357" y="445647"/>
          <a:ext cx="2165289" cy="12991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English 2</a:t>
          </a:r>
        </a:p>
      </dsp:txBody>
      <dsp:txXfrm>
        <a:off x="3074408" y="483698"/>
        <a:ext cx="2089187" cy="1223071"/>
      </dsp:txXfrm>
    </dsp:sp>
    <dsp:sp modelId="{40C11378-4214-EC49-A6D9-755A3502C24E}">
      <dsp:nvSpPr>
        <dsp:cNvPr id="0" name=""/>
        <dsp:cNvSpPr/>
      </dsp:nvSpPr>
      <dsp:spPr>
        <a:xfrm>
          <a:off x="5418176" y="826738"/>
          <a:ext cx="459041" cy="5369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5418176" y="934136"/>
        <a:ext cx="321329" cy="322195"/>
      </dsp:txXfrm>
    </dsp:sp>
    <dsp:sp modelId="{1FE446FB-3657-F346-8F10-8AB028A72708}">
      <dsp:nvSpPr>
        <dsp:cNvPr id="0" name=""/>
        <dsp:cNvSpPr/>
      </dsp:nvSpPr>
      <dsp:spPr>
        <a:xfrm>
          <a:off x="6067762" y="445647"/>
          <a:ext cx="2165289" cy="1299173"/>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English 3</a:t>
          </a:r>
        </a:p>
      </dsp:txBody>
      <dsp:txXfrm>
        <a:off x="6105813" y="483698"/>
        <a:ext cx="2089187" cy="1223071"/>
      </dsp:txXfrm>
    </dsp:sp>
    <dsp:sp modelId="{380D5358-1044-F44A-8AE1-FA2EB717E93B}">
      <dsp:nvSpPr>
        <dsp:cNvPr id="0" name=""/>
        <dsp:cNvSpPr/>
      </dsp:nvSpPr>
      <dsp:spPr>
        <a:xfrm>
          <a:off x="8449581" y="826738"/>
          <a:ext cx="459041" cy="5369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449581" y="934136"/>
        <a:ext cx="321329" cy="322195"/>
      </dsp:txXfrm>
    </dsp:sp>
    <dsp:sp modelId="{DB99BFF4-2016-2846-8D3D-ECE4A3C493D8}">
      <dsp:nvSpPr>
        <dsp:cNvPr id="0" name=""/>
        <dsp:cNvSpPr/>
      </dsp:nvSpPr>
      <dsp:spPr>
        <a:xfrm>
          <a:off x="9099168" y="445647"/>
          <a:ext cx="2165289" cy="12991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English 4</a:t>
          </a:r>
        </a:p>
      </dsp:txBody>
      <dsp:txXfrm>
        <a:off x="9137219" y="483698"/>
        <a:ext cx="2089187" cy="12230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8BF0D9-2558-EA43-ABBC-D9793BCB179E}">
      <dsp:nvSpPr>
        <dsp:cNvPr id="0" name=""/>
        <dsp:cNvSpPr/>
      </dsp:nvSpPr>
      <dsp:spPr>
        <a:xfrm>
          <a:off x="4933" y="182318"/>
          <a:ext cx="2156937" cy="1294162"/>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English 1</a:t>
          </a:r>
        </a:p>
      </dsp:txBody>
      <dsp:txXfrm>
        <a:off x="42838" y="220223"/>
        <a:ext cx="2081127" cy="1218352"/>
      </dsp:txXfrm>
    </dsp:sp>
    <dsp:sp modelId="{38CF7531-31CE-4547-B657-0713E6A3751A}">
      <dsp:nvSpPr>
        <dsp:cNvPr id="0" name=""/>
        <dsp:cNvSpPr/>
      </dsp:nvSpPr>
      <dsp:spPr>
        <a:xfrm rot="21544993">
          <a:off x="2374526" y="537670"/>
          <a:ext cx="450949" cy="5349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374535" y="645736"/>
        <a:ext cx="315664" cy="320952"/>
      </dsp:txXfrm>
    </dsp:sp>
    <dsp:sp modelId="{8B24BD49-8F72-FA4E-8B79-3F7DD811511E}">
      <dsp:nvSpPr>
        <dsp:cNvPr id="0" name=""/>
        <dsp:cNvSpPr/>
      </dsp:nvSpPr>
      <dsp:spPr>
        <a:xfrm>
          <a:off x="3012609" y="134188"/>
          <a:ext cx="2156937" cy="129416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English 2</a:t>
          </a:r>
        </a:p>
      </dsp:txBody>
      <dsp:txXfrm>
        <a:off x="3050514" y="172093"/>
        <a:ext cx="2081127" cy="1218352"/>
      </dsp:txXfrm>
    </dsp:sp>
    <dsp:sp modelId="{40C11378-4214-EC49-A6D9-755A3502C24E}">
      <dsp:nvSpPr>
        <dsp:cNvPr id="0" name=""/>
        <dsp:cNvSpPr/>
      </dsp:nvSpPr>
      <dsp:spPr>
        <a:xfrm rot="54571">
          <a:off x="5388219" y="538082"/>
          <a:ext cx="463707" cy="5349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5388228" y="643962"/>
        <a:ext cx="324595" cy="320952"/>
      </dsp:txXfrm>
    </dsp:sp>
    <dsp:sp modelId="{1FE446FB-3657-F346-8F10-8AB028A72708}">
      <dsp:nvSpPr>
        <dsp:cNvPr id="0" name=""/>
        <dsp:cNvSpPr/>
      </dsp:nvSpPr>
      <dsp:spPr>
        <a:xfrm>
          <a:off x="6044356" y="182318"/>
          <a:ext cx="2156937" cy="1294162"/>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English AP Lang </a:t>
          </a:r>
        </a:p>
      </dsp:txBody>
      <dsp:txXfrm>
        <a:off x="6082261" y="220223"/>
        <a:ext cx="2081127" cy="1218352"/>
      </dsp:txXfrm>
    </dsp:sp>
    <dsp:sp modelId="{380D5358-1044-F44A-8AE1-FA2EB717E93B}">
      <dsp:nvSpPr>
        <dsp:cNvPr id="0" name=""/>
        <dsp:cNvSpPr/>
      </dsp:nvSpPr>
      <dsp:spPr>
        <a:xfrm>
          <a:off x="8416987" y="561939"/>
          <a:ext cx="457270" cy="5349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416987" y="668923"/>
        <a:ext cx="320089" cy="320952"/>
      </dsp:txXfrm>
    </dsp:sp>
    <dsp:sp modelId="{DB99BFF4-2016-2846-8D3D-ECE4A3C493D8}">
      <dsp:nvSpPr>
        <dsp:cNvPr id="0" name=""/>
        <dsp:cNvSpPr/>
      </dsp:nvSpPr>
      <dsp:spPr>
        <a:xfrm>
          <a:off x="9064068" y="182318"/>
          <a:ext cx="2156937" cy="129416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English AP Lit</a:t>
          </a:r>
        </a:p>
      </dsp:txBody>
      <dsp:txXfrm>
        <a:off x="9101973" y="220223"/>
        <a:ext cx="2081127" cy="12183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8BF0D9-2558-EA43-ABBC-D9793BCB179E}">
      <dsp:nvSpPr>
        <dsp:cNvPr id="0" name=""/>
        <dsp:cNvSpPr/>
      </dsp:nvSpPr>
      <dsp:spPr>
        <a:xfrm>
          <a:off x="0" y="716489"/>
          <a:ext cx="2156937" cy="1294162"/>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English 1</a:t>
          </a:r>
        </a:p>
      </dsp:txBody>
      <dsp:txXfrm>
        <a:off x="37905" y="754394"/>
        <a:ext cx="2081127" cy="1218352"/>
      </dsp:txXfrm>
    </dsp:sp>
    <dsp:sp modelId="{38CF7531-31CE-4547-B657-0713E6A3751A}">
      <dsp:nvSpPr>
        <dsp:cNvPr id="0" name=""/>
        <dsp:cNvSpPr/>
      </dsp:nvSpPr>
      <dsp:spPr>
        <a:xfrm rot="21589880">
          <a:off x="2373863" y="1091619"/>
          <a:ext cx="459887" cy="5349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373863" y="1198806"/>
        <a:ext cx="321921" cy="320952"/>
      </dsp:txXfrm>
    </dsp:sp>
    <dsp:sp modelId="{8B24BD49-8F72-FA4E-8B79-3F7DD811511E}">
      <dsp:nvSpPr>
        <dsp:cNvPr id="0" name=""/>
        <dsp:cNvSpPr/>
      </dsp:nvSpPr>
      <dsp:spPr>
        <a:xfrm>
          <a:off x="3024645" y="707585"/>
          <a:ext cx="2156937" cy="129416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Arial" panose="020B0604020202020204" pitchFamily="34" charset="0"/>
              <a:cs typeface="Arial" panose="020B0604020202020204" pitchFamily="34" charset="0"/>
            </a:rPr>
            <a:t>English 2</a:t>
          </a:r>
        </a:p>
      </dsp:txBody>
      <dsp:txXfrm>
        <a:off x="3062550" y="745490"/>
        <a:ext cx="2081127" cy="1218352"/>
      </dsp:txXfrm>
    </dsp:sp>
    <dsp:sp modelId="{40C11378-4214-EC49-A6D9-755A3502C24E}">
      <dsp:nvSpPr>
        <dsp:cNvPr id="0" name=""/>
        <dsp:cNvSpPr/>
      </dsp:nvSpPr>
      <dsp:spPr>
        <a:xfrm>
          <a:off x="5397275" y="1087206"/>
          <a:ext cx="457270" cy="5349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397275" y="1194190"/>
        <a:ext cx="320089" cy="320952"/>
      </dsp:txXfrm>
    </dsp:sp>
    <dsp:sp modelId="{1FE446FB-3657-F346-8F10-8AB028A72708}">
      <dsp:nvSpPr>
        <dsp:cNvPr id="0" name=""/>
        <dsp:cNvSpPr/>
      </dsp:nvSpPr>
      <dsp:spPr>
        <a:xfrm>
          <a:off x="6044356" y="707585"/>
          <a:ext cx="2156937" cy="1294162"/>
        </a:xfrm>
        <a:prstGeom prst="roundRect">
          <a:avLst>
            <a:gd name="adj" fmla="val 10000"/>
          </a:avLst>
        </a:prstGeom>
        <a:gradFill rotWithShape="0">
          <a:gsLst>
            <a:gs pos="0">
              <a:srgbClr val="FF0000"/>
            </a:gs>
            <a:gs pos="74000">
              <a:schemeClr val="tx1">
                <a:lumMod val="75000"/>
                <a:lumOff val="25000"/>
              </a:schemeClr>
            </a:gs>
            <a:gs pos="83000">
              <a:schemeClr val="tx1">
                <a:lumMod val="75000"/>
                <a:lumOff val="25000"/>
              </a:schemeClr>
            </a:gs>
            <a:gs pos="100000">
              <a:schemeClr val="tx1">
                <a:lumMod val="65000"/>
                <a:lumOff val="35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Arial" panose="020B0604020202020204" pitchFamily="34" charset="0"/>
              <a:cs typeface="Arial" panose="020B0604020202020204" pitchFamily="34" charset="0"/>
            </a:rPr>
            <a:t>English 101</a:t>
          </a:r>
        </a:p>
        <a:p>
          <a:pPr marL="0" lvl="0" indent="0" algn="ctr" defTabSz="1022350">
            <a:lnSpc>
              <a:spcPct val="90000"/>
            </a:lnSpc>
            <a:spcBef>
              <a:spcPct val="0"/>
            </a:spcBef>
            <a:spcAft>
              <a:spcPct val="35000"/>
            </a:spcAft>
            <a:buNone/>
          </a:pPr>
          <a:r>
            <a:rPr lang="en-US" sz="2300" kern="1200" dirty="0">
              <a:latin typeface="Arial" panose="020B0604020202020204" pitchFamily="34" charset="0"/>
              <a:cs typeface="Arial" panose="020B0604020202020204" pitchFamily="34" charset="0"/>
            </a:rPr>
            <a:t>CCAC Course</a:t>
          </a:r>
        </a:p>
      </dsp:txBody>
      <dsp:txXfrm>
        <a:off x="6082261" y="745490"/>
        <a:ext cx="2081127" cy="1218352"/>
      </dsp:txXfrm>
    </dsp:sp>
    <dsp:sp modelId="{380D5358-1044-F44A-8AE1-FA2EB717E93B}">
      <dsp:nvSpPr>
        <dsp:cNvPr id="0" name=""/>
        <dsp:cNvSpPr/>
      </dsp:nvSpPr>
      <dsp:spPr>
        <a:xfrm>
          <a:off x="8416987" y="1087206"/>
          <a:ext cx="457270" cy="5349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416987" y="1194190"/>
        <a:ext cx="320089" cy="320952"/>
      </dsp:txXfrm>
    </dsp:sp>
    <dsp:sp modelId="{DB99BFF4-2016-2846-8D3D-ECE4A3C493D8}">
      <dsp:nvSpPr>
        <dsp:cNvPr id="0" name=""/>
        <dsp:cNvSpPr/>
      </dsp:nvSpPr>
      <dsp:spPr>
        <a:xfrm>
          <a:off x="9064068" y="707585"/>
          <a:ext cx="2156937" cy="1294162"/>
        </a:xfrm>
        <a:prstGeom prst="roundRect">
          <a:avLst>
            <a:gd name="adj" fmla="val 10000"/>
          </a:avLst>
        </a:prstGeom>
        <a:gradFill flip="none" rotWithShape="1">
          <a:gsLst>
            <a:gs pos="0">
              <a:srgbClr val="FF0000"/>
            </a:gs>
            <a:gs pos="73000">
              <a:schemeClr val="tx1">
                <a:lumMod val="75000"/>
                <a:lumOff val="25000"/>
              </a:schemeClr>
            </a:gs>
            <a:gs pos="83000">
              <a:schemeClr val="tx1">
                <a:lumMod val="75000"/>
                <a:lumOff val="25000"/>
              </a:schemeClr>
            </a:gs>
            <a:gs pos="99000">
              <a:schemeClr val="tx1">
                <a:lumMod val="75000"/>
                <a:lumOff val="25000"/>
              </a:schemeClr>
            </a:gs>
          </a:gsLst>
          <a:lin ang="54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Arial" panose="020B0604020202020204" pitchFamily="34" charset="0"/>
              <a:cs typeface="Arial" panose="020B0604020202020204" pitchFamily="34" charset="0"/>
            </a:rPr>
            <a:t>English 102</a:t>
          </a:r>
        </a:p>
        <a:p>
          <a:pPr marL="0" lvl="0" indent="0" algn="ctr" defTabSz="1022350">
            <a:lnSpc>
              <a:spcPct val="90000"/>
            </a:lnSpc>
            <a:spcBef>
              <a:spcPct val="0"/>
            </a:spcBef>
            <a:spcAft>
              <a:spcPct val="35000"/>
            </a:spcAft>
            <a:buNone/>
          </a:pPr>
          <a:r>
            <a:rPr lang="en-US" sz="2300" kern="1200" dirty="0">
              <a:latin typeface="Arial" panose="020B0604020202020204" pitchFamily="34" charset="0"/>
              <a:cs typeface="Arial" panose="020B0604020202020204" pitchFamily="34" charset="0"/>
            </a:rPr>
            <a:t>CCAC Course</a:t>
          </a:r>
        </a:p>
      </dsp:txBody>
      <dsp:txXfrm>
        <a:off x="9101973" y="745490"/>
        <a:ext cx="2081127" cy="121835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210D638D-8E59-4E48-8910-88BE72C69A0C}" type="datetimeFigureOut">
              <a:rPr lang="en-US" smtClean="0"/>
              <a:t>6/12/2019</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19BF2483-EEDE-4FF3-BCA3-311234D5A147}" type="slidenum">
              <a:rPr lang="en-US" smtClean="0"/>
              <a:t>‹#›</a:t>
            </a:fld>
            <a:endParaRPr lang="en-US"/>
          </a:p>
        </p:txBody>
      </p:sp>
    </p:spTree>
    <p:extLst>
      <p:ext uri="{BB962C8B-B14F-4D97-AF65-F5344CB8AC3E}">
        <p14:creationId xmlns:p14="http://schemas.microsoft.com/office/powerpoint/2010/main" val="10307230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FC84887-5E78-4ABE-A06F-DE9249909B0E}" type="datetimeFigureOut">
              <a:rPr lang="en-US" smtClean="0"/>
              <a:t>6/12/2019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63C7516-2979-4B90-BB61-A2A62DA2ED91}" type="slidenum">
              <a:rPr lang="en-US" smtClean="0"/>
              <a:t>‹#›</a:t>
            </a:fld>
            <a:endParaRPr lang="en-US"/>
          </a:p>
        </p:txBody>
      </p:sp>
    </p:spTree>
    <p:extLst>
      <p:ext uri="{BB962C8B-B14F-4D97-AF65-F5344CB8AC3E}">
        <p14:creationId xmlns:p14="http://schemas.microsoft.com/office/powerpoint/2010/main" val="1711557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C7516-2979-4B90-BB61-A2A62DA2ED91}" type="slidenum">
              <a:rPr lang="en-US" smtClean="0"/>
              <a:t>1</a:t>
            </a:fld>
            <a:endParaRPr lang="en-US"/>
          </a:p>
        </p:txBody>
      </p:sp>
    </p:spTree>
    <p:extLst>
      <p:ext uri="{BB962C8B-B14F-4D97-AF65-F5344CB8AC3E}">
        <p14:creationId xmlns:p14="http://schemas.microsoft.com/office/powerpoint/2010/main" val="1207549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C7516-2979-4B90-BB61-A2A62DA2ED91}" type="slidenum">
              <a:rPr lang="en-US" smtClean="0"/>
              <a:t>2</a:t>
            </a:fld>
            <a:endParaRPr lang="en-US" dirty="0"/>
          </a:p>
        </p:txBody>
      </p:sp>
    </p:spTree>
    <p:extLst>
      <p:ext uri="{BB962C8B-B14F-4D97-AF65-F5344CB8AC3E}">
        <p14:creationId xmlns:p14="http://schemas.microsoft.com/office/powerpoint/2010/main" val="1685012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significant about Arsenal’s STAR status is that not only has the school ranked in the top 15 percent of the state for student growth.  This growth has met , exceeded or far exceeded growth predictions based on the state’s </a:t>
            </a:r>
            <a:r>
              <a:rPr lang="en-US" dirty="0" err="1"/>
              <a:t>PVAAS</a:t>
            </a:r>
            <a:r>
              <a:rPr lang="en-US" dirty="0"/>
              <a:t> system.  </a:t>
            </a:r>
          </a:p>
        </p:txBody>
      </p:sp>
      <p:sp>
        <p:nvSpPr>
          <p:cNvPr id="4" name="Slide Number Placeholder 3"/>
          <p:cNvSpPr>
            <a:spLocks noGrp="1"/>
          </p:cNvSpPr>
          <p:nvPr>
            <p:ph type="sldNum" sz="quarter" idx="5"/>
          </p:nvPr>
        </p:nvSpPr>
        <p:spPr/>
        <p:txBody>
          <a:bodyPr/>
          <a:lstStyle/>
          <a:p>
            <a:fld id="{063C7516-2979-4B90-BB61-A2A62DA2ED91}" type="slidenum">
              <a:rPr lang="en-US" smtClean="0"/>
              <a:t>4</a:t>
            </a:fld>
            <a:endParaRPr lang="en-US"/>
          </a:p>
        </p:txBody>
      </p:sp>
    </p:spTree>
    <p:extLst>
      <p:ext uri="{BB962C8B-B14F-4D97-AF65-F5344CB8AC3E}">
        <p14:creationId xmlns:p14="http://schemas.microsoft.com/office/powerpoint/2010/main" val="1468904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3C7516-2979-4B90-BB61-A2A62DA2ED91}" type="slidenum">
              <a:rPr lang="en-US" smtClean="0"/>
              <a:t>6</a:t>
            </a:fld>
            <a:endParaRPr lang="en-US"/>
          </a:p>
        </p:txBody>
      </p:sp>
    </p:spTree>
    <p:extLst>
      <p:ext uri="{BB962C8B-B14F-4D97-AF65-F5344CB8AC3E}">
        <p14:creationId xmlns:p14="http://schemas.microsoft.com/office/powerpoint/2010/main" val="3949915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Wouldn’t the AP test get the students the same credit as taking the </a:t>
            </a:r>
            <a:r>
              <a:rPr lang="en-US" dirty="0" err="1"/>
              <a:t>ECHS</a:t>
            </a:r>
            <a:r>
              <a:rPr lang="en-US" dirty="0"/>
              <a:t> course? Yes. However, data shows that PPS students (and students of low socioeconomic backgrounds) have a low passing rate on the AP exam. The </a:t>
            </a:r>
            <a:r>
              <a:rPr lang="en-US" dirty="0" err="1"/>
              <a:t>ECHS</a:t>
            </a:r>
            <a:r>
              <a:rPr lang="en-US" dirty="0"/>
              <a:t> model gives students the best chance to successfully pass the class and earn college-level credits.</a:t>
            </a:r>
          </a:p>
          <a:p>
            <a:endParaRPr lang="en-US" dirty="0"/>
          </a:p>
        </p:txBody>
      </p:sp>
      <p:sp>
        <p:nvSpPr>
          <p:cNvPr id="4" name="Slide Number Placeholder 3"/>
          <p:cNvSpPr>
            <a:spLocks noGrp="1"/>
          </p:cNvSpPr>
          <p:nvPr>
            <p:ph type="sldNum" sz="quarter" idx="5"/>
          </p:nvPr>
        </p:nvSpPr>
        <p:spPr/>
        <p:txBody>
          <a:bodyPr/>
          <a:lstStyle/>
          <a:p>
            <a:fld id="{063C7516-2979-4B90-BB61-A2A62DA2ED91}" type="slidenum">
              <a:rPr lang="en-US" smtClean="0"/>
              <a:t>9</a:t>
            </a:fld>
            <a:endParaRPr lang="en-US"/>
          </a:p>
        </p:txBody>
      </p:sp>
    </p:spTree>
    <p:extLst>
      <p:ext uri="{BB962C8B-B14F-4D97-AF65-F5344CB8AC3E}">
        <p14:creationId xmlns:p14="http://schemas.microsoft.com/office/powerpoint/2010/main" val="3994341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9E062E-43D7-4075-8AFC-94F5F514FCBE}" type="datetime1">
              <a:rPr lang="en-US" smtClean="0"/>
              <a:t>6/12/2019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1225AA-559A-4CBA-A486-197D62AB8C4A}" type="datetime1">
              <a:rPr lang="en-US" smtClean="0"/>
              <a:t>6/12/2019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FF8AF5-6FC5-4BF4-AFF3-FF029209D214}" type="datetime1">
              <a:rPr lang="en-US" smtClean="0"/>
              <a:t>6/12/2019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CECCB1-0F3E-41A9-9A8F-7FBD69C1F6AC}" type="datetime1">
              <a:rPr lang="en-US" smtClean="0"/>
              <a:t>6/12/2019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7B75F8-6686-4200-9F0E-A3DEBB12FFD3}" type="datetime1">
              <a:rPr lang="en-US" smtClean="0"/>
              <a:t>6/12/2019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38008B-BB23-4F4B-8B27-CD97607E1CA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EE98CD-C41E-4746-B58D-DE4FF550A77B}" type="datetime1">
              <a:rPr lang="en-US" smtClean="0"/>
              <a:t>6/12/2019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38008B-BB23-4F4B-8B27-CD97607E1CA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9B6B8C-1652-492D-8938-62376E6E0682}" type="datetime1">
              <a:rPr lang="en-US" smtClean="0"/>
              <a:t>6/12/2019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38008B-BB23-4F4B-8B27-CD97607E1CA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CC4123-1F31-46E7-84E1-73D5EBF4CAAC}" type="datetime1">
              <a:rPr lang="en-US" smtClean="0"/>
              <a:t>6/12/2019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7FD0F4-C279-4B38-9249-5C2DD09B5B42}" type="datetime1">
              <a:rPr lang="en-US" smtClean="0"/>
              <a:t>6/12/2019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B1750B-BBAF-4901-83BA-72E1F5BB0BA3}" type="datetime1">
              <a:rPr lang="en-US" smtClean="0"/>
              <a:t>6/12/2019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BB8EA0-FF6A-45F4-86B4-50A13A5817FF}" type="datetime1">
              <a:rPr lang="en-US" smtClean="0"/>
              <a:t>6/12/2019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67697A09-9F31-4717-A329-5F71792E1C0F}" type="datetime1">
              <a:rPr lang="en-US" smtClean="0"/>
              <a:t>6/12/2019</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12B8092D-E778-844D-A4C1-CA5CF5E756D8}" type="slidenum">
              <a:rPr lang="en-US" smtClean="0"/>
              <a:t>‹#›</a:t>
            </a:fld>
            <a:endParaRPr lang="en-US"/>
          </a:p>
        </p:txBody>
      </p:sp>
    </p:spTree>
    <p:extLst>
      <p:ext uri="{BB962C8B-B14F-4D97-AF65-F5344CB8AC3E}">
        <p14:creationId xmlns:p14="http://schemas.microsoft.com/office/powerpoint/2010/main" val="2902425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9DE15E-D5EA-4D29-8FB7-127672868E33}" type="datetime1">
              <a:rPr lang="en-US" smtClean="0"/>
              <a:t>6/12/2019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12188954" cy="6858000"/>
          </a:xfrm>
          <a:prstGeom prst="rect">
            <a:avLst/>
          </a:prstGeom>
        </p:spPr>
      </p:pic>
    </p:spTree>
    <p:extLst>
      <p:ext uri="{BB962C8B-B14F-4D97-AF65-F5344CB8AC3E}">
        <p14:creationId xmlns:p14="http://schemas.microsoft.com/office/powerpoint/2010/main" val="154839726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62"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8.png"/><Relationship Id="rId5" Type="http://schemas.microsoft.com/office/2007/relationships/hdphoto" Target="../media/hdphoto2.wdp"/><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399" y="4686300"/>
            <a:ext cx="11677651" cy="169545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latin typeface="Arial" panose="020B0604020202020204" pitchFamily="34" charset="0"/>
                <a:cs typeface="Arial" panose="020B0604020202020204" pitchFamily="34" charset="0"/>
              </a:rPr>
              <a:t>Update Proposed Reconfiguration</a:t>
            </a:r>
          </a:p>
          <a:p>
            <a:pPr algn="ctr"/>
            <a:r>
              <a:rPr lang="en-US" sz="4300" dirty="0">
                <a:latin typeface="Arial" panose="020B0604020202020204" pitchFamily="34" charset="0"/>
                <a:cs typeface="Arial" panose="020B0604020202020204" pitchFamily="34" charset="0"/>
              </a:rPr>
              <a:t>Pittsburgh Milliones 6-12</a:t>
            </a:r>
          </a:p>
          <a:p>
            <a:pPr algn="ctr"/>
            <a:endParaRPr lang="en-US" sz="2000" spc="-150" dirty="0">
              <a:latin typeface="Arial" panose="020B0604020202020204" pitchFamily="34" charset="0"/>
              <a:ea typeface="Helvetica" charset="0"/>
              <a:cs typeface="Arial" panose="020B0604020202020204" pitchFamily="34" charset="0"/>
            </a:endParaRPr>
          </a:p>
          <a:p>
            <a:pPr algn="ctr"/>
            <a:r>
              <a:rPr lang="en-US" sz="3000" spc="-150" dirty="0">
                <a:latin typeface="Arial" panose="020B0604020202020204" pitchFamily="34" charset="0"/>
                <a:ea typeface="Helvetica" charset="0"/>
                <a:cs typeface="Arial" panose="020B0604020202020204" pitchFamily="34" charset="0"/>
              </a:rPr>
              <a:t>June 12, 2019</a:t>
            </a:r>
          </a:p>
        </p:txBody>
      </p:sp>
      <p:pic>
        <p:nvPicPr>
          <p:cNvPr id="2" name="Picture 1"/>
          <p:cNvPicPr>
            <a:picLocks noChangeAspect="1"/>
          </p:cNvPicPr>
          <p:nvPr/>
        </p:nvPicPr>
        <p:blipFill rotWithShape="1">
          <a:blip r:embed="rId3"/>
          <a:srcRect b="24541"/>
          <a:stretch/>
        </p:blipFill>
        <p:spPr>
          <a:xfrm>
            <a:off x="11872" y="0"/>
            <a:ext cx="7437605" cy="4148249"/>
          </a:xfrm>
          <a:prstGeom prst="rect">
            <a:avLst/>
          </a:prstGeom>
          <a:ln w="38100">
            <a:solidFill>
              <a:schemeClr val="tx2">
                <a:lumMod val="50000"/>
              </a:schemeClr>
            </a:solidFill>
          </a:ln>
        </p:spPr>
      </p:pic>
      <p:pic>
        <p:nvPicPr>
          <p:cNvPr id="6" name="Picture 5"/>
          <p:cNvPicPr>
            <a:picLocks noChangeAspect="1"/>
          </p:cNvPicPr>
          <p:nvPr/>
        </p:nvPicPr>
        <p:blipFill rotWithShape="1">
          <a:blip r:embed="rId4"/>
          <a:srcRect t="4939" b="2789"/>
          <a:stretch/>
        </p:blipFill>
        <p:spPr>
          <a:xfrm>
            <a:off x="7449477" y="441797"/>
            <a:ext cx="4736427" cy="4148249"/>
          </a:xfrm>
          <a:prstGeom prst="rect">
            <a:avLst/>
          </a:prstGeom>
          <a:ln w="38100">
            <a:solidFill>
              <a:schemeClr val="tx1"/>
            </a:solidFill>
          </a:ln>
        </p:spPr>
      </p:pic>
      <p:cxnSp>
        <p:nvCxnSpPr>
          <p:cNvPr id="12" name="Straight Connector 11"/>
          <p:cNvCxnSpPr/>
          <p:nvPr/>
        </p:nvCxnSpPr>
        <p:spPr>
          <a:xfrm flipV="1">
            <a:off x="4400549" y="5838825"/>
            <a:ext cx="3181350" cy="952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77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252664"/>
            <a:ext cx="12192000" cy="903579"/>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spc="-113" dirty="0">
                <a:latin typeface="Arial" panose="020B0604020202020204" pitchFamily="34" charset="0"/>
                <a:ea typeface="Helvetica" charset="0"/>
                <a:cs typeface="Arial" panose="020B0604020202020204" pitchFamily="34" charset="0"/>
              </a:rPr>
              <a:t>Our Strategic Plan: </a:t>
            </a:r>
            <a:r>
              <a:rPr lang="en-US" sz="4000" b="1" i="1" spc="-113" dirty="0">
                <a:latin typeface="Arial" panose="020B0604020202020204" pitchFamily="34" charset="0"/>
                <a:ea typeface="Helvetica" charset="0"/>
                <a:cs typeface="Arial" panose="020B0604020202020204" pitchFamily="34" charset="0"/>
              </a:rPr>
              <a:t>Expect Great Things</a:t>
            </a:r>
          </a:p>
        </p:txBody>
      </p:sp>
      <p:pic>
        <p:nvPicPr>
          <p:cNvPr id="10" name="Picture 9">
            <a:extLst>
              <a:ext uri="{FF2B5EF4-FFF2-40B4-BE49-F238E27FC236}">
                <a16:creationId xmlns:a16="http://schemas.microsoft.com/office/drawing/2014/main" id="{59005CE2-0FDD-4DC3-8315-B95E29B11B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490" t="65136" r="50491" b="4435"/>
          <a:stretch/>
        </p:blipFill>
        <p:spPr>
          <a:xfrm>
            <a:off x="3090111" y="1347535"/>
            <a:ext cx="6396789" cy="4930300"/>
          </a:xfrm>
          <a:prstGeom prst="rect">
            <a:avLst/>
          </a:prstGeom>
        </p:spPr>
      </p:pic>
      <p:sp>
        <p:nvSpPr>
          <p:cNvPr id="2" name="Footer Placeholder 1"/>
          <p:cNvSpPr>
            <a:spLocks noGrp="1"/>
          </p:cNvSpPr>
          <p:nvPr>
            <p:ph type="ftr" sz="quarter" idx="11"/>
          </p:nvPr>
        </p:nvSpPr>
        <p:spPr/>
        <p:txBody>
          <a:bodyPr/>
          <a:lstStyle/>
          <a:p>
            <a:fld id="{FC97FE90-A350-46D9-9D78-A05585F3A592}" type="slidenum">
              <a:rPr lang="en-US" smtClean="0"/>
              <a:t>2</a:t>
            </a:fld>
            <a:endParaRPr lang="en-US" dirty="0"/>
          </a:p>
        </p:txBody>
      </p:sp>
    </p:spTree>
    <p:extLst>
      <p:ext uri="{BB962C8B-B14F-4D97-AF65-F5344CB8AC3E}">
        <p14:creationId xmlns:p14="http://schemas.microsoft.com/office/powerpoint/2010/main" val="26314490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DF1479-9EBE-4F89-AF2B-CC1999F56C1D}"/>
              </a:ext>
            </a:extLst>
          </p:cNvPr>
          <p:cNvSpPr txBox="1">
            <a:spLocks noGrp="1"/>
          </p:cNvSpPr>
          <p:nvPr>
            <p:ph type="ctrTitle"/>
          </p:nvPr>
        </p:nvSpPr>
        <p:spPr>
          <a:xfrm>
            <a:off x="0" y="388381"/>
            <a:ext cx="12192000" cy="70173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Proposed Recommendation</a:t>
            </a:r>
          </a:p>
        </p:txBody>
      </p:sp>
      <p:sp>
        <p:nvSpPr>
          <p:cNvPr id="5" name="Subtitle 4">
            <a:extLst>
              <a:ext uri="{FF2B5EF4-FFF2-40B4-BE49-F238E27FC236}">
                <a16:creationId xmlns:a16="http://schemas.microsoft.com/office/drawing/2014/main" id="{E0298EB9-D78C-4CD6-B4F8-14C80BBB0FB7}"/>
              </a:ext>
            </a:extLst>
          </p:cNvPr>
          <p:cNvSpPr txBox="1">
            <a:spLocks noGrp="1"/>
          </p:cNvSpPr>
          <p:nvPr>
            <p:ph type="subTitle" idx="1"/>
          </p:nvPr>
        </p:nvSpPr>
        <p:spPr>
          <a:xfrm>
            <a:off x="264693" y="1586596"/>
            <a:ext cx="11177336" cy="3066993"/>
          </a:xfrm>
          <a:prstGeom prst="rect">
            <a:avLst/>
          </a:prstGeom>
          <a:noFill/>
        </p:spPr>
        <p:txBody>
          <a:bodyPr wrap="square" rtlCol="0">
            <a:spAutoFit/>
          </a:bodyPr>
          <a:lstStyle/>
          <a:p>
            <a:r>
              <a:rPr lang="en-US" sz="3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Transition students from grades sixth through eighth to Pittsburgh Arsenal 6-8</a:t>
            </a:r>
          </a:p>
          <a:p>
            <a:endParaRPr lang="en-US" sz="100" dirty="0">
              <a:latin typeface="Arial" panose="020B0604020202020204" pitchFamily="34" charset="0"/>
              <a:cs typeface="Arial" panose="020B0604020202020204" pitchFamily="34" charset="0"/>
            </a:endParaRPr>
          </a:p>
          <a:p>
            <a:endParaRPr lang="en-US" sz="700" dirty="0">
              <a:latin typeface="Arial" panose="020B0604020202020204" pitchFamily="34" charset="0"/>
              <a:cs typeface="Arial" panose="020B0604020202020204" pitchFamily="34" charset="0"/>
            </a:endParaRPr>
          </a:p>
          <a:p>
            <a:r>
              <a:rPr lang="en-US" sz="3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Narrow the focus at Pittsburgh Milliones (U-Prep) to grades 9-12 to build a more aligned campus to meet the academic needs of high school students</a:t>
            </a:r>
          </a:p>
        </p:txBody>
      </p:sp>
      <p:cxnSp>
        <p:nvCxnSpPr>
          <p:cNvPr id="3" name="Straight Connector 2"/>
          <p:cNvCxnSpPr/>
          <p:nvPr/>
        </p:nvCxnSpPr>
        <p:spPr>
          <a:xfrm flipV="1">
            <a:off x="1728035" y="2945732"/>
            <a:ext cx="8422105" cy="3609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fld id="{EC40983E-6F69-4672-82C6-D01376945123}" type="slidenum">
              <a:rPr lang="en-US" smtClean="0"/>
              <a:t>3</a:t>
            </a:fld>
            <a:endParaRPr lang="en-US" dirty="0"/>
          </a:p>
        </p:txBody>
      </p:sp>
      <p:pic>
        <p:nvPicPr>
          <p:cNvPr id="7" name="Picture 6"/>
          <p:cNvPicPr>
            <a:picLocks noChangeAspect="1"/>
          </p:cNvPicPr>
          <p:nvPr/>
        </p:nvPicPr>
        <p:blipFill rotWithShape="1">
          <a:blip r:embed="rId2">
            <a:duotone>
              <a:schemeClr val="bg2">
                <a:shade val="45000"/>
                <a:satMod val="135000"/>
              </a:schemeClr>
              <a:prstClr val="white"/>
            </a:duotone>
          </a:blip>
          <a:srcRect l="4102" t="23075" r="4102" b="21006"/>
          <a:stretch/>
        </p:blipFill>
        <p:spPr>
          <a:xfrm>
            <a:off x="2523120" y="4563677"/>
            <a:ext cx="6831933" cy="1627574"/>
          </a:xfrm>
          <a:prstGeom prst="rect">
            <a:avLst/>
          </a:prstGeom>
        </p:spPr>
      </p:pic>
    </p:spTree>
    <p:extLst>
      <p:ext uri="{BB962C8B-B14F-4D97-AF65-F5344CB8AC3E}">
        <p14:creationId xmlns:p14="http://schemas.microsoft.com/office/powerpoint/2010/main" val="1840129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4E3C6D-77B9-4B20-A0CB-8F8C34AA5127}"/>
              </a:ext>
            </a:extLst>
          </p:cNvPr>
          <p:cNvSpPr txBox="1">
            <a:spLocks noGrp="1"/>
          </p:cNvSpPr>
          <p:nvPr>
            <p:ph type="ctrTitle"/>
          </p:nvPr>
        </p:nvSpPr>
        <p:spPr>
          <a:xfrm>
            <a:off x="0" y="436507"/>
            <a:ext cx="12192000" cy="70173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Why Reconfiguration?</a:t>
            </a:r>
          </a:p>
        </p:txBody>
      </p:sp>
      <p:sp>
        <p:nvSpPr>
          <p:cNvPr id="5" name="Subtitle 4">
            <a:extLst>
              <a:ext uri="{FF2B5EF4-FFF2-40B4-BE49-F238E27FC236}">
                <a16:creationId xmlns:a16="http://schemas.microsoft.com/office/drawing/2014/main" id="{D0DC0238-DCF6-4C96-BE05-038B2D73D270}"/>
              </a:ext>
            </a:extLst>
          </p:cNvPr>
          <p:cNvSpPr txBox="1">
            <a:spLocks noGrp="1"/>
          </p:cNvSpPr>
          <p:nvPr>
            <p:ph type="subTitle" idx="1"/>
          </p:nvPr>
        </p:nvSpPr>
        <p:spPr>
          <a:xfrm>
            <a:off x="301748" y="1788696"/>
            <a:ext cx="11890252" cy="4223720"/>
          </a:xfrm>
          <a:prstGeom prst="rect">
            <a:avLst/>
          </a:prstGeom>
          <a:noFill/>
        </p:spPr>
        <p:txBody>
          <a:bodyPr wrap="square" rtlCol="0">
            <a:spAutoFit/>
          </a:bodyPr>
          <a:lstStyle/>
          <a:p>
            <a:pPr marL="571500" indent="-571500" algn="l">
              <a:buClr>
                <a:schemeClr val="tx1"/>
              </a:buClr>
              <a:buFont typeface="Wingdings" panose="05000000000000000000" pitchFamily="2" charset="2"/>
              <a:buChar char="Ø"/>
            </a:pPr>
            <a:r>
              <a:rPr lang="en-US" sz="2800" b="1" i="1" dirty="0">
                <a:solidFill>
                  <a:srgbClr val="0070C0"/>
                </a:solidFill>
                <a:latin typeface="Arial" panose="020B0604020202020204" pitchFamily="34" charset="0"/>
                <a:cs typeface="Arial" panose="020B0604020202020204" pitchFamily="34" charset="0"/>
              </a:rPr>
              <a:t>Low</a:t>
            </a:r>
            <a:r>
              <a:rPr lang="en-US" sz="2800" b="1" i="1" dirty="0">
                <a:latin typeface="Arial" panose="020B0604020202020204" pitchFamily="34" charset="0"/>
                <a:cs typeface="Arial" panose="020B0604020202020204" pitchFamily="34" charset="0"/>
              </a:rPr>
              <a:t> </a:t>
            </a:r>
            <a:r>
              <a:rPr lang="en-US" sz="2800" b="1" i="1" dirty="0">
                <a:solidFill>
                  <a:srgbClr val="0070C0"/>
                </a:solidFill>
                <a:latin typeface="Arial" panose="020B0604020202020204" pitchFamily="34" charset="0"/>
                <a:cs typeface="Arial" panose="020B0604020202020204" pitchFamily="34" charset="0"/>
              </a:rPr>
              <a:t>enrollment </a:t>
            </a:r>
            <a:r>
              <a:rPr lang="en-US" sz="2800" dirty="0">
                <a:latin typeface="Arial" panose="020B0604020202020204" pitchFamily="34" charset="0"/>
                <a:cs typeface="Arial" panose="020B0604020202020204" pitchFamily="34" charset="0"/>
              </a:rPr>
              <a:t>in Pittsburgh Milliones middle school</a:t>
            </a:r>
          </a:p>
          <a:p>
            <a:pPr marL="571500" indent="-571500" algn="l">
              <a:buFont typeface="Wingdings" panose="05000000000000000000" pitchFamily="2" charset="2"/>
              <a:buChar char="Ø"/>
            </a:pPr>
            <a:r>
              <a:rPr lang="en-US" sz="2800" dirty="0">
                <a:latin typeface="Arial" panose="020B0604020202020204" pitchFamily="34" charset="0"/>
                <a:cs typeface="Arial" panose="020B0604020202020204" pitchFamily="34" charset="0"/>
              </a:rPr>
              <a:t>Pittsburgh Arsenal 6-8 has </a:t>
            </a:r>
            <a:r>
              <a:rPr lang="en-US" sz="2800" b="1" i="1" dirty="0">
                <a:solidFill>
                  <a:srgbClr val="0070C0"/>
                </a:solidFill>
                <a:latin typeface="Arial" panose="020B0604020202020204" pitchFamily="34" charset="0"/>
                <a:cs typeface="Arial" panose="020B0604020202020204" pitchFamily="34" charset="0"/>
              </a:rPr>
              <a:t>the facility </a:t>
            </a:r>
            <a:r>
              <a:rPr lang="en-US" sz="2800" dirty="0">
                <a:latin typeface="Arial" panose="020B0604020202020204" pitchFamily="34" charset="0"/>
                <a:cs typeface="Arial" panose="020B0604020202020204" pitchFamily="34" charset="0"/>
              </a:rPr>
              <a:t>capacity to serve more students and;  </a:t>
            </a:r>
          </a:p>
          <a:p>
            <a:pPr marL="571500" indent="-571500" algn="l">
              <a:buFont typeface="Wingdings" panose="05000000000000000000" pitchFamily="2" charset="2"/>
              <a:buChar char="Ø"/>
            </a:pPr>
            <a:r>
              <a:rPr lang="en-US" sz="2800" dirty="0">
                <a:latin typeface="Arial" panose="020B0604020202020204" pitchFamily="34" charset="0"/>
                <a:cs typeface="Arial" panose="020B0604020202020204" pitchFamily="34" charset="0"/>
              </a:rPr>
              <a:t>Experienced staff who are </a:t>
            </a:r>
            <a:r>
              <a:rPr lang="en-US" sz="2800" b="1" i="1" dirty="0">
                <a:solidFill>
                  <a:srgbClr val="0070C0"/>
                </a:solidFill>
                <a:latin typeface="Arial" panose="020B0604020202020204" pitchFamily="34" charset="0"/>
                <a:cs typeface="Arial" panose="020B0604020202020204" pitchFamily="34" charset="0"/>
              </a:rPr>
              <a:t>ready</a:t>
            </a:r>
            <a:r>
              <a:rPr lang="en-US" sz="2800" dirty="0">
                <a:solidFill>
                  <a:srgbClr val="619ED5"/>
                </a:solidFill>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and </a:t>
            </a:r>
            <a:r>
              <a:rPr lang="en-US" sz="2800" b="1" i="1" dirty="0">
                <a:solidFill>
                  <a:srgbClr val="0070C0"/>
                </a:solidFill>
                <a:latin typeface="Arial" panose="020B0604020202020204" pitchFamily="34" charset="0"/>
                <a:cs typeface="Arial" panose="020B0604020202020204" pitchFamily="34" charset="0"/>
              </a:rPr>
              <a:t>willing</a:t>
            </a:r>
            <a:r>
              <a:rPr lang="en-US" sz="2800" dirty="0">
                <a:latin typeface="Arial" panose="020B0604020202020204" pitchFamily="34" charset="0"/>
                <a:cs typeface="Arial" panose="020B0604020202020204" pitchFamily="34" charset="0"/>
              </a:rPr>
              <a:t> to welcome Pittsburgh Milliones </a:t>
            </a:r>
            <a:r>
              <a:rPr lang="en-US" sz="2800">
                <a:latin typeface="Arial" panose="020B0604020202020204" pitchFamily="34" charset="0"/>
                <a:cs typeface="Arial" panose="020B0604020202020204" pitchFamily="34" charset="0"/>
              </a:rPr>
              <a:t>students   </a:t>
            </a:r>
            <a:endParaRPr lang="en-US" sz="2800" dirty="0">
              <a:latin typeface="Arial" panose="020B0604020202020204" pitchFamily="34" charset="0"/>
              <a:cs typeface="Arial" panose="020B0604020202020204" pitchFamily="34" charset="0"/>
            </a:endParaRPr>
          </a:p>
          <a:p>
            <a:pPr marL="571500" indent="-571500" algn="l">
              <a:buFont typeface="Wingdings" panose="05000000000000000000" pitchFamily="2" charset="2"/>
              <a:buChar char="Ø"/>
            </a:pPr>
            <a:r>
              <a:rPr lang="en-US" sz="2800" dirty="0">
                <a:latin typeface="Arial" panose="020B0604020202020204" pitchFamily="34" charset="0"/>
                <a:cs typeface="Arial" panose="020B0604020202020204" pitchFamily="34" charset="0"/>
              </a:rPr>
              <a:t>Support middle school students while </a:t>
            </a:r>
            <a:r>
              <a:rPr lang="en-US" sz="2800" b="1" i="1" dirty="0">
                <a:solidFill>
                  <a:srgbClr val="0070C0"/>
                </a:solidFill>
                <a:latin typeface="Arial" panose="020B0604020202020204" pitchFamily="34" charset="0"/>
                <a:cs typeface="Arial" panose="020B0604020202020204" pitchFamily="34" charset="0"/>
              </a:rPr>
              <a:t>simultaneously improving </a:t>
            </a:r>
            <a:r>
              <a:rPr lang="en-US" sz="2800" dirty="0">
                <a:latin typeface="Arial" panose="020B0604020202020204" pitchFamily="34" charset="0"/>
                <a:cs typeface="Arial" panose="020B0604020202020204" pitchFamily="34" charset="0"/>
              </a:rPr>
              <a:t>the high school</a:t>
            </a:r>
          </a:p>
          <a:p>
            <a:pPr marL="571500" indent="-571500" algn="l">
              <a:buClr>
                <a:schemeClr val="tx1"/>
              </a:buClr>
              <a:buFont typeface="Wingdings" panose="05000000000000000000" pitchFamily="2" charset="2"/>
              <a:buChar char="Ø"/>
            </a:pPr>
            <a:r>
              <a:rPr lang="en-US" sz="2800" b="1" i="1" dirty="0">
                <a:solidFill>
                  <a:srgbClr val="0070C0"/>
                </a:solidFill>
                <a:latin typeface="Arial" panose="020B0604020202020204" pitchFamily="34" charset="0"/>
                <a:cs typeface="Arial" panose="020B0604020202020204" pitchFamily="34" charset="0"/>
              </a:rPr>
              <a:t>Willingness</a:t>
            </a:r>
            <a:r>
              <a:rPr lang="en-US" sz="2800" dirty="0">
                <a:latin typeface="Arial" panose="020B0604020202020204" pitchFamily="34" charset="0"/>
                <a:cs typeface="Arial" panose="020B0604020202020204" pitchFamily="34" charset="0"/>
              </a:rPr>
              <a:t> to provide necessary supports </a:t>
            </a:r>
          </a:p>
          <a:p>
            <a:pPr marL="571500" indent="-571500" algn="l">
              <a:buFont typeface="Wingdings" panose="05000000000000000000" pitchFamily="2" charset="2"/>
              <a:buChar char="Ø"/>
            </a:pPr>
            <a:r>
              <a:rPr lang="en-US" sz="2800" dirty="0">
                <a:latin typeface="Arial" panose="020B0604020202020204" pitchFamily="34" charset="0"/>
                <a:cs typeface="Arial" panose="020B0604020202020204" pitchFamily="34" charset="0"/>
              </a:rPr>
              <a:t>Currently within the Pittsburgh Milliones </a:t>
            </a:r>
            <a:r>
              <a:rPr lang="en-US" sz="2800" b="1" i="1" dirty="0">
                <a:solidFill>
                  <a:srgbClr val="0070C0"/>
                </a:solidFill>
                <a:latin typeface="Arial" panose="020B0604020202020204" pitchFamily="34" charset="0"/>
                <a:cs typeface="Arial" panose="020B0604020202020204" pitchFamily="34" charset="0"/>
              </a:rPr>
              <a:t>feeder pattern </a:t>
            </a:r>
          </a:p>
        </p:txBody>
      </p:sp>
      <p:sp>
        <p:nvSpPr>
          <p:cNvPr id="2" name="Footer Placeholder 1"/>
          <p:cNvSpPr>
            <a:spLocks noGrp="1"/>
          </p:cNvSpPr>
          <p:nvPr>
            <p:ph type="ftr" sz="quarter" idx="11"/>
          </p:nvPr>
        </p:nvSpPr>
        <p:spPr/>
        <p:txBody>
          <a:bodyPr/>
          <a:lstStyle/>
          <a:p>
            <a:fld id="{13CEB532-B5D4-4995-9A20-3913235E2309}" type="slidenum">
              <a:rPr lang="en-US" smtClean="0"/>
              <a:t>4</a:t>
            </a:fld>
            <a:endParaRPr lang="en-US" dirty="0"/>
          </a:p>
        </p:txBody>
      </p:sp>
    </p:spTree>
    <p:extLst>
      <p:ext uri="{BB962C8B-B14F-4D97-AF65-F5344CB8AC3E}">
        <p14:creationId xmlns:p14="http://schemas.microsoft.com/office/powerpoint/2010/main" val="445451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4065"/>
            <a:ext cx="12192000" cy="1214507"/>
          </a:xfrm>
        </p:spPr>
        <p:txBody>
          <a:bodyPr>
            <a:normAutofit/>
          </a:bodyPr>
          <a:lstStyle/>
          <a:p>
            <a:r>
              <a:rPr lang="en-US" sz="4000" b="1" dirty="0">
                <a:latin typeface="Arial" panose="020B0604020202020204" pitchFamily="34" charset="0"/>
                <a:cs typeface="Arial" panose="020B0604020202020204" pitchFamily="34" charset="0"/>
              </a:rPr>
              <a:t>Pittsburgh Arsenal 6-8: </a:t>
            </a:r>
            <a:r>
              <a:rPr lang="en-US" sz="4000" b="1" i="1" dirty="0">
                <a:latin typeface="Arial" panose="020B0604020202020204" pitchFamily="34" charset="0"/>
                <a:cs typeface="Arial" panose="020B0604020202020204" pitchFamily="34" charset="0"/>
              </a:rPr>
              <a:t>Growth is our #1 Focus…</a:t>
            </a:r>
          </a:p>
        </p:txBody>
      </p:sp>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l="3596" t="18671" r="5978" b="14150"/>
          <a:stretch/>
        </p:blipFill>
        <p:spPr>
          <a:xfrm>
            <a:off x="6698157" y="1488888"/>
            <a:ext cx="3679942" cy="2500881"/>
          </a:xfrm>
          <a:prstGeom prst="rect">
            <a:avLst/>
          </a:prstGeom>
          <a:ln w="19050">
            <a:solidFill>
              <a:schemeClr val="accent1">
                <a:lumMod val="50000"/>
              </a:schemeClr>
            </a:solidFill>
          </a:ln>
        </p:spPr>
      </p:pic>
      <p:sp>
        <p:nvSpPr>
          <p:cNvPr id="5" name="TextBox 4"/>
          <p:cNvSpPr txBox="1"/>
          <p:nvPr/>
        </p:nvSpPr>
        <p:spPr>
          <a:xfrm>
            <a:off x="0" y="6268453"/>
            <a:ext cx="8891337" cy="369332"/>
          </a:xfrm>
          <a:prstGeom prst="rect">
            <a:avLst/>
          </a:prstGeom>
          <a:solidFill>
            <a:schemeClr val="bg1"/>
          </a:solidFill>
        </p:spPr>
        <p:txBody>
          <a:bodyPr wrap="square" rtlCol="0">
            <a:spAutoFit/>
          </a:bodyPr>
          <a:lstStyle/>
          <a:p>
            <a:endParaRPr lang="en-US" dirty="0"/>
          </a:p>
        </p:txBody>
      </p:sp>
      <p:sp>
        <p:nvSpPr>
          <p:cNvPr id="3" name="Content Placeholder 2"/>
          <p:cNvSpPr>
            <a:spLocks noGrp="1"/>
          </p:cNvSpPr>
          <p:nvPr>
            <p:ph idx="1"/>
          </p:nvPr>
        </p:nvSpPr>
        <p:spPr>
          <a:xfrm>
            <a:off x="96252" y="1488888"/>
            <a:ext cx="7471609" cy="5236765"/>
          </a:xfrm>
        </p:spPr>
        <p:txBody>
          <a:bodyPr>
            <a:noAutofit/>
          </a:bodyPr>
          <a:lstStyle/>
          <a:p>
            <a:pPr marL="0" indent="0">
              <a:buNone/>
            </a:pPr>
            <a:r>
              <a:rPr lang="en-US" sz="2600" b="1" dirty="0">
                <a:solidFill>
                  <a:srgbClr val="CC0066"/>
                </a:solidFill>
                <a:latin typeface="Arial" panose="020B0604020202020204" pitchFamily="34" charset="0"/>
                <a:cs typeface="Arial" panose="020B0604020202020204" pitchFamily="34" charset="0"/>
              </a:rPr>
              <a:t>Overall proficiency in Reading is 43.8%. </a:t>
            </a:r>
          </a:p>
          <a:p>
            <a:pPr marL="457200" lvl="1"/>
            <a:r>
              <a:rPr lang="en-US" sz="2200" dirty="0">
                <a:latin typeface="Arial" panose="020B0604020202020204" pitchFamily="34" charset="0"/>
                <a:cs typeface="Arial" panose="020B0604020202020204" pitchFamily="34" charset="0"/>
              </a:rPr>
              <a:t>Five consecutive years as STAR school</a:t>
            </a:r>
          </a:p>
          <a:p>
            <a:pPr marL="457200" lvl="1"/>
            <a:r>
              <a:rPr lang="en-US" sz="2200" dirty="0">
                <a:latin typeface="Arial" panose="020B0604020202020204" pitchFamily="34" charset="0"/>
                <a:cs typeface="Arial" panose="020B0604020202020204" pitchFamily="34" charset="0"/>
              </a:rPr>
              <a:t>Outperforms PPS grades 6-8 African-American students in ELA by 10.9% </a:t>
            </a:r>
          </a:p>
          <a:p>
            <a:pPr marL="457200" lvl="1"/>
            <a:r>
              <a:rPr lang="en-US" sz="2200" dirty="0">
                <a:latin typeface="Arial" panose="020B0604020202020204" pitchFamily="34" charset="0"/>
                <a:cs typeface="Arial" panose="020B0604020202020204" pitchFamily="34" charset="0"/>
              </a:rPr>
              <a:t>Surpasses PPS grades 6-8  All students in mathematics by 8.3%</a:t>
            </a:r>
          </a:p>
          <a:p>
            <a:pPr marL="0" indent="0">
              <a:buNone/>
            </a:pPr>
            <a:r>
              <a:rPr lang="en-US" sz="2600" b="1" dirty="0">
                <a:solidFill>
                  <a:srgbClr val="CC0066"/>
                </a:solidFill>
                <a:latin typeface="Arial" panose="020B0604020202020204" pitchFamily="34" charset="0"/>
                <a:cs typeface="Arial" panose="020B0604020202020204" pitchFamily="34" charset="0"/>
              </a:rPr>
              <a:t>Overall proficiency in Math is 31.4%</a:t>
            </a:r>
          </a:p>
          <a:p>
            <a:pPr marL="457200" lvl="1"/>
            <a:r>
              <a:rPr lang="en-US" sz="2200" dirty="0">
                <a:latin typeface="Arial" panose="020B0604020202020204" pitchFamily="34" charset="0"/>
                <a:cs typeface="Arial" panose="020B0604020202020204" pitchFamily="34" charset="0"/>
              </a:rPr>
              <a:t>Differentiation is key – math growth is highest in district</a:t>
            </a:r>
          </a:p>
          <a:p>
            <a:pPr marL="457200" lvl="1"/>
            <a:r>
              <a:rPr lang="en-US" sz="2200" dirty="0">
                <a:latin typeface="Arial" panose="020B0604020202020204" pitchFamily="34" charset="0"/>
                <a:cs typeface="Arial" panose="020B0604020202020204" pitchFamily="34" charset="0"/>
              </a:rPr>
              <a:t>Tutoring available after school and during intervention</a:t>
            </a:r>
          </a:p>
          <a:p>
            <a:pPr marL="457200" lvl="1"/>
            <a:r>
              <a:rPr lang="en-US" sz="2200" dirty="0">
                <a:latin typeface="Arial" panose="020B0604020202020204" pitchFamily="34" charset="0"/>
                <a:cs typeface="Arial" panose="020B0604020202020204" pitchFamily="34" charset="0"/>
              </a:rPr>
              <a:t>Professional Development centered around Common Core and backward mapping concepts (what do they have to know to do this)</a:t>
            </a:r>
          </a:p>
          <a:p>
            <a:pPr marL="0" indent="0">
              <a:buNone/>
            </a:pPr>
            <a:r>
              <a:rPr lang="en-US" sz="2600" b="1" dirty="0">
                <a:solidFill>
                  <a:srgbClr val="CC0066"/>
                </a:solidFill>
                <a:latin typeface="Arial" panose="020B0604020202020204" pitchFamily="34" charset="0"/>
                <a:cs typeface="Arial" panose="020B0604020202020204" pitchFamily="34" charset="0"/>
              </a:rPr>
              <a:t>Supporting students </a:t>
            </a:r>
          </a:p>
          <a:p>
            <a:pPr lvl="1"/>
            <a:r>
              <a:rPr lang="en-US" sz="2200" dirty="0">
                <a:latin typeface="Arial" panose="020B0604020202020204" pitchFamily="34" charset="0"/>
                <a:cs typeface="Arial" panose="020B0604020202020204" pitchFamily="34" charset="0"/>
              </a:rPr>
              <a:t>School-wide culture of </a:t>
            </a:r>
            <a:r>
              <a:rPr lang="en-US" sz="2200" dirty="0" err="1">
                <a:latin typeface="Arial" panose="020B0604020202020204" pitchFamily="34" charset="0"/>
                <a:cs typeface="Arial" panose="020B0604020202020204" pitchFamily="34" charset="0"/>
              </a:rPr>
              <a:t>PBIS</a:t>
            </a:r>
            <a:r>
              <a:rPr lang="en-US" sz="2200" dirty="0">
                <a:latin typeface="Arial" panose="020B0604020202020204" pitchFamily="34" charset="0"/>
                <a:cs typeface="Arial" panose="020B0604020202020204" pitchFamily="34" charset="0"/>
              </a:rPr>
              <a:t> </a:t>
            </a:r>
          </a:p>
          <a:p>
            <a:endParaRPr lang="en-US" dirty="0"/>
          </a:p>
        </p:txBody>
      </p:sp>
      <p:sp>
        <p:nvSpPr>
          <p:cNvPr id="6" name="Footer Placeholder 5"/>
          <p:cNvSpPr>
            <a:spLocks noGrp="1"/>
          </p:cNvSpPr>
          <p:nvPr>
            <p:ph type="ftr" sz="quarter" idx="11"/>
          </p:nvPr>
        </p:nvSpPr>
        <p:spPr/>
        <p:txBody>
          <a:bodyPr/>
          <a:lstStyle/>
          <a:p>
            <a:fld id="{942BCB3C-5E26-478A-BF0E-717828EE7203}" type="slidenum">
              <a:rPr lang="en-US" smtClean="0"/>
              <a:t>5</a:t>
            </a:fld>
            <a:endParaRPr lang="en-US" dirty="0"/>
          </a:p>
        </p:txBody>
      </p:sp>
      <p:pic>
        <p:nvPicPr>
          <p:cNvPr id="7" name="Picture 6"/>
          <p:cNvPicPr>
            <a:picLocks noChangeAspect="1"/>
          </p:cNvPicPr>
          <p:nvPr/>
        </p:nvPicPr>
        <p:blipFill>
          <a:blip r:embed="rId4"/>
          <a:stretch>
            <a:fillRect/>
          </a:stretch>
        </p:blipFill>
        <p:spPr>
          <a:xfrm>
            <a:off x="7924800" y="3647256"/>
            <a:ext cx="3754878" cy="2257796"/>
          </a:xfrm>
          <a:prstGeom prst="rect">
            <a:avLst/>
          </a:prstGeom>
          <a:ln w="19050">
            <a:solidFill>
              <a:schemeClr val="tx1"/>
            </a:solidFill>
          </a:ln>
        </p:spPr>
      </p:pic>
    </p:spTree>
    <p:extLst>
      <p:ext uri="{BB962C8B-B14F-4D97-AF65-F5344CB8AC3E}">
        <p14:creationId xmlns:p14="http://schemas.microsoft.com/office/powerpoint/2010/main" val="108811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0C0014-2FC1-4304-847F-C03F31022018}"/>
              </a:ext>
            </a:extLst>
          </p:cNvPr>
          <p:cNvSpPr txBox="1">
            <a:spLocks noGrp="1"/>
          </p:cNvSpPr>
          <p:nvPr>
            <p:ph type="ctrTitle"/>
          </p:nvPr>
        </p:nvSpPr>
        <p:spPr>
          <a:xfrm>
            <a:off x="-1" y="346847"/>
            <a:ext cx="12192001" cy="701731"/>
          </a:xfrm>
          <a:prstGeom prst="rect">
            <a:avLst/>
          </a:prstGeom>
          <a:noFill/>
        </p:spPr>
        <p:txBody>
          <a:bodyPr wrap="square" rtlCol="0">
            <a:spAutoFit/>
          </a:bodyPr>
          <a:lstStyle/>
          <a:p>
            <a:r>
              <a:rPr lang="en-US" sz="4400" b="1" dirty="0">
                <a:latin typeface="Arial" panose="020B0604020202020204" pitchFamily="34" charset="0"/>
                <a:cs typeface="Arial" panose="020B0604020202020204" pitchFamily="34" charset="0"/>
              </a:rPr>
              <a:t>Culture, Systems and Structures </a:t>
            </a:r>
          </a:p>
        </p:txBody>
      </p:sp>
      <p:sp>
        <p:nvSpPr>
          <p:cNvPr id="5" name="Rectangle 4">
            <a:extLst>
              <a:ext uri="{FF2B5EF4-FFF2-40B4-BE49-F238E27FC236}">
                <a16:creationId xmlns:a16="http://schemas.microsoft.com/office/drawing/2014/main" id="{E69C3729-CCCB-4A29-8DAA-EF84319B375C}"/>
              </a:ext>
            </a:extLst>
          </p:cNvPr>
          <p:cNvSpPr/>
          <p:nvPr/>
        </p:nvSpPr>
        <p:spPr>
          <a:xfrm>
            <a:off x="114300" y="1504183"/>
            <a:ext cx="6305110" cy="5196744"/>
          </a:xfrm>
          <a:prstGeom prst="rect">
            <a:avLst/>
          </a:prstGeom>
        </p:spPr>
        <p:txBody>
          <a:bodyPr wrap="square">
            <a:spAutoFit/>
          </a:bodyPr>
          <a:lstStyle/>
          <a:p>
            <a:pPr>
              <a:lnSpc>
                <a:spcPct val="107000"/>
              </a:lnSpc>
            </a:pPr>
            <a:r>
              <a:rPr lang="en-US" sz="4400" b="1" dirty="0">
                <a:solidFill>
                  <a:srgbClr val="0070C0"/>
                </a:solidFill>
                <a:latin typeface="Arial" panose="020B0604020202020204" pitchFamily="34" charset="0"/>
                <a:ea typeface="Times New Roman" panose="02020603050405020304" pitchFamily="18" charset="0"/>
                <a:cs typeface="Arial" panose="020B0604020202020204" pitchFamily="34" charset="0"/>
              </a:rPr>
              <a:t>Academic Structure</a:t>
            </a:r>
          </a:p>
          <a:p>
            <a:pPr>
              <a:lnSpc>
                <a:spcPct val="107000"/>
              </a:lnSpc>
            </a:pPr>
            <a:endParaRPr lang="en-US" sz="4000" b="1" dirty="0">
              <a:solidFill>
                <a:srgbClr val="EB8B2D"/>
              </a:solidFill>
              <a:latin typeface="Arial" panose="020B0604020202020204" pitchFamily="34" charset="0"/>
              <a:ea typeface="Times New Roman" panose="02020603050405020304" pitchFamily="18" charset="0"/>
              <a:cs typeface="Arial" panose="020B0604020202020204" pitchFamily="34" charset="0"/>
            </a:endParaRPr>
          </a:p>
          <a:p>
            <a:pPr>
              <a:lnSpc>
                <a:spcPct val="107000"/>
              </a:lnSpc>
            </a:pPr>
            <a:endParaRPr lang="en-US" sz="4000" b="1" dirty="0">
              <a:solidFill>
                <a:srgbClr val="EB8B2D"/>
              </a:solidFill>
              <a:latin typeface="Arial" panose="020B0604020202020204" pitchFamily="34" charset="0"/>
              <a:ea typeface="Times New Roman" panose="02020603050405020304" pitchFamily="18" charset="0"/>
              <a:cs typeface="Arial" panose="020B0604020202020204" pitchFamily="34" charset="0"/>
            </a:endParaRPr>
          </a:p>
          <a:p>
            <a:pPr>
              <a:lnSpc>
                <a:spcPct val="107000"/>
              </a:lnSpc>
            </a:pPr>
            <a:endParaRPr lang="en-US" sz="4400" b="1" dirty="0">
              <a:solidFill>
                <a:srgbClr val="EB8B2D"/>
              </a:solidFill>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4400" b="1" dirty="0">
                <a:solidFill>
                  <a:srgbClr val="EB8B2D"/>
                </a:solidFill>
                <a:latin typeface="Arial" panose="020B0604020202020204" pitchFamily="34" charset="0"/>
                <a:ea typeface="Times New Roman" panose="02020603050405020304" pitchFamily="18" charset="0"/>
                <a:cs typeface="Arial" panose="020B0604020202020204" pitchFamily="34" charset="0"/>
              </a:rPr>
              <a:t>Teaming</a:t>
            </a:r>
            <a:r>
              <a:rPr lang="en-US" sz="4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pPr>
              <a:lnSpc>
                <a:spcPct val="107000"/>
              </a:lnSpc>
            </a:pPr>
            <a:endParaRPr lang="en-US" sz="4000" b="1" dirty="0">
              <a:solidFill>
                <a:srgbClr val="7ABC32"/>
              </a:solidFill>
              <a:latin typeface="Arial" panose="020B0604020202020204" pitchFamily="34" charset="0"/>
              <a:ea typeface="Times New Roman" panose="02020603050405020304" pitchFamily="18" charset="0"/>
              <a:cs typeface="Arial" panose="020B0604020202020204" pitchFamily="34" charset="0"/>
            </a:endParaRPr>
          </a:p>
          <a:p>
            <a:pPr>
              <a:lnSpc>
                <a:spcPct val="107000"/>
              </a:lnSpc>
            </a:pPr>
            <a:endParaRPr lang="en-US" sz="4000" b="1" dirty="0">
              <a:solidFill>
                <a:srgbClr val="7ABC32"/>
              </a:solidFill>
              <a:latin typeface="Arial" panose="020B0604020202020204" pitchFamily="34" charset="0"/>
              <a:ea typeface="Times New Roman" panose="02020603050405020304" pitchFamily="18" charset="0"/>
              <a:cs typeface="Arial" panose="020B0604020202020204" pitchFamily="34" charset="0"/>
            </a:endParaRPr>
          </a:p>
          <a:p>
            <a:pPr marL="285750" indent="-285750">
              <a:lnSpc>
                <a:spcPct val="107000"/>
              </a:lnSpc>
              <a:buFont typeface="Arial" panose="020B0604020202020204" pitchFamily="34" charset="0"/>
              <a:buChar char="•"/>
            </a:pPr>
            <a:endParaRPr lang="en-US" dirty="0">
              <a:solidFill>
                <a:srgbClr val="000000"/>
              </a:solidFill>
              <a:ea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fld id="{D614E187-EC8C-4127-8764-206718A5008A}" type="slidenum">
              <a:rPr lang="en-US" smtClean="0"/>
              <a:t>6</a:t>
            </a:fld>
            <a:endParaRPr lang="en-US" dirty="0"/>
          </a:p>
        </p:txBody>
      </p:sp>
      <p:pic>
        <p:nvPicPr>
          <p:cNvPr id="6" name="Picture 5"/>
          <p:cNvPicPr>
            <a:picLocks noChangeAspect="1"/>
          </p:cNvPicPr>
          <p:nvPr/>
        </p:nvPicPr>
        <p:blipFill>
          <a:blip r:embed="rId3"/>
          <a:stretch>
            <a:fillRect/>
          </a:stretch>
        </p:blipFill>
        <p:spPr>
          <a:xfrm>
            <a:off x="6042760" y="898938"/>
            <a:ext cx="3063139" cy="2973451"/>
          </a:xfrm>
          <a:prstGeom prst="ellipse">
            <a:avLst/>
          </a:prstGeom>
          <a:ln w="28575">
            <a:solidFill>
              <a:srgbClr val="0070C0"/>
            </a:solidFill>
          </a:ln>
        </p:spPr>
      </p:pic>
      <p:pic>
        <p:nvPicPr>
          <p:cNvPr id="7" name="Picture 6"/>
          <p:cNvPicPr>
            <a:picLocks noChangeAspect="1"/>
          </p:cNvPicPr>
          <p:nvPr/>
        </p:nvPicPr>
        <p:blipFill>
          <a:blip r:embed="rId4"/>
          <a:stretch>
            <a:fillRect/>
          </a:stretch>
        </p:blipFill>
        <p:spPr>
          <a:xfrm>
            <a:off x="9105899" y="3119264"/>
            <a:ext cx="2938982" cy="2794000"/>
          </a:xfrm>
          <a:prstGeom prst="ellipse">
            <a:avLst/>
          </a:prstGeom>
          <a:ln w="28575">
            <a:solidFill>
              <a:srgbClr val="7ABC32"/>
            </a:solidFill>
          </a:ln>
        </p:spPr>
      </p:pic>
      <p:pic>
        <p:nvPicPr>
          <p:cNvPr id="8" name="Picture 7"/>
          <p:cNvPicPr>
            <a:picLocks noChangeAspect="1"/>
          </p:cNvPicPr>
          <p:nvPr/>
        </p:nvPicPr>
        <p:blipFill>
          <a:blip r:embed="rId5"/>
          <a:stretch>
            <a:fillRect/>
          </a:stretch>
        </p:blipFill>
        <p:spPr>
          <a:xfrm>
            <a:off x="2671161" y="2918028"/>
            <a:ext cx="3185261" cy="3171621"/>
          </a:xfrm>
          <a:prstGeom prst="ellipse">
            <a:avLst/>
          </a:prstGeom>
          <a:ln w="28575">
            <a:solidFill>
              <a:srgbClr val="EB8B2D"/>
            </a:solidFill>
          </a:ln>
        </p:spPr>
      </p:pic>
      <p:sp>
        <p:nvSpPr>
          <p:cNvPr id="9" name="TextBox 8"/>
          <p:cNvSpPr txBox="1"/>
          <p:nvPr/>
        </p:nvSpPr>
        <p:spPr>
          <a:xfrm>
            <a:off x="6042761" y="5160138"/>
            <a:ext cx="4060567" cy="750975"/>
          </a:xfrm>
          <a:prstGeom prst="rect">
            <a:avLst/>
          </a:prstGeom>
          <a:noFill/>
        </p:spPr>
        <p:txBody>
          <a:bodyPr wrap="square" rtlCol="0">
            <a:spAutoFit/>
          </a:bodyPr>
          <a:lstStyle/>
          <a:p>
            <a:pPr>
              <a:lnSpc>
                <a:spcPct val="107000"/>
              </a:lnSpc>
            </a:pPr>
            <a:r>
              <a:rPr lang="en-US" sz="4000" b="1" dirty="0">
                <a:solidFill>
                  <a:srgbClr val="7ABC32"/>
                </a:solidFill>
                <a:latin typeface="Arial" panose="020B0604020202020204" pitchFamily="34" charset="0"/>
                <a:ea typeface="Times New Roman" panose="02020603050405020304" pitchFamily="18" charset="0"/>
                <a:cs typeface="Arial" panose="020B0604020202020204" pitchFamily="34" charset="0"/>
              </a:rPr>
              <a:t>Enrichments</a:t>
            </a:r>
            <a:r>
              <a:rPr lang="en-US" dirty="0">
                <a:solidFill>
                  <a:srgbClr val="7ABC32"/>
                </a:solidFill>
                <a:latin typeface="Arial" panose="020B0604020202020204" pitchFamily="34" charset="0"/>
                <a:ea typeface="Times New Roman" panose="02020603050405020304" pitchFamily="18" charset="0"/>
                <a:cs typeface="Arial" panose="020B0604020202020204" pitchFamily="34" charset="0"/>
              </a:rPr>
              <a:t> </a:t>
            </a:r>
            <a:endParaRPr lang="en-US" sz="2000" dirty="0">
              <a:solidFill>
                <a:srgbClr val="7ABC32"/>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532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7C66C-4460-4C4A-9775-899B5CC655BC}"/>
              </a:ext>
            </a:extLst>
          </p:cNvPr>
          <p:cNvSpPr>
            <a:spLocks noGrp="1"/>
          </p:cNvSpPr>
          <p:nvPr>
            <p:ph type="title"/>
          </p:nvPr>
        </p:nvSpPr>
        <p:spPr>
          <a:xfrm>
            <a:off x="0" y="365126"/>
            <a:ext cx="12192000" cy="801938"/>
          </a:xfrm>
        </p:spPr>
        <p:txBody>
          <a:bodyPr/>
          <a:lstStyle/>
          <a:p>
            <a:pPr algn="ctr"/>
            <a:r>
              <a:rPr lang="en-US" b="1" dirty="0">
                <a:latin typeface="Arial" panose="020B0604020202020204" pitchFamily="34" charset="0"/>
                <a:cs typeface="Arial" panose="020B0604020202020204" pitchFamily="34" charset="0"/>
              </a:rPr>
              <a:t>Community Feedback </a:t>
            </a:r>
          </a:p>
        </p:txBody>
      </p:sp>
      <p:sp>
        <p:nvSpPr>
          <p:cNvPr id="3" name="Content Placeholder 2">
            <a:extLst>
              <a:ext uri="{FF2B5EF4-FFF2-40B4-BE49-F238E27FC236}">
                <a16:creationId xmlns:a16="http://schemas.microsoft.com/office/drawing/2014/main" id="{7C4435F8-12AF-2B41-99D9-5035D83C6DC3}"/>
              </a:ext>
            </a:extLst>
          </p:cNvPr>
          <p:cNvSpPr>
            <a:spLocks noGrp="1"/>
          </p:cNvSpPr>
          <p:nvPr>
            <p:ph idx="1"/>
          </p:nvPr>
        </p:nvSpPr>
        <p:spPr>
          <a:xfrm>
            <a:off x="372979" y="1840832"/>
            <a:ext cx="10980821" cy="3585411"/>
          </a:xfrm>
        </p:spPr>
        <p:txBody>
          <a:bodyPr/>
          <a:lstStyle/>
          <a:p>
            <a:pPr>
              <a:buFont typeface="Wingdings" pitchFamily="2" charset="2"/>
              <a:buChar char="Ø"/>
            </a:pPr>
            <a:r>
              <a:rPr lang="en-US" sz="3200" dirty="0">
                <a:latin typeface="Arial" panose="020B0604020202020204" pitchFamily="34" charset="0"/>
                <a:cs typeface="Arial" panose="020B0604020202020204" pitchFamily="34" charset="0"/>
              </a:rPr>
              <a:t>  Transportation Concerns </a:t>
            </a:r>
          </a:p>
          <a:p>
            <a:pPr>
              <a:buFont typeface="Wingdings" pitchFamily="2" charset="2"/>
              <a:buChar char="Ø"/>
            </a:pPr>
            <a:r>
              <a:rPr lang="en-US" sz="3200" dirty="0">
                <a:latin typeface="Arial" panose="020B0604020202020204" pitchFamily="34" charset="0"/>
                <a:cs typeface="Arial" panose="020B0604020202020204" pitchFamily="34" charset="0"/>
              </a:rPr>
              <a:t>  Parent Capacity </a:t>
            </a:r>
          </a:p>
          <a:p>
            <a:pPr>
              <a:buFont typeface="Wingdings" pitchFamily="2" charset="2"/>
              <a:buChar char="Ø"/>
            </a:pPr>
            <a:r>
              <a:rPr lang="en-US" sz="3200" dirty="0">
                <a:latin typeface="Arial" panose="020B0604020202020204" pitchFamily="34" charset="0"/>
                <a:cs typeface="Arial" panose="020B0604020202020204" pitchFamily="34" charset="0"/>
              </a:rPr>
              <a:t>  Transition Activities </a:t>
            </a:r>
          </a:p>
          <a:p>
            <a:pPr>
              <a:buFont typeface="Wingdings" pitchFamily="2" charset="2"/>
              <a:buChar char="Ø"/>
            </a:pPr>
            <a:r>
              <a:rPr lang="en-US" sz="3200" dirty="0">
                <a:latin typeface="Arial" panose="020B0604020202020204" pitchFamily="34" charset="0"/>
                <a:cs typeface="Arial" panose="020B0604020202020204" pitchFamily="34" charset="0"/>
              </a:rPr>
              <a:t>  Truancy </a:t>
            </a:r>
          </a:p>
          <a:p>
            <a:pPr>
              <a:buFont typeface="Wingdings" pitchFamily="2" charset="2"/>
              <a:buChar char="Ø"/>
            </a:pPr>
            <a:r>
              <a:rPr lang="en-US" sz="3200" dirty="0">
                <a:latin typeface="Arial" panose="020B0604020202020204" pitchFamily="34" charset="0"/>
                <a:cs typeface="Arial" panose="020B0604020202020204" pitchFamily="34" charset="0"/>
              </a:rPr>
              <a:t>  Academic Supports </a:t>
            </a:r>
          </a:p>
          <a:p>
            <a:pPr>
              <a:buFont typeface="Wingdings" pitchFamily="2" charset="2"/>
              <a:buChar char="Ø"/>
            </a:pPr>
            <a:r>
              <a:rPr lang="en-US" sz="3200" dirty="0">
                <a:latin typeface="Arial" panose="020B0604020202020204" pitchFamily="34" charset="0"/>
                <a:cs typeface="Arial" panose="020B0604020202020204" pitchFamily="34" charset="0"/>
              </a:rPr>
              <a:t>  Strengthening Programming at Pittsburgh Milliones</a:t>
            </a:r>
          </a:p>
          <a:p>
            <a:pPr lvl="1"/>
            <a:endParaRPr lang="en-US" dirty="0"/>
          </a:p>
          <a:p>
            <a:endParaRPr lang="en-US" dirty="0"/>
          </a:p>
        </p:txBody>
      </p:sp>
      <p:sp>
        <p:nvSpPr>
          <p:cNvPr id="4" name="Footer Placeholder 3"/>
          <p:cNvSpPr>
            <a:spLocks noGrp="1"/>
          </p:cNvSpPr>
          <p:nvPr>
            <p:ph type="ftr" sz="quarter" idx="11"/>
          </p:nvPr>
        </p:nvSpPr>
        <p:spPr/>
        <p:txBody>
          <a:bodyPr/>
          <a:lstStyle/>
          <a:p>
            <a:fld id="{A9845EDD-213F-4FFB-878E-556D1420BD3A}" type="slidenum">
              <a:rPr lang="en-US" smtClean="0"/>
              <a:t>7</a:t>
            </a:fld>
            <a:endParaRPr lang="en-US" dirty="0"/>
          </a:p>
        </p:txBody>
      </p:sp>
      <p:pic>
        <p:nvPicPr>
          <p:cNvPr id="6" name="Picture 5"/>
          <p:cNvPicPr>
            <a:picLocks noChangeAspect="1"/>
          </p:cNvPicPr>
          <p:nvPr/>
        </p:nvPicPr>
        <p:blipFill rotWithShape="1">
          <a:blip r:embed="rId2"/>
          <a:srcRect l="2592" t="504" r="1159" b="1326"/>
          <a:stretch/>
        </p:blipFill>
        <p:spPr>
          <a:xfrm>
            <a:off x="6096000" y="1706520"/>
            <a:ext cx="5495925" cy="2553662"/>
          </a:xfrm>
          <a:prstGeom prst="rect">
            <a:avLst/>
          </a:prstGeom>
          <a:ln w="28575">
            <a:solidFill>
              <a:schemeClr val="tx2">
                <a:lumMod val="50000"/>
              </a:schemeClr>
            </a:solidFill>
          </a:ln>
        </p:spPr>
      </p:pic>
    </p:spTree>
    <p:extLst>
      <p:ext uri="{BB962C8B-B14F-4D97-AF65-F5344CB8AC3E}">
        <p14:creationId xmlns:p14="http://schemas.microsoft.com/office/powerpoint/2010/main" val="363534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DF1479-9EBE-4F89-AF2B-CC1999F56C1D}"/>
              </a:ext>
            </a:extLst>
          </p:cNvPr>
          <p:cNvSpPr txBox="1">
            <a:spLocks noGrp="1"/>
          </p:cNvSpPr>
          <p:nvPr>
            <p:ph type="ctrTitle"/>
          </p:nvPr>
        </p:nvSpPr>
        <p:spPr>
          <a:xfrm>
            <a:off x="0" y="436507"/>
            <a:ext cx="12192000" cy="70173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Pittsburgh Milliones  9-12 </a:t>
            </a:r>
          </a:p>
        </p:txBody>
      </p:sp>
      <p:sp>
        <p:nvSpPr>
          <p:cNvPr id="5" name="Subtitle 4">
            <a:extLst>
              <a:ext uri="{FF2B5EF4-FFF2-40B4-BE49-F238E27FC236}">
                <a16:creationId xmlns:a16="http://schemas.microsoft.com/office/drawing/2014/main" id="{E0298EB9-D78C-4CD6-B4F8-14C80BBB0FB7}"/>
              </a:ext>
            </a:extLst>
          </p:cNvPr>
          <p:cNvSpPr txBox="1">
            <a:spLocks noGrp="1"/>
          </p:cNvSpPr>
          <p:nvPr>
            <p:ph type="subTitle" idx="1"/>
          </p:nvPr>
        </p:nvSpPr>
        <p:spPr>
          <a:xfrm>
            <a:off x="144378" y="1526381"/>
            <a:ext cx="11682664" cy="3853363"/>
          </a:xfrm>
          <a:prstGeom prst="rect">
            <a:avLst/>
          </a:prstGeom>
          <a:noFill/>
        </p:spPr>
        <p:txBody>
          <a:bodyPr vert="horz" wrap="square" lIns="91440" tIns="45720" rIns="91440" bIns="45720" rtlCol="0" anchor="t">
            <a:spAutoFit/>
          </a:bodyPr>
          <a:lstStyle/>
          <a:p>
            <a:pPr marL="571500" indent="-571500" algn="l">
              <a:buFont typeface="Wingdings" panose="05000000000000000000" pitchFamily="2" charset="2"/>
              <a:buChar char="Ø"/>
            </a:pPr>
            <a:r>
              <a:rPr lang="en-US" sz="3200" dirty="0">
                <a:latin typeface="Arial" panose="020B0604020202020204" pitchFamily="34" charset="0"/>
                <a:cs typeface="Arial" panose="020B0604020202020204" pitchFamily="34" charset="0"/>
              </a:rPr>
              <a:t>Narrow the focus to grades 9-12 to build a more aligned campus to meet the academic needs of high school students</a:t>
            </a:r>
          </a:p>
          <a:p>
            <a:pPr algn="l"/>
            <a:endParaRPr lang="en-US" sz="800" dirty="0">
              <a:latin typeface="Arial" panose="020B0604020202020204" pitchFamily="34" charset="0"/>
              <a:cs typeface="Arial" panose="020B0604020202020204" pitchFamily="34" charset="0"/>
            </a:endParaRPr>
          </a:p>
          <a:p>
            <a:pPr marL="571500" indent="-571500" algn="l">
              <a:buFont typeface="Wingdings" panose="05000000000000000000" pitchFamily="2" charset="2"/>
              <a:buChar char="Ø"/>
            </a:pPr>
            <a:r>
              <a:rPr lang="en-US" sz="3200" dirty="0">
                <a:latin typeface="Arial" panose="020B0604020202020204" pitchFamily="34" charset="0"/>
                <a:cs typeface="Arial" panose="020B0604020202020204" pitchFamily="34" charset="0"/>
              </a:rPr>
              <a:t>Establish Memorandum of Understanding (MOU) with the Community College of Allegheny County (CCAC)</a:t>
            </a:r>
          </a:p>
          <a:p>
            <a:pPr algn="l"/>
            <a:endParaRPr lang="en-US" sz="800" dirty="0">
              <a:latin typeface="Arial" panose="020B0604020202020204" pitchFamily="34" charset="0"/>
              <a:cs typeface="Arial" panose="020B0604020202020204" pitchFamily="34" charset="0"/>
            </a:endParaRPr>
          </a:p>
          <a:p>
            <a:pPr marL="571500" indent="-571500" algn="l">
              <a:buFont typeface="Wingdings" panose="05000000000000000000" pitchFamily="2" charset="2"/>
              <a:buChar char="Ø"/>
            </a:pPr>
            <a:r>
              <a:rPr lang="en-US" sz="3200" dirty="0">
                <a:latin typeface="Arial" panose="020B0604020202020204" pitchFamily="34" charset="0"/>
                <a:cs typeface="Arial" panose="020B0604020202020204" pitchFamily="34" charset="0"/>
              </a:rPr>
              <a:t>Structured Advisory Period </a:t>
            </a:r>
          </a:p>
          <a:p>
            <a:pPr algn="l"/>
            <a:endParaRPr lang="en-US" sz="800" dirty="0">
              <a:latin typeface="Arial" panose="020B0604020202020204" pitchFamily="34" charset="0"/>
              <a:cs typeface="Arial" panose="020B0604020202020204" pitchFamily="34" charset="0"/>
            </a:endParaRPr>
          </a:p>
          <a:p>
            <a:pPr marL="571500" indent="-571500" algn="l">
              <a:buFont typeface="Wingdings" panose="05000000000000000000" pitchFamily="2" charset="2"/>
              <a:buChar char="Ø"/>
            </a:pPr>
            <a:r>
              <a:rPr lang="en-US" sz="3200" dirty="0">
                <a:latin typeface="Arial" panose="020B0604020202020204" pitchFamily="34" charset="0"/>
                <a:cs typeface="Arial" panose="020B0604020202020204" pitchFamily="34" charset="0"/>
              </a:rPr>
              <a:t>Align Heinz Fellows to School Mission</a:t>
            </a:r>
          </a:p>
        </p:txBody>
      </p:sp>
      <p:pic>
        <p:nvPicPr>
          <p:cNvPr id="7"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1268570">
            <a:off x="8235246" y="3664413"/>
            <a:ext cx="3054424" cy="2494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fld id="{7A5F85F1-8215-4E0D-817C-77169D5787CC}" type="slidenum">
              <a:rPr lang="en-US" smtClean="0"/>
              <a:t>8</a:t>
            </a:fld>
            <a:endParaRPr lang="en-US" dirty="0"/>
          </a:p>
        </p:txBody>
      </p:sp>
    </p:spTree>
    <p:extLst>
      <p:ext uri="{BB962C8B-B14F-4D97-AF65-F5344CB8AC3E}">
        <p14:creationId xmlns:p14="http://schemas.microsoft.com/office/powerpoint/2010/main" val="603357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A6729-9581-E74F-8F69-81E5E0B269A9}"/>
              </a:ext>
            </a:extLst>
          </p:cNvPr>
          <p:cNvSpPr>
            <a:spLocks noGrp="1"/>
          </p:cNvSpPr>
          <p:nvPr>
            <p:ph type="title"/>
          </p:nvPr>
        </p:nvSpPr>
        <p:spPr>
          <a:xfrm>
            <a:off x="0" y="365125"/>
            <a:ext cx="12192000" cy="789907"/>
          </a:xfrm>
        </p:spPr>
        <p:txBody>
          <a:bodyPr/>
          <a:lstStyle/>
          <a:p>
            <a:r>
              <a:rPr lang="en-US" b="1" dirty="0">
                <a:latin typeface="Arial" panose="020B0604020202020204" pitchFamily="34" charset="0"/>
                <a:cs typeface="Arial" panose="020B0604020202020204" pitchFamily="34" charset="0"/>
              </a:rPr>
              <a:t>      Early College High School</a:t>
            </a:r>
          </a:p>
        </p:txBody>
      </p:sp>
      <p:sp>
        <p:nvSpPr>
          <p:cNvPr id="4" name="Rectangle 3">
            <a:extLst>
              <a:ext uri="{FF2B5EF4-FFF2-40B4-BE49-F238E27FC236}">
                <a16:creationId xmlns:a16="http://schemas.microsoft.com/office/drawing/2014/main" id="{04BC82F6-3444-4547-A632-7724A9429300}"/>
              </a:ext>
            </a:extLst>
          </p:cNvPr>
          <p:cNvSpPr/>
          <p:nvPr/>
        </p:nvSpPr>
        <p:spPr>
          <a:xfrm>
            <a:off x="-28575" y="1820705"/>
            <a:ext cx="10672011" cy="677108"/>
          </a:xfrm>
          <a:prstGeom prst="rect">
            <a:avLst/>
          </a:prstGeom>
        </p:spPr>
        <p:txBody>
          <a:bodyPr wrap="square">
            <a:spAutoFit/>
          </a:bodyPr>
          <a:lstStyle/>
          <a:p>
            <a:pPr marR="0" lvl="0">
              <a:spcBef>
                <a:spcPts val="110"/>
              </a:spcBef>
              <a:spcAft>
                <a:spcPts val="0"/>
              </a:spcAft>
              <a:buSzPts val="1200"/>
            </a:pPr>
            <a:r>
              <a:rPr lang="en-US" sz="3800" b="1" u="sng" dirty="0">
                <a:solidFill>
                  <a:srgbClr val="0070C0"/>
                </a:solidFill>
                <a:latin typeface="Arial" panose="020B0604020202020204" pitchFamily="34" charset="0"/>
                <a:ea typeface="Batang" panose="02030600000101010101" pitchFamily="18" charset="-127"/>
                <a:cs typeface="Arial" panose="020B0604020202020204" pitchFamily="34" charset="0"/>
              </a:rPr>
              <a:t>What is the benefit of the college course? </a:t>
            </a:r>
          </a:p>
        </p:txBody>
      </p:sp>
      <p:sp>
        <p:nvSpPr>
          <p:cNvPr id="3" name="TextBox 2"/>
          <p:cNvSpPr txBox="1"/>
          <p:nvPr/>
        </p:nvSpPr>
        <p:spPr>
          <a:xfrm>
            <a:off x="1881437" y="2497813"/>
            <a:ext cx="9889958" cy="2308324"/>
          </a:xfrm>
          <a:prstGeom prst="rect">
            <a:avLst/>
          </a:prstGeom>
          <a:noFill/>
        </p:spPr>
        <p:txBody>
          <a:bodyPr wrap="square" rtlCol="0">
            <a:spAutoFit/>
          </a:bodyPr>
          <a:lstStyle/>
          <a:p>
            <a:pPr marR="0" lvl="0" algn="just">
              <a:spcAft>
                <a:spcPts val="0"/>
              </a:spcAft>
              <a:buSzPts val="1200"/>
            </a:pPr>
            <a:r>
              <a:rPr lang="en-US" sz="2800" i="1" dirty="0">
                <a:latin typeface="Arial" panose="020B0604020202020204" pitchFamily="34" charset="0"/>
                <a:ea typeface="Batang" panose="02030600000101010101" pitchFamily="18" charset="-127"/>
                <a:cs typeface="Arial" panose="020B0604020202020204" pitchFamily="34" charset="0"/>
              </a:rPr>
              <a:t>It allows students the opportunity to earn a passing grade (‘C’ or better) throughout the school year as opposed to “hoping” students will pass the AP exam at the end of the year. Teachers, families, students, and staff will have earlier opportunities for intervention to improve outcomes</a:t>
            </a:r>
            <a:r>
              <a:rPr lang="en-US" sz="3200" i="1" dirty="0">
                <a:latin typeface="Arial" panose="020B0604020202020204" pitchFamily="34" charset="0"/>
                <a:ea typeface="Batang" panose="02030600000101010101" pitchFamily="18" charset="-127"/>
                <a:cs typeface="Arial" panose="020B0604020202020204" pitchFamily="34" charset="0"/>
              </a:rPr>
              <a:t>.</a:t>
            </a:r>
          </a:p>
        </p:txBody>
      </p:sp>
      <p:pic>
        <p:nvPicPr>
          <p:cNvPr id="5" name="image2.png"/>
          <p:cNvPicPr/>
          <p:nvPr/>
        </p:nvPicPr>
        <p:blipFill>
          <a:blip r:embed="rId3"/>
          <a:srcRect t="12" b="12"/>
          <a:stretch>
            <a:fillRect/>
          </a:stretch>
        </p:blipFill>
        <p:spPr>
          <a:xfrm>
            <a:off x="85725" y="4749633"/>
            <a:ext cx="2686050" cy="1606717"/>
          </a:xfrm>
          <a:prstGeom prst="rect">
            <a:avLst/>
          </a:prstGeom>
          <a:ln/>
        </p:spPr>
      </p:pic>
      <p:sp>
        <p:nvSpPr>
          <p:cNvPr id="6" name="Footer Placeholder 5"/>
          <p:cNvSpPr>
            <a:spLocks noGrp="1"/>
          </p:cNvSpPr>
          <p:nvPr>
            <p:ph type="ftr" sz="quarter" idx="11"/>
          </p:nvPr>
        </p:nvSpPr>
        <p:spPr/>
        <p:txBody>
          <a:bodyPr/>
          <a:lstStyle/>
          <a:p>
            <a:fld id="{098FC07B-C3C2-43C0-A7A6-9DD9A6558456}" type="slidenum">
              <a:rPr lang="en-US" smtClean="0"/>
              <a:t>9</a:t>
            </a:fld>
            <a:endParaRPr lang="en-US" dirty="0"/>
          </a:p>
        </p:txBody>
      </p:sp>
      <p:pic>
        <p:nvPicPr>
          <p:cNvPr id="7" name="Picture 6"/>
          <p:cNvPicPr>
            <a:picLocks noChangeAspect="1"/>
          </p:cNvPicPr>
          <p:nvPr/>
        </p:nvPicPr>
        <p:blipFill rotWithShape="1">
          <a:blip r:embed="rId4"/>
          <a:srcRect l="8685" t="5106" r="11168" b="11649"/>
          <a:stretch/>
        </p:blipFill>
        <p:spPr>
          <a:xfrm rot="432437">
            <a:off x="9453814" y="130288"/>
            <a:ext cx="2463207" cy="2225529"/>
          </a:xfrm>
          <a:prstGeom prst="ellipse">
            <a:avLst/>
          </a:prstGeom>
          <a:ln w="19050">
            <a:solidFill>
              <a:schemeClr val="accent1">
                <a:lumMod val="50000"/>
              </a:schemeClr>
            </a:solidFill>
          </a:ln>
        </p:spPr>
      </p:pic>
    </p:spTree>
    <p:extLst>
      <p:ext uri="{BB962C8B-B14F-4D97-AF65-F5344CB8AC3E}">
        <p14:creationId xmlns:p14="http://schemas.microsoft.com/office/powerpoint/2010/main" val="2885500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6B2F0-4A64-4747-858D-62868DCD386E}"/>
              </a:ext>
            </a:extLst>
          </p:cNvPr>
          <p:cNvSpPr>
            <a:spLocks noGrp="1"/>
          </p:cNvSpPr>
          <p:nvPr>
            <p:ph type="title"/>
          </p:nvPr>
        </p:nvSpPr>
        <p:spPr>
          <a:xfrm>
            <a:off x="0" y="204537"/>
            <a:ext cx="12192000" cy="1124569"/>
          </a:xfrm>
        </p:spPr>
        <p:txBody>
          <a:bodyPr>
            <a:normAutofit/>
          </a:bodyPr>
          <a:lstStyle/>
          <a:p>
            <a:pPr algn="ctr"/>
            <a:r>
              <a:rPr lang="en-US" b="1" dirty="0">
                <a:latin typeface="Arial" panose="020B0604020202020204" pitchFamily="34" charset="0"/>
                <a:cs typeface="Arial" panose="020B0604020202020204" pitchFamily="34" charset="0"/>
              </a:rPr>
              <a:t>School-wide English Progression</a:t>
            </a:r>
          </a:p>
        </p:txBody>
      </p:sp>
      <p:graphicFrame>
        <p:nvGraphicFramePr>
          <p:cNvPr id="4" name="Diagram 3">
            <a:extLst>
              <a:ext uri="{FF2B5EF4-FFF2-40B4-BE49-F238E27FC236}">
                <a16:creationId xmlns:a16="http://schemas.microsoft.com/office/drawing/2014/main" id="{D4BBC496-B8FD-DE42-A87C-3BB1B3A4314F}"/>
              </a:ext>
            </a:extLst>
          </p:cNvPr>
          <p:cNvGraphicFramePr/>
          <p:nvPr>
            <p:extLst>
              <p:ext uri="{D42A27DB-BD31-4B8C-83A1-F6EECF244321}">
                <p14:modId xmlns:p14="http://schemas.microsoft.com/office/powerpoint/2010/main" val="2268385990"/>
              </p:ext>
            </p:extLst>
          </p:nvPr>
        </p:nvGraphicFramePr>
        <p:xfrm>
          <a:off x="385314" y="4204580"/>
          <a:ext cx="11269410" cy="21904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F0026287-FE2D-914B-9B7E-8D4AEDCD8C5A}"/>
              </a:ext>
            </a:extLst>
          </p:cNvPr>
          <p:cNvGraphicFramePr/>
          <p:nvPr>
            <p:extLst>
              <p:ext uri="{D42A27DB-BD31-4B8C-83A1-F6EECF244321}">
                <p14:modId xmlns:p14="http://schemas.microsoft.com/office/powerpoint/2010/main" val="85537631"/>
              </p:ext>
            </p:extLst>
          </p:nvPr>
        </p:nvGraphicFramePr>
        <p:xfrm>
          <a:off x="407049" y="2960720"/>
          <a:ext cx="11225939" cy="165879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Diagram 5">
            <a:extLst>
              <a:ext uri="{FF2B5EF4-FFF2-40B4-BE49-F238E27FC236}">
                <a16:creationId xmlns:a16="http://schemas.microsoft.com/office/drawing/2014/main" id="{357B8C0E-FC74-9C4F-A519-2045006B4E4B}"/>
              </a:ext>
            </a:extLst>
          </p:cNvPr>
          <p:cNvGraphicFramePr/>
          <p:nvPr>
            <p:extLst>
              <p:ext uri="{D42A27DB-BD31-4B8C-83A1-F6EECF244321}">
                <p14:modId xmlns:p14="http://schemas.microsoft.com/office/powerpoint/2010/main" val="288023174"/>
              </p:ext>
            </p:extLst>
          </p:nvPr>
        </p:nvGraphicFramePr>
        <p:xfrm>
          <a:off x="428782" y="781345"/>
          <a:ext cx="11225939" cy="270933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3" name="Footer Placeholder 2"/>
          <p:cNvSpPr>
            <a:spLocks noGrp="1"/>
          </p:cNvSpPr>
          <p:nvPr>
            <p:ph type="ftr" sz="quarter" idx="11"/>
          </p:nvPr>
        </p:nvSpPr>
        <p:spPr/>
        <p:txBody>
          <a:bodyPr/>
          <a:lstStyle/>
          <a:p>
            <a:fld id="{9C0AA2FB-62C6-452E-BDDE-49DD40B983DB}" type="slidenum">
              <a:rPr lang="en-US" smtClean="0"/>
              <a:t>10</a:t>
            </a:fld>
            <a:endParaRPr lang="en-US" dirty="0"/>
          </a:p>
        </p:txBody>
      </p:sp>
    </p:spTree>
    <p:extLst>
      <p:ext uri="{BB962C8B-B14F-4D97-AF65-F5344CB8AC3E}">
        <p14:creationId xmlns:p14="http://schemas.microsoft.com/office/powerpoint/2010/main" val="1987443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7C66C-4460-4C4A-9775-899B5CC655BC}"/>
              </a:ext>
            </a:extLst>
          </p:cNvPr>
          <p:cNvSpPr>
            <a:spLocks noGrp="1"/>
          </p:cNvSpPr>
          <p:nvPr>
            <p:ph type="title"/>
          </p:nvPr>
        </p:nvSpPr>
        <p:spPr>
          <a:xfrm>
            <a:off x="0" y="365126"/>
            <a:ext cx="12192000" cy="813970"/>
          </a:xfrm>
        </p:spPr>
        <p:txBody>
          <a:bodyPr/>
          <a:lstStyle/>
          <a:p>
            <a:pPr algn="ctr"/>
            <a:r>
              <a:rPr lang="en-US" b="1" dirty="0">
                <a:latin typeface="Arial" panose="020B0604020202020204" pitchFamily="34" charset="0"/>
                <a:cs typeface="Arial" panose="020B0604020202020204" pitchFamily="34" charset="0"/>
              </a:rPr>
              <a:t>Career Technical Education (CTE) Offerings </a:t>
            </a:r>
          </a:p>
        </p:txBody>
      </p:sp>
      <p:sp>
        <p:nvSpPr>
          <p:cNvPr id="3" name="Content Placeholder 2">
            <a:extLst>
              <a:ext uri="{FF2B5EF4-FFF2-40B4-BE49-F238E27FC236}">
                <a16:creationId xmlns:a16="http://schemas.microsoft.com/office/drawing/2014/main" id="{7C4435F8-12AF-2B41-99D9-5035D83C6DC3}"/>
              </a:ext>
            </a:extLst>
          </p:cNvPr>
          <p:cNvSpPr>
            <a:spLocks noGrp="1"/>
          </p:cNvSpPr>
          <p:nvPr>
            <p:ph idx="1"/>
          </p:nvPr>
        </p:nvSpPr>
        <p:spPr>
          <a:xfrm>
            <a:off x="144378" y="1813593"/>
            <a:ext cx="7748337" cy="2614028"/>
          </a:xfrm>
        </p:spPr>
        <p:txBody>
          <a:bodyPr/>
          <a:lstStyle/>
          <a:p>
            <a:pPr>
              <a:buFont typeface="Wingdings" pitchFamily="2" charset="2"/>
              <a:buChar char="Ø"/>
            </a:pPr>
            <a:r>
              <a:rPr lang="en-US" dirty="0"/>
              <a:t>  </a:t>
            </a:r>
            <a:r>
              <a:rPr lang="en-US" dirty="0">
                <a:latin typeface="Arial" panose="020B0604020202020204" pitchFamily="34" charset="0"/>
                <a:cs typeface="Arial" panose="020B0604020202020204" pitchFamily="34" charset="0"/>
              </a:rPr>
              <a:t>New Early Childhood Education Program </a:t>
            </a:r>
          </a:p>
          <a:p>
            <a:pPr marL="0" indent="0">
              <a:buNone/>
            </a:pPr>
            <a:endParaRPr lang="en-US" dirty="0">
              <a:latin typeface="Arial" panose="020B0604020202020204" pitchFamily="34" charset="0"/>
              <a:cs typeface="Arial" panose="020B0604020202020204" pitchFamily="34" charset="0"/>
            </a:endParaRPr>
          </a:p>
          <a:p>
            <a:pPr>
              <a:buFont typeface="Wingdings" pitchFamily="2" charset="2"/>
              <a:buChar char="Ø"/>
            </a:pPr>
            <a:r>
              <a:rPr lang="en-US" dirty="0">
                <a:latin typeface="Arial" panose="020B0604020202020204" pitchFamily="34" charset="0"/>
                <a:cs typeface="Arial" panose="020B0604020202020204" pitchFamily="34" charset="0"/>
              </a:rPr>
              <a:t>  Entertainment Technology </a:t>
            </a:r>
          </a:p>
          <a:p>
            <a:pPr marL="457200" lvl="1" indent="0">
              <a:buNone/>
            </a:pPr>
            <a:endParaRPr lang="en-US" dirty="0"/>
          </a:p>
          <a:p>
            <a:endParaRPr lang="en-US" dirty="0"/>
          </a:p>
        </p:txBody>
      </p:sp>
      <p:pic>
        <p:nvPicPr>
          <p:cNvPr id="4" name="Picture 3">
            <a:extLst>
              <a:ext uri="{FF2B5EF4-FFF2-40B4-BE49-F238E27FC236}">
                <a16:creationId xmlns:a16="http://schemas.microsoft.com/office/drawing/2014/main" id="{0B160B4D-4B2E-4609-A8BB-4975D220E820}"/>
              </a:ext>
            </a:extLst>
          </p:cNvPr>
          <p:cNvPicPr>
            <a:picLocks noChangeAspect="1"/>
          </p:cNvPicPr>
          <p:nvPr/>
        </p:nvPicPr>
        <p:blipFill>
          <a:blip r:embed="rId2"/>
          <a:stretch>
            <a:fillRect/>
          </a:stretch>
        </p:blipFill>
        <p:spPr>
          <a:xfrm>
            <a:off x="1048392" y="3454197"/>
            <a:ext cx="3236854" cy="2612486"/>
          </a:xfrm>
          <a:prstGeom prst="rect">
            <a:avLst/>
          </a:prstGeom>
          <a:ln w="28575">
            <a:solidFill>
              <a:schemeClr val="accent2">
                <a:lumMod val="75000"/>
              </a:schemeClr>
            </a:solidFill>
          </a:ln>
        </p:spPr>
      </p:pic>
      <p:sp>
        <p:nvSpPr>
          <p:cNvPr id="5" name="Footer Placeholder 4"/>
          <p:cNvSpPr>
            <a:spLocks noGrp="1"/>
          </p:cNvSpPr>
          <p:nvPr>
            <p:ph type="ftr" sz="quarter" idx="11"/>
          </p:nvPr>
        </p:nvSpPr>
        <p:spPr/>
        <p:txBody>
          <a:bodyPr/>
          <a:lstStyle/>
          <a:p>
            <a:fld id="{97A60C42-9119-4ADA-9EDC-90E890888F90}" type="slidenum">
              <a:rPr lang="en-US" smtClean="0"/>
              <a:t>11</a:t>
            </a:fld>
            <a:endParaRPr lang="en-US" dirty="0"/>
          </a:p>
        </p:txBody>
      </p:sp>
      <p:pic>
        <p:nvPicPr>
          <p:cNvPr id="8" name="Picture 7"/>
          <p:cNvPicPr>
            <a:picLocks noChangeAspect="1"/>
          </p:cNvPicPr>
          <p:nvPr/>
        </p:nvPicPr>
        <p:blipFill>
          <a:blip r:embed="rId3"/>
          <a:stretch>
            <a:fillRect/>
          </a:stretch>
        </p:blipFill>
        <p:spPr>
          <a:xfrm>
            <a:off x="7505593" y="1496505"/>
            <a:ext cx="3939141" cy="2822658"/>
          </a:xfrm>
          <a:prstGeom prst="rect">
            <a:avLst/>
          </a:prstGeom>
          <a:ln w="28575">
            <a:solidFill>
              <a:schemeClr val="accent2">
                <a:lumMod val="75000"/>
              </a:schemeClr>
            </a:solidFill>
          </a:ln>
        </p:spPr>
      </p:pic>
      <p:pic>
        <p:nvPicPr>
          <p:cNvPr id="9" name="Picture 8"/>
          <p:cNvPicPr>
            <a:picLocks noChangeAspect="1"/>
          </p:cNvPicPr>
          <p:nvPr/>
        </p:nvPicPr>
        <p:blipFill>
          <a:blip r:embed="rId4">
            <a:extLst>
              <a:ext uri="{BEBA8EAE-BF5A-486C-A8C5-ECC9F3942E4B}">
                <a14:imgProps xmlns:a14="http://schemas.microsoft.com/office/drawing/2010/main">
                  <a14:imgLayer r:embed="rId5">
                    <a14:imgEffect>
                      <a14:artisticPencilGrayscale/>
                    </a14:imgEffect>
                  </a14:imgLayer>
                </a14:imgProps>
              </a:ext>
            </a:extLst>
          </a:blip>
          <a:stretch>
            <a:fillRect/>
          </a:stretch>
        </p:blipFill>
        <p:spPr>
          <a:xfrm rot="21372861">
            <a:off x="4016654" y="3575226"/>
            <a:ext cx="3733422" cy="2034236"/>
          </a:xfrm>
          <a:prstGeom prst="ellipse">
            <a:avLst/>
          </a:prstGeom>
        </p:spPr>
      </p:pic>
      <p:pic>
        <p:nvPicPr>
          <p:cNvPr id="10" name="Picture 9"/>
          <p:cNvPicPr>
            <a:picLocks noChangeAspect="1"/>
          </p:cNvPicPr>
          <p:nvPr/>
        </p:nvPicPr>
        <p:blipFill rotWithShape="1">
          <a:blip r:embed="rId6"/>
          <a:srcRect l="6648" t="1413" r="12235" b="3672"/>
          <a:stretch/>
        </p:blipFill>
        <p:spPr>
          <a:xfrm>
            <a:off x="9270534" y="3672539"/>
            <a:ext cx="2578565" cy="2057952"/>
          </a:xfrm>
          <a:prstGeom prst="rect">
            <a:avLst/>
          </a:prstGeom>
          <a:ln w="19050">
            <a:solidFill>
              <a:schemeClr val="accent2">
                <a:lumMod val="75000"/>
              </a:schemeClr>
            </a:solidFill>
          </a:ln>
        </p:spPr>
      </p:pic>
    </p:spTree>
    <p:extLst>
      <p:ext uri="{BB962C8B-B14F-4D97-AF65-F5344CB8AC3E}">
        <p14:creationId xmlns:p14="http://schemas.microsoft.com/office/powerpoint/2010/main" val="1276818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C07A-1004-48F2-A9DC-426AB257485C}"/>
              </a:ext>
            </a:extLst>
          </p:cNvPr>
          <p:cNvSpPr>
            <a:spLocks noGrp="1"/>
          </p:cNvSpPr>
          <p:nvPr>
            <p:ph type="title"/>
          </p:nvPr>
        </p:nvSpPr>
        <p:spPr>
          <a:xfrm>
            <a:off x="0" y="228600"/>
            <a:ext cx="12192000" cy="397042"/>
          </a:xfrm>
        </p:spPr>
        <p:txBody>
          <a:bodyPr>
            <a:noAutofit/>
          </a:bodyPr>
          <a:lstStyle/>
          <a:p>
            <a:pPr algn="ctr"/>
            <a:br>
              <a:rPr lang="en-US" b="1" dirty="0"/>
            </a:br>
            <a:r>
              <a:rPr lang="en-US" sz="3600" b="1" dirty="0">
                <a:latin typeface="Arial" panose="020B0604020202020204" pitchFamily="34" charset="0"/>
                <a:cs typeface="Arial" panose="020B0604020202020204" pitchFamily="34" charset="0"/>
              </a:rPr>
              <a:t>Leveraging Community Partners to Support Transition </a:t>
            </a:r>
          </a:p>
        </p:txBody>
      </p:sp>
      <p:sp>
        <p:nvSpPr>
          <p:cNvPr id="3" name="Content Placeholder 2">
            <a:extLst>
              <a:ext uri="{FF2B5EF4-FFF2-40B4-BE49-F238E27FC236}">
                <a16:creationId xmlns:a16="http://schemas.microsoft.com/office/drawing/2014/main" id="{B49120D7-A769-496F-AA98-CA48F9465421}"/>
              </a:ext>
            </a:extLst>
          </p:cNvPr>
          <p:cNvSpPr>
            <a:spLocks noGrp="1"/>
          </p:cNvSpPr>
          <p:nvPr>
            <p:ph idx="1"/>
          </p:nvPr>
        </p:nvSpPr>
        <p:spPr/>
        <p:txBody>
          <a:bodyPr/>
          <a:lstStyle/>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graphicFrame>
        <p:nvGraphicFramePr>
          <p:cNvPr id="4" name="Table 3">
            <a:extLst>
              <a:ext uri="{FF2B5EF4-FFF2-40B4-BE49-F238E27FC236}">
                <a16:creationId xmlns:a16="http://schemas.microsoft.com/office/drawing/2014/main" id="{ACB26975-5CCB-44DC-8537-3F049DC7D1A0}"/>
              </a:ext>
            </a:extLst>
          </p:cNvPr>
          <p:cNvGraphicFramePr>
            <a:graphicFrameLocks noGrp="1"/>
          </p:cNvGraphicFramePr>
          <p:nvPr>
            <p:extLst>
              <p:ext uri="{D42A27DB-BD31-4B8C-83A1-F6EECF244321}">
                <p14:modId xmlns:p14="http://schemas.microsoft.com/office/powerpoint/2010/main" val="2471752537"/>
              </p:ext>
            </p:extLst>
          </p:nvPr>
        </p:nvGraphicFramePr>
        <p:xfrm>
          <a:off x="312819" y="1621766"/>
          <a:ext cx="11586412" cy="4225877"/>
        </p:xfrm>
        <a:graphic>
          <a:graphicData uri="http://schemas.openxmlformats.org/drawingml/2006/table">
            <a:tbl>
              <a:tblPr firstRow="1" bandRow="1">
                <a:tableStyleId>{5C22544A-7EE6-4342-B048-85BDC9FD1C3A}</a:tableStyleId>
              </a:tblPr>
              <a:tblGrid>
                <a:gridCol w="5793206">
                  <a:extLst>
                    <a:ext uri="{9D8B030D-6E8A-4147-A177-3AD203B41FA5}">
                      <a16:colId xmlns:a16="http://schemas.microsoft.com/office/drawing/2014/main" val="162879032"/>
                    </a:ext>
                  </a:extLst>
                </a:gridCol>
                <a:gridCol w="5793206">
                  <a:extLst>
                    <a:ext uri="{9D8B030D-6E8A-4147-A177-3AD203B41FA5}">
                      <a16:colId xmlns:a16="http://schemas.microsoft.com/office/drawing/2014/main" val="1374355631"/>
                    </a:ext>
                  </a:extLst>
                </a:gridCol>
              </a:tblGrid>
              <a:tr h="599956">
                <a:tc gridSpan="2">
                  <a:txBody>
                    <a:bodyPr/>
                    <a:lstStyle/>
                    <a:p>
                      <a:pPr algn="ctr"/>
                      <a:r>
                        <a:rPr lang="en-US" sz="2800" dirty="0">
                          <a:latin typeface="Arial" panose="020B0604020202020204" pitchFamily="34" charset="0"/>
                          <a:cs typeface="Arial" panose="020B0604020202020204" pitchFamily="34" charset="0"/>
                        </a:rPr>
                        <a:t>Pittsburgh Arsenal 6-8 Transition Supports </a:t>
                      </a:r>
                    </a:p>
                  </a:txBody>
                  <a:tcPr/>
                </a:tc>
                <a:tc hMerge="1">
                  <a:txBody>
                    <a:bodyPr/>
                    <a:lstStyle/>
                    <a:p>
                      <a:pPr algn="ctr"/>
                      <a:endParaRPr lang="en-US" dirty="0"/>
                    </a:p>
                  </a:txBody>
                  <a:tcPr/>
                </a:tc>
                <a:extLst>
                  <a:ext uri="{0D108BD9-81ED-4DB2-BD59-A6C34878D82A}">
                    <a16:rowId xmlns:a16="http://schemas.microsoft.com/office/drawing/2014/main" val="2773490186"/>
                  </a:ext>
                </a:extLst>
              </a:tr>
              <a:tr h="521478">
                <a:tc>
                  <a:txBody>
                    <a:bodyPr/>
                    <a:lstStyle/>
                    <a:p>
                      <a:pPr algn="ctr"/>
                      <a:r>
                        <a:rPr lang="en-US" sz="2400" b="1" dirty="0">
                          <a:latin typeface="Arial" panose="020B0604020202020204" pitchFamily="34" charset="0"/>
                          <a:cs typeface="Arial" panose="020B0604020202020204" pitchFamily="34" charset="0"/>
                        </a:rPr>
                        <a:t>Provider </a:t>
                      </a:r>
                    </a:p>
                  </a:txBody>
                  <a:tcPr/>
                </a:tc>
                <a:tc>
                  <a:txBody>
                    <a:bodyPr/>
                    <a:lstStyle/>
                    <a:p>
                      <a:pPr algn="ctr"/>
                      <a:r>
                        <a:rPr lang="en-US" sz="2400" b="1" dirty="0">
                          <a:latin typeface="Arial" panose="020B0604020202020204" pitchFamily="34" charset="0"/>
                          <a:cs typeface="Arial" panose="020B0604020202020204" pitchFamily="34" charset="0"/>
                        </a:rPr>
                        <a:t>Support </a:t>
                      </a:r>
                    </a:p>
                  </a:txBody>
                  <a:tcPr/>
                </a:tc>
                <a:extLst>
                  <a:ext uri="{0D108BD9-81ED-4DB2-BD59-A6C34878D82A}">
                    <a16:rowId xmlns:a16="http://schemas.microsoft.com/office/drawing/2014/main" val="2478131630"/>
                  </a:ext>
                </a:extLst>
              </a:tr>
              <a:tr h="926432">
                <a:tc>
                  <a:txBody>
                    <a:bodyPr/>
                    <a:lstStyle/>
                    <a:p>
                      <a:r>
                        <a:rPr lang="en-US" sz="2600" dirty="0">
                          <a:latin typeface="Arial" panose="020B0604020202020204" pitchFamily="34" charset="0"/>
                          <a:cs typeface="Arial" panose="020B0604020202020204" pitchFamily="34" charset="0"/>
                        </a:rPr>
                        <a:t>Macedonia Family and Community Engagement Center </a:t>
                      </a:r>
                    </a:p>
                  </a:txBody>
                  <a:tcPr/>
                </a:tc>
                <a:tc>
                  <a:txBody>
                    <a:bodyPr/>
                    <a:lstStyle/>
                    <a:p>
                      <a:r>
                        <a:rPr lang="en-US" sz="2600" dirty="0">
                          <a:latin typeface="Arial" panose="020B0604020202020204" pitchFamily="34" charset="0"/>
                          <a:cs typeface="Arial" panose="020B0604020202020204" pitchFamily="34" charset="0"/>
                        </a:rPr>
                        <a:t>Truancy Case Management </a:t>
                      </a:r>
                    </a:p>
                  </a:txBody>
                  <a:tcPr/>
                </a:tc>
                <a:extLst>
                  <a:ext uri="{0D108BD9-81ED-4DB2-BD59-A6C34878D82A}">
                    <a16:rowId xmlns:a16="http://schemas.microsoft.com/office/drawing/2014/main" val="1126355165"/>
                  </a:ext>
                </a:extLst>
              </a:tr>
              <a:tr h="685800">
                <a:tc>
                  <a:txBody>
                    <a:bodyPr/>
                    <a:lstStyle/>
                    <a:p>
                      <a:r>
                        <a:rPr lang="en-US" sz="2600" dirty="0" err="1">
                          <a:latin typeface="Arial" panose="020B0604020202020204" pitchFamily="34" charset="0"/>
                          <a:cs typeface="Arial" panose="020B0604020202020204" pitchFamily="34" charset="0"/>
                        </a:rPr>
                        <a:t>Jeron</a:t>
                      </a:r>
                      <a:r>
                        <a:rPr lang="en-US" sz="2600" dirty="0">
                          <a:latin typeface="Arial" panose="020B0604020202020204" pitchFamily="34" charset="0"/>
                          <a:cs typeface="Arial" panose="020B0604020202020204" pitchFamily="34" charset="0"/>
                        </a:rPr>
                        <a:t> X. Grayson Community Center </a:t>
                      </a:r>
                    </a:p>
                  </a:txBody>
                  <a:tcPr/>
                </a:tc>
                <a:tc>
                  <a:txBody>
                    <a:bodyPr/>
                    <a:lstStyle/>
                    <a:p>
                      <a:r>
                        <a:rPr lang="en-US" sz="2600" dirty="0">
                          <a:latin typeface="Arial" panose="020B0604020202020204" pitchFamily="34" charset="0"/>
                          <a:cs typeface="Arial" panose="020B0604020202020204" pitchFamily="34" charset="0"/>
                        </a:rPr>
                        <a:t>Transportation Support </a:t>
                      </a:r>
                    </a:p>
                  </a:txBody>
                  <a:tcPr/>
                </a:tc>
                <a:extLst>
                  <a:ext uri="{0D108BD9-81ED-4DB2-BD59-A6C34878D82A}">
                    <a16:rowId xmlns:a16="http://schemas.microsoft.com/office/drawing/2014/main" val="2026690887"/>
                  </a:ext>
                </a:extLst>
              </a:tr>
              <a:tr h="608291">
                <a:tc>
                  <a:txBody>
                    <a:bodyPr/>
                    <a:lstStyle/>
                    <a:p>
                      <a:r>
                        <a:rPr lang="en-US" sz="2600" i="1" dirty="0">
                          <a:latin typeface="Arial" panose="020B0604020202020204" pitchFamily="34" charset="0"/>
                          <a:cs typeface="Arial" panose="020B0604020202020204" pitchFamily="34" charset="0"/>
                        </a:rPr>
                        <a:t>TBD</a:t>
                      </a:r>
                    </a:p>
                  </a:txBody>
                  <a:tcPr/>
                </a:tc>
                <a:tc>
                  <a:txBody>
                    <a:bodyPr/>
                    <a:lstStyle/>
                    <a:p>
                      <a:r>
                        <a:rPr lang="en-US" sz="2600" dirty="0">
                          <a:latin typeface="Arial" panose="020B0604020202020204" pitchFamily="34" charset="0"/>
                          <a:cs typeface="Arial" panose="020B0604020202020204" pitchFamily="34" charset="0"/>
                        </a:rPr>
                        <a:t>Hill District Cultural</a:t>
                      </a:r>
                      <a:r>
                        <a:rPr lang="en-US" sz="2600" baseline="0" dirty="0">
                          <a:latin typeface="Arial" panose="020B0604020202020204" pitchFamily="34" charset="0"/>
                          <a:cs typeface="Arial" panose="020B0604020202020204" pitchFamily="34" charset="0"/>
                        </a:rPr>
                        <a:t> </a:t>
                      </a:r>
                      <a:r>
                        <a:rPr lang="en-US" sz="2600" dirty="0">
                          <a:latin typeface="Arial" panose="020B0604020202020204" pitchFamily="34" charset="0"/>
                          <a:cs typeface="Arial" panose="020B0604020202020204" pitchFamily="34" charset="0"/>
                        </a:rPr>
                        <a:t>History </a:t>
                      </a:r>
                    </a:p>
                  </a:txBody>
                  <a:tcPr/>
                </a:tc>
                <a:extLst>
                  <a:ext uri="{0D108BD9-81ED-4DB2-BD59-A6C34878D82A}">
                    <a16:rowId xmlns:a16="http://schemas.microsoft.com/office/drawing/2014/main" val="240681921"/>
                  </a:ext>
                </a:extLst>
              </a:tr>
              <a:tr h="838372">
                <a:tc>
                  <a:txBody>
                    <a:bodyPr/>
                    <a:lstStyle/>
                    <a:p>
                      <a:r>
                        <a:rPr lang="en-US" sz="2600">
                          <a:latin typeface="Arial" panose="020B0604020202020204" pitchFamily="34" charset="0"/>
                          <a:cs typeface="Arial" panose="020B0604020202020204" pitchFamily="34" charset="0"/>
                        </a:rPr>
                        <a:t>Malcolm </a:t>
                      </a:r>
                      <a:r>
                        <a:rPr lang="en-US" sz="2600" dirty="0">
                          <a:latin typeface="Arial" panose="020B0604020202020204" pitchFamily="34" charset="0"/>
                          <a:cs typeface="Arial" panose="020B0604020202020204" pitchFamily="34" charset="0"/>
                        </a:rPr>
                        <a:t>Thomas (Sister I and Jonathan Covel) </a:t>
                      </a:r>
                    </a:p>
                  </a:txBody>
                  <a:tcPr/>
                </a:tc>
                <a:tc>
                  <a:txBody>
                    <a:bodyPr/>
                    <a:lstStyle/>
                    <a:p>
                      <a:r>
                        <a:rPr lang="en-US" sz="2600" dirty="0">
                          <a:latin typeface="Arial" panose="020B0604020202020204" pitchFamily="34" charset="0"/>
                          <a:cs typeface="Arial" panose="020B0604020202020204" pitchFamily="34" charset="0"/>
                        </a:rPr>
                        <a:t>Summer Transition Planning Support </a:t>
                      </a:r>
                    </a:p>
                  </a:txBody>
                  <a:tcPr/>
                </a:tc>
                <a:extLst>
                  <a:ext uri="{0D108BD9-81ED-4DB2-BD59-A6C34878D82A}">
                    <a16:rowId xmlns:a16="http://schemas.microsoft.com/office/drawing/2014/main" val="59832093"/>
                  </a:ext>
                </a:extLst>
              </a:tr>
            </a:tbl>
          </a:graphicData>
        </a:graphic>
      </p:graphicFrame>
      <p:sp>
        <p:nvSpPr>
          <p:cNvPr id="5" name="Footer Placeholder 4"/>
          <p:cNvSpPr>
            <a:spLocks noGrp="1"/>
          </p:cNvSpPr>
          <p:nvPr>
            <p:ph type="ftr" sz="quarter" idx="11"/>
          </p:nvPr>
        </p:nvSpPr>
        <p:spPr/>
        <p:txBody>
          <a:bodyPr/>
          <a:lstStyle/>
          <a:p>
            <a:fld id="{26D6EDA5-4FBA-4A57-B31B-C6603253C47D}" type="slidenum">
              <a:rPr lang="en-US" smtClean="0"/>
              <a:t>12</a:t>
            </a:fld>
            <a:endParaRPr lang="en-US" dirty="0"/>
          </a:p>
        </p:txBody>
      </p:sp>
    </p:spTree>
    <p:extLst>
      <p:ext uri="{BB962C8B-B14F-4D97-AF65-F5344CB8AC3E}">
        <p14:creationId xmlns:p14="http://schemas.microsoft.com/office/powerpoint/2010/main" val="1694283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C07A-1004-48F2-A9DC-426AB257485C}"/>
              </a:ext>
            </a:extLst>
          </p:cNvPr>
          <p:cNvSpPr>
            <a:spLocks noGrp="1"/>
          </p:cNvSpPr>
          <p:nvPr>
            <p:ph type="title"/>
          </p:nvPr>
        </p:nvSpPr>
        <p:spPr>
          <a:xfrm>
            <a:off x="0" y="187698"/>
            <a:ext cx="12192000" cy="1027491"/>
          </a:xfrm>
        </p:spPr>
        <p:txBody>
          <a:bodyPr/>
          <a:lstStyle/>
          <a:p>
            <a:pPr algn="ctr"/>
            <a:r>
              <a:rPr lang="en-US" b="1" dirty="0">
                <a:latin typeface="Arial" panose="020B0604020202020204" pitchFamily="34" charset="0"/>
                <a:cs typeface="Arial" panose="020B0604020202020204" pitchFamily="34" charset="0"/>
              </a:rPr>
              <a:t>Early College at U-Prep</a:t>
            </a:r>
          </a:p>
        </p:txBody>
      </p:sp>
      <p:sp>
        <p:nvSpPr>
          <p:cNvPr id="3" name="Content Placeholder 2">
            <a:extLst>
              <a:ext uri="{FF2B5EF4-FFF2-40B4-BE49-F238E27FC236}">
                <a16:creationId xmlns:a16="http://schemas.microsoft.com/office/drawing/2014/main" id="{B49120D7-A769-496F-AA98-CA48F9465421}"/>
              </a:ext>
            </a:extLst>
          </p:cNvPr>
          <p:cNvSpPr>
            <a:spLocks noGrp="1"/>
          </p:cNvSpPr>
          <p:nvPr>
            <p:ph idx="1"/>
          </p:nvPr>
        </p:nvSpPr>
        <p:spPr/>
        <p:txBody>
          <a:bodyPr/>
          <a:lstStyle/>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graphicFrame>
        <p:nvGraphicFramePr>
          <p:cNvPr id="4" name="Table 3">
            <a:extLst>
              <a:ext uri="{FF2B5EF4-FFF2-40B4-BE49-F238E27FC236}">
                <a16:creationId xmlns:a16="http://schemas.microsoft.com/office/drawing/2014/main" id="{ACB26975-5CCB-44DC-8537-3F049DC7D1A0}"/>
              </a:ext>
            </a:extLst>
          </p:cNvPr>
          <p:cNvGraphicFramePr>
            <a:graphicFrameLocks noGrp="1"/>
          </p:cNvGraphicFramePr>
          <p:nvPr>
            <p:extLst>
              <p:ext uri="{D42A27DB-BD31-4B8C-83A1-F6EECF244321}">
                <p14:modId xmlns:p14="http://schemas.microsoft.com/office/powerpoint/2010/main" val="4083885464"/>
              </p:ext>
            </p:extLst>
          </p:nvPr>
        </p:nvGraphicFramePr>
        <p:xfrm>
          <a:off x="513347" y="1587844"/>
          <a:ext cx="11165306" cy="4091061"/>
        </p:xfrm>
        <a:graphic>
          <a:graphicData uri="http://schemas.openxmlformats.org/drawingml/2006/table">
            <a:tbl>
              <a:tblPr firstRow="1" bandRow="1">
                <a:tableStyleId>{5C22544A-7EE6-4342-B048-85BDC9FD1C3A}</a:tableStyleId>
              </a:tblPr>
              <a:tblGrid>
                <a:gridCol w="5261811">
                  <a:extLst>
                    <a:ext uri="{9D8B030D-6E8A-4147-A177-3AD203B41FA5}">
                      <a16:colId xmlns:a16="http://schemas.microsoft.com/office/drawing/2014/main" val="162879032"/>
                    </a:ext>
                  </a:extLst>
                </a:gridCol>
                <a:gridCol w="5903495">
                  <a:extLst>
                    <a:ext uri="{9D8B030D-6E8A-4147-A177-3AD203B41FA5}">
                      <a16:colId xmlns:a16="http://schemas.microsoft.com/office/drawing/2014/main" val="1374355631"/>
                    </a:ext>
                  </a:extLst>
                </a:gridCol>
              </a:tblGrid>
              <a:tr h="791512">
                <a:tc gridSpan="2">
                  <a:txBody>
                    <a:bodyPr/>
                    <a:lstStyle/>
                    <a:p>
                      <a:pPr algn="ctr"/>
                      <a:r>
                        <a:rPr lang="en-US" sz="2800" dirty="0">
                          <a:latin typeface="Arial" panose="020B0604020202020204" pitchFamily="34" charset="0"/>
                          <a:cs typeface="Arial" panose="020B0604020202020204" pitchFamily="34" charset="0"/>
                        </a:rPr>
                        <a:t>U-Prep Early College Supports</a:t>
                      </a:r>
                    </a:p>
                  </a:txBody>
                  <a:tcPr anchor="ctr"/>
                </a:tc>
                <a:tc hMerge="1">
                  <a:txBody>
                    <a:bodyPr/>
                    <a:lstStyle/>
                    <a:p>
                      <a:pPr algn="ctr"/>
                      <a:endParaRPr lang="en-US" dirty="0"/>
                    </a:p>
                  </a:txBody>
                  <a:tcPr/>
                </a:tc>
                <a:extLst>
                  <a:ext uri="{0D108BD9-81ED-4DB2-BD59-A6C34878D82A}">
                    <a16:rowId xmlns:a16="http://schemas.microsoft.com/office/drawing/2014/main" val="2773490186"/>
                  </a:ext>
                </a:extLst>
              </a:tr>
              <a:tr h="493374">
                <a:tc>
                  <a:txBody>
                    <a:bodyPr/>
                    <a:lstStyle/>
                    <a:p>
                      <a:pPr algn="ctr"/>
                      <a:r>
                        <a:rPr lang="en-US" sz="2600" b="1" dirty="0">
                          <a:latin typeface="Arial" panose="020B0604020202020204" pitchFamily="34" charset="0"/>
                          <a:cs typeface="Arial" panose="020B0604020202020204" pitchFamily="34" charset="0"/>
                        </a:rPr>
                        <a:t>Provider </a:t>
                      </a:r>
                    </a:p>
                  </a:txBody>
                  <a:tcPr/>
                </a:tc>
                <a:tc>
                  <a:txBody>
                    <a:bodyPr/>
                    <a:lstStyle/>
                    <a:p>
                      <a:pPr algn="ctr"/>
                      <a:r>
                        <a:rPr lang="en-US" sz="2600" b="1" dirty="0">
                          <a:latin typeface="Arial" panose="020B0604020202020204" pitchFamily="34" charset="0"/>
                          <a:cs typeface="Arial" panose="020B0604020202020204" pitchFamily="34" charset="0"/>
                        </a:rPr>
                        <a:t>Support </a:t>
                      </a:r>
                    </a:p>
                  </a:txBody>
                  <a:tcPr/>
                </a:tc>
                <a:extLst>
                  <a:ext uri="{0D108BD9-81ED-4DB2-BD59-A6C34878D82A}">
                    <a16:rowId xmlns:a16="http://schemas.microsoft.com/office/drawing/2014/main" val="2478131630"/>
                  </a:ext>
                </a:extLst>
              </a:tr>
              <a:tr h="589940">
                <a:tc>
                  <a:txBody>
                    <a:bodyPr/>
                    <a:lstStyle/>
                    <a:p>
                      <a:pPr algn="l"/>
                      <a:r>
                        <a:rPr lang="en-US" sz="2600" dirty="0" err="1">
                          <a:latin typeface="Arial" panose="020B0604020202020204" pitchFamily="34" charset="0"/>
                          <a:cs typeface="Arial" panose="020B0604020202020204" pitchFamily="34" charset="0"/>
                        </a:rPr>
                        <a:t>CCAC</a:t>
                      </a:r>
                      <a:r>
                        <a:rPr lang="en-US" sz="2600" dirty="0">
                          <a:latin typeface="Arial" panose="020B0604020202020204" pitchFamily="34" charset="0"/>
                          <a:cs typeface="Arial" panose="020B0604020202020204" pitchFamily="34" charset="0"/>
                        </a:rPr>
                        <a:t> </a:t>
                      </a:r>
                    </a:p>
                  </a:txBody>
                  <a:tcPr/>
                </a:tc>
                <a:tc>
                  <a:txBody>
                    <a:bodyPr/>
                    <a:lstStyle/>
                    <a:p>
                      <a:pPr algn="l"/>
                      <a:r>
                        <a:rPr lang="en-US" sz="2600" b="0" i="0" dirty="0">
                          <a:latin typeface="Arial" panose="020B0604020202020204" pitchFamily="34" charset="0"/>
                          <a:cs typeface="Arial" panose="020B0604020202020204" pitchFamily="34" charset="0"/>
                        </a:rPr>
                        <a:t>Strengthen Early College</a:t>
                      </a:r>
                    </a:p>
                  </a:txBody>
                  <a:tcPr/>
                </a:tc>
                <a:extLst>
                  <a:ext uri="{0D108BD9-81ED-4DB2-BD59-A6C34878D82A}">
                    <a16:rowId xmlns:a16="http://schemas.microsoft.com/office/drawing/2014/main" val="1029565127"/>
                  </a:ext>
                </a:extLst>
              </a:tr>
              <a:tr h="1496353">
                <a:tc>
                  <a:txBody>
                    <a:bodyPr/>
                    <a:lstStyle/>
                    <a:p>
                      <a:pPr algn="l"/>
                      <a:r>
                        <a:rPr lang="en-US" sz="2600" dirty="0">
                          <a:latin typeface="Arial" panose="020B0604020202020204" pitchFamily="34" charset="0"/>
                          <a:cs typeface="Arial" panose="020B0604020202020204" pitchFamily="34" charset="0"/>
                        </a:rPr>
                        <a:t>Advancement Via Individual Determination (AVID) </a:t>
                      </a:r>
                    </a:p>
                  </a:txBody>
                  <a:tcPr/>
                </a:tc>
                <a:tc>
                  <a:txBody>
                    <a:bodyPr/>
                    <a:lstStyle/>
                    <a:p>
                      <a:pPr algn="l"/>
                      <a:r>
                        <a:rPr lang="en-US" sz="2600" b="0" i="0" dirty="0">
                          <a:latin typeface="Arial" panose="020B0604020202020204" pitchFamily="34" charset="0"/>
                          <a:cs typeface="Arial" panose="020B0604020202020204" pitchFamily="34" charset="0"/>
                        </a:rPr>
                        <a:t>College readiness program designed to help students develop the skills they need to be successful in college.</a:t>
                      </a:r>
                    </a:p>
                  </a:txBody>
                  <a:tcPr/>
                </a:tc>
                <a:extLst>
                  <a:ext uri="{0D108BD9-81ED-4DB2-BD59-A6C34878D82A}">
                    <a16:rowId xmlns:a16="http://schemas.microsoft.com/office/drawing/2014/main" val="2879435656"/>
                  </a:ext>
                </a:extLst>
              </a:tr>
              <a:tr h="719882">
                <a:tc>
                  <a:txBody>
                    <a:bodyPr/>
                    <a:lstStyle/>
                    <a:p>
                      <a:pPr algn="l"/>
                      <a:r>
                        <a:rPr lang="en-US" sz="2600" dirty="0">
                          <a:latin typeface="Arial" panose="020B0604020202020204" pitchFamily="34" charset="0"/>
                          <a:cs typeface="Arial" panose="020B0604020202020204" pitchFamily="34" charset="0"/>
                        </a:rPr>
                        <a:t>Neighborhood Learning Alliance </a:t>
                      </a:r>
                    </a:p>
                  </a:txBody>
                  <a:tcPr/>
                </a:tc>
                <a:tc>
                  <a:txBody>
                    <a:bodyPr/>
                    <a:lstStyle/>
                    <a:p>
                      <a:pPr algn="l"/>
                      <a:r>
                        <a:rPr lang="en-US" sz="2600" dirty="0">
                          <a:latin typeface="Arial" panose="020B0604020202020204" pitchFamily="34" charset="0"/>
                          <a:cs typeface="Arial" panose="020B0604020202020204" pitchFamily="34" charset="0"/>
                        </a:rPr>
                        <a:t>Success Tutors (Early College) </a:t>
                      </a:r>
                    </a:p>
                  </a:txBody>
                  <a:tcPr/>
                </a:tc>
                <a:extLst>
                  <a:ext uri="{0D108BD9-81ED-4DB2-BD59-A6C34878D82A}">
                    <a16:rowId xmlns:a16="http://schemas.microsoft.com/office/drawing/2014/main" val="2904096656"/>
                  </a:ext>
                </a:extLst>
              </a:tr>
            </a:tbl>
          </a:graphicData>
        </a:graphic>
      </p:graphicFrame>
      <p:sp>
        <p:nvSpPr>
          <p:cNvPr id="5" name="Footer Placeholder 4"/>
          <p:cNvSpPr>
            <a:spLocks noGrp="1"/>
          </p:cNvSpPr>
          <p:nvPr>
            <p:ph type="ftr" sz="quarter" idx="11"/>
          </p:nvPr>
        </p:nvSpPr>
        <p:spPr/>
        <p:txBody>
          <a:bodyPr/>
          <a:lstStyle/>
          <a:p>
            <a:fld id="{DC5E8CEF-27E2-407F-9272-1657AA93D623}" type="slidenum">
              <a:rPr lang="en-US" smtClean="0"/>
              <a:t>13</a:t>
            </a:fld>
            <a:endParaRPr lang="en-US" dirty="0"/>
          </a:p>
        </p:txBody>
      </p:sp>
    </p:spTree>
    <p:extLst>
      <p:ext uri="{BB962C8B-B14F-4D97-AF65-F5344CB8AC3E}">
        <p14:creationId xmlns:p14="http://schemas.microsoft.com/office/powerpoint/2010/main" val="3842248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lum bright="70000" contrast="-70000"/>
            <a:extLst>
              <a:ext uri="{BEBA8EAE-BF5A-486C-A8C5-ECC9F3942E4B}">
                <a14:imgProps xmlns:a14="http://schemas.microsoft.com/office/drawing/2010/main">
                  <a14:imgLayer r:embed="rId3">
                    <a14:imgEffect>
                      <a14:saturation sat="33000"/>
                    </a14:imgEffect>
                  </a14:imgLayer>
                </a14:imgProps>
              </a:ext>
            </a:extLst>
          </a:blip>
          <a:srcRect t="13600" b="8435"/>
          <a:stretch/>
        </p:blipFill>
        <p:spPr>
          <a:xfrm>
            <a:off x="2293107" y="1656522"/>
            <a:ext cx="9806128" cy="4197874"/>
          </a:xfrm>
          <a:prstGeom prst="rect">
            <a:avLst/>
          </a:prstGeom>
        </p:spPr>
      </p:pic>
      <p:sp>
        <p:nvSpPr>
          <p:cNvPr id="2" name="Title 1">
            <a:extLst>
              <a:ext uri="{FF2B5EF4-FFF2-40B4-BE49-F238E27FC236}">
                <a16:creationId xmlns:a16="http://schemas.microsoft.com/office/drawing/2014/main" id="{3947C66C-4460-4C4A-9775-899B5CC655BC}"/>
              </a:ext>
            </a:extLst>
          </p:cNvPr>
          <p:cNvSpPr>
            <a:spLocks noGrp="1"/>
          </p:cNvSpPr>
          <p:nvPr>
            <p:ph type="title"/>
          </p:nvPr>
        </p:nvSpPr>
        <p:spPr>
          <a:xfrm>
            <a:off x="0" y="365126"/>
            <a:ext cx="12192000" cy="850064"/>
          </a:xfrm>
        </p:spPr>
        <p:txBody>
          <a:bodyPr/>
          <a:lstStyle/>
          <a:p>
            <a:pPr algn="ctr"/>
            <a:r>
              <a:rPr lang="en-US" b="1" dirty="0">
                <a:latin typeface="Arial" panose="020B0604020202020204" pitchFamily="34" charset="0"/>
                <a:cs typeface="Arial" panose="020B0604020202020204" pitchFamily="34" charset="0"/>
              </a:rPr>
              <a:t>Engagement </a:t>
            </a:r>
          </a:p>
        </p:txBody>
      </p:sp>
      <p:sp>
        <p:nvSpPr>
          <p:cNvPr id="3" name="Content Placeholder 2">
            <a:extLst>
              <a:ext uri="{FF2B5EF4-FFF2-40B4-BE49-F238E27FC236}">
                <a16:creationId xmlns:a16="http://schemas.microsoft.com/office/drawing/2014/main" id="{7C4435F8-12AF-2B41-99D9-5035D83C6DC3}"/>
              </a:ext>
            </a:extLst>
          </p:cNvPr>
          <p:cNvSpPr>
            <a:spLocks noGrp="1"/>
          </p:cNvSpPr>
          <p:nvPr>
            <p:ph idx="1"/>
          </p:nvPr>
        </p:nvSpPr>
        <p:spPr>
          <a:xfrm>
            <a:off x="238539" y="1590758"/>
            <a:ext cx="12192000" cy="4518494"/>
          </a:xfrm>
        </p:spPr>
        <p:txBody>
          <a:bodyPr>
            <a:noAutofit/>
          </a:bodyPr>
          <a:lstStyle/>
          <a:p>
            <a:pPr>
              <a:buFont typeface="Wingdings" pitchFamily="2" charset="2"/>
              <a:buChar char="Ø"/>
            </a:pPr>
            <a:r>
              <a:rPr lang="en-US"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Meeting with Staff</a:t>
            </a:r>
          </a:p>
          <a:p>
            <a:pPr marL="0" indent="0">
              <a:buNone/>
            </a:pPr>
            <a:endParaRPr lang="en-US" sz="800" dirty="0">
              <a:latin typeface="Arial" panose="020B0604020202020204" pitchFamily="34" charset="0"/>
              <a:cs typeface="Arial" panose="020B0604020202020204" pitchFamily="34" charset="0"/>
            </a:endParaRPr>
          </a:p>
          <a:p>
            <a:pPr>
              <a:buFont typeface="Wingdings" pitchFamily="2" charset="2"/>
              <a:buChar char="Ø"/>
            </a:pPr>
            <a:r>
              <a:rPr lang="en-US" sz="2400" dirty="0">
                <a:latin typeface="Arial" panose="020B0604020202020204" pitchFamily="34" charset="0"/>
                <a:cs typeface="Arial" panose="020B0604020202020204" pitchFamily="34" charset="0"/>
              </a:rPr>
              <a:t>  Three Parent/Communities Meetings</a:t>
            </a:r>
          </a:p>
          <a:p>
            <a:pPr marL="0" indent="0">
              <a:buNone/>
            </a:pPr>
            <a:endParaRPr lang="en-US" sz="800" dirty="0">
              <a:latin typeface="Arial" panose="020B0604020202020204" pitchFamily="34" charset="0"/>
              <a:cs typeface="Arial" panose="020B0604020202020204" pitchFamily="34" charset="0"/>
            </a:endParaRPr>
          </a:p>
          <a:p>
            <a:pPr>
              <a:buFont typeface="Wingdings" pitchFamily="2" charset="2"/>
              <a:buChar char="Ø"/>
            </a:pPr>
            <a:r>
              <a:rPr lang="en-US" sz="2400" dirty="0">
                <a:latin typeface="Arial" panose="020B0604020202020204" pitchFamily="34" charset="0"/>
                <a:cs typeface="Arial" panose="020B0604020202020204" pitchFamily="34" charset="0"/>
              </a:rPr>
              <a:t>  Pittsburgh Arsenal 6-8 Visits for rising 6</a:t>
            </a:r>
            <a:r>
              <a:rPr lang="en-US" sz="2400" baseline="30000" dirty="0">
                <a:latin typeface="Arial" panose="020B0604020202020204" pitchFamily="34" charset="0"/>
                <a:cs typeface="Arial" panose="020B0604020202020204" pitchFamily="34" charset="0"/>
              </a:rPr>
              <a:t>th</a:t>
            </a:r>
            <a:r>
              <a:rPr lang="en-US" sz="2400" dirty="0">
                <a:latin typeface="Arial" panose="020B0604020202020204" pitchFamily="34" charset="0"/>
                <a:cs typeface="Arial" panose="020B0604020202020204" pitchFamily="34" charset="0"/>
              </a:rPr>
              <a:t> graders from Pittsburgh Weil and Miller</a:t>
            </a:r>
          </a:p>
          <a:p>
            <a:pPr marL="0" indent="0">
              <a:buNone/>
            </a:pPr>
            <a:endParaRPr lang="en-US" sz="800" dirty="0">
              <a:latin typeface="Arial" panose="020B0604020202020204" pitchFamily="34" charset="0"/>
              <a:cs typeface="Arial" panose="020B0604020202020204" pitchFamily="34" charset="0"/>
            </a:endParaRPr>
          </a:p>
          <a:p>
            <a:pPr>
              <a:buFont typeface="Wingdings" pitchFamily="2" charset="2"/>
              <a:buChar char="Ø"/>
            </a:pPr>
            <a:r>
              <a:rPr lang="en-US" sz="2400" dirty="0">
                <a:latin typeface="Arial" panose="020B0604020202020204" pitchFamily="34" charset="0"/>
                <a:cs typeface="Arial" panose="020B0604020202020204" pitchFamily="34" charset="0"/>
              </a:rPr>
              <a:t>  Pittsburgh Arsenal 6-8 school visits for current Milliones 6</a:t>
            </a:r>
            <a:r>
              <a:rPr lang="en-US" sz="2400" baseline="30000" dirty="0">
                <a:latin typeface="Arial" panose="020B0604020202020204" pitchFamily="34" charset="0"/>
                <a:cs typeface="Arial" panose="020B0604020202020204" pitchFamily="34" charset="0"/>
              </a:rPr>
              <a:t>th</a:t>
            </a:r>
            <a:r>
              <a:rPr lang="en-US" sz="2400" dirty="0">
                <a:latin typeface="Arial" panose="020B0604020202020204" pitchFamily="34" charset="0"/>
                <a:cs typeface="Arial" panose="020B0604020202020204" pitchFamily="34" charset="0"/>
              </a:rPr>
              <a:t> and 7</a:t>
            </a:r>
            <a:r>
              <a:rPr lang="en-US" sz="2400" baseline="30000" dirty="0">
                <a:latin typeface="Arial" panose="020B0604020202020204" pitchFamily="34" charset="0"/>
                <a:cs typeface="Arial" panose="020B0604020202020204" pitchFamily="34" charset="0"/>
              </a:rPr>
              <a:t>th</a:t>
            </a:r>
            <a:r>
              <a:rPr lang="en-US" sz="2400" dirty="0">
                <a:latin typeface="Arial" panose="020B0604020202020204" pitchFamily="34" charset="0"/>
                <a:cs typeface="Arial" panose="020B0604020202020204" pitchFamily="34" charset="0"/>
              </a:rPr>
              <a:t> graders</a:t>
            </a:r>
          </a:p>
          <a:p>
            <a:pPr marL="0" indent="0">
              <a:buNone/>
            </a:pPr>
            <a:endParaRPr lang="en-US" sz="800" dirty="0">
              <a:latin typeface="Arial" panose="020B0604020202020204" pitchFamily="34" charset="0"/>
              <a:cs typeface="Arial" panose="020B0604020202020204" pitchFamily="34" charset="0"/>
            </a:endParaRPr>
          </a:p>
          <a:p>
            <a:pPr>
              <a:buFont typeface="Wingdings" pitchFamily="2" charset="2"/>
              <a:buChar char="Ø"/>
            </a:pPr>
            <a:r>
              <a:rPr lang="en-US" sz="2400" dirty="0">
                <a:latin typeface="Arial" panose="020B0604020202020204" pitchFamily="34" charset="0"/>
                <a:cs typeface="Arial" panose="020B0604020202020204" pitchFamily="34" charset="0"/>
              </a:rPr>
              <a:t>  Act 80 Days </a:t>
            </a:r>
          </a:p>
          <a:p>
            <a:pPr marL="0" indent="0">
              <a:buNone/>
            </a:pPr>
            <a:endParaRPr lang="en-US" sz="800" dirty="0">
              <a:latin typeface="Arial" panose="020B0604020202020204" pitchFamily="34" charset="0"/>
              <a:cs typeface="Arial" panose="020B0604020202020204" pitchFamily="34" charset="0"/>
            </a:endParaRPr>
          </a:p>
          <a:p>
            <a:pPr>
              <a:buFont typeface="Wingdings" pitchFamily="2" charset="2"/>
              <a:buChar char="Ø"/>
            </a:pPr>
            <a:r>
              <a:rPr lang="en-US" sz="2400" dirty="0">
                <a:latin typeface="Arial" panose="020B0604020202020204" pitchFamily="34" charset="0"/>
                <a:cs typeface="Arial" panose="020B0604020202020204" pitchFamily="34" charset="0"/>
              </a:rPr>
              <a:t>  Field Day </a:t>
            </a:r>
          </a:p>
          <a:p>
            <a:pPr marL="0" indent="0">
              <a:buNone/>
            </a:pPr>
            <a:endParaRPr lang="en-US" sz="800" dirty="0">
              <a:latin typeface="Arial" panose="020B0604020202020204" pitchFamily="34" charset="0"/>
              <a:cs typeface="Arial" panose="020B0604020202020204" pitchFamily="34" charset="0"/>
            </a:endParaRPr>
          </a:p>
          <a:p>
            <a:pPr>
              <a:buFont typeface="Wingdings" pitchFamily="2" charset="2"/>
              <a:buChar char="Ø"/>
            </a:pPr>
            <a:r>
              <a:rPr lang="en-US" sz="2400" dirty="0">
                <a:latin typeface="Arial" panose="020B0604020202020204" pitchFamily="34" charset="0"/>
                <a:cs typeface="Arial" panose="020B0604020202020204" pitchFamily="34" charset="0"/>
              </a:rPr>
              <a:t>  Camp </a:t>
            </a:r>
            <a:r>
              <a:rPr lang="en-US" sz="2400" dirty="0" err="1">
                <a:latin typeface="Arial" panose="020B0604020202020204" pitchFamily="34" charset="0"/>
                <a:cs typeface="Arial" panose="020B0604020202020204" pitchFamily="34" charset="0"/>
              </a:rPr>
              <a:t>Guyasuta</a:t>
            </a:r>
            <a:r>
              <a:rPr lang="en-US" sz="2400" dirty="0">
                <a:latin typeface="Arial" panose="020B0604020202020204" pitchFamily="34" charset="0"/>
                <a:cs typeface="Arial" panose="020B0604020202020204" pitchFamily="34" charset="0"/>
              </a:rPr>
              <a:t> </a:t>
            </a:r>
          </a:p>
          <a:p>
            <a:endParaRPr lang="en-US" dirty="0"/>
          </a:p>
        </p:txBody>
      </p:sp>
      <p:sp>
        <p:nvSpPr>
          <p:cNvPr id="4" name="Footer Placeholder 3"/>
          <p:cNvSpPr>
            <a:spLocks noGrp="1"/>
          </p:cNvSpPr>
          <p:nvPr>
            <p:ph type="ftr" sz="quarter" idx="11"/>
          </p:nvPr>
        </p:nvSpPr>
        <p:spPr/>
        <p:txBody>
          <a:bodyPr/>
          <a:lstStyle/>
          <a:p>
            <a:fld id="{C41CD33D-1063-40AA-BEEC-3856AADF6085}" type="slidenum">
              <a:rPr lang="en-US" smtClean="0"/>
              <a:t>14</a:t>
            </a:fld>
            <a:endParaRPr lang="en-US" dirty="0"/>
          </a:p>
        </p:txBody>
      </p:sp>
    </p:spTree>
    <p:extLst>
      <p:ext uri="{BB962C8B-B14F-4D97-AF65-F5344CB8AC3E}">
        <p14:creationId xmlns:p14="http://schemas.microsoft.com/office/powerpoint/2010/main" val="9561824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1130</TotalTime>
  <Words>653</Words>
  <Application>Microsoft Office PowerPoint</Application>
  <PresentationFormat>Widescreen</PresentationFormat>
  <Paragraphs>129</Paragraphs>
  <Slides>14</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Office Theme</vt:lpstr>
      <vt:lpstr>PowerPoint Presentation</vt:lpstr>
      <vt:lpstr>PowerPoint Presentation</vt:lpstr>
      <vt:lpstr>Proposed Recommendation</vt:lpstr>
      <vt:lpstr>Why Reconfiguration?</vt:lpstr>
      <vt:lpstr>Pittsburgh Arsenal 6-8: Growth is our #1 Focus…</vt:lpstr>
      <vt:lpstr>Culture, Systems and Structures </vt:lpstr>
      <vt:lpstr>Community Feedback </vt:lpstr>
      <vt:lpstr>Pittsburgh Milliones  9-12 </vt:lpstr>
      <vt:lpstr>      Early College High School</vt:lpstr>
      <vt:lpstr>School-wide English Progression</vt:lpstr>
      <vt:lpstr>Career Technical Education (CTE) Offerings </vt:lpstr>
      <vt:lpstr> Leveraging Community Partners to Support Transition </vt:lpstr>
      <vt:lpstr>Early College at U-Prep</vt:lpstr>
      <vt:lpstr>Engagement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Anderson, Anthony</dc:creator>
  <cp:lastModifiedBy>Pugh, Ebony</cp:lastModifiedBy>
  <cp:revision>63</cp:revision>
  <cp:lastPrinted>2019-06-12T21:15:26Z</cp:lastPrinted>
  <dcterms:created xsi:type="dcterms:W3CDTF">2019-05-27T12:32:08Z</dcterms:created>
  <dcterms:modified xsi:type="dcterms:W3CDTF">2019-06-13T00:16:47Z</dcterms:modified>
</cp:coreProperties>
</file>