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5"/>
  </p:sldMasterIdLst>
  <p:notesMasterIdLst>
    <p:notesMasterId r:id="rId27"/>
  </p:notesMasterIdLst>
  <p:handoutMasterIdLst>
    <p:handoutMasterId r:id="rId28"/>
  </p:handoutMasterIdLst>
  <p:sldIdLst>
    <p:sldId id="379" r:id="rId6"/>
    <p:sldId id="2145707872" r:id="rId7"/>
    <p:sldId id="2145707873" r:id="rId8"/>
    <p:sldId id="291" r:id="rId9"/>
    <p:sldId id="2145707881" r:id="rId10"/>
    <p:sldId id="2145707853" r:id="rId11"/>
    <p:sldId id="290" r:id="rId12"/>
    <p:sldId id="2145707880" r:id="rId13"/>
    <p:sldId id="358" r:id="rId14"/>
    <p:sldId id="2145707874" r:id="rId15"/>
    <p:sldId id="369" r:id="rId16"/>
    <p:sldId id="2145707875" r:id="rId17"/>
    <p:sldId id="380" r:id="rId18"/>
    <p:sldId id="382" r:id="rId19"/>
    <p:sldId id="381" r:id="rId20"/>
    <p:sldId id="2145707883" r:id="rId21"/>
    <p:sldId id="383" r:id="rId22"/>
    <p:sldId id="2145707876" r:id="rId23"/>
    <p:sldId id="2145707877" r:id="rId24"/>
    <p:sldId id="2145707879" r:id="rId25"/>
    <p:sldId id="2145707882" r:id="rId26"/>
  </p:sldIdLst>
  <p:sldSz cx="12192000" cy="6858000"/>
  <p:notesSz cx="6858000" cy="9144000"/>
  <p:custShowLst>
    <p:custShow name="Custom Show 1" id="0">
      <p:sldLst/>
    </p:custShow>
  </p:custShow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" id="{35B5FDE7-2CD4-1046-B806-AE2AD7B37989}">
          <p14:sldIdLst>
            <p14:sldId id="379"/>
            <p14:sldId id="2145707872"/>
            <p14:sldId id="2145707873"/>
            <p14:sldId id="291"/>
            <p14:sldId id="2145707881"/>
            <p14:sldId id="2145707853"/>
            <p14:sldId id="290"/>
            <p14:sldId id="2145707880"/>
            <p14:sldId id="358"/>
            <p14:sldId id="2145707874"/>
            <p14:sldId id="369"/>
            <p14:sldId id="2145707875"/>
            <p14:sldId id="380"/>
            <p14:sldId id="382"/>
            <p14:sldId id="381"/>
            <p14:sldId id="2145707883"/>
            <p14:sldId id="383"/>
            <p14:sldId id="2145707876"/>
            <p14:sldId id="2145707877"/>
            <p14:sldId id="2145707879"/>
            <p14:sldId id="21457078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5FC"/>
    <a:srgbClr val="23201D"/>
    <a:srgbClr val="BFD279"/>
    <a:srgbClr val="BACD77"/>
    <a:srgbClr val="F8C002"/>
    <a:srgbClr val="0BA24B"/>
    <a:srgbClr val="F79C38"/>
    <a:srgbClr val="E4F0F2"/>
    <a:srgbClr val="9397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380" autoAdjust="0"/>
  </p:normalViewPr>
  <p:slideViewPr>
    <p:cSldViewPr snapToGrid="0" snapToObjects="1">
      <p:cViewPr varScale="1">
        <p:scale>
          <a:sx n="97" d="100"/>
          <a:sy n="97" d="100"/>
        </p:scale>
        <p:origin x="68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8" d="100"/>
        <a:sy n="48" d="100"/>
      </p:scale>
      <p:origin x="0" y="-4112"/>
    </p:cViewPr>
  </p:sorterViewPr>
  <p:notesViewPr>
    <p:cSldViewPr snapToGrid="0" snapToObjects="1">
      <p:cViewPr varScale="1">
        <p:scale>
          <a:sx n="66" d="100"/>
          <a:sy n="66" d="100"/>
        </p:scale>
        <p:origin x="3252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A38D16-1E88-4676-90DE-5FEDB408E8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3CF380-C528-42B4-AAB4-2CBA2446CD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C8E36-A61C-4FB9-B86A-BE951E9B76D1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10B49-F008-46E8-9586-463ACA15BD4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E5FBF-D942-4D7C-9607-A72EA8BB7F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4028E-4EFC-4A82-B7F2-3A1275D78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212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7ABA4-005A-3A49-A62C-41BC81B4B8B4}" type="datetimeFigureOut">
              <a:rPr lang="en-US" smtClean="0"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BBADD-BD32-C144-B91A-D5C79B829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36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are these unique set of challenges? </a:t>
            </a:r>
            <a:endParaRPr/>
          </a:p>
        </p:txBody>
      </p:sp>
      <p:sp>
        <p:nvSpPr>
          <p:cNvPr id="175" name="Google Shape;1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2859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C58F7C1-D8E8-48C7-B181-D7AD12F2F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" y="4620"/>
            <a:ext cx="12191787" cy="68576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DA4F1B-00F1-4A32-942D-BE42A53B38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37" t="23704" r="23967" b="24444"/>
          <a:stretch/>
        </p:blipFill>
        <p:spPr>
          <a:xfrm>
            <a:off x="9324623" y="4500873"/>
            <a:ext cx="2590800" cy="19225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20E1AF-C220-487B-8978-4090869966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3" y="0"/>
            <a:ext cx="870312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13FFF1-C3DD-46E3-BD8C-8D814C6C32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069" y="3976031"/>
            <a:ext cx="7973704" cy="28798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1FA621-0822-404C-932C-111735FA78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37" b="19032"/>
          <a:stretch/>
        </p:blipFill>
        <p:spPr>
          <a:xfrm>
            <a:off x="4075289" y="1342"/>
            <a:ext cx="8116712" cy="5552791"/>
          </a:xfrm>
          <a:prstGeom prst="rect">
            <a:avLst/>
          </a:prstGeom>
        </p:spPr>
      </p:pic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1C41B5D6-5F01-4D48-8E5E-890A7D8A1C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43" y="392114"/>
            <a:ext cx="12189858" cy="1456426"/>
          </a:xfrm>
          <a:solidFill>
            <a:srgbClr val="23201D">
              <a:alpha val="40000"/>
            </a:srgbClr>
          </a:solidFill>
        </p:spPr>
        <p:txBody>
          <a:bodyPr lIns="274320" rIns="27432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9BAC1779-FC83-41FA-9E1A-FF2D6C2548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3" y="1848592"/>
            <a:ext cx="12189858" cy="837166"/>
          </a:xfrm>
          <a:solidFill>
            <a:srgbClr val="23201D">
              <a:alpha val="40000"/>
            </a:srgbClr>
          </a:solidFill>
        </p:spPr>
        <p:txBody>
          <a:bodyPr lIns="274320" rIns="27432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127355-DB84-41C8-A50B-22C4DE10DC5B}"/>
              </a:ext>
            </a:extLst>
          </p:cNvPr>
          <p:cNvSpPr/>
          <p:nvPr userDrawn="1"/>
        </p:nvSpPr>
        <p:spPr>
          <a:xfrm>
            <a:off x="7791901" y="3011886"/>
            <a:ext cx="238351" cy="129023"/>
          </a:xfrm>
          <a:prstGeom prst="rect">
            <a:avLst/>
          </a:prstGeom>
          <a:solidFill>
            <a:srgbClr val="BACD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8C7BF24E-6F1D-4E5D-B6DE-732A2997DE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4715" y="2714615"/>
            <a:ext cx="12196715" cy="573127"/>
          </a:xfrm>
          <a:solidFill>
            <a:srgbClr val="23201D">
              <a:alpha val="40000"/>
            </a:srgbClr>
          </a:solidFill>
        </p:spPr>
        <p:txBody>
          <a:bodyPr lIns="274320" rIns="27432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39C7C4DA-7CCC-4282-B516-9F50E9B5480F}"/>
              </a:ext>
            </a:extLst>
          </p:cNvPr>
          <p:cNvSpPr txBox="1"/>
          <p:nvPr userDrawn="1"/>
        </p:nvSpPr>
        <p:spPr>
          <a:xfrm>
            <a:off x="-9935" y="6579040"/>
            <a:ext cx="24853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© Education Resource Strategies, Inc. 2018</a:t>
            </a:r>
          </a:p>
        </p:txBody>
      </p:sp>
    </p:spTree>
    <p:extLst>
      <p:ext uri="{BB962C8B-B14F-4D97-AF65-F5344CB8AC3E}">
        <p14:creationId xmlns:p14="http://schemas.microsoft.com/office/powerpoint/2010/main" val="350416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2F34C62-3EFC-4B7E-B801-1BFCD3090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54" y="1556"/>
            <a:ext cx="12191787" cy="68576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E46BC0A-E334-4B16-A062-763C5E5472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732" r="13191" b="11770"/>
          <a:stretch/>
        </p:blipFill>
        <p:spPr>
          <a:xfrm>
            <a:off x="0" y="1556"/>
            <a:ext cx="7819191" cy="42069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B0B831-5788-8547-B684-8C718DD59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37" t="23704" r="23967" b="24444"/>
          <a:stretch/>
        </p:blipFill>
        <p:spPr>
          <a:xfrm>
            <a:off x="10142284" y="2682704"/>
            <a:ext cx="2006984" cy="148928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DFAE80B-6A59-44BE-9331-DC2761B2E8CE}"/>
              </a:ext>
            </a:extLst>
          </p:cNvPr>
          <p:cNvSpPr/>
          <p:nvPr userDrawn="1"/>
        </p:nvSpPr>
        <p:spPr>
          <a:xfrm>
            <a:off x="4138" y="4225715"/>
            <a:ext cx="12189505" cy="2281632"/>
          </a:xfrm>
          <a:prstGeom prst="rect">
            <a:avLst/>
          </a:prstGeom>
          <a:solidFill>
            <a:srgbClr val="23201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tx1"/>
              </a:solidFill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ECDD1B5-12B6-47FB-AF69-ED945B03938B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142" y="4213909"/>
            <a:ext cx="12189091" cy="1123407"/>
          </a:xfrm>
          <a:prstGeom prst="rect">
            <a:avLst/>
          </a:prstGeom>
          <a:noFill/>
        </p:spPr>
        <p:txBody>
          <a:bodyPr lIns="274320" rIns="27432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5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E2F717B-A8B8-414E-9206-3C6E6E1A38A5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" y="5289102"/>
            <a:ext cx="12189858" cy="640848"/>
          </a:xfrm>
          <a:prstGeom prst="rect">
            <a:avLst/>
          </a:prstGeom>
          <a:noFill/>
        </p:spPr>
        <p:txBody>
          <a:bodyPr lIns="274320" rIns="27432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1EA8213-B9FB-434D-87EE-923BE564E545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481" y="5982554"/>
            <a:ext cx="12189858" cy="524793"/>
          </a:xfrm>
          <a:prstGeom prst="rect">
            <a:avLst/>
          </a:prstGeom>
          <a:noFill/>
        </p:spPr>
        <p:txBody>
          <a:bodyPr lIns="274320" rIns="27432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4E19B5B-37BA-4F73-8509-E20978037520}"/>
              </a:ext>
            </a:extLst>
          </p:cNvPr>
          <p:cNvGrpSpPr/>
          <p:nvPr userDrawn="1"/>
        </p:nvGrpSpPr>
        <p:grpSpPr>
          <a:xfrm>
            <a:off x="4317891" y="0"/>
            <a:ext cx="7875752" cy="5448822"/>
            <a:chOff x="4323270" y="37578"/>
            <a:chExt cx="7875752" cy="544882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481E47F-9555-4D14-8ABC-C1E838C1D1D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4396"/>
            <a:stretch/>
          </p:blipFill>
          <p:spPr>
            <a:xfrm>
              <a:off x="4323270" y="37578"/>
              <a:ext cx="7875752" cy="5448822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90737B2-812A-4A7A-97EE-56EB0C591F10}"/>
                </a:ext>
              </a:extLst>
            </p:cNvPr>
            <p:cNvSpPr/>
            <p:nvPr userDrawn="1"/>
          </p:nvSpPr>
          <p:spPr>
            <a:xfrm rot="21326504">
              <a:off x="8123517" y="1893133"/>
              <a:ext cx="154683" cy="143706"/>
            </a:xfrm>
            <a:prstGeom prst="rect">
              <a:avLst/>
            </a:prstGeom>
            <a:solidFill>
              <a:srgbClr val="BFD2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extBox 2">
            <a:extLst>
              <a:ext uri="{FF2B5EF4-FFF2-40B4-BE49-F238E27FC236}">
                <a16:creationId xmlns:a16="http://schemas.microsoft.com/office/drawing/2014/main" id="{BFA2B0C7-2E44-49ED-88CB-390A34A28195}"/>
              </a:ext>
            </a:extLst>
          </p:cNvPr>
          <p:cNvSpPr txBox="1"/>
          <p:nvPr userDrawn="1"/>
        </p:nvSpPr>
        <p:spPr>
          <a:xfrm>
            <a:off x="9685253" y="6583817"/>
            <a:ext cx="24853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© Education Resource Strategies, Inc. 2018</a:t>
            </a:r>
          </a:p>
        </p:txBody>
      </p:sp>
    </p:spTree>
    <p:extLst>
      <p:ext uri="{BB962C8B-B14F-4D97-AF65-F5344CB8AC3E}">
        <p14:creationId xmlns:p14="http://schemas.microsoft.com/office/powerpoint/2010/main" val="226170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A355D7B-22FD-7B4C-8465-680EB51EB7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51768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166A7-AB4A-4468-92FD-C0F5815642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" y="160"/>
            <a:ext cx="12191787" cy="6857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84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28AAD64-687D-4715-B329-6207FD6A2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423"/>
          <a:stretch/>
        </p:blipFill>
        <p:spPr>
          <a:xfrm>
            <a:off x="213" y="160"/>
            <a:ext cx="12191787" cy="17540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25D613-F3F1-204A-B5D1-A003472C3B5E}"/>
              </a:ext>
            </a:extLst>
          </p:cNvPr>
          <p:cNvSpPr/>
          <p:nvPr userDrawn="1"/>
        </p:nvSpPr>
        <p:spPr>
          <a:xfrm>
            <a:off x="-10668" y="1463040"/>
            <a:ext cx="12202668" cy="5394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2B734C-3FE5-6F41-AE3C-D918045DC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896" y="-1"/>
            <a:ext cx="11548872" cy="146304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Placeholder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1242909-BC7A-47BC-9185-97E4CAA481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A0F08-BD92-41AD-B8D2-3F020B15A3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0896" y="1754188"/>
            <a:ext cx="11549063" cy="458946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401638" indent="0">
              <a:buNone/>
              <a:defRPr/>
            </a:lvl2pPr>
            <a:lvl3pPr marL="858838" indent="0">
              <a:buNone/>
              <a:defRPr/>
            </a:lvl3pPr>
            <a:lvl4pPr marL="1254125" indent="0">
              <a:buNone/>
              <a:defRPr/>
            </a:lvl4pPr>
            <a:lvl5pPr marL="1600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188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 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6672747-D91B-4311-B9CE-DB5C247A70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423"/>
          <a:stretch/>
        </p:blipFill>
        <p:spPr>
          <a:xfrm>
            <a:off x="213" y="160"/>
            <a:ext cx="12191787" cy="17540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25D613-F3F1-204A-B5D1-A003472C3B5E}"/>
              </a:ext>
            </a:extLst>
          </p:cNvPr>
          <p:cNvSpPr/>
          <p:nvPr userDrawn="1"/>
        </p:nvSpPr>
        <p:spPr>
          <a:xfrm>
            <a:off x="-10668" y="1463040"/>
            <a:ext cx="12202668" cy="5394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2B734C-3FE5-6F41-AE3C-D918045DC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896" y="-1"/>
            <a:ext cx="11548872" cy="146304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Placeholder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F5EA2-DC94-5B47-BD93-8DEB738172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2625" y="1831397"/>
            <a:ext cx="10157143" cy="876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FEB9C13-9659-AE47-8E88-8036E37F6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02625" y="3035961"/>
            <a:ext cx="10157143" cy="876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40DAE53-69DB-C64D-AFC1-1F3B374DF2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02625" y="4240526"/>
            <a:ext cx="10157143" cy="876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68F0091-641D-6F4A-9A66-7A8423464F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02625" y="5383528"/>
            <a:ext cx="10157143" cy="8763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6B2E0FB-D7A1-554E-ABC7-C3D6CB982959}"/>
              </a:ext>
            </a:extLst>
          </p:cNvPr>
          <p:cNvSpPr/>
          <p:nvPr userDrawn="1"/>
        </p:nvSpPr>
        <p:spPr>
          <a:xfrm>
            <a:off x="445091" y="1703070"/>
            <a:ext cx="1080134" cy="10801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84B395C2-B483-2646-A376-3171320EE7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2889" y="1792085"/>
            <a:ext cx="883352" cy="8917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Photo or Icon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58E1F3-8576-0D47-91D0-B9043FF2915D}"/>
              </a:ext>
            </a:extLst>
          </p:cNvPr>
          <p:cNvSpPr/>
          <p:nvPr userDrawn="1"/>
        </p:nvSpPr>
        <p:spPr>
          <a:xfrm>
            <a:off x="445091" y="2872219"/>
            <a:ext cx="1080134" cy="10801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D7BBE08-CD0C-AC46-92EB-C68159CD279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2889" y="2961234"/>
            <a:ext cx="883352" cy="8917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Photo or Icon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9DBCC4A-9BAC-454C-8580-BB445FA8DBD7}"/>
              </a:ext>
            </a:extLst>
          </p:cNvPr>
          <p:cNvSpPr/>
          <p:nvPr userDrawn="1"/>
        </p:nvSpPr>
        <p:spPr>
          <a:xfrm>
            <a:off x="445091" y="4041366"/>
            <a:ext cx="1080134" cy="10801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Picture Placeholder 3">
            <a:extLst>
              <a:ext uri="{FF2B5EF4-FFF2-40B4-BE49-F238E27FC236}">
                <a16:creationId xmlns:a16="http://schemas.microsoft.com/office/drawing/2014/main" id="{0A1E8AC2-3EB4-D44A-B3BD-93094745C45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32889" y="4130381"/>
            <a:ext cx="883352" cy="8917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Photo or Icon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1ABA42A-6143-E54B-BAD9-84422E7326BA}"/>
              </a:ext>
            </a:extLst>
          </p:cNvPr>
          <p:cNvSpPr/>
          <p:nvPr userDrawn="1"/>
        </p:nvSpPr>
        <p:spPr>
          <a:xfrm>
            <a:off x="445091" y="5210513"/>
            <a:ext cx="1080134" cy="10801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</a:endParaRP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5BDB119E-245D-5648-B7AF-5EB58F15929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2889" y="5299528"/>
            <a:ext cx="883352" cy="891768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Photo or Icon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692239E2-BA6D-416E-9210-DCBEB98BF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020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97931401-7F7A-4C5F-8820-E2892FF99A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909" y="124173"/>
            <a:ext cx="11361857" cy="1326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Slide Title Placeholder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53141F-E9BB-49C2-B8D5-7DD796B5F7E7}"/>
              </a:ext>
            </a:extLst>
          </p:cNvPr>
          <p:cNvCxnSpPr>
            <a:cxnSpLocks/>
          </p:cNvCxnSpPr>
          <p:nvPr userDrawn="1"/>
        </p:nvCxnSpPr>
        <p:spPr>
          <a:xfrm>
            <a:off x="462985" y="1465003"/>
            <a:ext cx="11397228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7314726-1189-469D-BCEE-5345687A54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475" y="1581150"/>
            <a:ext cx="11361738" cy="463429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 marL="630238" indent="-228600">
              <a:lnSpc>
                <a:spcPct val="100000"/>
              </a:lnSpc>
              <a:defRPr/>
            </a:lvl2pPr>
            <a:lvl3pPr marL="1025525" indent="-173038">
              <a:lnSpc>
                <a:spcPct val="100000"/>
              </a:lnSpc>
              <a:defRPr/>
            </a:lvl3pPr>
            <a:lvl4pPr marL="1371600" indent="-166688">
              <a:lnSpc>
                <a:spcPct val="100000"/>
              </a:lnSpc>
              <a:defRPr/>
            </a:lvl4pPr>
            <a:lvl5pPr marL="1766888" indent="-228600"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1DE311-4C8A-4DBD-95FD-D92FB3ED05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431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3AEA4CEA-F693-4CEC-AAF7-FF39284D77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909" y="124173"/>
            <a:ext cx="11362303" cy="1326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Slide Title Placeholder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3E872EC-DC2C-4530-A60E-9DF54FE5E7D7}"/>
              </a:ext>
            </a:extLst>
          </p:cNvPr>
          <p:cNvCxnSpPr>
            <a:cxnSpLocks/>
          </p:cNvCxnSpPr>
          <p:nvPr userDrawn="1"/>
        </p:nvCxnSpPr>
        <p:spPr>
          <a:xfrm>
            <a:off x="462985" y="1465003"/>
            <a:ext cx="11397228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8836F7D-541A-4F9E-AD47-71570BD738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8475" y="1581150"/>
            <a:ext cx="11361738" cy="463429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buFont typeface="+mj-lt"/>
              <a:buAutoNum type="arabicPeriod"/>
              <a:defRPr/>
            </a:lvl1pPr>
            <a:lvl2pPr marL="628650" indent="-287338">
              <a:lnSpc>
                <a:spcPct val="100000"/>
              </a:lnSpc>
              <a:buFont typeface="+mj-lt"/>
              <a:buAutoNum type="alphaLcPeriod"/>
              <a:defRPr/>
            </a:lvl2pPr>
            <a:lvl3pPr marL="914400" indent="-176213">
              <a:lnSpc>
                <a:spcPct val="100000"/>
              </a:lnSpc>
              <a:buFont typeface="+mj-lt"/>
              <a:buAutoNum type="romanLcPeriod"/>
              <a:defRPr/>
            </a:lvl3pPr>
            <a:lvl4pPr marL="1547812" indent="-342900">
              <a:lnSpc>
                <a:spcPct val="100000"/>
              </a:lnSpc>
              <a:buFont typeface="+mj-lt"/>
              <a:buAutoNum type="arabicPeriod"/>
              <a:defRPr/>
            </a:lvl4pPr>
            <a:lvl5pPr marL="1881188" indent="-342900">
              <a:lnSpc>
                <a:spcPct val="100000"/>
              </a:lnSpc>
              <a:buFont typeface="+mj-lt"/>
              <a:buAutoNum type="arabicPeriod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0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D31265-0E89-4CB2-8536-32B6BD7ED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769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Thick Heading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F84BBA2-5BBA-40BB-BBB3-9A77717929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423"/>
          <a:stretch/>
        </p:blipFill>
        <p:spPr>
          <a:xfrm>
            <a:off x="213" y="160"/>
            <a:ext cx="12191787" cy="17540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25D613-F3F1-204A-B5D1-A003472C3B5E}"/>
              </a:ext>
            </a:extLst>
          </p:cNvPr>
          <p:cNvSpPr/>
          <p:nvPr userDrawn="1"/>
        </p:nvSpPr>
        <p:spPr>
          <a:xfrm>
            <a:off x="-10668" y="1463040"/>
            <a:ext cx="12202668" cy="5394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2B734C-3FE5-6F41-AE3C-D918045DC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896" y="-1"/>
            <a:ext cx="11548872" cy="146304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Placeholder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A312F85-2AC4-4AB0-931F-4679228ED2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10896" y="1609565"/>
            <a:ext cx="11548872" cy="46733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</a:lstStyle>
          <a:p>
            <a:pPr lvl="0"/>
            <a:r>
              <a:rPr lang="en-US" dirty="0"/>
              <a:t>Place text here</a:t>
            </a:r>
          </a:p>
          <a:p>
            <a:pPr lvl="0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6BF782-06D3-4834-ADC3-5E37C21C2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18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003FB4-1480-4E39-B4C0-813A742548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423"/>
          <a:stretch/>
        </p:blipFill>
        <p:spPr>
          <a:xfrm>
            <a:off x="213" y="160"/>
            <a:ext cx="12191787" cy="17540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25D613-F3F1-204A-B5D1-A003472C3B5E}"/>
              </a:ext>
            </a:extLst>
          </p:cNvPr>
          <p:cNvSpPr/>
          <p:nvPr userDrawn="1"/>
        </p:nvSpPr>
        <p:spPr>
          <a:xfrm>
            <a:off x="-10668" y="1463040"/>
            <a:ext cx="12202668" cy="5394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2B734C-3FE5-6F41-AE3C-D918045DC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896" y="-1"/>
            <a:ext cx="11548872" cy="146304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Placeholder</a:t>
            </a:r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FF59052-84FF-D943-9D34-48616E3868C4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311150" y="1905000"/>
            <a:ext cx="11549063" cy="44577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9E1A1AC-9B41-4FA0-9F13-802F0985F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064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No Top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ABA062D4-C586-4C54-BE2D-B834218FCB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909" y="124173"/>
            <a:ext cx="11361857" cy="13266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Slide Title Placeholder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F0612CC-3C5E-4BD1-8C8D-08855841B912}"/>
              </a:ext>
            </a:extLst>
          </p:cNvPr>
          <p:cNvCxnSpPr>
            <a:cxnSpLocks/>
          </p:cNvCxnSpPr>
          <p:nvPr userDrawn="1"/>
        </p:nvCxnSpPr>
        <p:spPr>
          <a:xfrm>
            <a:off x="462985" y="1465003"/>
            <a:ext cx="11397228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9475BA-E451-4361-8BBA-489D0629F7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8475" y="1608138"/>
            <a:ext cx="11361738" cy="47355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401638" indent="0">
              <a:buNone/>
              <a:defRPr/>
            </a:lvl2pPr>
            <a:lvl3pPr marL="858838" indent="0">
              <a:buNone/>
              <a:defRPr/>
            </a:lvl3pPr>
            <a:lvl4pPr marL="1254125" indent="0">
              <a:buNone/>
              <a:defRPr/>
            </a:lvl4pPr>
            <a:lvl5pPr marL="16002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B531C-2A40-4800-B9E4-871E1A93D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90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471ED3-BB11-4449-8661-5C67451BAD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33410"/>
            <a:ext cx="12192000" cy="64246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9891CB-9C0A-4D56-ACA1-0C136A65F8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423"/>
          <a:stretch/>
        </p:blipFill>
        <p:spPr>
          <a:xfrm>
            <a:off x="213" y="161"/>
            <a:ext cx="12191787" cy="43325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47E49E9-0ED0-4412-84BB-E3B4E5CE1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725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led Image and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AA328409-E1D9-4F91-85F9-63F4BD752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6598" y="168443"/>
            <a:ext cx="7083589" cy="13145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Slide Title Placeholder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D71E9F-140C-45C7-B16C-5B43E941E504}"/>
              </a:ext>
            </a:extLst>
          </p:cNvPr>
          <p:cNvCxnSpPr>
            <a:cxnSpLocks/>
          </p:cNvCxnSpPr>
          <p:nvPr userDrawn="1"/>
        </p:nvCxnSpPr>
        <p:spPr>
          <a:xfrm>
            <a:off x="272951" y="1506674"/>
            <a:ext cx="710030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9932F25-0E22-4815-BB88-BAD0AD29C4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6598" y="1739101"/>
            <a:ext cx="7086659" cy="450113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en-US" sz="2400" b="0" i="0" smtClean="0"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Place text here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264CBF9B-028C-46E7-ABFD-03D98E047DE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55749" y="0"/>
            <a:ext cx="4536840" cy="68579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E82C7E-84E2-49A6-AEEF-3901C695E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15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 Slide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E22A323-773F-4FCC-A324-07219E3E55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" y="160"/>
            <a:ext cx="12191787" cy="6857681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0087914-CCC5-4BB5-B205-917CDAD776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969" y="1876463"/>
            <a:ext cx="4350629" cy="10424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Place text here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17B48095-1805-4185-BF9C-C8A3252A25E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41143" y="0"/>
            <a:ext cx="5950858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644D220-3B50-40B1-8DBE-51F3E80DD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63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A2E0179-3AB1-426E-A49A-8E078627A9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" y="160"/>
            <a:ext cx="12191787" cy="685768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5D539F8-42E3-0240-BF9E-936C49115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95" y="2428480"/>
            <a:ext cx="10844009" cy="200103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FDB4C2-D61E-FC47-A0F5-5852955ED1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37" t="23704" r="23967" b="24444"/>
          <a:stretch/>
        </p:blipFill>
        <p:spPr>
          <a:xfrm>
            <a:off x="10476875" y="5568225"/>
            <a:ext cx="1449047" cy="107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612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0A00BB-B11A-4CE4-9846-22CF1A919A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4423"/>
          <a:stretch/>
        </p:blipFill>
        <p:spPr>
          <a:xfrm>
            <a:off x="213" y="160"/>
            <a:ext cx="12191787" cy="17540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725D613-F3F1-204A-B5D1-A003472C3B5E}"/>
              </a:ext>
            </a:extLst>
          </p:cNvPr>
          <p:cNvSpPr/>
          <p:nvPr userDrawn="1"/>
        </p:nvSpPr>
        <p:spPr>
          <a:xfrm>
            <a:off x="0" y="1463040"/>
            <a:ext cx="12192000" cy="5394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2B734C-3FE5-6F41-AE3C-D918045DC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896" y="-1"/>
            <a:ext cx="11548872" cy="146304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Placeholder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FF12D10-A2EC-A549-85CD-A2406873F15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7771" y="1477627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377C198-37CF-914C-8ECB-3762897F51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439" y="2589191"/>
            <a:ext cx="5157787" cy="39680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lang="en-US" sz="2800" b="0" i="0" smtClean="0"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, </a:t>
            </a:r>
            <a:r>
              <a:rPr lang="en-US" dirty="0" err="1"/>
              <a:t>placerat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varius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B025289-292E-EF49-B142-00CDB1B6BA3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1463039"/>
            <a:ext cx="6106668" cy="539496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Place Photo Here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9BB7A58-813F-4ED8-8FBD-8AA9DA74CE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250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Up Icon/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BE514BCA-A977-4760-A6B0-795C46224A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8533"/>
          <a:stretch/>
        </p:blipFill>
        <p:spPr>
          <a:xfrm>
            <a:off x="213" y="159"/>
            <a:ext cx="12191787" cy="1472132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9850F7B-BF81-7246-BC29-6A1BD4A935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896" y="-1"/>
            <a:ext cx="11548872" cy="146304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Placeholder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1D8C6F6-2550-0146-8B32-AC56F1E65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022" y="4443603"/>
            <a:ext cx="2720753" cy="4575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53143B5-B565-CF48-8B1A-C1B1D9ABEFE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735623" y="4443603"/>
            <a:ext cx="2720753" cy="4575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1494970-BED7-6741-8FCB-3BBF7E72D33F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803972" y="4443603"/>
            <a:ext cx="2720753" cy="45759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 i="0">
                <a:solidFill>
                  <a:schemeClr val="tx1"/>
                </a:solidFill>
                <a:latin typeface="Arial Narrow" panose="020B0604020202020204" pitchFamily="34" charset="0"/>
                <a:ea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ED74CD-5061-2449-8C74-0F160C09692B}"/>
              </a:ext>
            </a:extLst>
          </p:cNvPr>
          <p:cNvCxnSpPr>
            <a:cxnSpLocks/>
          </p:cNvCxnSpPr>
          <p:nvPr userDrawn="1"/>
        </p:nvCxnSpPr>
        <p:spPr>
          <a:xfrm>
            <a:off x="1389292" y="5109389"/>
            <a:ext cx="1194254" cy="0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98DA2B7-898C-4F4E-B04F-108B396315E0}"/>
              </a:ext>
            </a:extLst>
          </p:cNvPr>
          <p:cNvCxnSpPr>
            <a:cxnSpLocks/>
          </p:cNvCxnSpPr>
          <p:nvPr userDrawn="1"/>
        </p:nvCxnSpPr>
        <p:spPr>
          <a:xfrm>
            <a:off x="5474054" y="5109389"/>
            <a:ext cx="1194254" cy="0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AF57804-CFAF-DB43-BAFF-EEAC5414655F}"/>
              </a:ext>
            </a:extLst>
          </p:cNvPr>
          <p:cNvCxnSpPr>
            <a:cxnSpLocks/>
          </p:cNvCxnSpPr>
          <p:nvPr userDrawn="1"/>
        </p:nvCxnSpPr>
        <p:spPr>
          <a:xfrm>
            <a:off x="9558816" y="5109389"/>
            <a:ext cx="1194254" cy="0"/>
          </a:xfrm>
          <a:prstGeom prst="line">
            <a:avLst/>
          </a:prstGeom>
          <a:ln w="317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D62DF7B6-1D35-C140-9E26-B600E9D91F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7022" y="5252197"/>
            <a:ext cx="2720975" cy="12382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b="0" i="0" baseline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0" indent="0" algn="ctr">
              <a:lnSpc>
                <a:spcPct val="150000"/>
              </a:lnSpc>
              <a:spcBef>
                <a:spcPts val="1400"/>
              </a:spcBef>
              <a:buNone/>
            </a:pPr>
            <a:r>
              <a:rPr lang="en-US" sz="1600" dirty="0"/>
              <a:t>Place copy here.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91A6EC0D-40F5-314E-B1E6-64CB0159610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5511" y="5252197"/>
            <a:ext cx="2720975" cy="12382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8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0" indent="0" algn="ctr">
              <a:lnSpc>
                <a:spcPct val="150000"/>
              </a:lnSpc>
              <a:spcBef>
                <a:spcPts val="1400"/>
              </a:spcBef>
              <a:buNone/>
            </a:pPr>
            <a:r>
              <a:rPr lang="en-US" sz="1600" dirty="0"/>
              <a:t>Place copy here.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6B150119-137C-3C4B-BA17-E2AE3C2C182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803972" y="5252197"/>
            <a:ext cx="2720975" cy="12382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8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marL="0" indent="0" algn="ctr">
              <a:lnSpc>
                <a:spcPct val="150000"/>
              </a:lnSpc>
              <a:spcBef>
                <a:spcPts val="1400"/>
              </a:spcBef>
              <a:buNone/>
            </a:pPr>
            <a:r>
              <a:rPr lang="en-US" sz="1600" dirty="0"/>
              <a:t>Place copy here.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525A368-4EE1-D940-9F39-7F86D9067E07}"/>
              </a:ext>
            </a:extLst>
          </p:cNvPr>
          <p:cNvSpPr/>
          <p:nvPr userDrawn="1"/>
        </p:nvSpPr>
        <p:spPr>
          <a:xfrm>
            <a:off x="804284" y="1680487"/>
            <a:ext cx="2466228" cy="24662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743E2DEE-ED2F-E944-9783-6C00EF5C74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9886" y="1876481"/>
            <a:ext cx="2016924" cy="2036139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00D0FB1-A08A-244A-9070-19E997E3943F}"/>
              </a:ext>
            </a:extLst>
          </p:cNvPr>
          <p:cNvSpPr/>
          <p:nvPr userDrawn="1"/>
        </p:nvSpPr>
        <p:spPr>
          <a:xfrm>
            <a:off x="4856508" y="1680487"/>
            <a:ext cx="2466228" cy="24662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70F2DB0-3D35-EF4D-A4D8-C05EDD680A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71298" y="1870961"/>
            <a:ext cx="2016924" cy="2036139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23B905E-BC89-0D47-B67C-3F207B3A9D34}"/>
              </a:ext>
            </a:extLst>
          </p:cNvPr>
          <p:cNvSpPr/>
          <p:nvPr userDrawn="1"/>
        </p:nvSpPr>
        <p:spPr>
          <a:xfrm>
            <a:off x="8908732" y="1680487"/>
            <a:ext cx="2466228" cy="2466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47F7F8F2-BE4A-794D-A466-7B676FE0E1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114334" y="1877440"/>
            <a:ext cx="2016924" cy="2036139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AB459799-7CB7-4180-955B-62E16E021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46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with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0E7EE84-4647-480E-A5F2-787727040E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8533"/>
          <a:stretch/>
        </p:blipFill>
        <p:spPr>
          <a:xfrm>
            <a:off x="213" y="159"/>
            <a:ext cx="12191787" cy="147213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ADC6835-ADEB-9849-A13E-F11F6964A2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0896" y="-1"/>
            <a:ext cx="11548872" cy="146304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 Title Placeholder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73FCCF79-C701-8F40-A0AC-F6744B1FCE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63675"/>
            <a:ext cx="12203113" cy="53943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92A5393-8CEB-4749-B4F9-822CEB823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946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20BA74F-3D2F-40C9-BFEF-DEE4A8F32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81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No Top Bar" userDrawn="1">
  <p:cSld name="1_Content Slide_No Top Bar">
    <p:bg>
      <p:bgPr>
        <a:solidFill>
          <a:schemeClr val="bg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EDDAEDE-0B5A-4E87-92D7-969EDDEF1236}"/>
              </a:ext>
            </a:extLst>
          </p:cNvPr>
          <p:cNvCxnSpPr>
            <a:cxnSpLocks/>
          </p:cNvCxnSpPr>
          <p:nvPr userDrawn="1"/>
        </p:nvCxnSpPr>
        <p:spPr>
          <a:xfrm>
            <a:off x="0" y="1283432"/>
            <a:ext cx="12192000" cy="0"/>
          </a:xfrm>
          <a:prstGeom prst="line">
            <a:avLst/>
          </a:prstGeom>
          <a:ln w="889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E002A7F-39CF-DF30-1EEC-EAAD9C441222}"/>
              </a:ext>
            </a:extLst>
          </p:cNvPr>
          <p:cNvSpPr/>
          <p:nvPr userDrawn="1"/>
        </p:nvSpPr>
        <p:spPr>
          <a:xfrm>
            <a:off x="0" y="0"/>
            <a:ext cx="12192000" cy="1254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Google Shape;44;p5"/>
          <p:cNvSpPr txBox="1">
            <a:spLocks noGrp="1"/>
          </p:cNvSpPr>
          <p:nvPr>
            <p:ph type="title" hasCustomPrompt="1"/>
          </p:nvPr>
        </p:nvSpPr>
        <p:spPr>
          <a:xfrm>
            <a:off x="659294" y="261217"/>
            <a:ext cx="11117634" cy="811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5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Content Header Section</a:t>
            </a:r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ldNum" idx="12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tx2">
                    <a:lumMod val="6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Google Shape;46;p5">
            <a:extLst>
              <a:ext uri="{FF2B5EF4-FFF2-40B4-BE49-F238E27FC236}">
                <a16:creationId xmlns:a16="http://schemas.microsoft.com/office/drawing/2014/main" id="{BA0F32E9-2AA1-2A70-55A8-5D5120A9F313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659294" y="1749286"/>
            <a:ext cx="10873409" cy="430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spcCol="457200" anchor="t" anchorCtr="0">
            <a:noAutofit/>
          </a:bodyPr>
          <a:lstStyle>
            <a:lvl1pPr marL="285750" lvl="0" indent="-285750" algn="l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0287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Courier New" panose="02070309020205020404" pitchFamily="49" charset="0"/>
              <a:buChar char="o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4859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§"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/>
              <a:t>Insert text here</a:t>
            </a:r>
          </a:p>
          <a:p>
            <a:pPr lvl="1"/>
            <a:r>
              <a:rPr lang="en-US"/>
              <a:t>Second bullet</a:t>
            </a:r>
          </a:p>
          <a:p>
            <a:pPr lvl="2"/>
            <a:r>
              <a:rPr lang="en-US"/>
              <a:t>Third bullet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B54DE7-504F-4569-9409-4F72E5CA60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213" y="6333504"/>
            <a:ext cx="512081" cy="37056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86121F-9341-2933-728D-B24EB42024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8840" y="6421071"/>
            <a:ext cx="1478704" cy="195426"/>
          </a:xfrm>
        </p:spPr>
        <p:txBody>
          <a:bodyPr anchor="ctr"/>
          <a:lstStyle>
            <a:lvl1pPr marL="50800" indent="0" algn="l">
              <a:spcBef>
                <a:spcPts val="0"/>
              </a:spcBef>
              <a:buNone/>
              <a:defRPr sz="1100" i="1"/>
            </a:lvl1pPr>
          </a:lstStyle>
          <a:p>
            <a:pPr lvl="0"/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237131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Black">
  <p:cSld name="Full Blac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7;p5">
            <a:extLst>
              <a:ext uri="{FF2B5EF4-FFF2-40B4-BE49-F238E27FC236}">
                <a16:creationId xmlns:a16="http://schemas.microsoft.com/office/drawing/2014/main" id="{0171E953-C9A9-9A15-4615-D50F06F7F77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oogle Shape;148;p2">
            <a:extLst>
              <a:ext uri="{FF2B5EF4-FFF2-40B4-BE49-F238E27FC236}">
                <a16:creationId xmlns:a16="http://schemas.microsoft.com/office/drawing/2014/main" id="{53E9A9F0-9135-7C6B-F14C-BA99A4A4286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22037" t="23704" r="23966" b="24444"/>
          <a:stretch/>
        </p:blipFill>
        <p:spPr>
          <a:xfrm>
            <a:off x="190301" y="6351705"/>
            <a:ext cx="531152" cy="394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921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1138-B923-FC89-4515-B254330AD1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4307" y="1472807"/>
            <a:ext cx="7203385" cy="3991897"/>
          </a:xfrm>
        </p:spPr>
        <p:txBody>
          <a:bodyPr/>
          <a:lstStyle>
            <a:lvl1pPr algn="ctr">
              <a:lnSpc>
                <a:spcPts val="65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This is a divider slide. Write no more than three lines of text here.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717D0B2-D4CE-0D7E-FE18-84127E6F7717}"/>
              </a:ext>
            </a:extLst>
          </p:cNvPr>
          <p:cNvCxnSpPr>
            <a:cxnSpLocks/>
          </p:cNvCxnSpPr>
          <p:nvPr userDrawn="1"/>
        </p:nvCxnSpPr>
        <p:spPr>
          <a:xfrm>
            <a:off x="5560979" y="1780162"/>
            <a:ext cx="1070043" cy="0"/>
          </a:xfrm>
          <a:prstGeom prst="line">
            <a:avLst/>
          </a:prstGeom>
          <a:ln w="889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A74C87-C262-FCE7-4830-2F653E878764}"/>
              </a:ext>
            </a:extLst>
          </p:cNvPr>
          <p:cNvCxnSpPr>
            <a:cxnSpLocks/>
          </p:cNvCxnSpPr>
          <p:nvPr userDrawn="1"/>
        </p:nvCxnSpPr>
        <p:spPr>
          <a:xfrm>
            <a:off x="5560979" y="5068111"/>
            <a:ext cx="1070043" cy="0"/>
          </a:xfrm>
          <a:prstGeom prst="line">
            <a:avLst/>
          </a:prstGeom>
          <a:ln w="889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oogle Shape;148;p2">
            <a:extLst>
              <a:ext uri="{FF2B5EF4-FFF2-40B4-BE49-F238E27FC236}">
                <a16:creationId xmlns:a16="http://schemas.microsoft.com/office/drawing/2014/main" id="{92F8B68D-F0A1-820C-67DA-A32A09BAA7A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22037" t="23704" r="23966" b="24444"/>
          <a:stretch/>
        </p:blipFill>
        <p:spPr>
          <a:xfrm>
            <a:off x="190301" y="6351705"/>
            <a:ext cx="531152" cy="3941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93409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No Top Bar" userDrawn="1">
  <p:cSld name="1_Content Slide_No Top Bar">
    <p:bg>
      <p:bgPr>
        <a:solidFill>
          <a:schemeClr val="bg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EDDAEDE-0B5A-4E87-92D7-969EDDEF1236}"/>
              </a:ext>
            </a:extLst>
          </p:cNvPr>
          <p:cNvCxnSpPr>
            <a:cxnSpLocks/>
          </p:cNvCxnSpPr>
          <p:nvPr userDrawn="1"/>
        </p:nvCxnSpPr>
        <p:spPr>
          <a:xfrm>
            <a:off x="0" y="1283432"/>
            <a:ext cx="12192000" cy="0"/>
          </a:xfrm>
          <a:prstGeom prst="line">
            <a:avLst/>
          </a:prstGeom>
          <a:ln w="889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E002A7F-39CF-DF30-1EEC-EAAD9C441222}"/>
              </a:ext>
            </a:extLst>
          </p:cNvPr>
          <p:cNvSpPr/>
          <p:nvPr userDrawn="1"/>
        </p:nvSpPr>
        <p:spPr>
          <a:xfrm>
            <a:off x="0" y="0"/>
            <a:ext cx="12192000" cy="125424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Google Shape;44;p5"/>
          <p:cNvSpPr txBox="1">
            <a:spLocks noGrp="1"/>
          </p:cNvSpPr>
          <p:nvPr>
            <p:ph type="title" hasCustomPrompt="1"/>
          </p:nvPr>
        </p:nvSpPr>
        <p:spPr>
          <a:xfrm>
            <a:off x="659294" y="261217"/>
            <a:ext cx="11117634" cy="811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45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Content Header Section</a:t>
            </a:r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ldNum" idx="12"/>
          </p:nvPr>
        </p:nvSpPr>
        <p:spPr>
          <a:xfrm>
            <a:off x="11408524" y="6343650"/>
            <a:ext cx="60799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chemeClr val="tx2">
                    <a:lumMod val="6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Google Shape;46;p5">
            <a:extLst>
              <a:ext uri="{FF2B5EF4-FFF2-40B4-BE49-F238E27FC236}">
                <a16:creationId xmlns:a16="http://schemas.microsoft.com/office/drawing/2014/main" id="{BA0F32E9-2AA1-2A70-55A8-5D5120A9F3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9294" y="1749286"/>
            <a:ext cx="10873409" cy="4303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2" spcCol="457200" anchor="t" anchorCtr="0">
            <a:noAutofit/>
          </a:bodyPr>
          <a:lstStyle>
            <a:lvl1pPr marL="0" lvl="0" indent="0" algn="l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565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1138-B923-FC89-4515-B254330AD1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4307" y="1472807"/>
            <a:ext cx="7203385" cy="3991897"/>
          </a:xfrm>
        </p:spPr>
        <p:txBody>
          <a:bodyPr/>
          <a:lstStyle>
            <a:lvl1pPr algn="ctr">
              <a:lnSpc>
                <a:spcPts val="65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This is a divider slide. Write no more than three lines of text here.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7CF481E-E4F5-A14E-7D8B-A6BDE491AF79}"/>
              </a:ext>
            </a:extLst>
          </p:cNvPr>
          <p:cNvCxnSpPr>
            <a:cxnSpLocks/>
          </p:cNvCxnSpPr>
          <p:nvPr/>
        </p:nvCxnSpPr>
        <p:spPr>
          <a:xfrm>
            <a:off x="5560979" y="1780162"/>
            <a:ext cx="1070043" cy="0"/>
          </a:xfrm>
          <a:prstGeom prst="line">
            <a:avLst/>
          </a:prstGeom>
          <a:ln w="889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020852-40D4-F2A0-5C74-548469965C74}"/>
              </a:ext>
            </a:extLst>
          </p:cNvPr>
          <p:cNvCxnSpPr>
            <a:cxnSpLocks/>
          </p:cNvCxnSpPr>
          <p:nvPr/>
        </p:nvCxnSpPr>
        <p:spPr>
          <a:xfrm>
            <a:off x="5560979" y="5068111"/>
            <a:ext cx="1070043" cy="0"/>
          </a:xfrm>
          <a:prstGeom prst="line">
            <a:avLst/>
          </a:prstGeom>
          <a:ln w="889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oogle Shape;148;p2">
            <a:extLst>
              <a:ext uri="{FF2B5EF4-FFF2-40B4-BE49-F238E27FC236}">
                <a16:creationId xmlns:a16="http://schemas.microsoft.com/office/drawing/2014/main" id="{5951A18D-965C-EF5C-0D74-7FC326EE2D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2037" t="23704" r="23966" b="24444"/>
          <a:stretch/>
        </p:blipFill>
        <p:spPr>
          <a:xfrm>
            <a:off x="190301" y="6351705"/>
            <a:ext cx="531152" cy="3941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7424330-CDAC-155B-8E58-D268A2AAA205}"/>
              </a:ext>
            </a:extLst>
          </p:cNvPr>
          <p:cNvCxnSpPr>
            <a:cxnSpLocks/>
          </p:cNvCxnSpPr>
          <p:nvPr userDrawn="1"/>
        </p:nvCxnSpPr>
        <p:spPr>
          <a:xfrm>
            <a:off x="5560979" y="1780162"/>
            <a:ext cx="1070043" cy="0"/>
          </a:xfrm>
          <a:prstGeom prst="line">
            <a:avLst/>
          </a:prstGeom>
          <a:ln w="889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09F6B3-39BC-CC0E-EAA2-EC95170121F0}"/>
              </a:ext>
            </a:extLst>
          </p:cNvPr>
          <p:cNvCxnSpPr>
            <a:cxnSpLocks/>
          </p:cNvCxnSpPr>
          <p:nvPr userDrawn="1"/>
        </p:nvCxnSpPr>
        <p:spPr>
          <a:xfrm>
            <a:off x="5560979" y="5068111"/>
            <a:ext cx="1070043" cy="0"/>
          </a:xfrm>
          <a:prstGeom prst="line">
            <a:avLst/>
          </a:prstGeom>
          <a:ln w="889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53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9BE660A-4AD1-85BD-C2B9-533B63B4521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18067391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6" imgW="404" imgH="403" progId="TCLayout.ActiveDocument.1">
                  <p:embed/>
                </p:oleObj>
              </mc:Choice>
              <mc:Fallback>
                <p:oleObj name="think-cell Slide" r:id="rId26" imgW="404" imgH="4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47336" y="6356350"/>
            <a:ext cx="706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8CE2EF97-A6AE-FA47-8639-D038F0BB47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E1DF31-67D1-D047-9500-682988C046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59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0" r:id="rId2"/>
    <p:sldLayoutId id="2147483649" r:id="rId3"/>
    <p:sldLayoutId id="2147483650" r:id="rId4"/>
    <p:sldLayoutId id="2147483671" r:id="rId5"/>
    <p:sldLayoutId id="2147483669" r:id="rId6"/>
    <p:sldLayoutId id="2147483670" r:id="rId7"/>
    <p:sldLayoutId id="2147483662" r:id="rId8"/>
    <p:sldLayoutId id="2147483672" r:id="rId9"/>
    <p:sldLayoutId id="2147483651" r:id="rId10"/>
    <p:sldLayoutId id="2147483666" r:id="rId11"/>
    <p:sldLayoutId id="2147483664" r:id="rId12"/>
    <p:sldLayoutId id="2147483665" r:id="rId13"/>
    <p:sldLayoutId id="2147483652" r:id="rId14"/>
    <p:sldLayoutId id="2147483661" r:id="rId15"/>
    <p:sldLayoutId id="2147483653" r:id="rId16"/>
    <p:sldLayoutId id="2147483658" r:id="rId17"/>
    <p:sldLayoutId id="2147483655" r:id="rId18"/>
    <p:sldLayoutId id="2147483674" r:id="rId19"/>
    <p:sldLayoutId id="2147483675" r:id="rId20"/>
    <p:sldLayoutId id="2147483676" r:id="rId21"/>
    <p:sldLayoutId id="2147483677" r:id="rId22"/>
    <p:sldLayoutId id="2147483678" r:id="rId2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1pPr>
      <a:lvl2pPr marL="630238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4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2pPr>
      <a:lvl3pPr marL="1087438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§"/>
        <a:defRPr sz="20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3pPr>
      <a:lvl4pPr marL="1433513" indent="-179388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4pPr>
      <a:lvl5pPr marL="1828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b="0" i="0" kern="1200">
          <a:solidFill>
            <a:schemeClr val="tx1"/>
          </a:solidFill>
          <a:latin typeface="Arial Narrow" panose="020B0604020202020204" pitchFamily="34" charset="0"/>
          <a:ea typeface="+mn-ea"/>
          <a:cs typeface="Arial Narrow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.emf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.emf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80B249-EBC9-4DF0-A584-6EDF58A264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Facilities Utilization Study Update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B10E59E-59A0-4326-A955-37ECCA3E7C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 introduction to ERS and the Proposed Study Approach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BF33197-3E7F-4C57-9B02-5DE8B20BA1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June 11, 2024</a:t>
            </a:r>
          </a:p>
        </p:txBody>
      </p:sp>
    </p:spTree>
    <p:extLst>
      <p:ext uri="{BB962C8B-B14F-4D97-AF65-F5344CB8AC3E}">
        <p14:creationId xmlns:p14="http://schemas.microsoft.com/office/powerpoint/2010/main" val="1261941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/>
          <p:nvPr/>
        </p:nvSpPr>
        <p:spPr>
          <a:xfrm>
            <a:off x="1598916" y="410604"/>
            <a:ext cx="9854073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Every School. Every Child.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Ready for Tomorrow.</a:t>
            </a:r>
            <a:endParaRPr/>
          </a:p>
        </p:txBody>
      </p:sp>
      <p:pic>
        <p:nvPicPr>
          <p:cNvPr id="158" name="Google Shape;158;p3"/>
          <p:cNvPicPr preferRelativeResize="0"/>
          <p:nvPr/>
        </p:nvPicPr>
        <p:blipFill rotWithShape="1">
          <a:blip r:embed="rId3">
            <a:alphaModFix/>
          </a:blip>
          <a:srcRect l="22037" t="23704" r="23966" b="24444"/>
          <a:stretch/>
        </p:blipFill>
        <p:spPr>
          <a:xfrm>
            <a:off x="351911" y="399612"/>
            <a:ext cx="1968839" cy="146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"/>
          <p:cNvSpPr txBox="1"/>
          <p:nvPr/>
        </p:nvSpPr>
        <p:spPr>
          <a:xfrm>
            <a:off x="756362" y="2267758"/>
            <a:ext cx="10679275" cy="3844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ERS is a national nonprofit that </a:t>
            </a:r>
            <a:r>
              <a:rPr lang="en-US" sz="3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partners with district, school and state leaders</a:t>
            </a:r>
            <a:r>
              <a:rPr lang="en-US" sz="3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 to transform how they </a:t>
            </a:r>
            <a:r>
              <a:rPr lang="en-US" sz="3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use resources </a:t>
            </a:r>
            <a:r>
              <a:rPr lang="en-US" sz="3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(people, time, and money) so that </a:t>
            </a:r>
            <a:r>
              <a:rPr lang="en-US" sz="3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every school prepares every child for tomorrow</a:t>
            </a:r>
            <a:r>
              <a:rPr lang="en-US" sz="3400" b="0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, no matter their race or income.</a:t>
            </a:r>
            <a:endParaRPr/>
          </a:p>
        </p:txBody>
      </p:sp>
      <p:sp>
        <p:nvSpPr>
          <p:cNvPr id="160" name="Google Shape;160;p3"/>
          <p:cNvSpPr/>
          <p:nvPr/>
        </p:nvSpPr>
        <p:spPr>
          <a:xfrm rot="10800000" flipH="1">
            <a:off x="4755112" y="2175036"/>
            <a:ext cx="10355580" cy="4571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4AADF0C-A9A8-936A-1944-04B12264AF5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419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3D5C610-B3A6-1319-C657-ECFDCDD9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Our Shared Goal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5259AC-2FFF-E857-ADB8-59F1F6743F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EB221-B6AE-98E2-E237-884E5FE1E2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n-US" sz="2800" dirty="0">
                <a:latin typeface="Aptos Narrow" panose="020B0004020202020204" pitchFamily="34" charset="0"/>
              </a:rPr>
              <a:t>Advance the community’s collective vision for equity, excellence and efficiency through changes to the design of PPS’ school portfolio</a:t>
            </a:r>
          </a:p>
        </p:txBody>
      </p:sp>
    </p:spTree>
    <p:extLst>
      <p:ext uri="{BB962C8B-B14F-4D97-AF65-F5344CB8AC3E}">
        <p14:creationId xmlns:p14="http://schemas.microsoft.com/office/powerpoint/2010/main" val="2726770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495E0621-83D9-BB98-29DC-9BE8A3D8149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4490085"/>
              </p:ext>
            </p:extLst>
          </p:nvPr>
        </p:nvGraphicFramePr>
        <p:xfrm>
          <a:off x="1525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95E0621-83D9-BB98-29DC-9BE8A3D814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5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81A2CAA-A6F6-154E-30A5-BE4380F8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By “portfolio design” we mean…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A7E14A-67CB-269C-2CF8-ED0664B1C7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28D3C-EAD3-6D85-EE75-D3A56E97C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9980" y="2764226"/>
            <a:ext cx="1999348" cy="424898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50">
                <a:latin typeface="+mj-lt"/>
                <a:ea typeface="Arial Narrow" panose="020B0606020202030204" pitchFamily="34" charset="0"/>
                <a:cs typeface="Times New Roman" panose="02020603050405020304" pitchFamily="18" charset="0"/>
              </a:rPr>
              <a:t>Number &amp; Size of Schools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20ECA16-DFCE-97AB-431B-35D47F882911}"/>
              </a:ext>
            </a:extLst>
          </p:cNvPr>
          <p:cNvSpPr txBox="1">
            <a:spLocks/>
          </p:cNvSpPr>
          <p:nvPr/>
        </p:nvSpPr>
        <p:spPr>
          <a:xfrm>
            <a:off x="4039002" y="2764226"/>
            <a:ext cx="1999348" cy="42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numCol="1" spcCol="457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1pPr>
            <a:lvl2pPr marL="1028700" marR="0" lvl="1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Courier New" panose="02070309020205020404" pitchFamily="49" charset="0"/>
              <a:buChar char="o"/>
              <a:defRPr lang="en-US"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2pPr>
            <a:lvl3pPr marL="1485900" marR="0" lvl="2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ingdings" panose="05000000000000000000" pitchFamily="2" charset="2"/>
              <a:buChar char="§"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350">
                <a:latin typeface="+mj-lt"/>
                <a:ea typeface="Arial Narrow" panose="020B0606020202030204" pitchFamily="34" charset="0"/>
                <a:cs typeface="Times New Roman" panose="02020603050405020304" pitchFamily="18" charset="0"/>
              </a:rPr>
              <a:t>Grade Configurations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5C77A06-E7B2-604D-1138-26D2DC2F6EB9}"/>
              </a:ext>
            </a:extLst>
          </p:cNvPr>
          <p:cNvSpPr txBox="1">
            <a:spLocks/>
          </p:cNvSpPr>
          <p:nvPr/>
        </p:nvSpPr>
        <p:spPr>
          <a:xfrm>
            <a:off x="6288023" y="2764226"/>
            <a:ext cx="1999348" cy="42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numCol="1" spcCol="457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1pPr>
            <a:lvl2pPr marL="1028700" marR="0" lvl="1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Courier New" panose="02070309020205020404" pitchFamily="49" charset="0"/>
              <a:buChar char="o"/>
              <a:defRPr lang="en-US"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2pPr>
            <a:lvl3pPr marL="1485900" marR="0" lvl="2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ingdings" panose="05000000000000000000" pitchFamily="2" charset="2"/>
              <a:buChar char="§"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350">
                <a:latin typeface="+mj-lt"/>
                <a:ea typeface="Arial Narrow" panose="020B0606020202030204" pitchFamily="34" charset="0"/>
                <a:cs typeface="Times New Roman" panose="02020603050405020304" pitchFamily="18" charset="0"/>
              </a:rPr>
              <a:t>Program Types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19908CB6-337C-6DA7-0286-36FA7BA23792}"/>
              </a:ext>
            </a:extLst>
          </p:cNvPr>
          <p:cNvSpPr txBox="1">
            <a:spLocks/>
          </p:cNvSpPr>
          <p:nvPr/>
        </p:nvSpPr>
        <p:spPr>
          <a:xfrm>
            <a:off x="8537045" y="2764226"/>
            <a:ext cx="1999348" cy="42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numCol="1" spcCol="457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1pPr>
            <a:lvl2pPr marL="1028700" marR="0" lvl="1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Courier New" panose="02070309020205020404" pitchFamily="49" charset="0"/>
              <a:buChar char="o"/>
              <a:defRPr lang="en-US"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2pPr>
            <a:lvl3pPr marL="1485900" marR="0" lvl="2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ingdings" panose="05000000000000000000" pitchFamily="2" charset="2"/>
              <a:buChar char="§"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350">
                <a:latin typeface="+mj-lt"/>
                <a:ea typeface="Arial Narrow" panose="020B0606020202030204" pitchFamily="34" charset="0"/>
                <a:cs typeface="Times New Roman" panose="02020603050405020304" pitchFamily="18" charset="0"/>
              </a:rPr>
              <a:t>Locations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8ACCA72B-239D-6DF3-251E-5DAB30CF33D8}"/>
              </a:ext>
            </a:extLst>
          </p:cNvPr>
          <p:cNvSpPr txBox="1">
            <a:spLocks/>
          </p:cNvSpPr>
          <p:nvPr/>
        </p:nvSpPr>
        <p:spPr>
          <a:xfrm>
            <a:off x="5096327" y="4445089"/>
            <a:ext cx="1999348" cy="42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numCol="1" spcCol="457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1pPr>
            <a:lvl2pPr marL="1028700" marR="0" lvl="1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Courier New" panose="02070309020205020404" pitchFamily="49" charset="0"/>
              <a:buChar char="o"/>
              <a:defRPr lang="en-US"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2pPr>
            <a:lvl3pPr marL="1485900" marR="0" lvl="2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ingdings" panose="05000000000000000000" pitchFamily="2" charset="2"/>
              <a:buChar char="§"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50">
                <a:latin typeface="+mj-lt"/>
                <a:ea typeface="Arial Narrow" panose="020B0606020202030204" pitchFamily="34" charset="0"/>
                <a:cs typeface="Times New Roman" panose="02020603050405020304" pitchFamily="18" charset="0"/>
              </a:rPr>
              <a:t>Attendance &amp; Feeder Zones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472D8D78-8A59-8E5D-1876-0E7720BECFFC}"/>
              </a:ext>
            </a:extLst>
          </p:cNvPr>
          <p:cNvSpPr txBox="1">
            <a:spLocks/>
          </p:cNvSpPr>
          <p:nvPr/>
        </p:nvSpPr>
        <p:spPr>
          <a:xfrm>
            <a:off x="2437461" y="4445089"/>
            <a:ext cx="1999348" cy="42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numCol="1" spcCol="457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1pPr>
            <a:lvl2pPr marL="1028700" marR="0" lvl="1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Courier New" panose="02070309020205020404" pitchFamily="49" charset="0"/>
              <a:buChar char="o"/>
              <a:defRPr lang="en-US"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2pPr>
            <a:lvl3pPr marL="1485900" marR="0" lvl="2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ingdings" panose="05000000000000000000" pitchFamily="2" charset="2"/>
              <a:buChar char="§"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350">
                <a:latin typeface="+mj-lt"/>
                <a:ea typeface="Arial Narrow" panose="020B0606020202030204" pitchFamily="34" charset="0"/>
                <a:cs typeface="Times New Roman" panose="02020603050405020304" pitchFamily="18" charset="0"/>
              </a:rPr>
              <a:t>Transportation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787933F-830F-206A-CADB-B2997F1E94EB}"/>
              </a:ext>
            </a:extLst>
          </p:cNvPr>
          <p:cNvSpPr txBox="1">
            <a:spLocks/>
          </p:cNvSpPr>
          <p:nvPr/>
        </p:nvSpPr>
        <p:spPr>
          <a:xfrm>
            <a:off x="7755192" y="4445089"/>
            <a:ext cx="1999348" cy="42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numCol="1" spcCol="457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1pPr>
            <a:lvl2pPr marL="1028700" marR="0" lvl="1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Courier New" panose="02070309020205020404" pitchFamily="49" charset="0"/>
              <a:buChar char="o"/>
              <a:defRPr lang="en-US"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2pPr>
            <a:lvl3pPr marL="1485900" marR="0" lvl="2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ingdings" panose="05000000000000000000" pitchFamily="2" charset="2"/>
              <a:buChar char="§"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50">
                <a:latin typeface="+mj-lt"/>
                <a:ea typeface="Arial Narrow" panose="020B0606020202030204" pitchFamily="34" charset="0"/>
                <a:cs typeface="Times New Roman" panose="02020603050405020304" pitchFamily="18" charset="0"/>
              </a:rPr>
              <a:t>Enrollment &amp; Admissions Policies</a:t>
            </a:r>
          </a:p>
        </p:txBody>
      </p:sp>
      <p:graphicFrame>
        <p:nvGraphicFramePr>
          <p:cNvPr id="32" name="Table 32">
            <a:extLst>
              <a:ext uri="{FF2B5EF4-FFF2-40B4-BE49-F238E27FC236}">
                <a16:creationId xmlns:a16="http://schemas.microsoft.com/office/drawing/2014/main" id="{003C13D8-7599-59D7-9C3B-1689CD7D340B}"/>
              </a:ext>
            </a:extLst>
          </p:cNvPr>
          <p:cNvGraphicFramePr>
            <a:graphicFrameLocks noGrp="1"/>
          </p:cNvGraphicFramePr>
          <p:nvPr/>
        </p:nvGraphicFramePr>
        <p:xfrm>
          <a:off x="4184073" y="2334734"/>
          <a:ext cx="1738746" cy="278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194">
                  <a:extLst>
                    <a:ext uri="{9D8B030D-6E8A-4147-A177-3AD203B41FA5}">
                      <a16:colId xmlns:a16="http://schemas.microsoft.com/office/drawing/2014/main" val="1686595187"/>
                    </a:ext>
                  </a:extLst>
                </a:gridCol>
                <a:gridCol w="193194">
                  <a:extLst>
                    <a:ext uri="{9D8B030D-6E8A-4147-A177-3AD203B41FA5}">
                      <a16:colId xmlns:a16="http://schemas.microsoft.com/office/drawing/2014/main" val="927664875"/>
                    </a:ext>
                  </a:extLst>
                </a:gridCol>
                <a:gridCol w="193194">
                  <a:extLst>
                    <a:ext uri="{9D8B030D-6E8A-4147-A177-3AD203B41FA5}">
                      <a16:colId xmlns:a16="http://schemas.microsoft.com/office/drawing/2014/main" val="709483912"/>
                    </a:ext>
                  </a:extLst>
                </a:gridCol>
                <a:gridCol w="193194">
                  <a:extLst>
                    <a:ext uri="{9D8B030D-6E8A-4147-A177-3AD203B41FA5}">
                      <a16:colId xmlns:a16="http://schemas.microsoft.com/office/drawing/2014/main" val="2253295201"/>
                    </a:ext>
                  </a:extLst>
                </a:gridCol>
                <a:gridCol w="193194">
                  <a:extLst>
                    <a:ext uri="{9D8B030D-6E8A-4147-A177-3AD203B41FA5}">
                      <a16:colId xmlns:a16="http://schemas.microsoft.com/office/drawing/2014/main" val="3328577824"/>
                    </a:ext>
                  </a:extLst>
                </a:gridCol>
                <a:gridCol w="193194">
                  <a:extLst>
                    <a:ext uri="{9D8B030D-6E8A-4147-A177-3AD203B41FA5}">
                      <a16:colId xmlns:a16="http://schemas.microsoft.com/office/drawing/2014/main" val="4250201317"/>
                    </a:ext>
                  </a:extLst>
                </a:gridCol>
                <a:gridCol w="193194">
                  <a:extLst>
                    <a:ext uri="{9D8B030D-6E8A-4147-A177-3AD203B41FA5}">
                      <a16:colId xmlns:a16="http://schemas.microsoft.com/office/drawing/2014/main" val="1479958189"/>
                    </a:ext>
                  </a:extLst>
                </a:gridCol>
                <a:gridCol w="193194">
                  <a:extLst>
                    <a:ext uri="{9D8B030D-6E8A-4147-A177-3AD203B41FA5}">
                      <a16:colId xmlns:a16="http://schemas.microsoft.com/office/drawing/2014/main" val="3280402260"/>
                    </a:ext>
                  </a:extLst>
                </a:gridCol>
                <a:gridCol w="193194">
                  <a:extLst>
                    <a:ext uri="{9D8B030D-6E8A-4147-A177-3AD203B41FA5}">
                      <a16:colId xmlns:a16="http://schemas.microsoft.com/office/drawing/2014/main" val="1443992465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K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7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8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67294573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D7E111E0-11C0-E565-94CC-A6487E397BF6}"/>
              </a:ext>
            </a:extLst>
          </p:cNvPr>
          <p:cNvGraphicFramePr>
            <a:graphicFrameLocks noGrp="1"/>
          </p:cNvGraphicFramePr>
          <p:nvPr/>
        </p:nvGraphicFramePr>
        <p:xfrm>
          <a:off x="4184072" y="1979056"/>
          <a:ext cx="1122222" cy="2781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7037">
                  <a:extLst>
                    <a:ext uri="{9D8B030D-6E8A-4147-A177-3AD203B41FA5}">
                      <a16:colId xmlns:a16="http://schemas.microsoft.com/office/drawing/2014/main" val="1686595187"/>
                    </a:ext>
                  </a:extLst>
                </a:gridCol>
                <a:gridCol w="187037">
                  <a:extLst>
                    <a:ext uri="{9D8B030D-6E8A-4147-A177-3AD203B41FA5}">
                      <a16:colId xmlns:a16="http://schemas.microsoft.com/office/drawing/2014/main" val="927664875"/>
                    </a:ext>
                  </a:extLst>
                </a:gridCol>
                <a:gridCol w="187037">
                  <a:extLst>
                    <a:ext uri="{9D8B030D-6E8A-4147-A177-3AD203B41FA5}">
                      <a16:colId xmlns:a16="http://schemas.microsoft.com/office/drawing/2014/main" val="709483912"/>
                    </a:ext>
                  </a:extLst>
                </a:gridCol>
                <a:gridCol w="187037">
                  <a:extLst>
                    <a:ext uri="{9D8B030D-6E8A-4147-A177-3AD203B41FA5}">
                      <a16:colId xmlns:a16="http://schemas.microsoft.com/office/drawing/2014/main" val="2253295201"/>
                    </a:ext>
                  </a:extLst>
                </a:gridCol>
                <a:gridCol w="187037">
                  <a:extLst>
                    <a:ext uri="{9D8B030D-6E8A-4147-A177-3AD203B41FA5}">
                      <a16:colId xmlns:a16="http://schemas.microsoft.com/office/drawing/2014/main" val="3328577824"/>
                    </a:ext>
                  </a:extLst>
                </a:gridCol>
                <a:gridCol w="187037">
                  <a:extLst>
                    <a:ext uri="{9D8B030D-6E8A-4147-A177-3AD203B41FA5}">
                      <a16:colId xmlns:a16="http://schemas.microsoft.com/office/drawing/2014/main" val="4250201317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K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1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2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3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4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5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294573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0100731C-6320-93E7-2407-CDB06B55D36F}"/>
              </a:ext>
            </a:extLst>
          </p:cNvPr>
          <p:cNvGraphicFramePr>
            <a:graphicFrameLocks noGrp="1"/>
          </p:cNvGraphicFramePr>
          <p:nvPr/>
        </p:nvGraphicFramePr>
        <p:xfrm>
          <a:off x="5431408" y="1981262"/>
          <a:ext cx="491412" cy="27813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3804">
                  <a:extLst>
                    <a:ext uri="{9D8B030D-6E8A-4147-A177-3AD203B41FA5}">
                      <a16:colId xmlns:a16="http://schemas.microsoft.com/office/drawing/2014/main" val="17673608"/>
                    </a:ext>
                  </a:extLst>
                </a:gridCol>
                <a:gridCol w="163804">
                  <a:extLst>
                    <a:ext uri="{9D8B030D-6E8A-4147-A177-3AD203B41FA5}">
                      <a16:colId xmlns:a16="http://schemas.microsoft.com/office/drawing/2014/main" val="3289811610"/>
                    </a:ext>
                  </a:extLst>
                </a:gridCol>
                <a:gridCol w="163804">
                  <a:extLst>
                    <a:ext uri="{9D8B030D-6E8A-4147-A177-3AD203B41FA5}">
                      <a16:colId xmlns:a16="http://schemas.microsoft.com/office/drawing/2014/main" val="3922582463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6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7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8</a:t>
                      </a:r>
                    </a:p>
                  </a:txBody>
                  <a:tcPr marL="68580" marR="68580" marT="34290" marB="3429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229797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44DD7E9E-3DA0-A620-5BC6-61737A592597}"/>
              </a:ext>
            </a:extLst>
          </p:cNvPr>
          <p:cNvGraphicFramePr>
            <a:graphicFrameLocks noGrp="1"/>
          </p:cNvGraphicFramePr>
          <p:nvPr/>
        </p:nvGraphicFramePr>
        <p:xfrm>
          <a:off x="4590023" y="1666352"/>
          <a:ext cx="1015672" cy="2781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3918">
                  <a:extLst>
                    <a:ext uri="{9D8B030D-6E8A-4147-A177-3AD203B41FA5}">
                      <a16:colId xmlns:a16="http://schemas.microsoft.com/office/drawing/2014/main" val="1686595187"/>
                    </a:ext>
                  </a:extLst>
                </a:gridCol>
                <a:gridCol w="253918">
                  <a:extLst>
                    <a:ext uri="{9D8B030D-6E8A-4147-A177-3AD203B41FA5}">
                      <a16:colId xmlns:a16="http://schemas.microsoft.com/office/drawing/2014/main" val="927664875"/>
                    </a:ext>
                  </a:extLst>
                </a:gridCol>
                <a:gridCol w="253918">
                  <a:extLst>
                    <a:ext uri="{9D8B030D-6E8A-4147-A177-3AD203B41FA5}">
                      <a16:colId xmlns:a16="http://schemas.microsoft.com/office/drawing/2014/main" val="709483912"/>
                    </a:ext>
                  </a:extLst>
                </a:gridCol>
                <a:gridCol w="253918">
                  <a:extLst>
                    <a:ext uri="{9D8B030D-6E8A-4147-A177-3AD203B41FA5}">
                      <a16:colId xmlns:a16="http://schemas.microsoft.com/office/drawing/2014/main" val="225329520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9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10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11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/>
                        <a:t>12</a:t>
                      </a:r>
                    </a:p>
                  </a:txBody>
                  <a:tcPr marL="68580" marR="68580" marT="34290" marB="3429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294573"/>
                  </a:ext>
                </a:extLst>
              </a:tr>
            </a:tbl>
          </a:graphicData>
        </a:graphic>
      </p:graphicFrame>
      <p:pic>
        <p:nvPicPr>
          <p:cNvPr id="1026" name="Picture 2" descr="Map - Free Maps and Flags icons">
            <a:extLst>
              <a:ext uri="{FF2B5EF4-FFF2-40B4-BE49-F238E27FC236}">
                <a16:creationId xmlns:a16="http://schemas.microsoft.com/office/drawing/2014/main" id="{9026DAF5-698D-A771-53BF-F432411E0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876" y="1732958"/>
            <a:ext cx="815687" cy="81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752D059-9D39-D278-AF42-CFF579AAB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766" y="3547991"/>
            <a:ext cx="804739" cy="80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ity map - Free maps and location icons">
            <a:extLst>
              <a:ext uri="{FF2B5EF4-FFF2-40B4-BE49-F238E27FC236}">
                <a16:creationId xmlns:a16="http://schemas.microsoft.com/office/drawing/2014/main" id="{CD9FA297-056D-E90D-A588-FADAA91EF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345" y="3379474"/>
            <a:ext cx="1142700" cy="114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Enrollment Icon Images – Browse 11,111 Stock Photos, Vectors, and Video |  Adobe Stock">
            <a:extLst>
              <a:ext uri="{FF2B5EF4-FFF2-40B4-BE49-F238E27FC236}">
                <a16:creationId xmlns:a16="http://schemas.microsoft.com/office/drawing/2014/main" id="{E5868A4A-5542-CA99-C264-47BC3A935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371" y="3505927"/>
            <a:ext cx="944498" cy="94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tem Education Icons - Free SVG &amp; PNG Stem Education Images - Noun Project">
            <a:extLst>
              <a:ext uri="{FF2B5EF4-FFF2-40B4-BE49-F238E27FC236}">
                <a16:creationId xmlns:a16="http://schemas.microsoft.com/office/drawing/2014/main" id="{F989F914-53B6-F133-C050-9C2E7589D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174" y="2029855"/>
            <a:ext cx="622565" cy="62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Easel - Free art icons">
            <a:extLst>
              <a:ext uri="{FF2B5EF4-FFF2-40B4-BE49-F238E27FC236}">
                <a16:creationId xmlns:a16="http://schemas.microsoft.com/office/drawing/2014/main" id="{34B371D5-8162-1347-ACBC-124FB98E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738" y="1914714"/>
            <a:ext cx="770722" cy="77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chool - Free buildings icons">
            <a:extLst>
              <a:ext uri="{FF2B5EF4-FFF2-40B4-BE49-F238E27FC236}">
                <a16:creationId xmlns:a16="http://schemas.microsoft.com/office/drawing/2014/main" id="{89BFF1CC-392C-5898-B967-6292F12BA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365" y="1621403"/>
            <a:ext cx="594812" cy="59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6" descr="School - Free buildings icons">
            <a:extLst>
              <a:ext uri="{FF2B5EF4-FFF2-40B4-BE49-F238E27FC236}">
                <a16:creationId xmlns:a16="http://schemas.microsoft.com/office/drawing/2014/main" id="{2BDEC0F6-0AF0-E693-FD36-0E50D2177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004" y="2152110"/>
            <a:ext cx="594812" cy="59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6" descr="School - Free buildings icons">
            <a:extLst>
              <a:ext uri="{FF2B5EF4-FFF2-40B4-BE49-F238E27FC236}">
                <a16:creationId xmlns:a16="http://schemas.microsoft.com/office/drawing/2014/main" id="{D8C32CD1-86D0-FEF4-8E2E-373AE9008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06" y="2152109"/>
            <a:ext cx="594812" cy="594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6227FC5-2A68-283D-CDE0-D379246684DA}"/>
              </a:ext>
            </a:extLst>
          </p:cNvPr>
          <p:cNvSpPr txBox="1">
            <a:spLocks/>
          </p:cNvSpPr>
          <p:nvPr/>
        </p:nvSpPr>
        <p:spPr>
          <a:xfrm>
            <a:off x="3551588" y="6144611"/>
            <a:ext cx="1999348" cy="42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numCol="1" spcCol="457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1pPr>
            <a:lvl2pPr marL="1028700" marR="0" lvl="1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Courier New" panose="02070309020205020404" pitchFamily="49" charset="0"/>
              <a:buChar char="o"/>
              <a:defRPr lang="en-US"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2pPr>
            <a:lvl3pPr marL="1485900" marR="0" lvl="2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ingdings" panose="05000000000000000000" pitchFamily="2" charset="2"/>
              <a:buChar char="§"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50">
                <a:latin typeface="+mj-lt"/>
                <a:cs typeface="Times New Roman" panose="02020603050405020304" pitchFamily="18" charset="0"/>
              </a:rPr>
              <a:t>Connection to Community Resources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2A431C2-1FD1-1AA5-5119-FB149BF0A642}"/>
              </a:ext>
            </a:extLst>
          </p:cNvPr>
          <p:cNvSpPr txBox="1">
            <a:spLocks/>
          </p:cNvSpPr>
          <p:nvPr/>
        </p:nvSpPr>
        <p:spPr>
          <a:xfrm>
            <a:off x="6681045" y="6153190"/>
            <a:ext cx="1999348" cy="424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numCol="1" spcCol="457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marR="0" lvl="0" indent="-285750" algn="l" rtl="0" eaLnBrk="1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 sz="16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1pPr>
            <a:lvl2pPr marL="1028700" marR="0" lvl="1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Courier New" panose="02070309020205020404" pitchFamily="49" charset="0"/>
              <a:buChar char="o"/>
              <a:defRPr lang="en-US"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2pPr>
            <a:lvl3pPr marL="1485900" marR="0" lvl="2" indent="-3429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25000"/>
              <a:buFont typeface="Wingdings" panose="05000000000000000000" pitchFamily="2" charset="2"/>
              <a:buChar char="§"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 Narrow"/>
                <a:cs typeface="Arial" panose="020B0604020202020204" pitchFamily="34" charset="0"/>
                <a:sym typeface="Arial Narrow"/>
              </a:defRPr>
            </a:lvl3pPr>
            <a:lvl4pPr marL="1828800" marR="0" lvl="3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2286000" marR="0" lvl="4" indent="-228600" algn="l" rtl="0" eaLnBrk="1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None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743200" marR="0" lvl="5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42900" algn="l" rtl="0" eaLnBrk="1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50">
                <a:latin typeface="+mj-lt"/>
                <a:cs typeface="Times New Roman" panose="02020603050405020304" pitchFamily="18" charset="0"/>
              </a:rPr>
              <a:t>School Amenities</a:t>
            </a:r>
          </a:p>
        </p:txBody>
      </p:sp>
      <p:pic>
        <p:nvPicPr>
          <p:cNvPr id="10" name="Picture 2" descr="Community Service icons for free download | Freepik">
            <a:extLst>
              <a:ext uri="{FF2B5EF4-FFF2-40B4-BE49-F238E27FC236}">
                <a16:creationId xmlns:a16="http://schemas.microsoft.com/office/drawing/2014/main" id="{1E73ADB0-3B29-A00F-DC9C-FF1A6E17F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73" y="5163826"/>
            <a:ext cx="967645" cy="96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Modern house icon">
            <a:extLst>
              <a:ext uri="{FF2B5EF4-FFF2-40B4-BE49-F238E27FC236}">
                <a16:creationId xmlns:a16="http://schemas.microsoft.com/office/drawing/2014/main" id="{F128C47E-30E0-7BC0-DA75-0C8517CE7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739" y="5274099"/>
            <a:ext cx="925945" cy="925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6F68696-1FE9-2EAE-AB71-BFFB68406411}"/>
              </a:ext>
            </a:extLst>
          </p:cNvPr>
          <p:cNvCxnSpPr>
            <a:cxnSpLocks/>
          </p:cNvCxnSpPr>
          <p:nvPr/>
        </p:nvCxnSpPr>
        <p:spPr>
          <a:xfrm>
            <a:off x="2101396" y="3373584"/>
            <a:ext cx="765314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91A95E-29EE-9F01-4ADD-9F5E1A83CB32}"/>
              </a:ext>
            </a:extLst>
          </p:cNvPr>
          <p:cNvCxnSpPr>
            <a:cxnSpLocks/>
          </p:cNvCxnSpPr>
          <p:nvPr/>
        </p:nvCxnSpPr>
        <p:spPr>
          <a:xfrm>
            <a:off x="2269428" y="5089373"/>
            <a:ext cx="765314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8864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3E9CB198-976C-E9C6-0166-B7EB5D16215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828497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DBBAD65-9B61-4B88-E51A-CFD2D463A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3500" dirty="0"/>
              <a:t>Small &amp; Underutilized Schools: A Central Focus for Our 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0A64A3-30AC-C14C-3AF8-147F905FCD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8DB73BED-46EA-00D0-5E43-2474BBD0AD9A}"/>
              </a:ext>
            </a:extLst>
          </p:cNvPr>
          <p:cNvSpPr txBox="1">
            <a:spLocks/>
          </p:cNvSpPr>
          <p:nvPr/>
        </p:nvSpPr>
        <p:spPr>
          <a:xfrm>
            <a:off x="530301" y="6351207"/>
            <a:ext cx="10832610" cy="2787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3023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24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108743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433513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1828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dirty="0"/>
              <a:t>Source: NCES Enrollment Files for SY2022-23</a:t>
            </a:r>
          </a:p>
        </p:txBody>
      </p:sp>
      <p:grpSp>
        <p:nvGrpSpPr>
          <p:cNvPr id="24" name="graph">
            <a:extLst>
              <a:ext uri="{FF2B5EF4-FFF2-40B4-BE49-F238E27FC236}">
                <a16:creationId xmlns:a16="http://schemas.microsoft.com/office/drawing/2014/main" id="{A381054E-93A7-D7D6-BCE1-87A8775E980D}"/>
              </a:ext>
            </a:extLst>
          </p:cNvPr>
          <p:cNvGrpSpPr/>
          <p:nvPr/>
        </p:nvGrpSpPr>
        <p:grpSpPr>
          <a:xfrm>
            <a:off x="5843056" y="1624903"/>
            <a:ext cx="5761648" cy="4559733"/>
            <a:chOff x="539496" y="2005012"/>
            <a:chExt cx="6144767" cy="4208462"/>
          </a:xfrm>
        </p:grpSpPr>
        <p:sp>
          <p:nvSpPr>
            <p:cNvPr id="25" name="rc3">
              <a:extLst>
                <a:ext uri="{FF2B5EF4-FFF2-40B4-BE49-F238E27FC236}">
                  <a16:creationId xmlns:a16="http://schemas.microsoft.com/office/drawing/2014/main" id="{DBC68F55-B634-CF27-333C-50CBEFE57863}"/>
                </a:ext>
              </a:extLst>
            </p:cNvPr>
            <p:cNvSpPr/>
            <p:nvPr/>
          </p:nvSpPr>
          <p:spPr>
            <a:xfrm>
              <a:off x="539496" y="2005012"/>
              <a:ext cx="6144767" cy="42084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26" name="rc4">
              <a:extLst>
                <a:ext uri="{FF2B5EF4-FFF2-40B4-BE49-F238E27FC236}">
                  <a16:creationId xmlns:a16="http://schemas.microsoft.com/office/drawing/2014/main" id="{B8AAD828-6B7E-025C-D462-454F45D621E3}"/>
                </a:ext>
              </a:extLst>
            </p:cNvPr>
            <p:cNvSpPr/>
            <p:nvPr/>
          </p:nvSpPr>
          <p:spPr>
            <a:xfrm>
              <a:off x="643879" y="2379463"/>
              <a:ext cx="5970795" cy="359827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7" name="rc5">
              <a:extLst>
                <a:ext uri="{FF2B5EF4-FFF2-40B4-BE49-F238E27FC236}">
                  <a16:creationId xmlns:a16="http://schemas.microsoft.com/office/drawing/2014/main" id="{6A06BE23-3298-4167-6B93-04CDBD502BAF}"/>
                </a:ext>
              </a:extLst>
            </p:cNvPr>
            <p:cNvSpPr/>
            <p:nvPr/>
          </p:nvSpPr>
          <p:spPr>
            <a:xfrm>
              <a:off x="753101" y="3353113"/>
              <a:ext cx="655331" cy="2624622"/>
            </a:xfrm>
            <a:prstGeom prst="rect">
              <a:avLst/>
            </a:prstGeom>
            <a:solidFill>
              <a:srgbClr val="8B0000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8" name="rc6">
              <a:extLst>
                <a:ext uri="{FF2B5EF4-FFF2-40B4-BE49-F238E27FC236}">
                  <a16:creationId xmlns:a16="http://schemas.microsoft.com/office/drawing/2014/main" id="{829CBD47-5E26-DD00-5B19-94443B957F33}"/>
                </a:ext>
              </a:extLst>
            </p:cNvPr>
            <p:cNvSpPr/>
            <p:nvPr/>
          </p:nvSpPr>
          <p:spPr>
            <a:xfrm>
              <a:off x="1481247" y="3776439"/>
              <a:ext cx="655331" cy="2201296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29" name="rc7">
              <a:extLst>
                <a:ext uri="{FF2B5EF4-FFF2-40B4-BE49-F238E27FC236}">
                  <a16:creationId xmlns:a16="http://schemas.microsoft.com/office/drawing/2014/main" id="{647F6F34-B740-D324-84AF-323773CAEE0A}"/>
                </a:ext>
              </a:extLst>
            </p:cNvPr>
            <p:cNvSpPr/>
            <p:nvPr/>
          </p:nvSpPr>
          <p:spPr>
            <a:xfrm>
              <a:off x="2209392" y="3886504"/>
              <a:ext cx="655331" cy="2091231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0" name="rc8">
              <a:extLst>
                <a:ext uri="{FF2B5EF4-FFF2-40B4-BE49-F238E27FC236}">
                  <a16:creationId xmlns:a16="http://schemas.microsoft.com/office/drawing/2014/main" id="{EACF73F7-AB51-C718-1D59-678BF81F51D7}"/>
                </a:ext>
              </a:extLst>
            </p:cNvPr>
            <p:cNvSpPr/>
            <p:nvPr/>
          </p:nvSpPr>
          <p:spPr>
            <a:xfrm>
              <a:off x="2937538" y="3945770"/>
              <a:ext cx="655331" cy="2031965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1" name="rc9">
              <a:extLst>
                <a:ext uri="{FF2B5EF4-FFF2-40B4-BE49-F238E27FC236}">
                  <a16:creationId xmlns:a16="http://schemas.microsoft.com/office/drawing/2014/main" id="{04BA0FE5-133B-57D4-7C99-9BA9BF78C088}"/>
                </a:ext>
              </a:extLst>
            </p:cNvPr>
            <p:cNvSpPr/>
            <p:nvPr/>
          </p:nvSpPr>
          <p:spPr>
            <a:xfrm>
              <a:off x="3665684" y="3966936"/>
              <a:ext cx="655331" cy="2010799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2" name="rc10">
              <a:extLst>
                <a:ext uri="{FF2B5EF4-FFF2-40B4-BE49-F238E27FC236}">
                  <a16:creationId xmlns:a16="http://schemas.microsoft.com/office/drawing/2014/main" id="{177C7D49-AAAD-31A4-D4E9-02CE611527C7}"/>
                </a:ext>
              </a:extLst>
            </p:cNvPr>
            <p:cNvSpPr/>
            <p:nvPr/>
          </p:nvSpPr>
          <p:spPr>
            <a:xfrm>
              <a:off x="4393830" y="4051601"/>
              <a:ext cx="655331" cy="1926134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3" name="rc11">
              <a:extLst>
                <a:ext uri="{FF2B5EF4-FFF2-40B4-BE49-F238E27FC236}">
                  <a16:creationId xmlns:a16="http://schemas.microsoft.com/office/drawing/2014/main" id="{9C0AD079-A457-85B4-BC2B-C5F0DE2D3DBF}"/>
                </a:ext>
              </a:extLst>
            </p:cNvPr>
            <p:cNvSpPr/>
            <p:nvPr/>
          </p:nvSpPr>
          <p:spPr>
            <a:xfrm>
              <a:off x="5121976" y="4432595"/>
              <a:ext cx="655331" cy="1545140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4" name="rc12">
              <a:extLst>
                <a:ext uri="{FF2B5EF4-FFF2-40B4-BE49-F238E27FC236}">
                  <a16:creationId xmlns:a16="http://schemas.microsoft.com/office/drawing/2014/main" id="{4AE8C202-EE90-93EE-932D-D3DC9D6AE9A2}"/>
                </a:ext>
              </a:extLst>
            </p:cNvPr>
            <p:cNvSpPr/>
            <p:nvPr/>
          </p:nvSpPr>
          <p:spPr>
            <a:xfrm>
              <a:off x="5850121" y="4593459"/>
              <a:ext cx="655331" cy="1384276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35" name="tx13">
              <a:extLst>
                <a:ext uri="{FF2B5EF4-FFF2-40B4-BE49-F238E27FC236}">
                  <a16:creationId xmlns:a16="http://schemas.microsoft.com/office/drawing/2014/main" id="{4FBB9802-AF6D-BA3B-7862-B034B9A7162E}"/>
                </a:ext>
              </a:extLst>
            </p:cNvPr>
            <p:cNvSpPr/>
            <p:nvPr/>
          </p:nvSpPr>
          <p:spPr>
            <a:xfrm>
              <a:off x="940460" y="3217236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62%</a:t>
              </a:r>
            </a:p>
          </p:txBody>
        </p:sp>
        <p:sp>
          <p:nvSpPr>
            <p:cNvPr id="36" name="tx14">
              <a:extLst>
                <a:ext uri="{FF2B5EF4-FFF2-40B4-BE49-F238E27FC236}">
                  <a16:creationId xmlns:a16="http://schemas.microsoft.com/office/drawing/2014/main" id="{02678AE1-40DB-BB85-894C-0194947710DF}"/>
                </a:ext>
              </a:extLst>
            </p:cNvPr>
            <p:cNvSpPr/>
            <p:nvPr/>
          </p:nvSpPr>
          <p:spPr>
            <a:xfrm>
              <a:off x="1668606" y="3640562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52%</a:t>
              </a:r>
            </a:p>
          </p:txBody>
        </p:sp>
        <p:sp>
          <p:nvSpPr>
            <p:cNvPr id="37" name="tx15">
              <a:extLst>
                <a:ext uri="{FF2B5EF4-FFF2-40B4-BE49-F238E27FC236}">
                  <a16:creationId xmlns:a16="http://schemas.microsoft.com/office/drawing/2014/main" id="{1482C11D-B881-7768-1804-908AF93EE18D}"/>
                </a:ext>
              </a:extLst>
            </p:cNvPr>
            <p:cNvSpPr/>
            <p:nvPr/>
          </p:nvSpPr>
          <p:spPr>
            <a:xfrm>
              <a:off x="2396752" y="3750627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49%</a:t>
              </a:r>
            </a:p>
          </p:txBody>
        </p:sp>
        <p:sp>
          <p:nvSpPr>
            <p:cNvPr id="38" name="tx16">
              <a:extLst>
                <a:ext uri="{FF2B5EF4-FFF2-40B4-BE49-F238E27FC236}">
                  <a16:creationId xmlns:a16="http://schemas.microsoft.com/office/drawing/2014/main" id="{78D1A262-E0C6-D98B-1B85-9B34A6920649}"/>
                </a:ext>
              </a:extLst>
            </p:cNvPr>
            <p:cNvSpPr/>
            <p:nvPr/>
          </p:nvSpPr>
          <p:spPr>
            <a:xfrm>
              <a:off x="3124897" y="3809893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48%</a:t>
              </a:r>
            </a:p>
          </p:txBody>
        </p:sp>
        <p:sp>
          <p:nvSpPr>
            <p:cNvPr id="39" name="tx17">
              <a:extLst>
                <a:ext uri="{FF2B5EF4-FFF2-40B4-BE49-F238E27FC236}">
                  <a16:creationId xmlns:a16="http://schemas.microsoft.com/office/drawing/2014/main" id="{4343687A-9B69-6176-614E-1CF47BB605E9}"/>
                </a:ext>
              </a:extLst>
            </p:cNvPr>
            <p:cNvSpPr/>
            <p:nvPr/>
          </p:nvSpPr>
          <p:spPr>
            <a:xfrm>
              <a:off x="3853043" y="3831059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48%</a:t>
              </a:r>
            </a:p>
          </p:txBody>
        </p:sp>
        <p:sp>
          <p:nvSpPr>
            <p:cNvPr id="40" name="tx18">
              <a:extLst>
                <a:ext uri="{FF2B5EF4-FFF2-40B4-BE49-F238E27FC236}">
                  <a16:creationId xmlns:a16="http://schemas.microsoft.com/office/drawing/2014/main" id="{E9008DB7-2649-D2BF-58C1-4B7597A99CCB}"/>
                </a:ext>
              </a:extLst>
            </p:cNvPr>
            <p:cNvSpPr/>
            <p:nvPr/>
          </p:nvSpPr>
          <p:spPr>
            <a:xfrm>
              <a:off x="4581189" y="3915724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46%</a:t>
              </a:r>
            </a:p>
          </p:txBody>
        </p:sp>
        <p:sp>
          <p:nvSpPr>
            <p:cNvPr id="41" name="tx19">
              <a:extLst>
                <a:ext uri="{FF2B5EF4-FFF2-40B4-BE49-F238E27FC236}">
                  <a16:creationId xmlns:a16="http://schemas.microsoft.com/office/drawing/2014/main" id="{F2F931EB-C8F1-5F08-D918-71CC78B80B6C}"/>
                </a:ext>
              </a:extLst>
            </p:cNvPr>
            <p:cNvSpPr/>
            <p:nvPr/>
          </p:nvSpPr>
          <p:spPr>
            <a:xfrm>
              <a:off x="5309335" y="4296718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36%</a:t>
              </a:r>
            </a:p>
          </p:txBody>
        </p:sp>
        <p:sp>
          <p:nvSpPr>
            <p:cNvPr id="42" name="tx20">
              <a:extLst>
                <a:ext uri="{FF2B5EF4-FFF2-40B4-BE49-F238E27FC236}">
                  <a16:creationId xmlns:a16="http://schemas.microsoft.com/office/drawing/2014/main" id="{6411A934-B1E1-F584-CD15-00A3E8F88BE2}"/>
                </a:ext>
              </a:extLst>
            </p:cNvPr>
            <p:cNvSpPr/>
            <p:nvPr/>
          </p:nvSpPr>
          <p:spPr>
            <a:xfrm>
              <a:off x="6037481" y="4457582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33%</a:t>
              </a:r>
            </a:p>
          </p:txBody>
        </p:sp>
        <p:sp>
          <p:nvSpPr>
            <p:cNvPr id="43" name="pl21">
              <a:extLst>
                <a:ext uri="{FF2B5EF4-FFF2-40B4-BE49-F238E27FC236}">
                  <a16:creationId xmlns:a16="http://schemas.microsoft.com/office/drawing/2014/main" id="{C40BBFBC-58B2-3C36-872C-CD8D1E0720C7}"/>
                </a:ext>
              </a:extLst>
            </p:cNvPr>
            <p:cNvSpPr/>
            <p:nvPr/>
          </p:nvSpPr>
          <p:spPr>
            <a:xfrm>
              <a:off x="643879" y="5977735"/>
              <a:ext cx="5970795" cy="0"/>
            </a:xfrm>
            <a:custGeom>
              <a:avLst/>
              <a:gdLst/>
              <a:ahLst/>
              <a:cxnLst/>
              <a:rect l="0" t="0" r="0" b="0"/>
              <a:pathLst>
                <a:path w="5970795">
                  <a:moveTo>
                    <a:pt x="0" y="0"/>
                  </a:moveTo>
                  <a:lnTo>
                    <a:pt x="5970795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4" name="pl22">
              <a:extLst>
                <a:ext uri="{FF2B5EF4-FFF2-40B4-BE49-F238E27FC236}">
                  <a16:creationId xmlns:a16="http://schemas.microsoft.com/office/drawing/2014/main" id="{3C65191B-6354-467A-F654-63BDF9642CE9}"/>
                </a:ext>
              </a:extLst>
            </p:cNvPr>
            <p:cNvSpPr/>
            <p:nvPr/>
          </p:nvSpPr>
          <p:spPr>
            <a:xfrm>
              <a:off x="1080767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5" name="pl23">
              <a:extLst>
                <a:ext uri="{FF2B5EF4-FFF2-40B4-BE49-F238E27FC236}">
                  <a16:creationId xmlns:a16="http://schemas.microsoft.com/office/drawing/2014/main" id="{FBE49A7A-8586-A828-AAB6-3A0FC446DB62}"/>
                </a:ext>
              </a:extLst>
            </p:cNvPr>
            <p:cNvSpPr/>
            <p:nvPr/>
          </p:nvSpPr>
          <p:spPr>
            <a:xfrm>
              <a:off x="1808912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6" name="pl24">
              <a:extLst>
                <a:ext uri="{FF2B5EF4-FFF2-40B4-BE49-F238E27FC236}">
                  <a16:creationId xmlns:a16="http://schemas.microsoft.com/office/drawing/2014/main" id="{95E45736-8A41-5B76-A1CC-C60960283474}"/>
                </a:ext>
              </a:extLst>
            </p:cNvPr>
            <p:cNvSpPr/>
            <p:nvPr/>
          </p:nvSpPr>
          <p:spPr>
            <a:xfrm>
              <a:off x="2537058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7" name="pl25">
              <a:extLst>
                <a:ext uri="{FF2B5EF4-FFF2-40B4-BE49-F238E27FC236}">
                  <a16:creationId xmlns:a16="http://schemas.microsoft.com/office/drawing/2014/main" id="{28692652-AD60-76D4-9DB5-4A40FECC3EA2}"/>
                </a:ext>
              </a:extLst>
            </p:cNvPr>
            <p:cNvSpPr/>
            <p:nvPr/>
          </p:nvSpPr>
          <p:spPr>
            <a:xfrm>
              <a:off x="3265204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8" name="pl26">
              <a:extLst>
                <a:ext uri="{FF2B5EF4-FFF2-40B4-BE49-F238E27FC236}">
                  <a16:creationId xmlns:a16="http://schemas.microsoft.com/office/drawing/2014/main" id="{DC006ACD-F3AD-65C5-2C9B-C290D1461011}"/>
                </a:ext>
              </a:extLst>
            </p:cNvPr>
            <p:cNvSpPr/>
            <p:nvPr/>
          </p:nvSpPr>
          <p:spPr>
            <a:xfrm>
              <a:off x="3993350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49" name="pl27">
              <a:extLst>
                <a:ext uri="{FF2B5EF4-FFF2-40B4-BE49-F238E27FC236}">
                  <a16:creationId xmlns:a16="http://schemas.microsoft.com/office/drawing/2014/main" id="{FA927B35-EC82-9591-47B8-E61FE4E3A7A2}"/>
                </a:ext>
              </a:extLst>
            </p:cNvPr>
            <p:cNvSpPr/>
            <p:nvPr/>
          </p:nvSpPr>
          <p:spPr>
            <a:xfrm>
              <a:off x="4721495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0" name="pl28">
              <a:extLst>
                <a:ext uri="{FF2B5EF4-FFF2-40B4-BE49-F238E27FC236}">
                  <a16:creationId xmlns:a16="http://schemas.microsoft.com/office/drawing/2014/main" id="{A74214CE-D3D4-E8AD-36C3-1CD1E3AC4424}"/>
                </a:ext>
              </a:extLst>
            </p:cNvPr>
            <p:cNvSpPr/>
            <p:nvPr/>
          </p:nvSpPr>
          <p:spPr>
            <a:xfrm>
              <a:off x="5449641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1" name="pl29">
              <a:extLst>
                <a:ext uri="{FF2B5EF4-FFF2-40B4-BE49-F238E27FC236}">
                  <a16:creationId xmlns:a16="http://schemas.microsoft.com/office/drawing/2014/main" id="{4944F31A-6AB3-753A-998B-1558AAF6F517}"/>
                </a:ext>
              </a:extLst>
            </p:cNvPr>
            <p:cNvSpPr/>
            <p:nvPr/>
          </p:nvSpPr>
          <p:spPr>
            <a:xfrm>
              <a:off x="6177787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52" name="tx30">
              <a:extLst>
                <a:ext uri="{FF2B5EF4-FFF2-40B4-BE49-F238E27FC236}">
                  <a16:creationId xmlns:a16="http://schemas.microsoft.com/office/drawing/2014/main" id="{93D3FD15-6A4E-32A9-E9A0-850B86312211}"/>
                </a:ext>
              </a:extLst>
            </p:cNvPr>
            <p:cNvSpPr/>
            <p:nvPr/>
          </p:nvSpPr>
          <p:spPr>
            <a:xfrm>
              <a:off x="829170" y="6016846"/>
              <a:ext cx="503192" cy="1035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Pittsburgh</a:t>
              </a:r>
            </a:p>
          </p:txBody>
        </p:sp>
        <p:sp>
          <p:nvSpPr>
            <p:cNvPr id="53" name="tx31">
              <a:extLst>
                <a:ext uri="{FF2B5EF4-FFF2-40B4-BE49-F238E27FC236}">
                  <a16:creationId xmlns:a16="http://schemas.microsoft.com/office/drawing/2014/main" id="{E8E606F8-FCDC-860B-5FD1-DEC21508F233}"/>
                </a:ext>
              </a:extLst>
            </p:cNvPr>
            <p:cNvSpPr/>
            <p:nvPr/>
          </p:nvSpPr>
          <p:spPr>
            <a:xfrm>
              <a:off x="1402036" y="6015482"/>
              <a:ext cx="813752" cy="104884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Indianapolis (IN)</a:t>
              </a:r>
            </a:p>
          </p:txBody>
        </p:sp>
        <p:sp>
          <p:nvSpPr>
            <p:cNvPr id="54" name="tx32">
              <a:extLst>
                <a:ext uri="{FF2B5EF4-FFF2-40B4-BE49-F238E27FC236}">
                  <a16:creationId xmlns:a16="http://schemas.microsoft.com/office/drawing/2014/main" id="{E12AAFD0-5EB7-DFC0-4406-FD352E4B711A}"/>
                </a:ext>
              </a:extLst>
            </p:cNvPr>
            <p:cNvSpPr/>
            <p:nvPr/>
          </p:nvSpPr>
          <p:spPr>
            <a:xfrm>
              <a:off x="2192365" y="6015427"/>
              <a:ext cx="689386" cy="10493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Portland (OR)</a:t>
              </a:r>
            </a:p>
          </p:txBody>
        </p:sp>
        <p:sp>
          <p:nvSpPr>
            <p:cNvPr id="55" name="tx33">
              <a:extLst>
                <a:ext uri="{FF2B5EF4-FFF2-40B4-BE49-F238E27FC236}">
                  <a16:creationId xmlns:a16="http://schemas.microsoft.com/office/drawing/2014/main" id="{40F792BF-C403-34DB-5101-CEE1001D8DB9}"/>
                </a:ext>
              </a:extLst>
            </p:cNvPr>
            <p:cNvSpPr/>
            <p:nvPr/>
          </p:nvSpPr>
          <p:spPr>
            <a:xfrm>
              <a:off x="2846022" y="6015427"/>
              <a:ext cx="838363" cy="10493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Toledo City (OH)</a:t>
              </a:r>
            </a:p>
          </p:txBody>
        </p:sp>
        <p:sp>
          <p:nvSpPr>
            <p:cNvPr id="56" name="tx34">
              <a:extLst>
                <a:ext uri="{FF2B5EF4-FFF2-40B4-BE49-F238E27FC236}">
                  <a16:creationId xmlns:a16="http://schemas.microsoft.com/office/drawing/2014/main" id="{278169CF-FA73-0DF9-57CD-D4E9B8580D82}"/>
                </a:ext>
              </a:extLst>
            </p:cNvPr>
            <p:cNvSpPr/>
            <p:nvPr/>
          </p:nvSpPr>
          <p:spPr>
            <a:xfrm>
              <a:off x="3599052" y="6015427"/>
              <a:ext cx="788595" cy="10493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Akron City (OH)</a:t>
              </a:r>
            </a:p>
          </p:txBody>
        </p:sp>
        <p:sp>
          <p:nvSpPr>
            <p:cNvPr id="57" name="tx35">
              <a:extLst>
                <a:ext uri="{FF2B5EF4-FFF2-40B4-BE49-F238E27FC236}">
                  <a16:creationId xmlns:a16="http://schemas.microsoft.com/office/drawing/2014/main" id="{6BDCEF34-45E2-FA38-D73D-3857AB92DA14}"/>
                </a:ext>
              </a:extLst>
            </p:cNvPr>
            <p:cNvSpPr/>
            <p:nvPr/>
          </p:nvSpPr>
          <p:spPr>
            <a:xfrm>
              <a:off x="4336447" y="6015482"/>
              <a:ext cx="770096" cy="104884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Rochester (NY)</a:t>
              </a:r>
            </a:p>
          </p:txBody>
        </p:sp>
        <p:sp>
          <p:nvSpPr>
            <p:cNvPr id="58" name="tx36">
              <a:extLst>
                <a:ext uri="{FF2B5EF4-FFF2-40B4-BE49-F238E27FC236}">
                  <a16:creationId xmlns:a16="http://schemas.microsoft.com/office/drawing/2014/main" id="{110CB367-2070-8180-ACC6-4E1DBD3C551E}"/>
                </a:ext>
              </a:extLst>
            </p:cNvPr>
            <p:cNvSpPr/>
            <p:nvPr/>
          </p:nvSpPr>
          <p:spPr>
            <a:xfrm>
              <a:off x="5145303" y="6015482"/>
              <a:ext cx="608677" cy="104884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Buffalo (NY)</a:t>
              </a:r>
            </a:p>
          </p:txBody>
        </p:sp>
        <p:sp>
          <p:nvSpPr>
            <p:cNvPr id="59" name="tx37">
              <a:extLst>
                <a:ext uri="{FF2B5EF4-FFF2-40B4-BE49-F238E27FC236}">
                  <a16:creationId xmlns:a16="http://schemas.microsoft.com/office/drawing/2014/main" id="{DC1DE442-1EF2-39F6-55BC-D662002DCDCA}"/>
                </a:ext>
              </a:extLst>
            </p:cNvPr>
            <p:cNvSpPr/>
            <p:nvPr/>
          </p:nvSpPr>
          <p:spPr>
            <a:xfrm>
              <a:off x="5795849" y="6015427"/>
              <a:ext cx="763875" cy="10493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Cincinnati (OH)</a:t>
              </a:r>
            </a:p>
          </p:txBody>
        </p:sp>
        <p:sp>
          <p:nvSpPr>
            <p:cNvPr id="60" name="tx38">
              <a:extLst>
                <a:ext uri="{FF2B5EF4-FFF2-40B4-BE49-F238E27FC236}">
                  <a16:creationId xmlns:a16="http://schemas.microsoft.com/office/drawing/2014/main" id="{43F26231-E52E-1A60-0A25-E61C0A29422E}"/>
                </a:ext>
              </a:extLst>
            </p:cNvPr>
            <p:cNvSpPr/>
            <p:nvPr/>
          </p:nvSpPr>
          <p:spPr>
            <a:xfrm>
              <a:off x="1161466" y="2150103"/>
              <a:ext cx="4037210" cy="1922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 dirty="0">
                  <a:solidFill>
                    <a:srgbClr val="000000">
                      <a:alpha val="100000"/>
                    </a:srgbClr>
                  </a:solidFill>
                  <a:latin typeface="Arial Narrow"/>
                  <a:cs typeface="Arial Narrow"/>
                </a:rPr>
                <a:t>% Small Schools in Peer Districts</a:t>
              </a:r>
            </a:p>
          </p:txBody>
        </p:sp>
        <p:sp>
          <p:nvSpPr>
            <p:cNvPr id="61" name="tx31">
              <a:extLst>
                <a:ext uri="{FF2B5EF4-FFF2-40B4-BE49-F238E27FC236}">
                  <a16:creationId xmlns:a16="http://schemas.microsoft.com/office/drawing/2014/main" id="{15EF09E7-FBDD-88C1-02B3-2BD94BAFE91E}"/>
                </a:ext>
              </a:extLst>
            </p:cNvPr>
            <p:cNvSpPr/>
            <p:nvPr/>
          </p:nvSpPr>
          <p:spPr>
            <a:xfrm>
              <a:off x="1402036" y="6014946"/>
              <a:ext cx="813752" cy="104884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Indianapolis (IN)</a:t>
              </a:r>
            </a:p>
          </p:txBody>
        </p:sp>
        <p:sp>
          <p:nvSpPr>
            <p:cNvPr id="62" name="tx32">
              <a:extLst>
                <a:ext uri="{FF2B5EF4-FFF2-40B4-BE49-F238E27FC236}">
                  <a16:creationId xmlns:a16="http://schemas.microsoft.com/office/drawing/2014/main" id="{6EBB6818-7A09-8794-975E-2C39BE0E154F}"/>
                </a:ext>
              </a:extLst>
            </p:cNvPr>
            <p:cNvSpPr/>
            <p:nvPr/>
          </p:nvSpPr>
          <p:spPr>
            <a:xfrm>
              <a:off x="2192366" y="6014891"/>
              <a:ext cx="689386" cy="10493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Portland (OR)</a:t>
              </a:r>
            </a:p>
          </p:txBody>
        </p:sp>
        <p:sp>
          <p:nvSpPr>
            <p:cNvPr id="63" name="tx33">
              <a:extLst>
                <a:ext uri="{FF2B5EF4-FFF2-40B4-BE49-F238E27FC236}">
                  <a16:creationId xmlns:a16="http://schemas.microsoft.com/office/drawing/2014/main" id="{ED2A6FD7-FB56-9B37-BBCF-4E2DAE5B2DE4}"/>
                </a:ext>
              </a:extLst>
            </p:cNvPr>
            <p:cNvSpPr/>
            <p:nvPr/>
          </p:nvSpPr>
          <p:spPr>
            <a:xfrm>
              <a:off x="2846023" y="6014891"/>
              <a:ext cx="838363" cy="10493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Toledo City (OH)</a:t>
              </a:r>
            </a:p>
          </p:txBody>
        </p:sp>
        <p:sp>
          <p:nvSpPr>
            <p:cNvPr id="64" name="tx34">
              <a:extLst>
                <a:ext uri="{FF2B5EF4-FFF2-40B4-BE49-F238E27FC236}">
                  <a16:creationId xmlns:a16="http://schemas.microsoft.com/office/drawing/2014/main" id="{D3B79C77-1C46-DD02-2385-1E90DE18481E}"/>
                </a:ext>
              </a:extLst>
            </p:cNvPr>
            <p:cNvSpPr/>
            <p:nvPr/>
          </p:nvSpPr>
          <p:spPr>
            <a:xfrm>
              <a:off x="3599052" y="6014891"/>
              <a:ext cx="788595" cy="10493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Akron City (OH)</a:t>
              </a:r>
            </a:p>
          </p:txBody>
        </p:sp>
        <p:sp>
          <p:nvSpPr>
            <p:cNvPr id="65" name="tx35">
              <a:extLst>
                <a:ext uri="{FF2B5EF4-FFF2-40B4-BE49-F238E27FC236}">
                  <a16:creationId xmlns:a16="http://schemas.microsoft.com/office/drawing/2014/main" id="{E276E06C-EB4F-C57E-FE13-3994AEFC204C}"/>
                </a:ext>
              </a:extLst>
            </p:cNvPr>
            <p:cNvSpPr/>
            <p:nvPr/>
          </p:nvSpPr>
          <p:spPr>
            <a:xfrm>
              <a:off x="4336447" y="6014946"/>
              <a:ext cx="770096" cy="104884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 dirty="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Rochester (NY)</a:t>
              </a:r>
            </a:p>
          </p:txBody>
        </p:sp>
        <p:sp>
          <p:nvSpPr>
            <p:cNvPr id="66" name="tx36">
              <a:extLst>
                <a:ext uri="{FF2B5EF4-FFF2-40B4-BE49-F238E27FC236}">
                  <a16:creationId xmlns:a16="http://schemas.microsoft.com/office/drawing/2014/main" id="{7D7D86F3-7D39-B7F4-E5F5-507E22B45C93}"/>
                </a:ext>
              </a:extLst>
            </p:cNvPr>
            <p:cNvSpPr/>
            <p:nvPr/>
          </p:nvSpPr>
          <p:spPr>
            <a:xfrm>
              <a:off x="5145303" y="6014946"/>
              <a:ext cx="608677" cy="104884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Buffalo (NY)</a:t>
              </a:r>
            </a:p>
          </p:txBody>
        </p:sp>
        <p:sp>
          <p:nvSpPr>
            <p:cNvPr id="67" name="tx37">
              <a:extLst>
                <a:ext uri="{FF2B5EF4-FFF2-40B4-BE49-F238E27FC236}">
                  <a16:creationId xmlns:a16="http://schemas.microsoft.com/office/drawing/2014/main" id="{D553E0C2-CF2A-BF5B-7097-7D74009B300C}"/>
                </a:ext>
              </a:extLst>
            </p:cNvPr>
            <p:cNvSpPr/>
            <p:nvPr/>
          </p:nvSpPr>
          <p:spPr>
            <a:xfrm>
              <a:off x="5795850" y="6014891"/>
              <a:ext cx="763875" cy="10493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Cincinnati (OH)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FD1F4DBF-1213-ACC4-BA07-DEB702FA6A29}"/>
              </a:ext>
            </a:extLst>
          </p:cNvPr>
          <p:cNvSpPr txBox="1"/>
          <p:nvPr/>
        </p:nvSpPr>
        <p:spPr>
          <a:xfrm>
            <a:off x="5776964" y="6184636"/>
            <a:ext cx="62276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dirty="0"/>
              <a:t>Districts included in this chart are districts with a similar need profile and size as PPS (except for Portland, which is included due to their similarity to Pittsburgh in circumventing geographic barriers)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0FCC57C-7FC6-BBE9-FF9D-6D7CACAD4EC2}"/>
              </a:ext>
            </a:extLst>
          </p:cNvPr>
          <p:cNvSpPr/>
          <p:nvPr/>
        </p:nvSpPr>
        <p:spPr>
          <a:xfrm>
            <a:off x="9114060" y="2134715"/>
            <a:ext cx="2713449" cy="128816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For analytic purposes, we define “small” as: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r>
              <a:rPr lang="en-US" sz="1400" b="1" dirty="0">
                <a:solidFill>
                  <a:schemeClr val="tx1"/>
                </a:solidFill>
              </a:rPr>
              <a:t>ES/K-8</a:t>
            </a:r>
            <a:r>
              <a:rPr lang="en-US" sz="1400" dirty="0">
                <a:solidFill>
                  <a:schemeClr val="tx1"/>
                </a:solidFill>
              </a:rPr>
              <a:t>: 350 or smaller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MS/HS: </a:t>
            </a:r>
            <a:r>
              <a:rPr lang="en-US" sz="1400" dirty="0">
                <a:solidFill>
                  <a:schemeClr val="tx1"/>
                </a:solidFill>
              </a:rPr>
              <a:t>500 or smaller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grpSp>
        <p:nvGrpSpPr>
          <p:cNvPr id="71" name="graph">
            <a:extLst>
              <a:ext uri="{FF2B5EF4-FFF2-40B4-BE49-F238E27FC236}">
                <a16:creationId xmlns:a16="http://schemas.microsoft.com/office/drawing/2014/main" id="{33126E3B-0356-8C6C-2CFB-0F861036AEE1}"/>
              </a:ext>
            </a:extLst>
          </p:cNvPr>
          <p:cNvGrpSpPr/>
          <p:nvPr/>
        </p:nvGrpSpPr>
        <p:grpSpPr>
          <a:xfrm>
            <a:off x="187435" y="1624902"/>
            <a:ext cx="5737531" cy="4626127"/>
            <a:chOff x="539496" y="2005013"/>
            <a:chExt cx="6144767" cy="4208461"/>
          </a:xfrm>
        </p:grpSpPr>
        <p:sp>
          <p:nvSpPr>
            <p:cNvPr id="72" name="rc3">
              <a:extLst>
                <a:ext uri="{FF2B5EF4-FFF2-40B4-BE49-F238E27FC236}">
                  <a16:creationId xmlns:a16="http://schemas.microsoft.com/office/drawing/2014/main" id="{E7AFD0C7-0B51-400A-19EC-D3ADF0DCB810}"/>
                </a:ext>
              </a:extLst>
            </p:cNvPr>
            <p:cNvSpPr/>
            <p:nvPr/>
          </p:nvSpPr>
          <p:spPr>
            <a:xfrm>
              <a:off x="539496" y="2005013"/>
              <a:ext cx="6144767" cy="4208461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3550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73" name="rc4">
              <a:extLst>
                <a:ext uri="{FF2B5EF4-FFF2-40B4-BE49-F238E27FC236}">
                  <a16:creationId xmlns:a16="http://schemas.microsoft.com/office/drawing/2014/main" id="{50DFF790-C5FA-5F39-4D34-9028D520BA30}"/>
                </a:ext>
              </a:extLst>
            </p:cNvPr>
            <p:cNvSpPr/>
            <p:nvPr/>
          </p:nvSpPr>
          <p:spPr>
            <a:xfrm>
              <a:off x="643879" y="2379463"/>
              <a:ext cx="5970795" cy="359827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4" name="rc5">
              <a:extLst>
                <a:ext uri="{FF2B5EF4-FFF2-40B4-BE49-F238E27FC236}">
                  <a16:creationId xmlns:a16="http://schemas.microsoft.com/office/drawing/2014/main" id="{ED62C866-7A31-8EF4-414E-1926E4CBDF83}"/>
                </a:ext>
              </a:extLst>
            </p:cNvPr>
            <p:cNvSpPr/>
            <p:nvPr/>
          </p:nvSpPr>
          <p:spPr>
            <a:xfrm>
              <a:off x="731685" y="3746807"/>
              <a:ext cx="526834" cy="2230928"/>
            </a:xfrm>
            <a:prstGeom prst="rect">
              <a:avLst/>
            </a:prstGeom>
            <a:solidFill>
              <a:srgbClr val="8B0000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5" name="rc6">
              <a:extLst>
                <a:ext uri="{FF2B5EF4-FFF2-40B4-BE49-F238E27FC236}">
                  <a16:creationId xmlns:a16="http://schemas.microsoft.com/office/drawing/2014/main" id="{DFDED15B-C667-D693-62E2-7E3C4B346869}"/>
                </a:ext>
              </a:extLst>
            </p:cNvPr>
            <p:cNvSpPr/>
            <p:nvPr/>
          </p:nvSpPr>
          <p:spPr>
            <a:xfrm>
              <a:off x="1317057" y="4072768"/>
              <a:ext cx="526834" cy="1904967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6" name="rc7">
              <a:extLst>
                <a:ext uri="{FF2B5EF4-FFF2-40B4-BE49-F238E27FC236}">
                  <a16:creationId xmlns:a16="http://schemas.microsoft.com/office/drawing/2014/main" id="{B015C40E-D795-9F7F-B81B-B39DA4A14A41}"/>
                </a:ext>
              </a:extLst>
            </p:cNvPr>
            <p:cNvSpPr/>
            <p:nvPr/>
          </p:nvSpPr>
          <p:spPr>
            <a:xfrm>
              <a:off x="1902429" y="4178599"/>
              <a:ext cx="526834" cy="1799136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7" name="rc8">
              <a:extLst>
                <a:ext uri="{FF2B5EF4-FFF2-40B4-BE49-F238E27FC236}">
                  <a16:creationId xmlns:a16="http://schemas.microsoft.com/office/drawing/2014/main" id="{9BA7C454-E713-BF20-B833-D5F6F043495D}"/>
                </a:ext>
              </a:extLst>
            </p:cNvPr>
            <p:cNvSpPr/>
            <p:nvPr/>
          </p:nvSpPr>
          <p:spPr>
            <a:xfrm>
              <a:off x="2487801" y="4416221"/>
              <a:ext cx="526834" cy="1561514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8" name="rc9">
              <a:extLst>
                <a:ext uri="{FF2B5EF4-FFF2-40B4-BE49-F238E27FC236}">
                  <a16:creationId xmlns:a16="http://schemas.microsoft.com/office/drawing/2014/main" id="{32711553-8AB7-A390-57C4-3F367DA863BD}"/>
                </a:ext>
              </a:extLst>
            </p:cNvPr>
            <p:cNvSpPr/>
            <p:nvPr/>
          </p:nvSpPr>
          <p:spPr>
            <a:xfrm>
              <a:off x="3073173" y="4462673"/>
              <a:ext cx="526834" cy="1515062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9" name="rc10">
              <a:extLst>
                <a:ext uri="{FF2B5EF4-FFF2-40B4-BE49-F238E27FC236}">
                  <a16:creationId xmlns:a16="http://schemas.microsoft.com/office/drawing/2014/main" id="{B33F94AE-2DB0-C781-8D7B-1FEC71D76686}"/>
                </a:ext>
              </a:extLst>
            </p:cNvPr>
            <p:cNvSpPr/>
            <p:nvPr/>
          </p:nvSpPr>
          <p:spPr>
            <a:xfrm>
              <a:off x="3658545" y="4538426"/>
              <a:ext cx="526834" cy="1439308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0" name="rc11">
              <a:extLst>
                <a:ext uri="{FF2B5EF4-FFF2-40B4-BE49-F238E27FC236}">
                  <a16:creationId xmlns:a16="http://schemas.microsoft.com/office/drawing/2014/main" id="{37E86E4A-6B56-9A22-12F2-E8CE7573DBF7}"/>
                </a:ext>
              </a:extLst>
            </p:cNvPr>
            <p:cNvSpPr/>
            <p:nvPr/>
          </p:nvSpPr>
          <p:spPr>
            <a:xfrm>
              <a:off x="4243917" y="4669273"/>
              <a:ext cx="526834" cy="1308462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1" name="rc12">
              <a:extLst>
                <a:ext uri="{FF2B5EF4-FFF2-40B4-BE49-F238E27FC236}">
                  <a16:creationId xmlns:a16="http://schemas.microsoft.com/office/drawing/2014/main" id="{5FBE30EB-73EB-8C51-5DCF-B03EF4B56129}"/>
                </a:ext>
              </a:extLst>
            </p:cNvPr>
            <p:cNvSpPr/>
            <p:nvPr/>
          </p:nvSpPr>
          <p:spPr>
            <a:xfrm>
              <a:off x="4829290" y="5437995"/>
              <a:ext cx="526834" cy="539740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2" name="rc13">
              <a:extLst>
                <a:ext uri="{FF2B5EF4-FFF2-40B4-BE49-F238E27FC236}">
                  <a16:creationId xmlns:a16="http://schemas.microsoft.com/office/drawing/2014/main" id="{CB58C0AF-BFB6-0F1F-4471-2AB83AB1C939}"/>
                </a:ext>
              </a:extLst>
            </p:cNvPr>
            <p:cNvSpPr/>
            <p:nvPr/>
          </p:nvSpPr>
          <p:spPr>
            <a:xfrm>
              <a:off x="5414662" y="5598970"/>
              <a:ext cx="526834" cy="378765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3" name="rc14">
              <a:extLst>
                <a:ext uri="{FF2B5EF4-FFF2-40B4-BE49-F238E27FC236}">
                  <a16:creationId xmlns:a16="http://schemas.microsoft.com/office/drawing/2014/main" id="{ABD5A4D2-A2E3-7F3A-2BC3-960B048ECBF9}"/>
                </a:ext>
              </a:extLst>
            </p:cNvPr>
            <p:cNvSpPr/>
            <p:nvPr/>
          </p:nvSpPr>
          <p:spPr>
            <a:xfrm>
              <a:off x="6000034" y="5977735"/>
              <a:ext cx="526834" cy="0"/>
            </a:xfrm>
            <a:prstGeom prst="rect">
              <a:avLst/>
            </a:prstGeom>
            <a:solidFill>
              <a:srgbClr val="265DAA">
                <a:alpha val="100000"/>
              </a:srgbClr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4" name="tx15">
              <a:extLst>
                <a:ext uri="{FF2B5EF4-FFF2-40B4-BE49-F238E27FC236}">
                  <a16:creationId xmlns:a16="http://schemas.microsoft.com/office/drawing/2014/main" id="{A50F6F35-524D-4FE3-6435-B26A37F0479E}"/>
                </a:ext>
              </a:extLst>
            </p:cNvPr>
            <p:cNvSpPr/>
            <p:nvPr/>
          </p:nvSpPr>
          <p:spPr>
            <a:xfrm>
              <a:off x="854796" y="3610929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62%</a:t>
              </a:r>
            </a:p>
          </p:txBody>
        </p:sp>
        <p:sp>
          <p:nvSpPr>
            <p:cNvPr id="85" name="tx16">
              <a:extLst>
                <a:ext uri="{FF2B5EF4-FFF2-40B4-BE49-F238E27FC236}">
                  <a16:creationId xmlns:a16="http://schemas.microsoft.com/office/drawing/2014/main" id="{203230D7-0AD8-1B62-C00E-F63555212363}"/>
                </a:ext>
              </a:extLst>
            </p:cNvPr>
            <p:cNvSpPr/>
            <p:nvPr/>
          </p:nvSpPr>
          <p:spPr>
            <a:xfrm>
              <a:off x="1440168" y="3936891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53%</a:t>
              </a:r>
            </a:p>
          </p:txBody>
        </p:sp>
        <p:sp>
          <p:nvSpPr>
            <p:cNvPr id="86" name="tx17">
              <a:extLst>
                <a:ext uri="{FF2B5EF4-FFF2-40B4-BE49-F238E27FC236}">
                  <a16:creationId xmlns:a16="http://schemas.microsoft.com/office/drawing/2014/main" id="{85D7D4E9-D835-36F6-ED4C-F4339239BA0D}"/>
                </a:ext>
              </a:extLst>
            </p:cNvPr>
            <p:cNvSpPr/>
            <p:nvPr/>
          </p:nvSpPr>
          <p:spPr>
            <a:xfrm>
              <a:off x="2025540" y="4042722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50%</a:t>
              </a:r>
            </a:p>
          </p:txBody>
        </p:sp>
        <p:sp>
          <p:nvSpPr>
            <p:cNvPr id="87" name="tx18">
              <a:extLst>
                <a:ext uri="{FF2B5EF4-FFF2-40B4-BE49-F238E27FC236}">
                  <a16:creationId xmlns:a16="http://schemas.microsoft.com/office/drawing/2014/main" id="{E484CFEC-38FD-0D61-9AB3-9E63D0690C85}"/>
                </a:ext>
              </a:extLst>
            </p:cNvPr>
            <p:cNvSpPr/>
            <p:nvPr/>
          </p:nvSpPr>
          <p:spPr>
            <a:xfrm>
              <a:off x="2610912" y="4280344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43%</a:t>
              </a:r>
            </a:p>
          </p:txBody>
        </p:sp>
        <p:sp>
          <p:nvSpPr>
            <p:cNvPr id="88" name="tx19">
              <a:extLst>
                <a:ext uri="{FF2B5EF4-FFF2-40B4-BE49-F238E27FC236}">
                  <a16:creationId xmlns:a16="http://schemas.microsoft.com/office/drawing/2014/main" id="{91F459B0-F287-3464-D0EC-B0C38C0637E1}"/>
                </a:ext>
              </a:extLst>
            </p:cNvPr>
            <p:cNvSpPr/>
            <p:nvPr/>
          </p:nvSpPr>
          <p:spPr>
            <a:xfrm>
              <a:off x="3196284" y="4326796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42%</a:t>
              </a:r>
            </a:p>
          </p:txBody>
        </p:sp>
        <p:sp>
          <p:nvSpPr>
            <p:cNvPr id="89" name="tx20">
              <a:extLst>
                <a:ext uri="{FF2B5EF4-FFF2-40B4-BE49-F238E27FC236}">
                  <a16:creationId xmlns:a16="http://schemas.microsoft.com/office/drawing/2014/main" id="{6E25AA41-510A-136A-FF09-5E83B68CAFBF}"/>
                </a:ext>
              </a:extLst>
            </p:cNvPr>
            <p:cNvSpPr/>
            <p:nvPr/>
          </p:nvSpPr>
          <p:spPr>
            <a:xfrm>
              <a:off x="3781656" y="4402549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40%</a:t>
              </a:r>
            </a:p>
          </p:txBody>
        </p:sp>
        <p:sp>
          <p:nvSpPr>
            <p:cNvPr id="90" name="tx21">
              <a:extLst>
                <a:ext uri="{FF2B5EF4-FFF2-40B4-BE49-F238E27FC236}">
                  <a16:creationId xmlns:a16="http://schemas.microsoft.com/office/drawing/2014/main" id="{255ED215-554D-33E9-F31D-7CC5DEA4AAAC}"/>
                </a:ext>
              </a:extLst>
            </p:cNvPr>
            <p:cNvSpPr/>
            <p:nvPr/>
          </p:nvSpPr>
          <p:spPr>
            <a:xfrm>
              <a:off x="4367028" y="4533396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36%</a:t>
              </a:r>
            </a:p>
          </p:txBody>
        </p:sp>
        <p:sp>
          <p:nvSpPr>
            <p:cNvPr id="91" name="tx22">
              <a:extLst>
                <a:ext uri="{FF2B5EF4-FFF2-40B4-BE49-F238E27FC236}">
                  <a16:creationId xmlns:a16="http://schemas.microsoft.com/office/drawing/2014/main" id="{4478EFEC-BCA2-2991-8589-1076F466489B}"/>
                </a:ext>
              </a:extLst>
            </p:cNvPr>
            <p:cNvSpPr/>
            <p:nvPr/>
          </p:nvSpPr>
          <p:spPr>
            <a:xfrm>
              <a:off x="4952401" y="5302117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15%</a:t>
              </a:r>
            </a:p>
          </p:txBody>
        </p:sp>
        <p:sp>
          <p:nvSpPr>
            <p:cNvPr id="92" name="tx23">
              <a:extLst>
                <a:ext uri="{FF2B5EF4-FFF2-40B4-BE49-F238E27FC236}">
                  <a16:creationId xmlns:a16="http://schemas.microsoft.com/office/drawing/2014/main" id="{2C466A41-8169-967C-CBCA-8C1998795E0A}"/>
                </a:ext>
              </a:extLst>
            </p:cNvPr>
            <p:cNvSpPr/>
            <p:nvPr/>
          </p:nvSpPr>
          <p:spPr>
            <a:xfrm>
              <a:off x="5537773" y="5463093"/>
              <a:ext cx="280612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11%</a:t>
              </a:r>
            </a:p>
          </p:txBody>
        </p:sp>
        <p:sp>
          <p:nvSpPr>
            <p:cNvPr id="93" name="tx24">
              <a:extLst>
                <a:ext uri="{FF2B5EF4-FFF2-40B4-BE49-F238E27FC236}">
                  <a16:creationId xmlns:a16="http://schemas.microsoft.com/office/drawing/2014/main" id="{579DD96A-538D-8E04-4C84-E3289E2384C3}"/>
                </a:ext>
              </a:extLst>
            </p:cNvPr>
            <p:cNvSpPr/>
            <p:nvPr/>
          </p:nvSpPr>
          <p:spPr>
            <a:xfrm>
              <a:off x="6162132" y="5841858"/>
              <a:ext cx="202638" cy="10576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1103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3">
                  <a:solidFill>
                    <a:srgbClr val="000000">
                      <a:alpha val="100000"/>
                    </a:srgbClr>
                  </a:solidFill>
                  <a:latin typeface="Arial"/>
                  <a:cs typeface="Arial"/>
                </a:rPr>
                <a:t>0%</a:t>
              </a:r>
            </a:p>
          </p:txBody>
        </p:sp>
        <p:sp>
          <p:nvSpPr>
            <p:cNvPr id="94" name="pl25">
              <a:extLst>
                <a:ext uri="{FF2B5EF4-FFF2-40B4-BE49-F238E27FC236}">
                  <a16:creationId xmlns:a16="http://schemas.microsoft.com/office/drawing/2014/main" id="{3656EEBE-A69D-E36E-AED5-FA4AB44E84B6}"/>
                </a:ext>
              </a:extLst>
            </p:cNvPr>
            <p:cNvSpPr/>
            <p:nvPr/>
          </p:nvSpPr>
          <p:spPr>
            <a:xfrm>
              <a:off x="643879" y="5977735"/>
              <a:ext cx="5970795" cy="0"/>
            </a:xfrm>
            <a:custGeom>
              <a:avLst/>
              <a:gdLst/>
              <a:ahLst/>
              <a:cxnLst/>
              <a:rect l="0" t="0" r="0" b="0"/>
              <a:pathLst>
                <a:path w="5970795">
                  <a:moveTo>
                    <a:pt x="0" y="0"/>
                  </a:moveTo>
                  <a:lnTo>
                    <a:pt x="5970795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5" name="pl26">
              <a:extLst>
                <a:ext uri="{FF2B5EF4-FFF2-40B4-BE49-F238E27FC236}">
                  <a16:creationId xmlns:a16="http://schemas.microsoft.com/office/drawing/2014/main" id="{15934F49-D6C7-ADC9-86DA-55227ADDE4AC}"/>
                </a:ext>
              </a:extLst>
            </p:cNvPr>
            <p:cNvSpPr/>
            <p:nvPr/>
          </p:nvSpPr>
          <p:spPr>
            <a:xfrm>
              <a:off x="995102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6" name="pl27">
              <a:extLst>
                <a:ext uri="{FF2B5EF4-FFF2-40B4-BE49-F238E27FC236}">
                  <a16:creationId xmlns:a16="http://schemas.microsoft.com/office/drawing/2014/main" id="{A13EC3F0-3BF9-CC2F-3058-2BF0F47391D7}"/>
                </a:ext>
              </a:extLst>
            </p:cNvPr>
            <p:cNvSpPr/>
            <p:nvPr/>
          </p:nvSpPr>
          <p:spPr>
            <a:xfrm>
              <a:off x="1580474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7" name="pl28">
              <a:extLst>
                <a:ext uri="{FF2B5EF4-FFF2-40B4-BE49-F238E27FC236}">
                  <a16:creationId xmlns:a16="http://schemas.microsoft.com/office/drawing/2014/main" id="{0EDECAB6-52E9-64FF-FF9E-F054FB82FBEA}"/>
                </a:ext>
              </a:extLst>
            </p:cNvPr>
            <p:cNvSpPr/>
            <p:nvPr/>
          </p:nvSpPr>
          <p:spPr>
            <a:xfrm>
              <a:off x="2165847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8" name="pl29">
              <a:extLst>
                <a:ext uri="{FF2B5EF4-FFF2-40B4-BE49-F238E27FC236}">
                  <a16:creationId xmlns:a16="http://schemas.microsoft.com/office/drawing/2014/main" id="{32E90605-1BB6-818C-5595-205FD7D996D1}"/>
                </a:ext>
              </a:extLst>
            </p:cNvPr>
            <p:cNvSpPr/>
            <p:nvPr/>
          </p:nvSpPr>
          <p:spPr>
            <a:xfrm>
              <a:off x="2751219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99" name="pl30">
              <a:extLst>
                <a:ext uri="{FF2B5EF4-FFF2-40B4-BE49-F238E27FC236}">
                  <a16:creationId xmlns:a16="http://schemas.microsoft.com/office/drawing/2014/main" id="{AEFEB924-9AB4-4CAD-C060-9FF8AC36303C}"/>
                </a:ext>
              </a:extLst>
            </p:cNvPr>
            <p:cNvSpPr/>
            <p:nvPr/>
          </p:nvSpPr>
          <p:spPr>
            <a:xfrm>
              <a:off x="3336591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0" name="pl31">
              <a:extLst>
                <a:ext uri="{FF2B5EF4-FFF2-40B4-BE49-F238E27FC236}">
                  <a16:creationId xmlns:a16="http://schemas.microsoft.com/office/drawing/2014/main" id="{29086E61-F205-3F61-71A4-285DA009A55F}"/>
                </a:ext>
              </a:extLst>
            </p:cNvPr>
            <p:cNvSpPr/>
            <p:nvPr/>
          </p:nvSpPr>
          <p:spPr>
            <a:xfrm>
              <a:off x="3921963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1" name="pl32">
              <a:extLst>
                <a:ext uri="{FF2B5EF4-FFF2-40B4-BE49-F238E27FC236}">
                  <a16:creationId xmlns:a16="http://schemas.microsoft.com/office/drawing/2014/main" id="{2DA9ACF6-3BBF-5259-F095-378042494C17}"/>
                </a:ext>
              </a:extLst>
            </p:cNvPr>
            <p:cNvSpPr/>
            <p:nvPr/>
          </p:nvSpPr>
          <p:spPr>
            <a:xfrm>
              <a:off x="4507335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2" name="pl33">
              <a:extLst>
                <a:ext uri="{FF2B5EF4-FFF2-40B4-BE49-F238E27FC236}">
                  <a16:creationId xmlns:a16="http://schemas.microsoft.com/office/drawing/2014/main" id="{9B5A619D-8B0A-05FD-2904-AE2BD6AF1C1F}"/>
                </a:ext>
              </a:extLst>
            </p:cNvPr>
            <p:cNvSpPr/>
            <p:nvPr/>
          </p:nvSpPr>
          <p:spPr>
            <a:xfrm>
              <a:off x="5092707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3" name="pl34">
              <a:extLst>
                <a:ext uri="{FF2B5EF4-FFF2-40B4-BE49-F238E27FC236}">
                  <a16:creationId xmlns:a16="http://schemas.microsoft.com/office/drawing/2014/main" id="{D35E9E19-1385-0D77-A02D-D2C55F88841D}"/>
                </a:ext>
              </a:extLst>
            </p:cNvPr>
            <p:cNvSpPr/>
            <p:nvPr/>
          </p:nvSpPr>
          <p:spPr>
            <a:xfrm>
              <a:off x="5678079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4" name="pl35">
              <a:extLst>
                <a:ext uri="{FF2B5EF4-FFF2-40B4-BE49-F238E27FC236}">
                  <a16:creationId xmlns:a16="http://schemas.microsoft.com/office/drawing/2014/main" id="{24CA85F4-FAF8-8129-3F3F-78356199E07B}"/>
                </a:ext>
              </a:extLst>
            </p:cNvPr>
            <p:cNvSpPr/>
            <p:nvPr/>
          </p:nvSpPr>
          <p:spPr>
            <a:xfrm>
              <a:off x="6263451" y="5977735"/>
              <a:ext cx="0" cy="34794"/>
            </a:xfrm>
            <a:custGeom>
              <a:avLst/>
              <a:gdLst/>
              <a:ahLst/>
              <a:cxnLst/>
              <a:rect l="0" t="0" r="0" b="0"/>
              <a:pathLst>
                <a:path h="34794">
                  <a:moveTo>
                    <a:pt x="0" y="34794"/>
                  </a:moveTo>
                  <a:lnTo>
                    <a:pt x="0" y="0"/>
                  </a:lnTo>
                </a:path>
              </a:pathLst>
            </a:custGeom>
            <a:ln w="13550" cap="flat">
              <a:solidFill>
                <a:srgbClr val="33333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/>
            </a:p>
          </p:txBody>
        </p:sp>
        <p:sp>
          <p:nvSpPr>
            <p:cNvPr id="105" name="tx36">
              <a:extLst>
                <a:ext uri="{FF2B5EF4-FFF2-40B4-BE49-F238E27FC236}">
                  <a16:creationId xmlns:a16="http://schemas.microsoft.com/office/drawing/2014/main" id="{EECBCEF1-5648-CC16-04CD-E8ED35196277}"/>
                </a:ext>
              </a:extLst>
            </p:cNvPr>
            <p:cNvSpPr/>
            <p:nvPr/>
          </p:nvSpPr>
          <p:spPr>
            <a:xfrm>
              <a:off x="743506" y="6016846"/>
              <a:ext cx="503192" cy="1035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Pittsburgh</a:t>
              </a:r>
            </a:p>
          </p:txBody>
        </p:sp>
        <p:sp>
          <p:nvSpPr>
            <p:cNvPr id="106" name="tx37">
              <a:extLst>
                <a:ext uri="{FF2B5EF4-FFF2-40B4-BE49-F238E27FC236}">
                  <a16:creationId xmlns:a16="http://schemas.microsoft.com/office/drawing/2014/main" id="{3DC2BC1B-C0FF-96FD-9AC8-33287D182227}"/>
                </a:ext>
              </a:extLst>
            </p:cNvPr>
            <p:cNvSpPr/>
            <p:nvPr/>
          </p:nvSpPr>
          <p:spPr>
            <a:xfrm>
              <a:off x="1210870" y="6015482"/>
              <a:ext cx="739209" cy="104884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Chambersburg</a:t>
              </a:r>
            </a:p>
          </p:txBody>
        </p:sp>
        <p:sp>
          <p:nvSpPr>
            <p:cNvPr id="107" name="tx38">
              <a:extLst>
                <a:ext uri="{FF2B5EF4-FFF2-40B4-BE49-F238E27FC236}">
                  <a16:creationId xmlns:a16="http://schemas.microsoft.com/office/drawing/2014/main" id="{DA96DF87-5802-A8CA-E498-A266FCD1CBF9}"/>
                </a:ext>
              </a:extLst>
            </p:cNvPr>
            <p:cNvSpPr/>
            <p:nvPr/>
          </p:nvSpPr>
          <p:spPr>
            <a:xfrm>
              <a:off x="1898698" y="6039056"/>
              <a:ext cx="534297" cy="8130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Bethlehem</a:t>
              </a:r>
            </a:p>
          </p:txBody>
        </p:sp>
        <p:sp>
          <p:nvSpPr>
            <p:cNvPr id="108" name="tx39">
              <a:extLst>
                <a:ext uri="{FF2B5EF4-FFF2-40B4-BE49-F238E27FC236}">
                  <a16:creationId xmlns:a16="http://schemas.microsoft.com/office/drawing/2014/main" id="{EE36E8DF-5B47-B595-0524-4A2A8CC0A235}"/>
                </a:ext>
              </a:extLst>
            </p:cNvPr>
            <p:cNvSpPr/>
            <p:nvPr/>
          </p:nvSpPr>
          <p:spPr>
            <a:xfrm>
              <a:off x="2446744" y="6018155"/>
              <a:ext cx="608950" cy="102210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Philadelphia</a:t>
              </a:r>
            </a:p>
          </p:txBody>
        </p:sp>
        <p:sp>
          <p:nvSpPr>
            <p:cNvPr id="109" name="tx40">
              <a:extLst>
                <a:ext uri="{FF2B5EF4-FFF2-40B4-BE49-F238E27FC236}">
                  <a16:creationId xmlns:a16="http://schemas.microsoft.com/office/drawing/2014/main" id="{6E6136EB-8BD7-6C74-CE6C-C257AA6DB053}"/>
                </a:ext>
              </a:extLst>
            </p:cNvPr>
            <p:cNvSpPr/>
            <p:nvPr/>
          </p:nvSpPr>
          <p:spPr>
            <a:xfrm>
              <a:off x="3091188" y="6039056"/>
              <a:ext cx="490805" cy="8130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Lancaster</a:t>
              </a:r>
            </a:p>
          </p:txBody>
        </p:sp>
        <p:sp>
          <p:nvSpPr>
            <p:cNvPr id="110" name="tx41">
              <a:extLst>
                <a:ext uri="{FF2B5EF4-FFF2-40B4-BE49-F238E27FC236}">
                  <a16:creationId xmlns:a16="http://schemas.microsoft.com/office/drawing/2014/main" id="{E7AF86C1-3CDC-15D3-15C9-29F2ACCC9488}"/>
                </a:ext>
              </a:extLst>
            </p:cNvPr>
            <p:cNvSpPr/>
            <p:nvPr/>
          </p:nvSpPr>
          <p:spPr>
            <a:xfrm>
              <a:off x="3698306" y="6037637"/>
              <a:ext cx="447312" cy="82728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Scranton</a:t>
              </a:r>
            </a:p>
          </p:txBody>
        </p:sp>
        <p:sp>
          <p:nvSpPr>
            <p:cNvPr id="111" name="tx42">
              <a:extLst>
                <a:ext uri="{FF2B5EF4-FFF2-40B4-BE49-F238E27FC236}">
                  <a16:creationId xmlns:a16="http://schemas.microsoft.com/office/drawing/2014/main" id="{A86DEE55-D153-7644-D3AF-9FE2B9A42816}"/>
                </a:ext>
              </a:extLst>
            </p:cNvPr>
            <p:cNvSpPr/>
            <p:nvPr/>
          </p:nvSpPr>
          <p:spPr>
            <a:xfrm>
              <a:off x="4246489" y="6016846"/>
              <a:ext cx="521692" cy="1035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Harrisburg</a:t>
              </a:r>
            </a:p>
          </p:txBody>
        </p:sp>
        <p:sp>
          <p:nvSpPr>
            <p:cNvPr id="112" name="tx43">
              <a:extLst>
                <a:ext uri="{FF2B5EF4-FFF2-40B4-BE49-F238E27FC236}">
                  <a16:creationId xmlns:a16="http://schemas.microsoft.com/office/drawing/2014/main" id="{AAFF3A8D-27A3-941D-E4C7-CCCAE3CA5184}"/>
                </a:ext>
              </a:extLst>
            </p:cNvPr>
            <p:cNvSpPr/>
            <p:nvPr/>
          </p:nvSpPr>
          <p:spPr>
            <a:xfrm>
              <a:off x="4850415" y="6039056"/>
              <a:ext cx="484584" cy="8130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Allentown</a:t>
              </a:r>
            </a:p>
          </p:txBody>
        </p:sp>
        <p:sp>
          <p:nvSpPr>
            <p:cNvPr id="113" name="tx44">
              <a:extLst>
                <a:ext uri="{FF2B5EF4-FFF2-40B4-BE49-F238E27FC236}">
                  <a16:creationId xmlns:a16="http://schemas.microsoft.com/office/drawing/2014/main" id="{8767FD27-A84F-BEE9-8D9A-C7E02686A2D8}"/>
                </a:ext>
              </a:extLst>
            </p:cNvPr>
            <p:cNvSpPr/>
            <p:nvPr/>
          </p:nvSpPr>
          <p:spPr>
            <a:xfrm>
              <a:off x="5469921" y="6016846"/>
              <a:ext cx="416316" cy="10351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Reading</a:t>
              </a:r>
            </a:p>
          </p:txBody>
        </p:sp>
        <p:sp>
          <p:nvSpPr>
            <p:cNvPr id="114" name="tx45">
              <a:extLst>
                <a:ext uri="{FF2B5EF4-FFF2-40B4-BE49-F238E27FC236}">
                  <a16:creationId xmlns:a16="http://schemas.microsoft.com/office/drawing/2014/main" id="{4082145E-BE4F-3822-7E53-E279AFC69A58}"/>
                </a:ext>
              </a:extLst>
            </p:cNvPr>
            <p:cNvSpPr/>
            <p:nvPr/>
          </p:nvSpPr>
          <p:spPr>
            <a:xfrm>
              <a:off x="6164079" y="6039056"/>
              <a:ext cx="198745" cy="81309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Arial Narrow"/>
                  <a:cs typeface="Arial Narrow"/>
                </a:rPr>
                <a:t>Erie</a:t>
              </a:r>
            </a:p>
          </p:txBody>
        </p:sp>
        <p:sp>
          <p:nvSpPr>
            <p:cNvPr id="115" name="tx46">
              <a:extLst>
                <a:ext uri="{FF2B5EF4-FFF2-40B4-BE49-F238E27FC236}">
                  <a16:creationId xmlns:a16="http://schemas.microsoft.com/office/drawing/2014/main" id="{86D06ADE-ECD1-D9D7-ECD7-4E46B29FF0FB}"/>
                </a:ext>
              </a:extLst>
            </p:cNvPr>
            <p:cNvSpPr/>
            <p:nvPr/>
          </p:nvSpPr>
          <p:spPr>
            <a:xfrm>
              <a:off x="1610671" y="2064184"/>
              <a:ext cx="4037210" cy="192236"/>
            </a:xfrm>
            <a:prstGeom prst="rect">
              <a:avLst/>
            </a:prstGeom>
            <a:noFill/>
          </p:spPr>
          <p:txBody>
            <a:bodyPr wrap="none" lIns="0" tIns="0" rIns="0" bIns="0" anchor="ctr" anchorCtr="1"/>
            <a:lstStyle/>
            <a:p>
              <a:pPr marL="0" marR="0" indent="0" algn="l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 b="1">
                  <a:solidFill>
                    <a:srgbClr val="000000">
                      <a:alpha val="100000"/>
                    </a:srgbClr>
                  </a:solidFill>
                  <a:latin typeface="Arial Narrow"/>
                  <a:cs typeface="Arial Narrow"/>
                </a:rPr>
                <a:t>% Small Schools in Peer Districts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667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A3E398E0-FE90-0955-5AF3-7052D3FDE55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4" progId="TCLayout.ActiveDocument.1">
                  <p:embed/>
                </p:oleObj>
              </mc:Choice>
              <mc:Fallback>
                <p:oleObj name="think-cell Slide" r:id="rId3" imgW="484" imgH="4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3E398E0-FE90-0955-5AF3-7052D3FDE5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F1C9D57D-F3AD-7AE8-D919-4F81BBE80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060" y="315011"/>
            <a:ext cx="11117634" cy="811768"/>
          </a:xfrm>
        </p:spPr>
        <p:txBody>
          <a:bodyPr vert="horz"/>
          <a:lstStyle/>
          <a:p>
            <a:r>
              <a:rPr lang="en-US" sz="4000"/>
              <a:t>Why are small and under-enrolled schools an issue?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2249F-2CC6-5789-53B6-8550FD0461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000" b="0" i="0" u="none" strike="noStrike" kern="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 Narrow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lang="en-US" sz="1000" b="0" i="0" u="none" strike="noStrike" kern="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 Narrow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E682889-77F3-4D3C-6218-54714D03B8B0}"/>
              </a:ext>
            </a:extLst>
          </p:cNvPr>
          <p:cNvSpPr txBox="1">
            <a:spLocks/>
          </p:cNvSpPr>
          <p:nvPr/>
        </p:nvSpPr>
        <p:spPr>
          <a:xfrm>
            <a:off x="607060" y="1619251"/>
            <a:ext cx="10958957" cy="20947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AutoNum type="arabicPeriod"/>
              <a:defRPr sz="2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628650" indent="-2873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+mj-lt"/>
              <a:buAutoNum type="alphaLcPeriod"/>
              <a:defRPr sz="24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2pPr>
            <a:lvl3pPr marL="914400" indent="-17621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+mj-lt"/>
              <a:buAutoNum type="romanLcPeriod"/>
              <a:defRPr sz="20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3pPr>
            <a:lvl4pPr marL="1547812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+mj-lt"/>
              <a:buAutoNum type="arabicPeriod"/>
              <a:defRPr sz="1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1881188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+mj-lt"/>
              <a:buAutoNum type="arabicPeriod"/>
              <a:defRPr sz="1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Small schools are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not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inherently </a:t>
            </a:r>
            <a:r>
              <a:rPr kumimoji="0" lang="en-US" sz="2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bad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 for kids and there are many in the field of education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4020202020204" pitchFamily="34" charset="0"/>
                <a:ea typeface="+mn-ea"/>
              </a:rPr>
              <a:t>who advocate for more small schools by design…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65DAA"/>
              </a:buClr>
              <a:buSzTx/>
              <a:buFont typeface="+mj-lt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anose="020B0604020202020204" pitchFamily="34" charset="0"/>
              <a:ea typeface="+mn-ea"/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CC4E346F-77B4-6B15-BCFF-3466DBA370AD}"/>
              </a:ext>
            </a:extLst>
          </p:cNvPr>
          <p:cNvSpPr/>
          <p:nvPr/>
        </p:nvSpPr>
        <p:spPr>
          <a:xfrm>
            <a:off x="883285" y="2640597"/>
            <a:ext cx="4850765" cy="3090624"/>
          </a:xfrm>
          <a:prstGeom prst="wedgeRoundRectCallout">
            <a:avLst/>
          </a:prstGeom>
          <a:solidFill>
            <a:srgbClr val="BAD8F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“Benefits of the small schools are wide ranging and include 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authentic relationships,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social inclusion, outstanding learning opportunities, excellent college placement rates, community identity/engagement,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as well as increased safety and comfort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for students, faculty and community.”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Small School Coalition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AC86303A-625E-95E2-CA22-E3B8C7612FA4}"/>
              </a:ext>
            </a:extLst>
          </p:cNvPr>
          <p:cNvSpPr/>
          <p:nvPr/>
        </p:nvSpPr>
        <p:spPr>
          <a:xfrm>
            <a:off x="6224651" y="2640597"/>
            <a:ext cx="4850765" cy="3090624"/>
          </a:xfrm>
          <a:prstGeom prst="wedgeRoundRectCallout">
            <a:avLst/>
          </a:prstGeom>
          <a:solidFill>
            <a:srgbClr val="6AA644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“Small high schools 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which typically enroll fewer than 600 students </a:t>
            </a: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promote 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academic rigor and personal relationships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between students and faculty. These close-knit relationships help enrich student-teacher interaction and assist teachers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in assessing student need.”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 </a:t>
            </a: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New Visions for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123865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A1AC7F80-36F6-47D5-89F3-96ED7C2624E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4" progId="TCLayout.ActiveDocument.1">
                  <p:embed/>
                </p:oleObj>
              </mc:Choice>
              <mc:Fallback>
                <p:oleObj name="think-cell Slide" r:id="rId4" imgW="484" imgH="484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1AC7F80-36F6-47D5-89F3-96ED7C2624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F88C16F-66B2-D13D-F006-A1C3D31A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415" y="1433051"/>
            <a:ext cx="7306057" cy="3991897"/>
          </a:xfrm>
        </p:spPr>
        <p:txBody>
          <a:bodyPr vert="horz"/>
          <a:lstStyle/>
          <a:p>
            <a:pPr>
              <a:lnSpc>
                <a:spcPct val="100000"/>
              </a:lnSpc>
            </a:pPr>
            <a:r>
              <a:rPr lang="en-US" sz="3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Problem:</a:t>
            </a:r>
            <a:r>
              <a:rPr lang="en-US" sz="3000" dirty="0"/>
              <a:t> Small schools  are often formed by default, not by design.</a:t>
            </a:r>
            <a:br>
              <a:rPr lang="en-US" sz="3000" dirty="0"/>
            </a:br>
            <a:br>
              <a:rPr lang="en-US" sz="3000" dirty="0"/>
            </a:br>
            <a:r>
              <a:rPr lang="en-US" sz="3000" dirty="0"/>
              <a:t>As a result, they face a unique set of challenges  that make it hard to deliver a high-quality and equitable experience for students.</a:t>
            </a:r>
          </a:p>
        </p:txBody>
      </p:sp>
    </p:spTree>
    <p:extLst>
      <p:ext uri="{BB962C8B-B14F-4D97-AF65-F5344CB8AC3E}">
        <p14:creationId xmlns:p14="http://schemas.microsoft.com/office/powerpoint/2010/main" val="384829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09757D59-ABB1-3FA2-DFD8-30EC79777F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293829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4A27DE8-B6D4-35E6-A69B-B4E1D051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For example…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09844C-014A-A893-C20C-D096EF600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3" name="Picture 1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CA62D1D3-9C74-F0D6-D863-C7CD63AF8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43" y="3465098"/>
            <a:ext cx="732327" cy="830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FCBCDA1-2C58-34C5-F607-84514FF11471}"/>
              </a:ext>
            </a:extLst>
          </p:cNvPr>
          <p:cNvSpPr txBox="1"/>
          <p:nvPr/>
        </p:nvSpPr>
        <p:spPr>
          <a:xfrm>
            <a:off x="1208741" y="3561888"/>
            <a:ext cx="6816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Class sizes that are very small OR very large depending on grade level enrollment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170A9CA9-5F58-0134-F54D-7EA8DF050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15" y="4917303"/>
            <a:ext cx="557784" cy="557784"/>
          </a:xfrm>
          <a:prstGeom prst="rect">
            <a:avLst/>
          </a:prstGeom>
        </p:spPr>
      </p:pic>
      <p:pic>
        <p:nvPicPr>
          <p:cNvPr id="16" name="Picture 2" descr="Course Icons &amp; Symbols">
            <a:extLst>
              <a:ext uri="{FF2B5EF4-FFF2-40B4-BE49-F238E27FC236}">
                <a16:creationId xmlns:a16="http://schemas.microsoft.com/office/drawing/2014/main" id="{C843EEDA-F128-4747-8A59-EDD2601C8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03" y="1766088"/>
            <a:ext cx="560896" cy="560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1653FA7-2108-C3F1-7C1A-17D0E85D810D}"/>
              </a:ext>
            </a:extLst>
          </p:cNvPr>
          <p:cNvSpPr txBox="1"/>
          <p:nvPr/>
        </p:nvSpPr>
        <p:spPr>
          <a:xfrm>
            <a:off x="1208741" y="1671296"/>
            <a:ext cx="6816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Limited breadth of course offerings, enrichment opportunities and services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760BD5-3DD9-9BF6-EE93-074368D332F8}"/>
              </a:ext>
            </a:extLst>
          </p:cNvPr>
          <p:cNvSpPr txBox="1"/>
          <p:nvPr/>
        </p:nvSpPr>
        <p:spPr>
          <a:xfrm>
            <a:off x="1208741" y="4507184"/>
            <a:ext cx="6816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Increased number of courses that secondary teachers need to prepare for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1292BE-BA13-AD37-6385-1B929DB2F2B1}"/>
              </a:ext>
            </a:extLst>
          </p:cNvPr>
          <p:cNvSpPr txBox="1"/>
          <p:nvPr/>
        </p:nvSpPr>
        <p:spPr>
          <a:xfrm>
            <a:off x="1208741" y="5452479"/>
            <a:ext cx="68166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Fewer options for teacher teaming and expert support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18BFF3-CE4D-F3BA-9A81-9E6C3D64C3CA}"/>
              </a:ext>
            </a:extLst>
          </p:cNvPr>
          <p:cNvSpPr txBox="1"/>
          <p:nvPr/>
        </p:nvSpPr>
        <p:spPr>
          <a:xfrm>
            <a:off x="1208741" y="2616592"/>
            <a:ext cx="68166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dirty="0"/>
              <a:t>Increased reliance on part-time staff that can be hard to attract, retain and assign</a:t>
            </a:r>
          </a:p>
        </p:txBody>
      </p:sp>
      <p:pic>
        <p:nvPicPr>
          <p:cNvPr id="21" name="Graphic 20" descr="User">
            <a:extLst>
              <a:ext uri="{FF2B5EF4-FFF2-40B4-BE49-F238E27FC236}">
                <a16:creationId xmlns:a16="http://schemas.microsoft.com/office/drawing/2014/main" id="{D6990E5A-8942-AE01-66AF-9890BE19AC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6459" y="2625506"/>
            <a:ext cx="722585" cy="72258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5884FC5-B0CC-4F6D-CA96-8AE1E693EEF5}"/>
              </a:ext>
            </a:extLst>
          </p:cNvPr>
          <p:cNvCxnSpPr/>
          <p:nvPr/>
        </p:nvCxnSpPr>
        <p:spPr>
          <a:xfrm flipH="1">
            <a:off x="542550" y="2652960"/>
            <a:ext cx="1" cy="775990"/>
          </a:xfrm>
          <a:prstGeom prst="line">
            <a:avLst/>
          </a:prstGeom>
          <a:noFill/>
          <a:ln w="762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9723672-20DA-07E0-712D-78E0A2A302EC}"/>
              </a:ext>
            </a:extLst>
          </p:cNvPr>
          <p:cNvSpPr/>
          <p:nvPr/>
        </p:nvSpPr>
        <p:spPr>
          <a:xfrm>
            <a:off x="8997696" y="1671296"/>
            <a:ext cx="2932201" cy="44734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000" dirty="0">
                <a:solidFill>
                  <a:schemeClr val="tx1"/>
                </a:solidFill>
              </a:rPr>
              <a:t>In the coming weeks, we will be conducting analysis to help understand challenges that are specific to the PPS community</a:t>
            </a:r>
          </a:p>
        </p:txBody>
      </p:sp>
    </p:spTree>
    <p:extLst>
      <p:ext uri="{BB962C8B-B14F-4D97-AF65-F5344CB8AC3E}">
        <p14:creationId xmlns:p14="http://schemas.microsoft.com/office/powerpoint/2010/main" val="119862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42DFC2AF-A9A3-E9EA-11CF-0C71DF79297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104966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2DFC2AF-A9A3-E9EA-11CF-0C71DF7929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421500B-F353-F7DA-F814-22021B7E9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Key Questions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8F8931-1A50-BC05-3588-BD62DA2BE9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21600-63AB-0D28-AFAA-34859925F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294" y="1595205"/>
            <a:ext cx="10873409" cy="4303645"/>
          </a:xfrm>
        </p:spPr>
        <p:txBody>
          <a:bodyPr/>
          <a:lstStyle/>
          <a:p>
            <a:r>
              <a:rPr lang="en-US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What are student and staff experiences every school in PPS should be able to provide?</a:t>
            </a:r>
          </a:p>
          <a:p>
            <a:r>
              <a:rPr lang="en-US" sz="2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What structural barriers make it hard to provide those student and staff experiences now?</a:t>
            </a:r>
          </a:p>
          <a:p>
            <a:r>
              <a:rPr lang="en-US" sz="2800" dirty="0">
                <a:latin typeface="Arial Narrow" panose="020B0606020202030204" pitchFamily="34" charset="0"/>
                <a:ea typeface="Calibri" panose="020F0502020204030204" pitchFamily="34" charset="0"/>
              </a:rPr>
              <a:t>Where are the disparities in access to those experiences for students from different backgrounds and neighborhoods?</a:t>
            </a:r>
          </a:p>
          <a:p>
            <a:r>
              <a:rPr lang="en-US" sz="2800" dirty="0">
                <a:latin typeface="Arial Narrow" panose="020B0606020202030204" pitchFamily="34" charset="0"/>
                <a:ea typeface="Calibri" panose="020F0502020204030204" pitchFamily="34" charset="0"/>
              </a:rPr>
              <a:t>In what ways could PPS change its school portfolio to improve student and staff experiences?</a:t>
            </a:r>
            <a:endParaRPr lang="en-US" sz="2800" dirty="0"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238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A7DD57E-BD77-F137-8657-5F14F3E706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92785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F5EBC3F-D0E4-402A-03A2-1CB97F94E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Our Work this Summer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0122AD-6990-01B6-6D99-804F1087B23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E341E0-9AFD-BD75-273D-BA4189ACB806}"/>
              </a:ext>
            </a:extLst>
          </p:cNvPr>
          <p:cNvSpPr/>
          <p:nvPr/>
        </p:nvSpPr>
        <p:spPr>
          <a:xfrm>
            <a:off x="609600" y="1783080"/>
            <a:ext cx="5486400" cy="443484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Community &amp; Stakeholder Engagement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94E5507-1E8B-C9D1-B981-74C555FFA325}"/>
              </a:ext>
            </a:extLst>
          </p:cNvPr>
          <p:cNvSpPr/>
          <p:nvPr/>
        </p:nvSpPr>
        <p:spPr>
          <a:xfrm>
            <a:off x="6530123" y="1783080"/>
            <a:ext cx="5486400" cy="4434840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Analysis &amp; Scenario Modeling</a:t>
            </a:r>
          </a:p>
        </p:txBody>
      </p:sp>
      <p:pic>
        <p:nvPicPr>
          <p:cNvPr id="1026" name="Picture 2" descr="Stakeholder Engagement icon 27526384 Vector Art at Vecteezy">
            <a:extLst>
              <a:ext uri="{FF2B5EF4-FFF2-40B4-BE49-F238E27FC236}">
                <a16:creationId xmlns:a16="http://schemas.microsoft.com/office/drawing/2014/main" id="{28F7C40E-3083-E496-BCC3-DA5D40C8D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2505456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alysis Icon Design 19507876 Vector Art at Vecteezy">
            <a:extLst>
              <a:ext uri="{FF2B5EF4-FFF2-40B4-BE49-F238E27FC236}">
                <a16:creationId xmlns:a16="http://schemas.microsoft.com/office/drawing/2014/main" id="{8E185C89-885D-888A-4D19-EAA15CCA8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7031" y="2675064"/>
            <a:ext cx="3089784" cy="308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844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0A96FC1-B334-34F7-6527-D850C4F1A2C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38765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A96FC1-B334-34F7-6527-D850C4F1A2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D4008204-9167-A60E-B1D1-418AB4B2A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Community &amp; Stakeholder Engagement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3EF83E-59E7-5F23-58ED-ADF607681E47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583988" y="6343650"/>
            <a:ext cx="608012" cy="365125"/>
          </a:xfrm>
        </p:spPr>
        <p:txBody>
          <a:bodyPr/>
          <a:lstStyle/>
          <a:p>
            <a:fld id="{00000000-1234-1234-1234-12341234123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47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92FCD5B0-DF07-20A2-B374-EDE37CCCCF9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735103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62E33A5-D15D-D20D-9C44-FD858880E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What we’re trying to do: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D9899A-26BB-8E6E-70A2-40C3BD3A90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6FE89-3C7D-5A8C-24A9-618649A92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69069" marR="0" lvl="0" indent="-169069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265DA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Build authentic staff and community engagement focused on building the collective vision for reimagining district schools</a:t>
            </a:r>
          </a:p>
          <a:p>
            <a:pPr marL="169069" marR="0" lvl="0" indent="-169069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265DA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Provide input and feedback regarding school designs and school experiences that would enable students to excel and thrive in PPS</a:t>
            </a:r>
          </a:p>
          <a:p>
            <a:pPr marL="169069" marR="0" lvl="0" indent="-169069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>
                <a:srgbClr val="265DAA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Engage in collaborative discussions needed to align and integrate the vision and portfolio design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4ABE27-D657-37AC-F172-9088D18EFC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603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B7472-6EC8-43D4-4170-1DB9A0036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09" y="94965"/>
            <a:ext cx="11361857" cy="762518"/>
          </a:xfrm>
        </p:spPr>
        <p:txBody>
          <a:bodyPr>
            <a:normAutofit/>
          </a:bodyPr>
          <a:lstStyle/>
          <a:p>
            <a:r>
              <a:rPr lang="en-US" sz="3600" dirty="0"/>
              <a:t>Stakeholder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78136-B862-2BEB-491A-91DAEB7F5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E2EF97-A6AE-FA47-8639-D038F0BB4776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F04D3FC-75FF-9DE6-3B9D-7CA5C12F1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39337"/>
              </p:ext>
            </p:extLst>
          </p:nvPr>
        </p:nvGraphicFramePr>
        <p:xfrm>
          <a:off x="373647" y="1368629"/>
          <a:ext cx="11444706" cy="4447249"/>
        </p:xfrm>
        <a:graphic>
          <a:graphicData uri="http://schemas.openxmlformats.org/drawingml/2006/table">
            <a:tbl>
              <a:tblPr firstRow="1" lastRow="1" bandRow="1">
                <a:tableStyleId>{2D5ABB26-0587-4C30-8999-92F81FD0307C}</a:tableStyleId>
              </a:tblPr>
              <a:tblGrid>
                <a:gridCol w="1833474">
                  <a:extLst>
                    <a:ext uri="{9D8B030D-6E8A-4147-A177-3AD203B41FA5}">
                      <a16:colId xmlns:a16="http://schemas.microsoft.com/office/drawing/2014/main" val="2756854345"/>
                    </a:ext>
                  </a:extLst>
                </a:gridCol>
                <a:gridCol w="2089812">
                  <a:extLst>
                    <a:ext uri="{9D8B030D-6E8A-4147-A177-3AD203B41FA5}">
                      <a16:colId xmlns:a16="http://schemas.microsoft.com/office/drawing/2014/main" val="3278793194"/>
                    </a:ext>
                  </a:extLst>
                </a:gridCol>
                <a:gridCol w="3039726">
                  <a:extLst>
                    <a:ext uri="{9D8B030D-6E8A-4147-A177-3AD203B41FA5}">
                      <a16:colId xmlns:a16="http://schemas.microsoft.com/office/drawing/2014/main" val="3877577475"/>
                    </a:ext>
                  </a:extLst>
                </a:gridCol>
                <a:gridCol w="2503490">
                  <a:extLst>
                    <a:ext uri="{9D8B030D-6E8A-4147-A177-3AD203B41FA5}">
                      <a16:colId xmlns:a16="http://schemas.microsoft.com/office/drawing/2014/main" val="1998988460"/>
                    </a:ext>
                  </a:extLst>
                </a:gridCol>
                <a:gridCol w="1978204">
                  <a:extLst>
                    <a:ext uri="{9D8B030D-6E8A-4147-A177-3AD203B41FA5}">
                      <a16:colId xmlns:a16="http://schemas.microsoft.com/office/drawing/2014/main" val="3347301395"/>
                    </a:ext>
                  </a:extLst>
                </a:gridCol>
              </a:tblGrid>
              <a:tr h="829423">
                <a:tc>
                  <a:txBody>
                    <a:bodyPr/>
                    <a:lstStyle/>
                    <a:p>
                      <a:r>
                        <a:rPr lang="en-US" sz="1600" b="1" dirty="0"/>
                        <a:t>Stakeholder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Communication Purpose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Engagement Plans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Communication Tool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98306"/>
                  </a:ext>
                </a:extLst>
              </a:tr>
              <a:tr h="1016433">
                <a:tc>
                  <a:txBody>
                    <a:bodyPr/>
                    <a:lstStyle/>
                    <a:p>
                      <a:r>
                        <a:rPr lang="en-US" sz="1400" b="1" dirty="0"/>
                        <a:t>School Board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Monthly</a:t>
                      </a:r>
                    </a:p>
                    <a:p>
                      <a:r>
                        <a:rPr lang="en-US" sz="1400" dirty="0"/>
                        <a:t>Board Engagement </a:t>
                      </a:r>
                    </a:p>
                    <a:p>
                      <a:r>
                        <a:rPr lang="en-US" sz="1400" dirty="0"/>
                        <a:t>(June 11)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Share updates regarding analysis and community engagement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information to guide policy discussions and decisions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Partner with Board on community engagement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Communicate early and often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Share possible policy impacts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Meetings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Work Sessions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Presentations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Memos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669096"/>
                  </a:ext>
                </a:extLst>
              </a:tr>
              <a:tr h="1016433">
                <a:tc>
                  <a:txBody>
                    <a:bodyPr/>
                    <a:lstStyle/>
                    <a:p>
                      <a:r>
                        <a:rPr lang="en-US" sz="1400" b="1" dirty="0"/>
                        <a:t>Union</a:t>
                      </a:r>
                    </a:p>
                    <a:p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Monthly status meetings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(Completed; May 24)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Share updates regarding the Facilities Utilization project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information to share with  members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Engage Union Leadership early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Share information to inform members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Status Updates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Focus Groups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Feedback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8275055"/>
                  </a:ext>
                </a:extLst>
              </a:tr>
              <a:tr h="1016433">
                <a:tc>
                  <a:txBody>
                    <a:bodyPr/>
                    <a:lstStyle/>
                    <a:p>
                      <a:r>
                        <a:rPr lang="en-US" sz="1400" b="1" dirty="0"/>
                        <a:t>Senior Team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Twice a month work sessions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(Completed May 6, May 20, June 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detailed analysis regarding current school portfolio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status updates regarding the project and stakeholder engagement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Engage and support senior leadership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Constant communication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Align on the reason for change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Review analysis and support discussion and dissemination of information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Detailed Work Sessions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Capacity Building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Analysis to support Decision Making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2263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853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B7472-6EC8-43D4-4170-1DB9A0036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09" y="94965"/>
            <a:ext cx="11361857" cy="762518"/>
          </a:xfrm>
        </p:spPr>
        <p:txBody>
          <a:bodyPr>
            <a:normAutofit/>
          </a:bodyPr>
          <a:lstStyle/>
          <a:p>
            <a:r>
              <a:rPr lang="en-US" sz="3600" dirty="0"/>
              <a:t>Stakeholder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78136-B862-2BEB-491A-91DAEB7F5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E2EF97-A6AE-FA47-8639-D038F0BB4776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F04D3FC-75FF-9DE6-3B9D-7CA5C12F1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086248"/>
              </p:ext>
            </p:extLst>
          </p:nvPr>
        </p:nvGraphicFramePr>
        <p:xfrm>
          <a:off x="373647" y="1085707"/>
          <a:ext cx="11444706" cy="5675743"/>
        </p:xfrm>
        <a:graphic>
          <a:graphicData uri="http://schemas.openxmlformats.org/drawingml/2006/table">
            <a:tbl>
              <a:tblPr firstRow="1" lastRow="1" bandRow="1">
                <a:tableStyleId>{2D5ABB26-0587-4C30-8999-92F81FD0307C}</a:tableStyleId>
              </a:tblPr>
              <a:tblGrid>
                <a:gridCol w="1833474">
                  <a:extLst>
                    <a:ext uri="{9D8B030D-6E8A-4147-A177-3AD203B41FA5}">
                      <a16:colId xmlns:a16="http://schemas.microsoft.com/office/drawing/2014/main" val="2756854345"/>
                    </a:ext>
                  </a:extLst>
                </a:gridCol>
                <a:gridCol w="2041606">
                  <a:extLst>
                    <a:ext uri="{9D8B030D-6E8A-4147-A177-3AD203B41FA5}">
                      <a16:colId xmlns:a16="http://schemas.microsoft.com/office/drawing/2014/main" val="3278793194"/>
                    </a:ext>
                  </a:extLst>
                </a:gridCol>
                <a:gridCol w="2927928">
                  <a:extLst>
                    <a:ext uri="{9D8B030D-6E8A-4147-A177-3AD203B41FA5}">
                      <a16:colId xmlns:a16="http://schemas.microsoft.com/office/drawing/2014/main" val="3877577475"/>
                    </a:ext>
                  </a:extLst>
                </a:gridCol>
                <a:gridCol w="2663494">
                  <a:extLst>
                    <a:ext uri="{9D8B030D-6E8A-4147-A177-3AD203B41FA5}">
                      <a16:colId xmlns:a16="http://schemas.microsoft.com/office/drawing/2014/main" val="1998988460"/>
                    </a:ext>
                  </a:extLst>
                </a:gridCol>
                <a:gridCol w="1978204">
                  <a:extLst>
                    <a:ext uri="{9D8B030D-6E8A-4147-A177-3AD203B41FA5}">
                      <a16:colId xmlns:a16="http://schemas.microsoft.com/office/drawing/2014/main" val="3347301395"/>
                    </a:ext>
                  </a:extLst>
                </a:gridCol>
              </a:tblGrid>
              <a:tr h="829423">
                <a:tc>
                  <a:txBody>
                    <a:bodyPr/>
                    <a:lstStyle/>
                    <a:p>
                      <a:r>
                        <a:rPr lang="en-US" sz="1600" b="1" dirty="0"/>
                        <a:t>Stakeholder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Communication Purpose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Strategy and Engagement Approaches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Change/</a:t>
                      </a:r>
                    </a:p>
                    <a:p>
                      <a:r>
                        <a:rPr lang="en-US" sz="1600" b="1" dirty="0"/>
                        <a:t>Communication Tools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98306"/>
                  </a:ext>
                </a:extLst>
              </a:tr>
              <a:tr h="1016433">
                <a:tc>
                  <a:txBody>
                    <a:bodyPr/>
                    <a:lstStyle/>
                    <a:p>
                      <a:r>
                        <a:rPr lang="en-US" sz="1400" b="1" dirty="0"/>
                        <a:t>Principals/Asst. Principals</a:t>
                      </a:r>
                    </a:p>
                    <a:p>
                      <a:r>
                        <a:rPr lang="en-US" sz="1400" b="1" dirty="0"/>
                        <a:t>School Leaders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Monthly Work sessions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(Completed May 28, May 30)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feedback from school leaders regarding the current and future use of resources in schools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process information so that they are aware of what is happening and when it is happening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feedback and input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Early engagement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Understanding the process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Focus group participation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Survey data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Training/Capacity Building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 tools such as emails/etc.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454921"/>
                  </a:ext>
                </a:extLst>
              </a:tr>
              <a:tr h="672523">
                <a:tc>
                  <a:txBody>
                    <a:bodyPr/>
                    <a:lstStyle/>
                    <a:p>
                      <a:r>
                        <a:rPr lang="en-US" sz="1400" b="1" dirty="0"/>
                        <a:t>School Staff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Two sessions planned related to project (June 4 and August)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Note: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Will need a session before opening up to the public and final vote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Inform regarding the process so that they are aware of what is happening and when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Share the need for change and why it is important to do this work now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feedback on opportunities for improved learning facilities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input to inform larger community engagement plan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Build awareness regarding the project and timeline for the work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Town halls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Emails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Website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Focus Groups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Survey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7365784"/>
                  </a:ext>
                </a:extLst>
              </a:tr>
              <a:tr h="672523">
                <a:tc>
                  <a:txBody>
                    <a:bodyPr/>
                    <a:lstStyle/>
                    <a:p>
                      <a:r>
                        <a:rPr lang="en-US" sz="1400" b="1" dirty="0"/>
                        <a:t>Students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Training May 30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Targeted focus groups Week of June 3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Week of June 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feedback and ideas for future improvements (facilities, student experience, resources)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input to shape future vision for facilities and  resources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Focus groups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Student survey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Supt. Student Leaders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935836"/>
                  </a:ext>
                </a:extLst>
              </a:tr>
              <a:tr h="672523">
                <a:tc>
                  <a:txBody>
                    <a:bodyPr/>
                    <a:lstStyle/>
                    <a:p>
                      <a:r>
                        <a:rPr lang="en-US" sz="1400" b="1" dirty="0"/>
                        <a:t>Operations Staff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Targeted listening  sessions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Targeted sessions to inform operations staff regarding the Facilities Utilization initiative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Keep informed throughout project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Sessions must be incorporated into existing training sessions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Targeted communication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Info sessions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191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94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B7472-6EC8-43D4-4170-1DB9A0036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09" y="124174"/>
            <a:ext cx="11361857" cy="762518"/>
          </a:xfrm>
        </p:spPr>
        <p:txBody>
          <a:bodyPr/>
          <a:lstStyle/>
          <a:p>
            <a:r>
              <a:rPr lang="en-US" dirty="0"/>
              <a:t>Stakeholder Engagement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78136-B862-2BEB-491A-91DAEB7F5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E2EF97-A6AE-FA47-8639-D038F0BB4776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F04D3FC-75FF-9DE6-3B9D-7CA5C12F13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468304"/>
              </p:ext>
            </p:extLst>
          </p:nvPr>
        </p:nvGraphicFramePr>
        <p:xfrm>
          <a:off x="295564" y="1056609"/>
          <a:ext cx="11564202" cy="5287041"/>
        </p:xfrm>
        <a:graphic>
          <a:graphicData uri="http://schemas.openxmlformats.org/drawingml/2006/table">
            <a:tbl>
              <a:tblPr firstRow="1" lastRow="1" bandRow="1">
                <a:tableStyleId>{2D5ABB26-0587-4C30-8999-92F81FD0307C}</a:tableStyleId>
              </a:tblPr>
              <a:tblGrid>
                <a:gridCol w="1735422">
                  <a:extLst>
                    <a:ext uri="{9D8B030D-6E8A-4147-A177-3AD203B41FA5}">
                      <a16:colId xmlns:a16="http://schemas.microsoft.com/office/drawing/2014/main" val="2756854345"/>
                    </a:ext>
                  </a:extLst>
                </a:gridCol>
                <a:gridCol w="2303468">
                  <a:extLst>
                    <a:ext uri="{9D8B030D-6E8A-4147-A177-3AD203B41FA5}">
                      <a16:colId xmlns:a16="http://schemas.microsoft.com/office/drawing/2014/main" val="3278793194"/>
                    </a:ext>
                  </a:extLst>
                </a:gridCol>
                <a:gridCol w="2871514">
                  <a:extLst>
                    <a:ext uri="{9D8B030D-6E8A-4147-A177-3AD203B41FA5}">
                      <a16:colId xmlns:a16="http://schemas.microsoft.com/office/drawing/2014/main" val="3877577475"/>
                    </a:ext>
                  </a:extLst>
                </a:gridCol>
                <a:gridCol w="2389373">
                  <a:extLst>
                    <a:ext uri="{9D8B030D-6E8A-4147-A177-3AD203B41FA5}">
                      <a16:colId xmlns:a16="http://schemas.microsoft.com/office/drawing/2014/main" val="1998988460"/>
                    </a:ext>
                  </a:extLst>
                </a:gridCol>
                <a:gridCol w="2264425">
                  <a:extLst>
                    <a:ext uri="{9D8B030D-6E8A-4147-A177-3AD203B41FA5}">
                      <a16:colId xmlns:a16="http://schemas.microsoft.com/office/drawing/2014/main" val="3347301395"/>
                    </a:ext>
                  </a:extLst>
                </a:gridCol>
              </a:tblGrid>
              <a:tr h="89054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Stakeholder Type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 Purpose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+mn-cs"/>
                        </a:rPr>
                        <a:t>Strategy and Engagement Approaches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 Tool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98306"/>
                  </a:ext>
                </a:extLst>
              </a:tr>
              <a:tr h="1176527">
                <a:tc>
                  <a:txBody>
                    <a:bodyPr/>
                    <a:lstStyle/>
                    <a:p>
                      <a:r>
                        <a:rPr lang="en-US" sz="1400" b="1" dirty="0"/>
                        <a:t>Advisory Committee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Bi-Monthly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As needed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Building a cross functional team that can inform and guide the process throughout the timeline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Review detailed analysis and prioritize information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feedback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Constant communication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Detailed Work Sessions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Capacity Building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Analysis to support Decision Making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7669096"/>
                  </a:ext>
                </a:extLst>
              </a:tr>
              <a:tr h="18267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Community At Large</a:t>
                      </a:r>
                    </a:p>
                    <a:p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round of meetings in June/Early July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 round of meetings in August/Sept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Inform regarding the process so that they are aware of what is happening and when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Share the need for change and why it is important to do this work now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feedback on opportunities for improved learning facilities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Awareness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Gather feedback on the desires of the community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Address concerns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Understanding the process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Town halls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Emails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Website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Focus Groups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Survey</a:t>
                      </a:r>
                    </a:p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8275055"/>
                  </a:ext>
                </a:extLst>
              </a:tr>
              <a:tr h="1393255">
                <a:tc>
                  <a:txBody>
                    <a:bodyPr/>
                    <a:lstStyle/>
                    <a:p>
                      <a:r>
                        <a:rPr lang="en-US" sz="1400" b="1" dirty="0"/>
                        <a:t>Core Team Meetings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Weekly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detailed analysis regarding current school portfolio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Provide status updates regarding the project and stakeholder engagement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Review detailed analysis and prioritize information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Constant communication 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Review analysis and information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Detailed Work Sessions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Capacity Building</a:t>
                      </a:r>
                    </a:p>
                    <a:p>
                      <a:pPr marL="28575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Analysis to support Decision Making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2263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1154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B7472-6EC8-43D4-4170-1DB9A0036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09" y="124174"/>
            <a:ext cx="11361857" cy="762518"/>
          </a:xfrm>
        </p:spPr>
        <p:txBody>
          <a:bodyPr/>
          <a:lstStyle/>
          <a:p>
            <a:r>
              <a:rPr lang="en-US" dirty="0"/>
              <a:t>Stakeholder Engagement- Board Town Halls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78136-B862-2BEB-491A-91DAEB7F5B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CE2EF97-A6AE-FA47-8639-D038F0BB4776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4C08862-CDDD-6E44-7AC9-8B1554348D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268540"/>
              </p:ext>
            </p:extLst>
          </p:nvPr>
        </p:nvGraphicFramePr>
        <p:xfrm>
          <a:off x="349752" y="956865"/>
          <a:ext cx="11492495" cy="5483923"/>
        </p:xfrm>
        <a:graphic>
          <a:graphicData uri="http://schemas.openxmlformats.org/drawingml/2006/table">
            <a:tbl>
              <a:tblPr firstRow="1" firstCol="1" bandRow="1"/>
              <a:tblGrid>
                <a:gridCol w="2210586">
                  <a:extLst>
                    <a:ext uri="{9D8B030D-6E8A-4147-A177-3AD203B41FA5}">
                      <a16:colId xmlns:a16="http://schemas.microsoft.com/office/drawing/2014/main" val="3436776575"/>
                    </a:ext>
                  </a:extLst>
                </a:gridCol>
                <a:gridCol w="1005377">
                  <a:extLst>
                    <a:ext uri="{9D8B030D-6E8A-4147-A177-3AD203B41FA5}">
                      <a16:colId xmlns:a16="http://schemas.microsoft.com/office/drawing/2014/main" val="1161992743"/>
                    </a:ext>
                  </a:extLst>
                </a:gridCol>
                <a:gridCol w="2893047">
                  <a:extLst>
                    <a:ext uri="{9D8B030D-6E8A-4147-A177-3AD203B41FA5}">
                      <a16:colId xmlns:a16="http://schemas.microsoft.com/office/drawing/2014/main" val="2702065794"/>
                    </a:ext>
                  </a:extLst>
                </a:gridCol>
                <a:gridCol w="1449400">
                  <a:extLst>
                    <a:ext uri="{9D8B030D-6E8A-4147-A177-3AD203B41FA5}">
                      <a16:colId xmlns:a16="http://schemas.microsoft.com/office/drawing/2014/main" val="3242097683"/>
                    </a:ext>
                  </a:extLst>
                </a:gridCol>
                <a:gridCol w="3934085">
                  <a:extLst>
                    <a:ext uri="{9D8B030D-6E8A-4147-A177-3AD203B41FA5}">
                      <a16:colId xmlns:a16="http://schemas.microsoft.com/office/drawing/2014/main" val="2425708068"/>
                    </a:ext>
                  </a:extLst>
                </a:gridCol>
              </a:tblGrid>
              <a:tr h="9315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Board Member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District 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Time 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Location</a:t>
                      </a: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435970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Dr. Tracey Reed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Thursday, June 20, </a:t>
                      </a: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Pittsburgh Minadeo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646824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Devon Taliaferro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Saturday, June 22, 2024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10:30 AM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Pittsburgh Sunnyside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442586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 Walker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Tuesday, June 25, 2024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Pittsburgh Langley (Library)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058249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Yael Silk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Thursday, June 27, 2024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Pittsburgh Colfax (Gym)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08108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Dwayne Barker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Friday, June 28, 2024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5:30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Pittsburgh King (Library)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929472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Jamie Piotrowski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Tuesday, July 9, 2024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Pittsburgh Concord (Gym)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7870346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Emma Yourd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Wednesday July 10, 2024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Pittsburgh West Liberty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9275957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Sylvia Wilson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Thursday, July 11, 2024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Pittsburgh Obama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6951230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Sala Udin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Tuesday, July 16, 2024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5:30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TBD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2707648"/>
                  </a:ext>
                </a:extLst>
              </a:tr>
              <a:tr h="4552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Gene Walker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Tuesday, July 23, 2024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 PM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Morrow Intermediate (Library)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2100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1244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27ABE-B37B-A3C8-0B99-3E1A5DA3B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E6EBD5-987E-3C2F-B8CA-22BAD2AE1B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4CB5C-54C3-E3E7-18EC-1135103DD5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623724-DE34-2319-D98C-036548DD0C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estt">
            <a:extLst>
              <a:ext uri="{FF2B5EF4-FFF2-40B4-BE49-F238E27FC236}">
                <a16:creationId xmlns:a16="http://schemas.microsoft.com/office/drawing/2014/main" id="{F8C3B78D-9A03-4022-E639-F7579E3A3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56655" cy="676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914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0A96FC1-B334-34F7-6527-D850C4F1A2C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27006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A96FC1-B334-34F7-6527-D850C4F1A2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D4008204-9167-A60E-B1D1-418AB4B2A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Analysis &amp; Scenario Modeling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3EF83E-59E7-5F23-58ED-ADF607681E47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583988" y="6343650"/>
            <a:ext cx="608012" cy="365125"/>
          </a:xfrm>
        </p:spPr>
        <p:txBody>
          <a:bodyPr/>
          <a:lstStyle/>
          <a:p>
            <a:fld id="{00000000-1234-1234-1234-12341234123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415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7C7347B-F344-D941-30CC-11F57BDCAA4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801931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1A61C6D-FFF0-6EB4-4B2C-B52DDAB23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What we’re trying to do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0F7905-E651-C527-1C3E-474BA94D923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2F7D5-526E-6614-677B-52F4015B3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87420" y="2186807"/>
            <a:ext cx="3583522" cy="2484386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b="1" dirty="0"/>
              <a:t>Conduct Analysis</a:t>
            </a:r>
          </a:p>
          <a:p>
            <a:pPr marL="0" indent="0" algn="ctr">
              <a:buNone/>
            </a:pPr>
            <a:r>
              <a:rPr lang="en-US" sz="2000" dirty="0">
                <a:latin typeface="Arial Narrow" panose="020B0606020202030204" pitchFamily="34" charset="0"/>
              </a:rPr>
              <a:t>Use data to find identify </a:t>
            </a:r>
            <a:r>
              <a:rPr lang="en-US" sz="20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structural barriers that make it hard for PPS to provide the experiences students and staff deserve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239871F-E10E-C404-F9D1-D06444B76DC8}"/>
              </a:ext>
            </a:extLst>
          </p:cNvPr>
          <p:cNvSpPr txBox="1">
            <a:spLocks/>
          </p:cNvSpPr>
          <p:nvPr/>
        </p:nvSpPr>
        <p:spPr>
          <a:xfrm>
            <a:off x="8433001" y="2186807"/>
            <a:ext cx="3480513" cy="24843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spcCol="457200" rtlCol="0" anchor="t" anchorCtr="0">
            <a:noAutofit/>
          </a:bodyPr>
          <a:lstStyle>
            <a:lvl1pPr marL="285750" lvl="0" indent="-285750" algn="l" defTabSz="914400" rtl="0" eaLnBrk="1" latinLnBrk="0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28700" lvl="1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ourier New" panose="02070309020205020404" pitchFamily="49" charset="0"/>
              <a:buChar char="o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485900" lvl="2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8800" lvl="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286000" lvl="4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b="1" dirty="0"/>
              <a:t>Model Scenarios &amp; Options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>
                <a:latin typeface="Arial Narrow" panose="020B0606020202030204" pitchFamily="34" charset="0"/>
              </a:rPr>
              <a:t>Test different scenarios for changing PPS’ portfolio of schools and evaluate their impact on student and staff experiences 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A4CB703-7311-A31A-0F4A-DE2930A9E815}"/>
              </a:ext>
            </a:extLst>
          </p:cNvPr>
          <p:cNvSpPr txBox="1">
            <a:spLocks/>
          </p:cNvSpPr>
          <p:nvPr/>
        </p:nvSpPr>
        <p:spPr>
          <a:xfrm>
            <a:off x="141839" y="2186807"/>
            <a:ext cx="3583522" cy="248438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spcCol="457200" rtlCol="0" anchor="t" anchorCtr="0">
            <a:noAutofit/>
          </a:bodyPr>
          <a:lstStyle>
            <a:lvl1pPr marL="285750" lvl="0" indent="-285750" algn="l" defTabSz="914400" rtl="0" eaLnBrk="1" latinLnBrk="0" hangingPunct="1">
              <a:lnSpc>
                <a:spcPts val="26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028700" lvl="1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ourier New" panose="02070309020205020404" pitchFamily="49" charset="0"/>
              <a:buChar char="o"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485900" lvl="2" indent="-3429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828800" lvl="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4pPr>
            <a:lvl5pPr marL="2286000" lvl="4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 panose="02070309020205020404" pitchFamily="49" charset="0"/>
              <a:buNone/>
              <a:defRPr sz="1800" b="0" i="0" kern="1200">
                <a:solidFill>
                  <a:schemeClr val="tx1"/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b="1" dirty="0"/>
              <a:t>Gather Data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>
                <a:latin typeface="Arial Narrow" panose="020B0606020202030204" pitchFamily="34" charset="0"/>
              </a:rPr>
              <a:t>Combine data from multiple sources to create a comprehensive source of information for our analysis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602A42-59E9-39BF-67A8-38B0D57F3392}"/>
              </a:ext>
            </a:extLst>
          </p:cNvPr>
          <p:cNvCxnSpPr>
            <a:cxnSpLocks/>
          </p:cNvCxnSpPr>
          <p:nvPr/>
        </p:nvCxnSpPr>
        <p:spPr>
          <a:xfrm>
            <a:off x="494471" y="1924547"/>
            <a:ext cx="11282457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8B619F-F658-F483-9C2F-15415710B072}"/>
              </a:ext>
            </a:extLst>
          </p:cNvPr>
          <p:cNvCxnSpPr>
            <a:cxnSpLocks/>
          </p:cNvCxnSpPr>
          <p:nvPr/>
        </p:nvCxnSpPr>
        <p:spPr>
          <a:xfrm>
            <a:off x="430066" y="4829291"/>
            <a:ext cx="11282457" cy="0"/>
          </a:xfrm>
          <a:prstGeom prst="line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BC6047F8-00D3-5C89-BA8C-7DEA2BFC2ECA}"/>
              </a:ext>
            </a:extLst>
          </p:cNvPr>
          <p:cNvSpPr/>
          <p:nvPr/>
        </p:nvSpPr>
        <p:spPr>
          <a:xfrm>
            <a:off x="3648509" y="2354775"/>
            <a:ext cx="486440" cy="32695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13E7796E-5BE6-B2BD-4DCF-19644E7414CC}"/>
              </a:ext>
            </a:extLst>
          </p:cNvPr>
          <p:cNvSpPr/>
          <p:nvPr/>
        </p:nvSpPr>
        <p:spPr>
          <a:xfrm>
            <a:off x="7780193" y="2343699"/>
            <a:ext cx="486440" cy="32695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496058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A7A259D-F182-B570-2F56-65591E95976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985761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0BBB52B-9C2F-59DF-1490-06370DB3B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Example of Analytic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E77EEF-653B-EA47-3EAD-2BC0DDA5A0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6E137-4F15-B0A4-C5A6-ED1C07491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294" y="1634563"/>
            <a:ext cx="10873409" cy="430364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Arial Narrow" panose="020B0606020202030204" pitchFamily="34" charset="0"/>
              </a:rPr>
              <a:t>How well are schools able to…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Fully staff their schools with teams of excellent educators?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Provide a breadth of course offerings, enrichment opportunities and support services?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Create the individualized time and attention students need to excel?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Provide structures for teacher professional learning, including common planning time and expert support?</a:t>
            </a:r>
          </a:p>
          <a:p>
            <a:r>
              <a:rPr lang="en-US" sz="2400" dirty="0">
                <a:latin typeface="Arial Narrow" panose="020B0606020202030204" pitchFamily="34" charset="0"/>
              </a:rPr>
              <a:t>Ensure manageable teacher workloads by reducing the number of courses they need to prepare for?</a:t>
            </a:r>
          </a:p>
          <a:p>
            <a:endParaRPr lang="en-US" sz="2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16544-BFBF-62B3-7286-F3CB55DF52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36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40A96FC1-B334-34F7-6527-D850C4F1A2C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92221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3" progId="TCLayout.ActiveDocument.1">
                  <p:embed/>
                </p:oleObj>
              </mc:Choice>
              <mc:Fallback>
                <p:oleObj name="think-cell Slide" r:id="rId3" imgW="404" imgH="40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0A96FC1-B334-34F7-6527-D850C4F1A2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D4008204-9167-A60E-B1D1-418AB4B2A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3EF83E-59E7-5F23-58ED-ADF607681E47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11583988" y="6343650"/>
            <a:ext cx="608012" cy="365125"/>
          </a:xfrm>
        </p:spPr>
        <p:txBody>
          <a:bodyPr/>
          <a:lstStyle/>
          <a:p>
            <a:fld id="{00000000-1234-1234-1234-12341234123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273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2018 Maste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265DAA"/>
      </a:accent1>
      <a:accent2>
        <a:srgbClr val="CEDE53"/>
      </a:accent2>
      <a:accent3>
        <a:srgbClr val="BAD8F8"/>
      </a:accent3>
      <a:accent4>
        <a:srgbClr val="924391"/>
      </a:accent4>
      <a:accent5>
        <a:srgbClr val="6AA644"/>
      </a:accent5>
      <a:accent6>
        <a:srgbClr val="F6CA45"/>
      </a:accent6>
      <a:hlink>
        <a:srgbClr val="265DAA"/>
      </a:hlink>
      <a:folHlink>
        <a:srgbClr val="954F72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18_Template_Widescreen" id="{B099D062-82DA-4677-A132-CE850BDB4F12}" vid="{FBEB03E2-D8AC-4C33-9148-2F301DE6922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21F37FF4C3DB43A12B79324D6370E4" ma:contentTypeVersion="7" ma:contentTypeDescription="Create a new document." ma:contentTypeScope="" ma:versionID="d25e2c037cf1bb4a6dc85f49a978937c">
  <xsd:schema xmlns:xsd="http://www.w3.org/2001/XMLSchema" xmlns:xs="http://www.w3.org/2001/XMLSchema" xmlns:p="http://schemas.microsoft.com/office/2006/metadata/properties" xmlns:ns2="b966d60d-d5a5-4dc1-ab02-039c3892e76b" xmlns:ns3="cae11199-5ba2-4319-bea8-dc9c137c4710" targetNamespace="http://schemas.microsoft.com/office/2006/metadata/properties" ma:root="true" ma:fieldsID="8ec89dde12f7eb253116d5a33e04fdd3" ns2:_="" ns3:_="">
    <xsd:import namespace="b966d60d-d5a5-4dc1-ab02-039c3892e76b"/>
    <xsd:import namespace="cae11199-5ba2-4319-bea8-dc9c137c471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66d60d-d5a5-4dc1-ab02-039c3892e76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e11199-5ba2-4319-bea8-dc9c137c47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slideFragments xmlns="http://dynamo.documill.com/schemas/slidefragment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BFC87E-D3A6-4D97-A3AD-DD4BF6E65C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66d60d-d5a5-4dc1-ab02-039c3892e76b"/>
    <ds:schemaRef ds:uri="cae11199-5ba2-4319-bea8-dc9c137c47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E3EBF4-CCC3-4CD9-B4E3-3C68A6F39E0A}">
  <ds:schemaRefs>
    <ds:schemaRef ds:uri="http://dynamo.documill.com/schemas/slidefragments"/>
  </ds:schemaRefs>
</ds:datastoreItem>
</file>

<file path=customXml/itemProps3.xml><?xml version="1.0" encoding="utf-8"?>
<ds:datastoreItem xmlns:ds="http://schemas.openxmlformats.org/officeDocument/2006/customXml" ds:itemID="{6E4F2FB2-DF47-4048-B75D-21215D55B486}">
  <ds:schemaRefs>
    <ds:schemaRef ds:uri="b966d60d-d5a5-4dc1-ab02-039c3892e76b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cae11199-5ba2-4319-bea8-dc9c137c4710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4BA988C8-F1EA-4B97-ADBF-C555808F35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2018_Template_Widescreen NEW</Template>
  <TotalTime>1214</TotalTime>
  <Words>1668</Words>
  <Application>Microsoft Office PowerPoint</Application>
  <PresentationFormat>Widescreen</PresentationFormat>
  <Paragraphs>356</Paragraphs>
  <Slides>21</Slides>
  <Notes>2</Notes>
  <HiddenSlides>0</HiddenSlides>
  <MMClips>0</MMClips>
  <ScaleCrop>false</ScaleCrop>
  <HeadingPairs>
    <vt:vector size="10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  <vt:variant>
        <vt:lpstr>Custom Shows</vt:lpstr>
      </vt:variant>
      <vt:variant>
        <vt:i4>1</vt:i4>
      </vt:variant>
    </vt:vector>
  </HeadingPairs>
  <TitlesOfParts>
    <vt:vector size="30" baseType="lpstr">
      <vt:lpstr>Aptos Narrow</vt:lpstr>
      <vt:lpstr>Arial</vt:lpstr>
      <vt:lpstr>Arial Narrow</vt:lpstr>
      <vt:lpstr>Calibri</vt:lpstr>
      <vt:lpstr>Courier New</vt:lpstr>
      <vt:lpstr>Wingdings</vt:lpstr>
      <vt:lpstr>Office Theme</vt:lpstr>
      <vt:lpstr>think-cell Slide</vt:lpstr>
      <vt:lpstr>PowerPoint Presentation</vt:lpstr>
      <vt:lpstr>PowerPoint Presentation</vt:lpstr>
      <vt:lpstr>Our Shared Goal</vt:lpstr>
      <vt:lpstr>By “portfolio design” we mean…</vt:lpstr>
      <vt:lpstr>Small &amp; Underutilized Schools: A Central Focus for Our Work</vt:lpstr>
      <vt:lpstr>Why are small and under-enrolled schools an issue?</vt:lpstr>
      <vt:lpstr>The Problem: Small schools  are often formed by default, not by design.  As a result, they face a unique set of challenges  that make it hard to deliver a high-quality and equitable experience for students.</vt:lpstr>
      <vt:lpstr>For example…</vt:lpstr>
      <vt:lpstr>Key Questions </vt:lpstr>
      <vt:lpstr>Our Work this Summer</vt:lpstr>
      <vt:lpstr>Community &amp; Stakeholder Engagement</vt:lpstr>
      <vt:lpstr>What we’re trying to do:</vt:lpstr>
      <vt:lpstr>Stakeholder Engagement</vt:lpstr>
      <vt:lpstr>Stakeholder Engagement</vt:lpstr>
      <vt:lpstr>Stakeholder Engagement</vt:lpstr>
      <vt:lpstr>Stakeholder Engagement- Board Town Halls</vt:lpstr>
      <vt:lpstr>PowerPoint Presentation</vt:lpstr>
      <vt:lpstr>Analysis &amp; Scenario Modeling</vt:lpstr>
      <vt:lpstr>What we’re trying to do</vt:lpstr>
      <vt:lpstr>Example of Analytic Questions</vt:lpstr>
      <vt:lpstr>Questions?</vt:lpstr>
      <vt:lpstr>Custom Show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Angela King Smith</dc:creator>
  <cp:lastModifiedBy>Pugh, Ebony</cp:lastModifiedBy>
  <cp:revision>7</cp:revision>
  <dcterms:created xsi:type="dcterms:W3CDTF">2024-06-02T14:44:21Z</dcterms:created>
  <dcterms:modified xsi:type="dcterms:W3CDTF">2024-06-12T01:08:04Z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0x0101004B21F37FF4C3DB43A12B79324D6370E4</vt:lpwstr>
  </property>
</Properties>
</file>