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2.xml" ContentType="application/vnd.ms-office.chartstyle+xml"/>
  <Override PartName="/ppt/charts/colors2.xml" ContentType="application/vnd.ms-office.chartcolorstyle+xml"/>
  <Override PartName="/ppt/charts/style1.xml" ContentType="application/vnd.ms-office.chartstyle+xml"/>
  <Override PartName="/ppt/charts/colors1.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407" r:id="rId2"/>
    <p:sldId id="656" r:id="rId3"/>
    <p:sldId id="651" r:id="rId4"/>
    <p:sldId id="638" r:id="rId5"/>
    <p:sldId id="655" r:id="rId6"/>
    <p:sldId id="653" r:id="rId7"/>
    <p:sldId id="654" r:id="rId8"/>
    <p:sldId id="642" r:id="rId9"/>
    <p:sldId id="644" r:id="rId10"/>
    <p:sldId id="648" r:id="rId11"/>
    <p:sldId id="649" r:id="rId12"/>
    <p:sldId id="629" r:id="rId13"/>
    <p:sldId id="652" r:id="rId14"/>
  </p:sldIdLst>
  <p:sldSz cx="9144000" cy="6858000" type="screen4x3"/>
  <p:notesSz cx="7023100" cy="9309100"/>
  <p:defaultTex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Header Material" id="{6E707286-8B6E-4F03-A8AC-B44494DD5ED8}">
          <p14:sldIdLst>
            <p14:sldId id="407"/>
            <p14:sldId id="656"/>
            <p14:sldId id="651"/>
            <p14:sldId id="638"/>
            <p14:sldId id="655"/>
            <p14:sldId id="653"/>
            <p14:sldId id="654"/>
            <p14:sldId id="642"/>
            <p14:sldId id="644"/>
            <p14:sldId id="648"/>
            <p14:sldId id="649"/>
            <p14:sldId id="629"/>
            <p14:sldId id="652"/>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024" userDrawn="1">
          <p15:clr>
            <a:srgbClr val="A4A3A4"/>
          </p15:clr>
        </p15:guide>
        <p15:guide id="2" pos="2304" userDrawn="1">
          <p15:clr>
            <a:srgbClr val="A4A3A4"/>
          </p15:clr>
        </p15:guide>
        <p15:guide id="3" orient="horz" pos="2932">
          <p15:clr>
            <a:srgbClr val="A4A3A4"/>
          </p15:clr>
        </p15:guide>
        <p15:guide id="4"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FF00FF"/>
    <a:srgbClr val="9999FF"/>
    <a:srgbClr val="66FF99"/>
    <a:srgbClr val="FFFFCC"/>
    <a:srgbClr val="CCFF99"/>
    <a:srgbClr val="CCFF66"/>
    <a:srgbClr val="FFCCCC"/>
    <a:srgbClr val="FFCC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40" autoAdjust="0"/>
    <p:restoredTop sz="73206" autoAdjust="0"/>
  </p:normalViewPr>
  <p:slideViewPr>
    <p:cSldViewPr>
      <p:cViewPr varScale="1">
        <p:scale>
          <a:sx n="92" d="100"/>
          <a:sy n="92" d="100"/>
        </p:scale>
        <p:origin x="-1050" y="-102"/>
      </p:cViewPr>
      <p:guideLst>
        <p:guide orient="horz" pos="2160"/>
        <p:guide pos="2880"/>
      </p:guideLst>
    </p:cSldViewPr>
  </p:slideViewPr>
  <p:outlineViewPr>
    <p:cViewPr>
      <p:scale>
        <a:sx n="33" d="100"/>
        <a:sy n="33" d="100"/>
      </p:scale>
      <p:origin x="53" y="0"/>
    </p:cViewPr>
  </p:outlineViewPr>
  <p:notesTextViewPr>
    <p:cViewPr>
      <p:scale>
        <a:sx n="100" d="100"/>
        <a:sy n="100" d="100"/>
      </p:scale>
      <p:origin x="0" y="0"/>
    </p:cViewPr>
  </p:notesTextViewPr>
  <p:sorterViewPr>
    <p:cViewPr>
      <p:scale>
        <a:sx n="175" d="100"/>
        <a:sy n="175" d="100"/>
      </p:scale>
      <p:origin x="0" y="2107"/>
    </p:cViewPr>
  </p:sorterViewPr>
  <p:notesViewPr>
    <p:cSldViewPr>
      <p:cViewPr varScale="1">
        <p:scale>
          <a:sx n="68" d="100"/>
          <a:sy n="68" d="100"/>
        </p:scale>
        <p:origin x="-2778" y="-114"/>
      </p:cViewPr>
      <p:guideLst>
        <p:guide orient="horz" pos="3024"/>
        <p:guide orient="horz" pos="2932"/>
        <p:guide pos="2304"/>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3.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dirty="0" smtClean="0">
                <a:solidFill>
                  <a:schemeClr val="tx1"/>
                </a:solidFill>
              </a:rPr>
              <a:t>% of</a:t>
            </a:r>
            <a:r>
              <a:rPr lang="en-US" sz="2400" b="1" baseline="0" dirty="0" smtClean="0">
                <a:solidFill>
                  <a:schemeClr val="tx1"/>
                </a:solidFill>
              </a:rPr>
              <a:t> 2014 School District Revenue</a:t>
            </a:r>
            <a:endParaRPr lang="en-US" sz="2400" b="1" dirty="0" smtClean="0">
              <a:solidFill>
                <a:schemeClr val="tx1"/>
              </a:solidFill>
            </a:endParaRPr>
          </a:p>
        </c:rich>
      </c:tx>
      <c:layout>
        <c:manualLayout>
          <c:xMode val="edge"/>
          <c:yMode val="edge"/>
          <c:x val="0.14024186492817428"/>
          <c:y val="3.730250051584659E-2"/>
        </c:manualLayout>
      </c:layout>
      <c:overlay val="0"/>
      <c:spPr>
        <a:noFill/>
        <a:ln>
          <a:noFill/>
        </a:ln>
        <a:effectLst/>
      </c:spPr>
    </c:title>
    <c:autoTitleDeleted val="0"/>
    <c:plotArea>
      <c:layout/>
      <c:pieChart>
        <c:varyColors val="1"/>
        <c:ser>
          <c:idx val="0"/>
          <c:order val="0"/>
          <c:tx>
            <c:strRef>
              <c:f>Sheet1!$B$1</c:f>
              <c:strCache>
                <c:ptCount val="1"/>
                <c:pt idx="0">
                  <c:v>2014 Revenue</c:v>
                </c:pt>
              </c:strCache>
            </c:strRef>
          </c:tx>
          <c:dPt>
            <c:idx val="0"/>
            <c:bubble3D val="0"/>
            <c:spPr>
              <a:solidFill>
                <a:srgbClr val="FFC000"/>
              </a:solidFill>
              <a:ln w="19050">
                <a:solidFill>
                  <a:schemeClr val="lt1"/>
                </a:solidFill>
              </a:ln>
              <a:effectLst/>
            </c:spPr>
          </c:dPt>
          <c:dPt>
            <c:idx val="1"/>
            <c:bubble3D val="0"/>
            <c:spPr>
              <a:solidFill>
                <a:srgbClr val="92D050"/>
              </a:solidFill>
              <a:ln w="19050">
                <a:solidFill>
                  <a:schemeClr val="lt1"/>
                </a:solidFill>
              </a:ln>
              <a:effectLst/>
            </c:spPr>
          </c:dPt>
          <c:dPt>
            <c:idx val="2"/>
            <c:bubble3D val="0"/>
            <c:spPr>
              <a:solidFill>
                <a:srgbClr val="00B0F0"/>
              </a:solidFill>
              <a:ln w="19050">
                <a:solidFill>
                  <a:schemeClr val="lt1"/>
                </a:solidFill>
              </a:ln>
              <a:effectLst/>
            </c:spPr>
          </c:dPt>
          <c:dPt>
            <c:idx val="3"/>
            <c:bubble3D val="0"/>
            <c:spPr>
              <a:solidFill>
                <a:srgbClr val="66FFFF"/>
              </a:solidFill>
              <a:ln w="19050">
                <a:solidFill>
                  <a:schemeClr val="lt1"/>
                </a:solidFill>
              </a:ln>
              <a:effectLst/>
            </c:spPr>
          </c:dPt>
          <c:dPt>
            <c:idx val="4"/>
            <c:bubble3D val="0"/>
            <c:spPr>
              <a:solidFill>
                <a:srgbClr val="7030A0"/>
              </a:solidFill>
              <a:ln w="19050">
                <a:solidFill>
                  <a:schemeClr val="lt1"/>
                </a:solidFill>
              </a:ln>
              <a:effectLst/>
            </c:spPr>
          </c:dPt>
          <c:dPt>
            <c:idx val="5"/>
            <c:bubble3D val="0"/>
            <c:spPr>
              <a:solidFill>
                <a:srgbClr val="00B0F0"/>
              </a:solidFill>
              <a:ln w="19050">
                <a:solidFill>
                  <a:schemeClr val="lt1"/>
                </a:solidFill>
              </a:ln>
              <a:effectLst/>
            </c:spPr>
          </c:dPt>
          <c:dPt>
            <c:idx val="6"/>
            <c:bubble3D val="0"/>
            <c:spPr>
              <a:solidFill>
                <a:srgbClr val="92D050"/>
              </a:solidFill>
              <a:ln w="19050">
                <a:solidFill>
                  <a:schemeClr val="lt1"/>
                </a:solidFill>
              </a:ln>
              <a:effectLst/>
            </c:spPr>
          </c:dPt>
          <c:dLbls>
            <c:dLbl>
              <c:idx val="0"/>
              <c:layout>
                <c:manualLayout>
                  <c:x val="0.13252913950272344"/>
                  <c:y val="3.345531299955430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0.217967149267632"/>
                  <c:y val="-7.3039654467231444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0.2149523043490531"/>
                  <c:y val="3.0788147497611686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2.1416335054892332E-2"/>
                  <c:y val="6.659105111861012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4"/>
              <c:layout>
                <c:manualLayout>
                  <c:x val="-9.9035515091863521E-2"/>
                  <c:y val="3.668503937007874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5"/>
              <c:layout>
                <c:manualLayout>
                  <c:x val="1.2320435751982614E-2"/>
                  <c:y val="-1.160584093654959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Sheet1!$A$2:$A$8</c:f>
              <c:strCache>
                <c:ptCount val="3"/>
                <c:pt idx="0">
                  <c:v>Other Sources</c:v>
                </c:pt>
                <c:pt idx="1">
                  <c:v>Local Sources</c:v>
                </c:pt>
                <c:pt idx="2">
                  <c:v>State Sources</c:v>
                </c:pt>
              </c:strCache>
            </c:strRef>
          </c:cat>
          <c:val>
            <c:numRef>
              <c:f>Sheet1!$B$2:$B$8</c:f>
              <c:numCache>
                <c:formatCode>#,##0.00</c:formatCode>
                <c:ptCount val="7"/>
                <c:pt idx="0" formatCode="General">
                  <c:v>0.01</c:v>
                </c:pt>
                <c:pt idx="1">
                  <c:v>0.52800000000000002</c:v>
                </c:pt>
                <c:pt idx="2" formatCode="General">
                  <c:v>0.46200000000000002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dirty="0">
                <a:solidFill>
                  <a:schemeClr val="tx1"/>
                </a:solidFill>
              </a:rPr>
              <a:t>2014 </a:t>
            </a:r>
            <a:r>
              <a:rPr lang="en-US" sz="2400" b="1" dirty="0" smtClean="0">
                <a:solidFill>
                  <a:schemeClr val="tx1"/>
                </a:solidFill>
              </a:rPr>
              <a:t>Revenue</a:t>
            </a:r>
          </a:p>
          <a:p>
            <a:pPr>
              <a:defRPr sz="2400" b="1" i="0" u="none" strike="noStrike" kern="1200" spc="0" baseline="0">
                <a:solidFill>
                  <a:schemeClr val="tx1"/>
                </a:solidFill>
                <a:latin typeface="+mn-lt"/>
                <a:ea typeface="+mn-ea"/>
                <a:cs typeface="+mn-cs"/>
              </a:defRPr>
            </a:pPr>
            <a:r>
              <a:rPr lang="en-US" sz="2400" b="1" dirty="0" smtClean="0">
                <a:solidFill>
                  <a:schemeClr val="tx1"/>
                </a:solidFill>
              </a:rPr>
              <a:t>(in Millions)</a:t>
            </a:r>
          </a:p>
        </c:rich>
      </c:tx>
      <c:layout/>
      <c:overlay val="0"/>
      <c:spPr>
        <a:noFill/>
        <a:ln>
          <a:noFill/>
        </a:ln>
        <a:effectLst/>
      </c:spPr>
    </c:title>
    <c:autoTitleDeleted val="0"/>
    <c:plotArea>
      <c:layout/>
      <c:pieChart>
        <c:varyColors val="1"/>
        <c:ser>
          <c:idx val="0"/>
          <c:order val="0"/>
          <c:tx>
            <c:strRef>
              <c:f>Sheet1!$B$1</c:f>
              <c:strCache>
                <c:ptCount val="1"/>
                <c:pt idx="0">
                  <c:v>2014 Revenue</c:v>
                </c:pt>
              </c:strCache>
            </c:strRef>
          </c:tx>
          <c:dPt>
            <c:idx val="0"/>
            <c:bubble3D val="0"/>
            <c:spPr>
              <a:solidFill>
                <a:srgbClr val="FFFF00"/>
              </a:solidFill>
              <a:ln w="19050">
                <a:solidFill>
                  <a:schemeClr val="lt1"/>
                </a:solidFill>
              </a:ln>
              <a:effectLst/>
            </c:spPr>
          </c:dPt>
          <c:dPt>
            <c:idx val="1"/>
            <c:bubble3D val="0"/>
            <c:spPr>
              <a:solidFill>
                <a:srgbClr val="FFC000"/>
              </a:solidFill>
              <a:ln w="19050">
                <a:solidFill>
                  <a:schemeClr val="lt1"/>
                </a:solidFill>
              </a:ln>
              <a:effectLst/>
            </c:spPr>
          </c:dPt>
          <c:dPt>
            <c:idx val="2"/>
            <c:bubble3D val="0"/>
            <c:spPr>
              <a:solidFill>
                <a:srgbClr val="FF0000"/>
              </a:solidFill>
              <a:ln w="19050">
                <a:solidFill>
                  <a:schemeClr val="lt1"/>
                </a:solidFill>
              </a:ln>
              <a:effectLst/>
            </c:spPr>
          </c:dPt>
          <c:dPt>
            <c:idx val="3"/>
            <c:bubble3D val="0"/>
            <c:spPr>
              <a:solidFill>
                <a:srgbClr val="66FFFF"/>
              </a:solidFill>
              <a:ln w="19050">
                <a:solidFill>
                  <a:schemeClr val="lt1"/>
                </a:solidFill>
              </a:ln>
              <a:effectLst/>
            </c:spPr>
          </c:dPt>
          <c:dPt>
            <c:idx val="4"/>
            <c:bubble3D val="0"/>
            <c:spPr>
              <a:solidFill>
                <a:srgbClr val="7030A0"/>
              </a:solidFill>
              <a:ln w="19050">
                <a:solidFill>
                  <a:schemeClr val="lt1"/>
                </a:solidFill>
              </a:ln>
              <a:effectLst/>
            </c:spPr>
          </c:dPt>
          <c:dPt>
            <c:idx val="5"/>
            <c:bubble3D val="0"/>
            <c:spPr>
              <a:solidFill>
                <a:srgbClr val="00B0F0"/>
              </a:solidFill>
              <a:ln w="19050">
                <a:solidFill>
                  <a:schemeClr val="lt1"/>
                </a:solidFill>
              </a:ln>
              <a:effectLst/>
            </c:spPr>
          </c:dPt>
          <c:dPt>
            <c:idx val="6"/>
            <c:bubble3D val="0"/>
            <c:spPr>
              <a:solidFill>
                <a:srgbClr val="92D050"/>
              </a:solidFill>
              <a:ln w="19050">
                <a:solidFill>
                  <a:schemeClr val="lt1"/>
                </a:solidFill>
              </a:ln>
              <a:effectLst/>
            </c:spPr>
          </c:dPt>
          <c:dLbls>
            <c:dLbl>
              <c:idx val="0"/>
              <c:layout>
                <c:manualLayout>
                  <c:x val="-0.15241715879265091"/>
                  <c:y val="0.1430314960629921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0.18986269861428612"/>
                  <c:y val="-0.14406740824063657"/>
                </c:manualLayout>
              </c:layout>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2.1416335054892332E-2"/>
                  <c:y val="6.659105111861012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4"/>
              <c:layout>
                <c:manualLayout>
                  <c:x val="-9.9035515091863521E-2"/>
                  <c:y val="3.668503937007874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5"/>
              <c:layout>
                <c:manualLayout>
                  <c:x val="1.2320435751982614E-2"/>
                  <c:y val="-1.1605840936549598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Sheet1!$A$2:$A$8</c:f>
              <c:strCache>
                <c:ptCount val="7"/>
                <c:pt idx="0">
                  <c:v>Real Estate</c:v>
                </c:pt>
                <c:pt idx="1">
                  <c:v>Earned Income Tax</c:v>
                </c:pt>
                <c:pt idx="2">
                  <c:v>Basic Instructional Subsidy</c:v>
                </c:pt>
                <c:pt idx="3">
                  <c:v>Special Education</c:v>
                </c:pt>
                <c:pt idx="4">
                  <c:v>Retirement Payments</c:v>
                </c:pt>
                <c:pt idx="5">
                  <c:v>Transportation</c:v>
                </c:pt>
                <c:pt idx="6">
                  <c:v>Other</c:v>
                </c:pt>
              </c:strCache>
            </c:strRef>
          </c:cat>
          <c:val>
            <c:numRef>
              <c:f>Sheet1!$B$2:$B$8</c:f>
              <c:numCache>
                <c:formatCode>General</c:formatCode>
                <c:ptCount val="7"/>
                <c:pt idx="0" formatCode="#,##0.00">
                  <c:v>157.1</c:v>
                </c:pt>
                <c:pt idx="1">
                  <c:v>106</c:v>
                </c:pt>
                <c:pt idx="2">
                  <c:v>153.80000000000001</c:v>
                </c:pt>
                <c:pt idx="3">
                  <c:v>27.8</c:v>
                </c:pt>
                <c:pt idx="4">
                  <c:v>19.100000000000001</c:v>
                </c:pt>
                <c:pt idx="5">
                  <c:v>13.7</c:v>
                </c:pt>
                <c:pt idx="6" formatCode="#,##0.00">
                  <c:v>41.699999999999989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dirty="0">
                <a:solidFill>
                  <a:schemeClr val="tx1"/>
                </a:solidFill>
              </a:rPr>
              <a:t>2014 </a:t>
            </a:r>
            <a:r>
              <a:rPr lang="en-US" sz="2400" b="1" dirty="0" smtClean="0">
                <a:solidFill>
                  <a:schemeClr val="tx1"/>
                </a:solidFill>
              </a:rPr>
              <a:t>Expenditures </a:t>
            </a:r>
          </a:p>
          <a:p>
            <a:pPr>
              <a:defRPr sz="2400" b="1" i="0" u="none" strike="noStrike" kern="1200" spc="0" baseline="0">
                <a:solidFill>
                  <a:schemeClr val="tx1"/>
                </a:solidFill>
                <a:latin typeface="+mn-lt"/>
                <a:ea typeface="+mn-ea"/>
                <a:cs typeface="+mn-cs"/>
              </a:defRPr>
            </a:pPr>
            <a:r>
              <a:rPr lang="en-US" sz="2400" b="1" dirty="0" smtClean="0">
                <a:solidFill>
                  <a:schemeClr val="tx1"/>
                </a:solidFill>
              </a:rPr>
              <a:t>(in Millions)</a:t>
            </a:r>
          </a:p>
        </c:rich>
      </c:tx>
      <c:layout/>
      <c:overlay val="0"/>
      <c:spPr>
        <a:noFill/>
        <a:ln>
          <a:noFill/>
        </a:ln>
        <a:effectLst/>
      </c:spPr>
    </c:title>
    <c:autoTitleDeleted val="0"/>
    <c:plotArea>
      <c:layout/>
      <c:pieChart>
        <c:varyColors val="1"/>
        <c:ser>
          <c:idx val="0"/>
          <c:order val="0"/>
          <c:tx>
            <c:strRef>
              <c:f>Sheet1!$B$1</c:f>
              <c:strCache>
                <c:ptCount val="1"/>
                <c:pt idx="0">
                  <c:v>2014 Expenditures</c:v>
                </c:pt>
              </c:strCache>
            </c:strRef>
          </c:tx>
          <c:dPt>
            <c:idx val="0"/>
            <c:bubble3D val="0"/>
            <c:spPr>
              <a:solidFill>
                <a:srgbClr val="FFFF00"/>
              </a:solidFill>
              <a:ln w="19050">
                <a:solidFill>
                  <a:schemeClr val="lt1"/>
                </a:solidFill>
              </a:ln>
              <a:effectLst/>
            </c:spPr>
          </c:dPt>
          <c:dPt>
            <c:idx val="1"/>
            <c:bubble3D val="0"/>
            <c:spPr>
              <a:solidFill>
                <a:srgbClr val="FFC000"/>
              </a:solidFill>
              <a:ln w="19050">
                <a:solidFill>
                  <a:schemeClr val="lt1"/>
                </a:solidFill>
              </a:ln>
              <a:effectLst/>
            </c:spPr>
          </c:dPt>
          <c:dPt>
            <c:idx val="2"/>
            <c:bubble3D val="0"/>
            <c:spPr>
              <a:solidFill>
                <a:srgbClr val="FF0000"/>
              </a:solidFill>
              <a:ln w="19050">
                <a:solidFill>
                  <a:schemeClr val="lt1"/>
                </a:solidFill>
              </a:ln>
              <a:effectLst/>
            </c:spPr>
          </c:dPt>
          <c:dPt>
            <c:idx val="3"/>
            <c:bubble3D val="0"/>
            <c:spPr>
              <a:solidFill>
                <a:srgbClr val="66FFFF"/>
              </a:solidFill>
              <a:ln w="19050">
                <a:solidFill>
                  <a:schemeClr val="lt1"/>
                </a:solidFill>
              </a:ln>
              <a:effectLst/>
            </c:spPr>
          </c:dPt>
          <c:dPt>
            <c:idx val="4"/>
            <c:bubble3D val="0"/>
            <c:spPr>
              <a:solidFill>
                <a:srgbClr val="7030A0"/>
              </a:solidFill>
              <a:ln w="19050">
                <a:solidFill>
                  <a:schemeClr val="lt1"/>
                </a:solidFill>
              </a:ln>
              <a:effectLst/>
            </c:spPr>
          </c:dPt>
          <c:dPt>
            <c:idx val="5"/>
            <c:bubble3D val="0"/>
            <c:spPr>
              <a:solidFill>
                <a:srgbClr val="00B0F0"/>
              </a:solidFill>
              <a:ln w="19050">
                <a:solidFill>
                  <a:schemeClr val="lt1"/>
                </a:solidFill>
              </a:ln>
              <a:effectLst/>
            </c:spPr>
          </c:dPt>
          <c:dPt>
            <c:idx val="6"/>
            <c:bubble3D val="0"/>
            <c:spPr>
              <a:solidFill>
                <a:srgbClr val="92D050"/>
              </a:solidFill>
              <a:ln w="19050">
                <a:solidFill>
                  <a:schemeClr val="lt1"/>
                </a:solidFill>
              </a:ln>
              <a:effectLst/>
            </c:spPr>
          </c:dPt>
          <c:dPt>
            <c:idx val="7"/>
            <c:bubble3D val="0"/>
            <c:spPr>
              <a:solidFill>
                <a:schemeClr val="accent3">
                  <a:lumMod val="65000"/>
                </a:schemeClr>
              </a:solidFill>
              <a:ln w="19050">
                <a:solidFill>
                  <a:schemeClr val="lt1"/>
                </a:solidFill>
              </a:ln>
              <a:effectLst/>
            </c:spPr>
          </c:dPt>
          <c:dLbls>
            <c:dLbl>
              <c:idx val="0"/>
              <c:layout>
                <c:manualLayout>
                  <c:x val="-0.15241715879265091"/>
                  <c:y val="0.1430314960629921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5.7088589732734889E-2"/>
                  <c:y val="-4.3392978171428405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9.3088505065899024E-2"/>
                  <c:y val="-7.1793728920966429E-2"/>
                </c:manualLayout>
              </c:layout>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8.7902661360878209E-2"/>
                  <c:y val="-0.10844306852719024"/>
                </c:manualLayout>
              </c:layout>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ext>
              </c:extLst>
            </c:dLbl>
            <c:dLbl>
              <c:idx val="4"/>
              <c:layout>
                <c:manualLayout>
                  <c:x val="-3.6311489289645248E-2"/>
                  <c:y val="-2.1600203842010609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5"/>
              <c:layout>
                <c:manualLayout>
                  <c:x val="-2.0164818107414073E-3"/>
                  <c:y val="-1.1605813903111896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6"/>
              <c:layout>
                <c:manualLayout>
                  <c:x val="-1.7138966500155221E-2"/>
                  <c:y val="-2.3062197513803069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7"/>
              <c:layout>
                <c:manualLayout>
                  <c:x val="8.539934524313493E-2"/>
                  <c:y val="0.15811487260975784"/>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Sheet1!$A$2:$A$9</c:f>
              <c:strCache>
                <c:ptCount val="8"/>
                <c:pt idx="0">
                  <c:v>Salaries</c:v>
                </c:pt>
                <c:pt idx="1">
                  <c:v>Retirement Contributions</c:v>
                </c:pt>
                <c:pt idx="2">
                  <c:v>Special Education</c:v>
                </c:pt>
                <c:pt idx="3">
                  <c:v>Debt Service</c:v>
                </c:pt>
                <c:pt idx="4">
                  <c:v>Charter Schools</c:v>
                </c:pt>
                <c:pt idx="5">
                  <c:v>Health Insurance</c:v>
                </c:pt>
                <c:pt idx="6">
                  <c:v>Transportation</c:v>
                </c:pt>
                <c:pt idx="7">
                  <c:v>Other</c:v>
                </c:pt>
              </c:strCache>
            </c:strRef>
          </c:cat>
          <c:val>
            <c:numRef>
              <c:f>Sheet1!$B$2:$B$9</c:f>
              <c:numCache>
                <c:formatCode>General</c:formatCode>
                <c:ptCount val="8"/>
                <c:pt idx="0" formatCode="#,##0.00">
                  <c:v>170.2</c:v>
                </c:pt>
                <c:pt idx="1">
                  <c:v>32.9</c:v>
                </c:pt>
                <c:pt idx="2">
                  <c:v>65.2</c:v>
                </c:pt>
                <c:pt idx="3">
                  <c:v>53</c:v>
                </c:pt>
                <c:pt idx="4">
                  <c:v>53</c:v>
                </c:pt>
                <c:pt idx="5">
                  <c:v>38.200000000000003</c:v>
                </c:pt>
                <c:pt idx="6">
                  <c:v>35.799999999999997</c:v>
                </c:pt>
                <c:pt idx="7" formatCode="#,##0.00">
                  <c:v>79.999999999999943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4" y="1"/>
            <a:ext cx="3043979" cy="465773"/>
          </a:xfrm>
          <a:prstGeom prst="rect">
            <a:avLst/>
          </a:prstGeom>
          <a:noFill/>
          <a:ln w="9525">
            <a:noFill/>
            <a:miter lim="800000"/>
            <a:headEnd/>
            <a:tailEnd/>
          </a:ln>
        </p:spPr>
        <p:txBody>
          <a:bodyPr vert="horz" wrap="square" lIns="91516" tIns="45758" rIns="91516" bIns="45758" numCol="1" anchor="t" anchorCtr="0" compatLnSpc="1">
            <a:prstTxWarp prst="textNoShape">
              <a:avLst/>
            </a:prstTxWarp>
          </a:bodyPr>
          <a:lstStyle>
            <a:lvl1pPr defTabSz="913012">
              <a:defRPr sz="1200"/>
            </a:lvl1pPr>
          </a:lstStyle>
          <a:p>
            <a:pPr>
              <a:defRPr/>
            </a:pPr>
            <a:endParaRPr lang="en-US" dirty="0"/>
          </a:p>
        </p:txBody>
      </p:sp>
      <p:sp>
        <p:nvSpPr>
          <p:cNvPr id="26627" name="Rectangle 3"/>
          <p:cNvSpPr>
            <a:spLocks noGrp="1" noChangeArrowheads="1"/>
          </p:cNvSpPr>
          <p:nvPr>
            <p:ph type="dt" sz="quarter" idx="1"/>
          </p:nvPr>
        </p:nvSpPr>
        <p:spPr bwMode="auto">
          <a:xfrm>
            <a:off x="3977533" y="1"/>
            <a:ext cx="3043979" cy="465773"/>
          </a:xfrm>
          <a:prstGeom prst="rect">
            <a:avLst/>
          </a:prstGeom>
          <a:noFill/>
          <a:ln w="9525">
            <a:noFill/>
            <a:miter lim="800000"/>
            <a:headEnd/>
            <a:tailEnd/>
          </a:ln>
        </p:spPr>
        <p:txBody>
          <a:bodyPr vert="horz" wrap="square" lIns="91516" tIns="45758" rIns="91516" bIns="45758" numCol="1" anchor="t" anchorCtr="0" compatLnSpc="1">
            <a:prstTxWarp prst="textNoShape">
              <a:avLst/>
            </a:prstTxWarp>
          </a:bodyPr>
          <a:lstStyle>
            <a:lvl1pPr algn="r" defTabSz="913012">
              <a:defRPr sz="1200"/>
            </a:lvl1pPr>
          </a:lstStyle>
          <a:p>
            <a:pPr>
              <a:defRPr/>
            </a:pPr>
            <a:endParaRPr lang="en-US" dirty="0"/>
          </a:p>
        </p:txBody>
      </p:sp>
      <p:sp>
        <p:nvSpPr>
          <p:cNvPr id="26628" name="Rectangle 4"/>
          <p:cNvSpPr>
            <a:spLocks noGrp="1" noChangeArrowheads="1"/>
          </p:cNvSpPr>
          <p:nvPr>
            <p:ph type="ftr" sz="quarter" idx="2"/>
          </p:nvPr>
        </p:nvSpPr>
        <p:spPr bwMode="auto">
          <a:xfrm>
            <a:off x="4" y="8841740"/>
            <a:ext cx="3043979" cy="465773"/>
          </a:xfrm>
          <a:prstGeom prst="rect">
            <a:avLst/>
          </a:prstGeom>
          <a:noFill/>
          <a:ln w="9525">
            <a:noFill/>
            <a:miter lim="800000"/>
            <a:headEnd/>
            <a:tailEnd/>
          </a:ln>
        </p:spPr>
        <p:txBody>
          <a:bodyPr vert="horz" wrap="square" lIns="91516" tIns="45758" rIns="91516" bIns="45758" numCol="1" anchor="b" anchorCtr="0" compatLnSpc="1">
            <a:prstTxWarp prst="textNoShape">
              <a:avLst/>
            </a:prstTxWarp>
          </a:bodyPr>
          <a:lstStyle>
            <a:lvl1pPr defTabSz="913012">
              <a:defRPr sz="1200"/>
            </a:lvl1pPr>
          </a:lstStyle>
          <a:p>
            <a:pPr>
              <a:defRPr/>
            </a:pPr>
            <a:endParaRPr lang="en-US" dirty="0"/>
          </a:p>
        </p:txBody>
      </p:sp>
      <p:sp>
        <p:nvSpPr>
          <p:cNvPr id="26629" name="Rectangle 5"/>
          <p:cNvSpPr>
            <a:spLocks noGrp="1" noChangeArrowheads="1"/>
          </p:cNvSpPr>
          <p:nvPr>
            <p:ph type="sldNum" sz="quarter" idx="3"/>
          </p:nvPr>
        </p:nvSpPr>
        <p:spPr bwMode="auto">
          <a:xfrm>
            <a:off x="3977533" y="8841740"/>
            <a:ext cx="3043979" cy="465773"/>
          </a:xfrm>
          <a:prstGeom prst="rect">
            <a:avLst/>
          </a:prstGeom>
          <a:noFill/>
          <a:ln w="9525">
            <a:noFill/>
            <a:miter lim="800000"/>
            <a:headEnd/>
            <a:tailEnd/>
          </a:ln>
        </p:spPr>
        <p:txBody>
          <a:bodyPr vert="horz" wrap="square" lIns="91516" tIns="45758" rIns="91516" bIns="45758" numCol="1" anchor="b" anchorCtr="0" compatLnSpc="1">
            <a:prstTxWarp prst="textNoShape">
              <a:avLst/>
            </a:prstTxWarp>
          </a:bodyPr>
          <a:lstStyle>
            <a:lvl1pPr algn="r" defTabSz="913012">
              <a:defRPr sz="1200"/>
            </a:lvl1pPr>
          </a:lstStyle>
          <a:p>
            <a:pPr>
              <a:defRPr/>
            </a:pPr>
            <a:fld id="{5C628BB7-4C02-4103-98F1-26B7D9B5D226}" type="slidenum">
              <a:rPr lang="en-US"/>
              <a:pPr>
                <a:defRPr/>
              </a:pPr>
              <a:t>‹#›</a:t>
            </a:fld>
            <a:endParaRPr lang="en-US" dirty="0"/>
          </a:p>
        </p:txBody>
      </p:sp>
    </p:spTree>
    <p:extLst>
      <p:ext uri="{BB962C8B-B14F-4D97-AF65-F5344CB8AC3E}">
        <p14:creationId xmlns:p14="http://schemas.microsoft.com/office/powerpoint/2010/main" val="36546453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4" y="1"/>
            <a:ext cx="3043979" cy="465773"/>
          </a:xfrm>
          <a:prstGeom prst="rect">
            <a:avLst/>
          </a:prstGeom>
          <a:noFill/>
          <a:ln w="9525">
            <a:noFill/>
            <a:miter lim="800000"/>
            <a:headEnd/>
            <a:tailEnd/>
          </a:ln>
        </p:spPr>
        <p:txBody>
          <a:bodyPr vert="horz" wrap="square" lIns="93255" tIns="46628" rIns="93255" bIns="46628" numCol="1" anchor="t" anchorCtr="0" compatLnSpc="1">
            <a:prstTxWarp prst="textNoShape">
              <a:avLst/>
            </a:prstTxWarp>
          </a:bodyPr>
          <a:lstStyle>
            <a:lvl1pPr defTabSz="932926">
              <a:defRPr sz="1200"/>
            </a:lvl1pPr>
          </a:lstStyle>
          <a:p>
            <a:pPr>
              <a:defRPr/>
            </a:pPr>
            <a:endParaRPr lang="en-US" dirty="0"/>
          </a:p>
        </p:txBody>
      </p:sp>
      <p:sp>
        <p:nvSpPr>
          <p:cNvPr id="5123" name="Rectangle 3"/>
          <p:cNvSpPr>
            <a:spLocks noGrp="1" noChangeArrowheads="1"/>
          </p:cNvSpPr>
          <p:nvPr>
            <p:ph type="dt" idx="1"/>
          </p:nvPr>
        </p:nvSpPr>
        <p:spPr bwMode="auto">
          <a:xfrm>
            <a:off x="3977533" y="1"/>
            <a:ext cx="3043979" cy="465773"/>
          </a:xfrm>
          <a:prstGeom prst="rect">
            <a:avLst/>
          </a:prstGeom>
          <a:noFill/>
          <a:ln w="9525">
            <a:noFill/>
            <a:miter lim="800000"/>
            <a:headEnd/>
            <a:tailEnd/>
          </a:ln>
        </p:spPr>
        <p:txBody>
          <a:bodyPr vert="horz" wrap="square" lIns="93255" tIns="46628" rIns="93255" bIns="46628" numCol="1" anchor="t" anchorCtr="0" compatLnSpc="1">
            <a:prstTxWarp prst="textNoShape">
              <a:avLst/>
            </a:prstTxWarp>
          </a:bodyPr>
          <a:lstStyle>
            <a:lvl1pPr algn="r" defTabSz="932926">
              <a:defRPr sz="1200"/>
            </a:lvl1pPr>
          </a:lstStyle>
          <a:p>
            <a:pPr>
              <a:defRPr/>
            </a:pPr>
            <a:endParaRPr lang="en-US" dirty="0"/>
          </a:p>
        </p:txBody>
      </p:sp>
      <p:sp>
        <p:nvSpPr>
          <p:cNvPr id="26628"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2948" y="4422462"/>
            <a:ext cx="5617208" cy="4188778"/>
          </a:xfrm>
          <a:prstGeom prst="rect">
            <a:avLst/>
          </a:prstGeom>
          <a:noFill/>
          <a:ln w="9525">
            <a:noFill/>
            <a:miter lim="800000"/>
            <a:headEnd/>
            <a:tailEnd/>
          </a:ln>
        </p:spPr>
        <p:txBody>
          <a:bodyPr vert="horz" wrap="square" lIns="93255" tIns="46628" rIns="93255" bIns="4662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4" y="8841740"/>
            <a:ext cx="3043979" cy="465773"/>
          </a:xfrm>
          <a:prstGeom prst="rect">
            <a:avLst/>
          </a:prstGeom>
          <a:noFill/>
          <a:ln w="9525">
            <a:noFill/>
            <a:miter lim="800000"/>
            <a:headEnd/>
            <a:tailEnd/>
          </a:ln>
        </p:spPr>
        <p:txBody>
          <a:bodyPr vert="horz" wrap="square" lIns="93255" tIns="46628" rIns="93255" bIns="46628" numCol="1" anchor="b" anchorCtr="0" compatLnSpc="1">
            <a:prstTxWarp prst="textNoShape">
              <a:avLst/>
            </a:prstTxWarp>
          </a:bodyPr>
          <a:lstStyle>
            <a:lvl1pPr defTabSz="932926">
              <a:defRPr sz="1200"/>
            </a:lvl1pPr>
          </a:lstStyle>
          <a:p>
            <a:pPr>
              <a:defRPr/>
            </a:pPr>
            <a:endParaRPr lang="en-US" dirty="0"/>
          </a:p>
        </p:txBody>
      </p:sp>
      <p:sp>
        <p:nvSpPr>
          <p:cNvPr id="5127" name="Rectangle 7"/>
          <p:cNvSpPr>
            <a:spLocks noGrp="1" noChangeArrowheads="1"/>
          </p:cNvSpPr>
          <p:nvPr>
            <p:ph type="sldNum" sz="quarter" idx="5"/>
          </p:nvPr>
        </p:nvSpPr>
        <p:spPr bwMode="auto">
          <a:xfrm>
            <a:off x="3977533" y="8841740"/>
            <a:ext cx="3043979" cy="465773"/>
          </a:xfrm>
          <a:prstGeom prst="rect">
            <a:avLst/>
          </a:prstGeom>
          <a:noFill/>
          <a:ln w="9525">
            <a:noFill/>
            <a:miter lim="800000"/>
            <a:headEnd/>
            <a:tailEnd/>
          </a:ln>
        </p:spPr>
        <p:txBody>
          <a:bodyPr vert="horz" wrap="square" lIns="93255" tIns="46628" rIns="93255" bIns="46628" numCol="1" anchor="b" anchorCtr="0" compatLnSpc="1">
            <a:prstTxWarp prst="textNoShape">
              <a:avLst/>
            </a:prstTxWarp>
          </a:bodyPr>
          <a:lstStyle>
            <a:lvl1pPr algn="r" defTabSz="932926">
              <a:defRPr sz="1200"/>
            </a:lvl1pPr>
          </a:lstStyle>
          <a:p>
            <a:pPr>
              <a:defRPr/>
            </a:pPr>
            <a:fld id="{93997BDB-FD1F-4452-8251-CA8038E608DD}" type="slidenum">
              <a:rPr lang="en-US"/>
              <a:pPr>
                <a:defRPr/>
              </a:pPr>
              <a:t>‹#›</a:t>
            </a:fld>
            <a:endParaRPr lang="en-US" dirty="0"/>
          </a:p>
        </p:txBody>
      </p:sp>
    </p:spTree>
    <p:extLst>
      <p:ext uri="{BB962C8B-B14F-4D97-AF65-F5344CB8AC3E}">
        <p14:creationId xmlns:p14="http://schemas.microsoft.com/office/powerpoint/2010/main" val="302791576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B627DCB-4799-4E97-B0B8-F48F5296A0A8}" type="slidenum">
              <a:rPr lang="en-US" smtClean="0"/>
              <a:pPr/>
              <a:t>1</a:t>
            </a:fld>
            <a:endParaRPr lang="en-US" dirty="0"/>
          </a:p>
        </p:txBody>
      </p:sp>
    </p:spTree>
    <p:extLst>
      <p:ext uri="{BB962C8B-B14F-4D97-AF65-F5344CB8AC3E}">
        <p14:creationId xmlns:p14="http://schemas.microsoft.com/office/powerpoint/2010/main" val="2682163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District’s budget</a:t>
            </a:r>
            <a:r>
              <a:rPr lang="en-US" baseline="0" dirty="0" smtClean="0"/>
              <a:t> is very similar to a household budget. The main difference is the size of the budget. As household budget has income while the District budget has revenues. While a household income is largely composed of wages that are earned by the members of a household, the District’s “income” or revenue is composed of taxes and subsidies that are received from various sources. Both a household and the District have bills. We just refer to our bills as expenditures. (variable and fixed). When a household has more income than expenses, the remainder can be placed in a savings account for emergency. The District’s savings account is known as its fund balance.</a:t>
            </a:r>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2</a:t>
            </a:fld>
            <a:endParaRPr lang="en-US" dirty="0"/>
          </a:p>
        </p:txBody>
      </p:sp>
    </p:spTree>
    <p:extLst>
      <p:ext uri="{BB962C8B-B14F-4D97-AF65-F5344CB8AC3E}">
        <p14:creationId xmlns:p14="http://schemas.microsoft.com/office/powerpoint/2010/main" val="3061916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revenues, expenditures, and fund balance are used to create this, our rolling forecast. This forecast is just a snapshot. It represents our financial outlook if no actions are taking. Actions such as reducing expenditures or increasing revenues. That means no cost increases or major reductions.</a:t>
            </a:r>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3</a:t>
            </a:fld>
            <a:endParaRPr lang="en-US" dirty="0"/>
          </a:p>
        </p:txBody>
      </p:sp>
    </p:spTree>
    <p:extLst>
      <p:ext uri="{BB962C8B-B14F-4D97-AF65-F5344CB8AC3E}">
        <p14:creationId xmlns:p14="http://schemas.microsoft.com/office/powerpoint/2010/main" val="3653279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I will provide an overview of the factors that make up the forecast.</a:t>
            </a:r>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4</a:t>
            </a:fld>
            <a:endParaRPr lang="en-US" dirty="0"/>
          </a:p>
        </p:txBody>
      </p:sp>
    </p:spTree>
    <p:extLst>
      <p:ext uri="{BB962C8B-B14F-4D97-AF65-F5344CB8AC3E}">
        <p14:creationId xmlns:p14="http://schemas.microsoft.com/office/powerpoint/2010/main" val="1269242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0" fontAlgn="base" latinLnBrk="0" hangingPunct="0">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52.8% of Revenue is from Local Sources</a:t>
            </a:r>
          </a:p>
          <a:p>
            <a:pPr marL="742950" marR="0" lvl="1" indent="-285750" algn="l" defTabSz="914400" rtl="0" eaLnBrk="0" fontAlgn="base" latinLnBrk="0" hangingPunct="0">
              <a:lnSpc>
                <a:spcPct val="100000"/>
              </a:lnSpc>
              <a:spcBef>
                <a:spcPct val="20000"/>
              </a:spcBef>
              <a:spcAft>
                <a:spcPts val="600"/>
              </a:spcAft>
              <a:buClrTx/>
              <a:buSzTx/>
              <a:buFont typeface="Arial" panose="020B0604020202020204" pitchFamily="34" charset="0"/>
              <a:buChar char="•"/>
              <a:tabLst/>
              <a:defRPr/>
            </a:pPr>
            <a:r>
              <a:rPr kumimoji="0" lang="en-US" sz="2400" b="0" i="0" u="none" strike="noStrike" kern="0" cap="none" spc="0" normalizeH="0" baseline="0" noProof="0" dirty="0" smtClean="0">
                <a:ln>
                  <a:noFill/>
                </a:ln>
                <a:solidFill>
                  <a:srgbClr val="000000"/>
                </a:solidFill>
                <a:effectLst/>
                <a:uLnTx/>
                <a:uFillTx/>
                <a:latin typeface="Arial"/>
              </a:rPr>
              <a:t>Includes Real Estate, Earned Income Tax, Real Estate Transfer Tax, etc.</a:t>
            </a:r>
          </a:p>
          <a:p>
            <a:pPr marL="342900" marR="0" lvl="0" indent="-342900" algn="l" defTabSz="914400" rtl="0" eaLnBrk="0" fontAlgn="base" latinLnBrk="0" hangingPunct="0">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46.2% of Revenue is from State Sources</a:t>
            </a:r>
          </a:p>
          <a:p>
            <a:pPr marL="742950" marR="0" lvl="1" indent="-285750" algn="l" defTabSz="914400" rtl="0" eaLnBrk="0" fontAlgn="base" latinLnBrk="0" hangingPunct="0">
              <a:lnSpc>
                <a:spcPct val="100000"/>
              </a:lnSpc>
              <a:spcBef>
                <a:spcPct val="20000"/>
              </a:spcBef>
              <a:spcAft>
                <a:spcPts val="600"/>
              </a:spcAft>
              <a:buClrTx/>
              <a:buSzTx/>
              <a:buFont typeface="Arial" panose="020B0604020202020204" pitchFamily="34" charset="0"/>
              <a:buChar char="•"/>
              <a:tabLst/>
              <a:defRPr/>
            </a:pPr>
            <a:r>
              <a:rPr kumimoji="0" lang="en-US" sz="2400" b="0" i="0" u="none" strike="noStrike" kern="0" cap="none" spc="0" normalizeH="0" baseline="0" noProof="0" dirty="0" smtClean="0">
                <a:ln>
                  <a:noFill/>
                </a:ln>
                <a:solidFill>
                  <a:srgbClr val="000000"/>
                </a:solidFill>
                <a:effectLst/>
                <a:uLnTx/>
                <a:uFillTx/>
                <a:latin typeface="Arial"/>
              </a:rPr>
              <a:t>Includes Basic Instructional Subsidy, Special Education, Retirement Reimbursement, Transportation, etc. (some of this items are reimbursement of Expenditures)</a:t>
            </a:r>
          </a:p>
          <a:p>
            <a:pPr marL="342900" marR="0" lvl="0" indent="-342900" algn="l" defTabSz="914400" rtl="0" eaLnBrk="0" fontAlgn="base" latinLnBrk="0" hangingPunct="0">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1.0% of Revenue is from Other Sources</a:t>
            </a:r>
          </a:p>
          <a:p>
            <a:pPr marL="742950" marR="0" lvl="1" indent="-285750" algn="l" defTabSz="914400" rtl="0" eaLnBrk="0" fontAlgn="base" latinLnBrk="0" hangingPunct="0">
              <a:lnSpc>
                <a:spcPct val="100000"/>
              </a:lnSpc>
              <a:spcBef>
                <a:spcPct val="20000"/>
              </a:spcBef>
              <a:spcAft>
                <a:spcPts val="600"/>
              </a:spcAft>
              <a:buClrTx/>
              <a:buSzTx/>
              <a:buFont typeface="Arial" panose="020B0604020202020204" pitchFamily="34" charset="0"/>
              <a:buChar char="•"/>
              <a:tabLst/>
              <a:defRPr/>
            </a:pPr>
            <a:r>
              <a:rPr kumimoji="0" lang="en-US" sz="2400" b="0" i="0" u="none" strike="noStrike" kern="0" cap="none" spc="0" normalizeH="0" baseline="0" noProof="0" dirty="0" smtClean="0">
                <a:ln>
                  <a:noFill/>
                </a:ln>
                <a:solidFill>
                  <a:srgbClr val="000000"/>
                </a:solidFill>
                <a:effectLst/>
                <a:uLnTx/>
                <a:uFillTx/>
                <a:latin typeface="Arial"/>
              </a:rPr>
              <a:t>Includes Subsidies, Sale of Fixed Assets, Tuition, etc.</a:t>
            </a:r>
          </a:p>
          <a:p>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5</a:t>
            </a:fld>
            <a:endParaRPr lang="en-US" dirty="0"/>
          </a:p>
        </p:txBody>
      </p:sp>
    </p:spTree>
    <p:extLst>
      <p:ext uri="{BB962C8B-B14F-4D97-AF65-F5344CB8AC3E}">
        <p14:creationId xmlns:p14="http://schemas.microsoft.com/office/powerpoint/2010/main" val="1765595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Real Estate Revenue</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$157.1 Million Projected for 2014 (30.2% of Total Revenue)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Earned Income Tax</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$106.0 Million Projected for 2014 (20.4% of Total Revenue)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Basic Instructional Subsidy</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$153.8 Million Projected for 2014 (29.6% of Total Revenue)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Special Education </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$27.8 Million Projected for 2014 (5.3% of Total Revenue)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Retirement Payments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$20.1 Million Projected for 2014 (3.9% of Total Revenue)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Transportation</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$13.7 Million Projected for 2014 (2.6% of Total Revenue)</a:t>
            </a:r>
            <a:endParaRPr kumimoji="0" lang="en-US" sz="2800" b="0" i="0" u="none" strike="noStrike" kern="0" cap="none" spc="0" normalizeH="0" baseline="0" noProof="0" dirty="0" smtClean="0">
              <a:ln>
                <a:noFill/>
              </a:ln>
              <a:solidFill>
                <a:srgbClr val="000000"/>
              </a:solidFill>
              <a:effectLst/>
              <a:uLnTx/>
              <a:uFillTx/>
              <a:latin typeface="Arial"/>
            </a:endParaRPr>
          </a:p>
          <a:p>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6</a:t>
            </a:fld>
            <a:endParaRPr lang="en-US" dirty="0"/>
          </a:p>
        </p:txBody>
      </p:sp>
    </p:spTree>
    <p:extLst>
      <p:ext uri="{BB962C8B-B14F-4D97-AF65-F5344CB8AC3E}">
        <p14:creationId xmlns:p14="http://schemas.microsoft.com/office/powerpoint/2010/main" val="1754524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Salaries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$170.2 Million Projected for 2014 (32.1% of Total Expenditures)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Special Education</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$106.0 Million Projected for 2014 (20.4% of Total Expenditures)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Charter Schools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$53.0 Million Projected for 2014 (10.0% of Total Expenditures)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Health Insurance</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$38.2 Million Projected for 2014 (7.2% of Total Expenditures)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Retirement Contributions  (close to outpacing health care)</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$36.1 Million Projected for 2014 (6.8% of Total Expenditures)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Transportation</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rPr>
              <a:t>$35.8 Million Projected for 2014 (6.8% of Total Expenditures)</a:t>
            </a:r>
          </a:p>
          <a:p>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7</a:t>
            </a:fld>
            <a:endParaRPr lang="en-US" dirty="0"/>
          </a:p>
        </p:txBody>
      </p:sp>
    </p:spTree>
    <p:extLst>
      <p:ext uri="{BB962C8B-B14F-4D97-AF65-F5344CB8AC3E}">
        <p14:creationId xmlns:p14="http://schemas.microsoft.com/office/powerpoint/2010/main" val="2781100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a:t>
            </a:r>
            <a:r>
              <a:rPr lang="en-US" baseline="0" dirty="0" smtClean="0"/>
              <a:t> of the main assumptions that are the basis for our forecast. Real Estate revenue is projected to be flat. There is no millage increase included in the forecast. The Board does have the ability to raise the millage up to the index (2.1%). Even though the District have increased the millage up to the index over the past years, real estate revenues are approximately $10 million below pre-reassessment levels. The forecast also assumes flat funding. There is current a hold harmless provision in the school code that ensures that school district do not receive a reduction in basic education funding. Recently the State established a Basic Education Funding Commission to develop a new formula for funding school districts. It is not certain how a new formula will affect our funding in the future.  New sources of revenue are also not included. </a:t>
            </a:r>
            <a:r>
              <a:rPr lang="en-US" baseline="0" dirty="0" err="1" smtClean="0"/>
              <a:t>LERTA</a:t>
            </a:r>
            <a:r>
              <a:rPr lang="en-US" baseline="0" dirty="0" smtClean="0"/>
              <a:t> requests. Impact fee(?)</a:t>
            </a:r>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9</a:t>
            </a:fld>
            <a:endParaRPr lang="en-US" dirty="0"/>
          </a:p>
        </p:txBody>
      </p:sp>
    </p:spTree>
    <p:extLst>
      <p:ext uri="{BB962C8B-B14F-4D97-AF65-F5344CB8AC3E}">
        <p14:creationId xmlns:p14="http://schemas.microsoft.com/office/powerpoint/2010/main" val="2568589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we have our revenues, expenditures, fund balance and assumptions incorporated into the forecast. So we are done right? Not quite. The forecast is just a snapshot. The forecast is constantly updated. This means that depending on our tax collections, state budget, and expenditures the forecast will change throughout the course of the year.</a:t>
            </a:r>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10</a:t>
            </a:fld>
            <a:endParaRPr lang="en-US" dirty="0"/>
          </a:p>
        </p:txBody>
      </p:sp>
    </p:spTree>
    <p:extLst>
      <p:ext uri="{BB962C8B-B14F-4D97-AF65-F5344CB8AC3E}">
        <p14:creationId xmlns:p14="http://schemas.microsoft.com/office/powerpoint/2010/main" val="17155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current forecast</a:t>
            </a:r>
            <a:r>
              <a:rPr lang="en-US" baseline="0" dirty="0" smtClean="0"/>
              <a:t> shows substantial improvement over the current year and that’s a good thing. Our goals is the improve our financial health and find ways to outperform the forecast so that we have a better outlook.</a:t>
            </a:r>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11</a:t>
            </a:fld>
            <a:endParaRPr lang="en-US" dirty="0"/>
          </a:p>
        </p:txBody>
      </p:sp>
    </p:spTree>
    <p:extLst>
      <p:ext uri="{BB962C8B-B14F-4D97-AF65-F5344CB8AC3E}">
        <p14:creationId xmlns:p14="http://schemas.microsoft.com/office/powerpoint/2010/main" val="3326932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Some of the major changes since</a:t>
            </a:r>
            <a:r>
              <a:rPr lang="en-US" b="0" baseline="0" dirty="0" smtClean="0"/>
              <a:t> about. The Board can expect at least two more financial updates prior to the close of the year. </a:t>
            </a:r>
            <a:endParaRPr lang="en-US" b="0"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12</a:t>
            </a:fld>
            <a:endParaRPr lang="en-US" dirty="0"/>
          </a:p>
        </p:txBody>
      </p:sp>
    </p:spTree>
    <p:extLst>
      <p:ext uri="{BB962C8B-B14F-4D97-AF65-F5344CB8AC3E}">
        <p14:creationId xmlns:p14="http://schemas.microsoft.com/office/powerpoint/2010/main" val="308211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Calendar of events</a:t>
            </a:r>
            <a:endParaRPr lang="en-US" dirty="0"/>
          </a:p>
        </p:txBody>
      </p:sp>
      <p:sp>
        <p:nvSpPr>
          <p:cNvPr id="4" name="Slide Number Placeholder 3"/>
          <p:cNvSpPr>
            <a:spLocks noGrp="1"/>
          </p:cNvSpPr>
          <p:nvPr>
            <p:ph type="sldNum" sz="quarter" idx="10"/>
          </p:nvPr>
        </p:nvSpPr>
        <p:spPr/>
        <p:txBody>
          <a:bodyPr/>
          <a:lstStyle/>
          <a:p>
            <a:pPr>
              <a:defRPr/>
            </a:pPr>
            <a:fld id="{93997BDB-FD1F-4452-8251-CA8038E608DD}" type="slidenum">
              <a:rPr lang="en-US" smtClean="0"/>
              <a:pPr>
                <a:defRPr/>
              </a:pPr>
              <a:t>13</a:t>
            </a:fld>
            <a:endParaRPr lang="en-US" dirty="0"/>
          </a:p>
        </p:txBody>
      </p:sp>
    </p:spTree>
    <p:extLst>
      <p:ext uri="{BB962C8B-B14F-4D97-AF65-F5344CB8AC3E}">
        <p14:creationId xmlns:p14="http://schemas.microsoft.com/office/powerpoint/2010/main" val="3862739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70658"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0659"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1_Title Slide">
    <p:spTree>
      <p:nvGrpSpPr>
        <p:cNvPr id="1" name=""/>
        <p:cNvGrpSpPr/>
        <p:nvPr/>
      </p:nvGrpSpPr>
      <p:grpSpPr>
        <a:xfrm>
          <a:off x="0" y="0"/>
          <a:ext cx="0" cy="0"/>
          <a:chOff x="0" y="0"/>
          <a:chExt cx="0" cy="0"/>
        </a:xfrm>
      </p:grpSpPr>
      <p:sp>
        <p:nvSpPr>
          <p:cNvPr id="79874"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9875"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sp>
        <p:nvSpPr>
          <p:cNvPr id="75778"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5779"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sp>
        <p:nvSpPr>
          <p:cNvPr id="76802"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6803"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10_Title Slide">
    <p:spTree>
      <p:nvGrpSpPr>
        <p:cNvPr id="1" name=""/>
        <p:cNvGrpSpPr/>
        <p:nvPr/>
      </p:nvGrpSpPr>
      <p:grpSpPr>
        <a:xfrm>
          <a:off x="0" y="0"/>
          <a:ext cx="0" cy="0"/>
          <a:chOff x="0" y="0"/>
          <a:chExt cx="0" cy="0"/>
        </a:xfrm>
      </p:grpSpPr>
      <p:sp>
        <p:nvSpPr>
          <p:cNvPr id="78850"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8851"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sp>
        <p:nvSpPr>
          <p:cNvPr id="74754"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4755"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12_Title Slide">
    <p:spTree>
      <p:nvGrpSpPr>
        <p:cNvPr id="1" name=""/>
        <p:cNvGrpSpPr/>
        <p:nvPr/>
      </p:nvGrpSpPr>
      <p:grpSpPr>
        <a:xfrm>
          <a:off x="0" y="0"/>
          <a:ext cx="0" cy="0"/>
          <a:chOff x="0" y="0"/>
          <a:chExt cx="0" cy="0"/>
        </a:xfrm>
      </p:grpSpPr>
      <p:sp>
        <p:nvSpPr>
          <p:cNvPr id="80898"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80899"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69634"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69635"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72706"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2707"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sp>
        <p:nvSpPr>
          <p:cNvPr id="73730"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3731"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sp>
        <p:nvSpPr>
          <p:cNvPr id="77826"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7827"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71682" name="Rectangle 2"/>
          <p:cNvSpPr>
            <a:spLocks noGrp="1" noChangeArrowheads="1"/>
          </p:cNvSpPr>
          <p:nvPr/>
        </p:nvSpPr>
        <p:spPr bwMode="auto">
          <a:xfrm>
            <a:off x="457200" y="274638"/>
            <a:ext cx="8229600" cy="1143000"/>
          </a:xfrm>
          <a:prstGeom prst="rect">
            <a:avLst/>
          </a:prstGeom>
          <a:noFill/>
          <a:ln w="9525">
            <a:noFill/>
            <a:miter lim="800000"/>
            <a:headEnd/>
            <a:tailEnd/>
          </a:ln>
          <a:effectLst/>
        </p:spPr>
        <p:txBody>
          <a:bodyPr/>
          <a:lstStyle/>
          <a:p>
            <a:pPr algn="ctr" eaLnBrk="0" hangingPunct="0"/>
            <a:endParaRPr lang="en-US" sz="4400" dirty="0">
              <a:solidFill>
                <a:schemeClr val="tx2"/>
              </a:solidFill>
            </a:endParaRPr>
          </a:p>
        </p:txBody>
      </p:sp>
      <p:sp>
        <p:nvSpPr>
          <p:cNvPr id="71683" name="Rectangle 3"/>
          <p:cNvSpPr>
            <a:spLocks noGrp="1"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eaLnBrk="0" hangingPunct="0">
              <a:spcBef>
                <a:spcPct val="20000"/>
              </a:spcBef>
              <a:buFontTx/>
              <a:buChar char="•"/>
            </a:pPr>
            <a:endParaRPr lang="en-US" sz="3200"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lang="en-US" sz="3600" b="1" dirty="0">
                <a:solidFill>
                  <a:srgbClr val="333399"/>
                </a:solidFill>
                <a:latin typeface="Calibri" pitchFamily="34" charset="0"/>
                <a:ea typeface="+mj-ea"/>
                <a:cs typeface="Calibri"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1CD4D26-B238-4D1E-A7BA-53656BDE8508}"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ctr" rtl="0" eaLnBrk="0" fontAlgn="base" hangingPunct="0">
              <a:lnSpc>
                <a:spcPts val="3600"/>
              </a:lnSpc>
              <a:spcBef>
                <a:spcPct val="0"/>
              </a:spcBef>
              <a:spcAft>
                <a:spcPct val="0"/>
              </a:spcAft>
              <a:defRPr lang="en-US" sz="3600" b="1" dirty="0">
                <a:solidFill>
                  <a:srgbClr val="0000CC"/>
                </a:solidFill>
                <a:latin typeface="Calibri" pitchFamily="34" charset="0"/>
                <a:ea typeface="+mj-ea"/>
                <a:cs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59EFBEF-12CA-4BFC-9281-C0101FE554E7}"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E8394CE-ADF0-4B2D-915B-192023E5A02F}"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ctr" rtl="0" eaLnBrk="0" fontAlgn="base" hangingPunct="0">
              <a:lnSpc>
                <a:spcPts val="3600"/>
              </a:lnSpc>
              <a:spcBef>
                <a:spcPct val="0"/>
              </a:spcBef>
              <a:spcAft>
                <a:spcPct val="0"/>
              </a:spcAft>
              <a:defRPr lang="en-US" sz="3600" b="1" dirty="0">
                <a:solidFill>
                  <a:srgbClr val="0000CC"/>
                </a:solidFill>
                <a:latin typeface="Calibri" pitchFamily="34" charset="0"/>
                <a:ea typeface="+mj-ea"/>
                <a:cs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DCC1135-74F7-49CD-8D5F-98462E68E102}"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ctr" rtl="0" eaLnBrk="0" fontAlgn="base" hangingPunct="0">
              <a:lnSpc>
                <a:spcPts val="3600"/>
              </a:lnSpc>
              <a:spcBef>
                <a:spcPct val="0"/>
              </a:spcBef>
              <a:spcAft>
                <a:spcPct val="0"/>
              </a:spcAft>
              <a:defRPr lang="en-US" sz="3600" b="1" dirty="0">
                <a:solidFill>
                  <a:srgbClr val="0000CC"/>
                </a:solidFill>
                <a:latin typeface="Calibri" pitchFamily="34" charset="0"/>
                <a:ea typeface="+mj-ea"/>
                <a:cs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46445F7-D1CF-484B-8418-76548595FFCC}"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ctr" rtl="0" eaLnBrk="0" fontAlgn="base" hangingPunct="0">
              <a:lnSpc>
                <a:spcPts val="3600"/>
              </a:lnSpc>
              <a:spcBef>
                <a:spcPct val="0"/>
              </a:spcBef>
              <a:spcAft>
                <a:spcPct val="0"/>
              </a:spcAft>
              <a:defRPr lang="en-US" sz="3600" b="1" dirty="0">
                <a:solidFill>
                  <a:srgbClr val="0000CC"/>
                </a:solidFill>
                <a:latin typeface="Calibri" pitchFamily="34" charset="0"/>
                <a:ea typeface="+mj-ea"/>
                <a:cs typeface="Calibri" pitchFamily="34" charset="0"/>
              </a:defRPr>
            </a:lvl1p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999A09A-4EDD-41D5-BF55-D18C9ECCE532}"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2E8D4766-3F28-46C8-A75E-2AEFA94081FC}"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92B192E-B405-4993-BC2F-95D3F7CC9A15}"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C60DA96-832C-416A-A733-DE5FC4A32ED5}"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87BCDBA-200E-4B00-8670-D313459E9144}"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780B7E5-8AD0-4BC4-9087-8611F82B9945}"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ctr" rtl="0" eaLnBrk="0" fontAlgn="base" hangingPunct="0">
              <a:lnSpc>
                <a:spcPts val="3600"/>
              </a:lnSpc>
              <a:spcBef>
                <a:spcPct val="0"/>
              </a:spcBef>
              <a:spcAft>
                <a:spcPct val="0"/>
              </a:spcAft>
              <a:defRPr lang="en-US" sz="3600" b="1" dirty="0">
                <a:solidFill>
                  <a:srgbClr val="0000CC"/>
                </a:solidFill>
                <a:latin typeface="Calibri" pitchFamily="34" charset="0"/>
                <a:ea typeface="+mj-ea"/>
                <a:cs typeface="Calibri" pitchFamily="34" charset="0"/>
              </a:defRPr>
            </a:lvl1pPr>
          </a:lstStyle>
          <a:p>
            <a:r>
              <a:rPr lang="en-US" dirty="0"/>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EDC4499-CB68-4792-910E-FB168D4DF0B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7CBCFEAB-07A9-40B0-A697-1F28C98941A3}" type="slidenum">
              <a:rPr lang="en-US"/>
              <a:pPr>
                <a:defRPr/>
              </a:pPr>
              <a:t>‹#›</a:t>
            </a:fld>
            <a:endParaRPr lang="en-US" dirty="0"/>
          </a:p>
        </p:txBody>
      </p:sp>
      <p:pic>
        <p:nvPicPr>
          <p:cNvPr id="2" name="Picture 7"/>
          <p:cNvPicPr>
            <a:picLocks noChangeAspect="1" noChangeArrowheads="1"/>
          </p:cNvPicPr>
          <p:nvPr/>
        </p:nvPicPr>
        <p:blipFill>
          <a:blip r:embed="rId26" cstate="print"/>
          <a:srcRect/>
          <a:stretch>
            <a:fillRect/>
          </a:stretch>
        </p:blipFill>
        <p:spPr bwMode="auto">
          <a:xfrm>
            <a:off x="0" y="0"/>
            <a:ext cx="9144000" cy="152400"/>
          </a:xfrm>
          <a:prstGeom prst="rect">
            <a:avLst/>
          </a:prstGeom>
          <a:noFill/>
          <a:ln w="9525">
            <a:noFill/>
            <a:miter lim="800000"/>
            <a:headEnd/>
            <a:tailEnd/>
          </a:ln>
        </p:spPr>
      </p:pic>
      <p:sp>
        <p:nvSpPr>
          <p:cNvPr id="1032" name="TextBox 3"/>
          <p:cNvSpPr txBox="1">
            <a:spLocks noChangeArrowheads="1"/>
          </p:cNvSpPr>
          <p:nvPr/>
        </p:nvSpPr>
        <p:spPr bwMode="auto">
          <a:xfrm>
            <a:off x="304800" y="533400"/>
            <a:ext cx="8305800" cy="533400"/>
          </a:xfrm>
          <a:prstGeom prst="rect">
            <a:avLst/>
          </a:prstGeom>
          <a:noFill/>
          <a:ln w="9525">
            <a:noFill/>
            <a:miter lim="800000"/>
            <a:headEnd/>
            <a:tailEnd/>
          </a:ln>
        </p:spPr>
        <p:txBody>
          <a:bodyPr>
            <a:spAutoFit/>
          </a:bodyPr>
          <a:lstStyle/>
          <a:p>
            <a:pPr defTabSz="457200">
              <a:defRPr/>
            </a:pPr>
            <a:endParaRPr lang="en-US" sz="2900" b="1" dirty="0">
              <a:solidFill>
                <a:schemeClr val="accent2"/>
              </a:solidFill>
              <a:latin typeface="Arial Black" pitchFamily="34" charset="0"/>
              <a:ea typeface="MS PGothic" pitchFamily="34" charset="-128"/>
              <a:cs typeface="Arial Unicode MS" pitchFamily="34" charset="-128"/>
            </a:endParaRPr>
          </a:p>
        </p:txBody>
      </p:sp>
      <p:sp>
        <p:nvSpPr>
          <p:cNvPr id="1033" name="TextBox 3"/>
          <p:cNvSpPr txBox="1">
            <a:spLocks noChangeArrowheads="1"/>
          </p:cNvSpPr>
          <p:nvPr/>
        </p:nvSpPr>
        <p:spPr bwMode="auto">
          <a:xfrm>
            <a:off x="381000" y="1371600"/>
            <a:ext cx="7239000" cy="822325"/>
          </a:xfrm>
          <a:prstGeom prst="rect">
            <a:avLst/>
          </a:prstGeom>
          <a:noFill/>
          <a:ln w="9525">
            <a:noFill/>
            <a:miter lim="800000"/>
            <a:headEnd/>
            <a:tailEnd/>
          </a:ln>
        </p:spPr>
        <p:txBody>
          <a:bodyPr>
            <a:spAutoFit/>
          </a:bodyPr>
          <a:lstStyle/>
          <a:p>
            <a:pPr defTabSz="457200">
              <a:defRPr/>
            </a:pPr>
            <a:endParaRPr lang="en-US" sz="2400" b="1" dirty="0">
              <a:solidFill>
                <a:schemeClr val="accent2"/>
              </a:solidFill>
              <a:ea typeface="MS PGothic" pitchFamily="34" charset="-128"/>
              <a:cs typeface="Arial Unicode MS" pitchFamily="34" charset="-128"/>
            </a:endParaRPr>
          </a:p>
          <a:p>
            <a:pPr defTabSz="457200">
              <a:defRPr/>
            </a:pPr>
            <a:endParaRPr lang="en-US" sz="2400" b="1" dirty="0">
              <a:solidFill>
                <a:schemeClr val="accent2"/>
              </a:solidFill>
              <a:ea typeface="MS PGothic" pitchFamily="34" charset="-128"/>
              <a:cs typeface="Arial Unicode MS" pitchFamily="34" charset="-128"/>
            </a:endParaRPr>
          </a:p>
        </p:txBody>
      </p:sp>
    </p:spTree>
  </p:cSld>
  <p:clrMap bg1="lt1" tx1="dk1" bg2="lt2" tx2="dk2" accent1="accent1" accent2="accent2" accent3="accent3" accent4="accent4" accent5="accent5" accent6="accent6" hlink="hlink" folHlink="folHlink"/>
  <p:sldLayoutIdLst>
    <p:sldLayoutId id="2147483650" r:id="rId1"/>
    <p:sldLayoutId id="2147483659" r:id="rId2"/>
    <p:sldLayoutId id="2147483655" r:id="rId3"/>
    <p:sldLayoutId id="2147483656" r:id="rId4"/>
    <p:sldLayoutId id="2147483658" r:id="rId5"/>
    <p:sldLayoutId id="2147483654" r:id="rId6"/>
    <p:sldLayoutId id="2147483660" r:id="rId7"/>
    <p:sldLayoutId id="2147483649" r:id="rId8"/>
    <p:sldLayoutId id="2147483652" r:id="rId9"/>
    <p:sldLayoutId id="2147483653" r:id="rId10"/>
    <p:sldLayoutId id="2147483657" r:id="rId11"/>
    <p:sldLayoutId id="2147483651"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package" Target="../embeddings/Microsoft_Excel_Worksheet5.xlsx"/><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package" Target="../embeddings/Microsoft_Excel_Worksheet6.xlsx"/><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7675" y="1309577"/>
            <a:ext cx="8305800" cy="1981200"/>
          </a:xfrm>
        </p:spPr>
        <p:txBody>
          <a:bodyPr>
            <a:noAutofit/>
          </a:bodyPr>
          <a:lstStyle/>
          <a:p>
            <a:r>
              <a:rPr lang="en-US" sz="4000" dirty="0" smtClean="0">
                <a:solidFill>
                  <a:srgbClr val="0000CC"/>
                </a:solidFill>
                <a:latin typeface="+mn-lt"/>
              </a:rPr>
              <a:t>Budget 101</a:t>
            </a:r>
            <a:endParaRPr lang="en-US" sz="4000" dirty="0">
              <a:solidFill>
                <a:srgbClr val="0000CC"/>
              </a:solidFill>
              <a:latin typeface="+mn-lt"/>
            </a:endParaRPr>
          </a:p>
        </p:txBody>
      </p:sp>
      <p:sp>
        <p:nvSpPr>
          <p:cNvPr id="3" name="Subtitle 2"/>
          <p:cNvSpPr>
            <a:spLocks noGrp="1"/>
          </p:cNvSpPr>
          <p:nvPr>
            <p:ph type="subTitle" idx="1"/>
          </p:nvPr>
        </p:nvSpPr>
        <p:spPr>
          <a:xfrm>
            <a:off x="685800" y="3886200"/>
            <a:ext cx="7848600" cy="1752600"/>
          </a:xfrm>
        </p:spPr>
        <p:txBody>
          <a:bodyPr>
            <a:normAutofit/>
          </a:bodyPr>
          <a:lstStyle/>
          <a:p>
            <a:endParaRPr lang="en-US" b="1" dirty="0" smtClean="0">
              <a:solidFill>
                <a:srgbClr val="000099"/>
              </a:solidFill>
            </a:endParaRPr>
          </a:p>
          <a:p>
            <a:endParaRPr lang="en-US" sz="2000" b="1" dirty="0" smtClean="0">
              <a:solidFill>
                <a:srgbClr val="00206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8501" y="4648200"/>
            <a:ext cx="3086099" cy="966354"/>
          </a:xfrm>
          <a:prstGeom prst="rect">
            <a:avLst/>
          </a:prstGeom>
        </p:spPr>
      </p:pic>
      <p:sp>
        <p:nvSpPr>
          <p:cNvPr id="5" name="TextBox 4"/>
          <p:cNvSpPr txBox="1"/>
          <p:nvPr/>
        </p:nvSpPr>
        <p:spPr>
          <a:xfrm>
            <a:off x="1676400" y="3276600"/>
            <a:ext cx="5848350" cy="1384995"/>
          </a:xfrm>
          <a:prstGeom prst="rect">
            <a:avLst/>
          </a:prstGeom>
          <a:noFill/>
        </p:spPr>
        <p:txBody>
          <a:bodyPr wrap="square" rtlCol="0">
            <a:spAutoFit/>
          </a:bodyPr>
          <a:lstStyle/>
          <a:p>
            <a:pPr algn="ctr"/>
            <a:r>
              <a:rPr lang="en-US" sz="2800" b="1" dirty="0" smtClean="0">
                <a:latin typeface="+mn-lt"/>
                <a:cs typeface="Calibri" pitchFamily="34" charset="0"/>
              </a:rPr>
              <a:t>Business/Finance Committee Meeting </a:t>
            </a:r>
          </a:p>
          <a:p>
            <a:pPr algn="ctr"/>
            <a:r>
              <a:rPr lang="en-US" sz="2800" b="1" dirty="0" smtClean="0">
                <a:latin typeface="+mn-lt"/>
                <a:cs typeface="Calibri" pitchFamily="34" charset="0"/>
              </a:rPr>
              <a:t>October 6, 2014</a:t>
            </a:r>
            <a:endParaRPr lang="en-US" sz="2800" b="1" dirty="0">
              <a:latin typeface="+mn-lt"/>
              <a:cs typeface="Calibri" pitchFamily="34" charset="0"/>
            </a:endParaRPr>
          </a:p>
        </p:txBody>
      </p:sp>
    </p:spTree>
    <p:extLst>
      <p:ext uri="{BB962C8B-B14F-4D97-AF65-F5344CB8AC3E}">
        <p14:creationId xmlns:p14="http://schemas.microsoft.com/office/powerpoint/2010/main" val="413652290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District Budget is Just Like a Household Budget</a:t>
            </a:r>
            <a:endParaRPr lang="en-US" dirty="0">
              <a:latin typeface="Arial" pitchFamily="34" charset="0"/>
              <a:cs typeface="Arial" pitchFamily="34" charset="0"/>
            </a:endParaRPr>
          </a:p>
        </p:txBody>
      </p:sp>
      <p:sp>
        <p:nvSpPr>
          <p:cNvPr id="5" name="Text Placeholder 4"/>
          <p:cNvSpPr>
            <a:spLocks noGrp="1"/>
          </p:cNvSpPr>
          <p:nvPr>
            <p:ph type="body" idx="1"/>
          </p:nvPr>
        </p:nvSpPr>
        <p:spPr/>
        <p:txBody>
          <a:bodyPr/>
          <a:lstStyle/>
          <a:p>
            <a:pPr algn="ctr"/>
            <a:r>
              <a:rPr lang="en-US" sz="3200" dirty="0" smtClean="0"/>
              <a:t>Household Budget</a:t>
            </a:r>
            <a:r>
              <a:rPr lang="en-US" dirty="0" smtClean="0"/>
              <a:t>	</a:t>
            </a:r>
            <a:endParaRPr lang="en-US" dirty="0"/>
          </a:p>
        </p:txBody>
      </p:sp>
      <p:sp>
        <p:nvSpPr>
          <p:cNvPr id="6" name="Content Placeholder 5"/>
          <p:cNvSpPr>
            <a:spLocks noGrp="1"/>
          </p:cNvSpPr>
          <p:nvPr>
            <p:ph sz="half" idx="2"/>
          </p:nvPr>
        </p:nvSpPr>
        <p:spPr/>
        <p:txBody>
          <a:bodyPr/>
          <a:lstStyle/>
          <a:p>
            <a:r>
              <a:rPr lang="en-US" sz="3200" dirty="0" smtClean="0"/>
              <a:t>Income</a:t>
            </a:r>
          </a:p>
          <a:p>
            <a:r>
              <a:rPr lang="en-US" sz="3200" dirty="0" smtClean="0"/>
              <a:t>Bills</a:t>
            </a:r>
          </a:p>
          <a:p>
            <a:r>
              <a:rPr lang="en-US" sz="3200" dirty="0" smtClean="0"/>
              <a:t>Savings</a:t>
            </a:r>
            <a:endParaRPr lang="en-US" sz="3200" dirty="0"/>
          </a:p>
        </p:txBody>
      </p:sp>
      <p:sp>
        <p:nvSpPr>
          <p:cNvPr id="7" name="Text Placeholder 6"/>
          <p:cNvSpPr>
            <a:spLocks noGrp="1"/>
          </p:cNvSpPr>
          <p:nvPr>
            <p:ph type="body" sz="quarter" idx="3"/>
          </p:nvPr>
        </p:nvSpPr>
        <p:spPr/>
        <p:txBody>
          <a:bodyPr/>
          <a:lstStyle/>
          <a:p>
            <a:pPr algn="ctr"/>
            <a:r>
              <a:rPr lang="en-US" sz="3200" dirty="0" smtClean="0"/>
              <a:t>District Budget</a:t>
            </a:r>
            <a:endParaRPr lang="en-US" sz="3200" dirty="0"/>
          </a:p>
        </p:txBody>
      </p:sp>
      <p:sp>
        <p:nvSpPr>
          <p:cNvPr id="8" name="Content Placeholder 7"/>
          <p:cNvSpPr>
            <a:spLocks noGrp="1"/>
          </p:cNvSpPr>
          <p:nvPr>
            <p:ph sz="quarter" idx="4"/>
          </p:nvPr>
        </p:nvSpPr>
        <p:spPr/>
        <p:txBody>
          <a:bodyPr/>
          <a:lstStyle/>
          <a:p>
            <a:r>
              <a:rPr lang="en-US" sz="3200" dirty="0" smtClean="0"/>
              <a:t>Revenues</a:t>
            </a:r>
          </a:p>
          <a:p>
            <a:pPr lvl="1"/>
            <a:r>
              <a:rPr lang="en-US" sz="2800" dirty="0" smtClean="0"/>
              <a:t>State and Local</a:t>
            </a:r>
          </a:p>
          <a:p>
            <a:r>
              <a:rPr lang="en-US" sz="3200" dirty="0" smtClean="0"/>
              <a:t>Expenditures</a:t>
            </a:r>
          </a:p>
          <a:p>
            <a:pPr lvl="1"/>
            <a:r>
              <a:rPr lang="en-US" sz="2800" dirty="0" smtClean="0"/>
              <a:t>Fixed and Variable</a:t>
            </a:r>
            <a:endParaRPr lang="en-US" sz="2800" dirty="0"/>
          </a:p>
          <a:p>
            <a:r>
              <a:rPr lang="en-US" sz="3200" dirty="0" smtClean="0"/>
              <a:t>Fund Balance</a:t>
            </a: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2</a:t>
            </a:fld>
            <a:endParaRPr lang="en-US" dirty="0"/>
          </a:p>
        </p:txBody>
      </p:sp>
    </p:spTree>
    <p:extLst>
      <p:ext uri="{BB962C8B-B14F-4D97-AF65-F5344CB8AC3E}">
        <p14:creationId xmlns:p14="http://schemas.microsoft.com/office/powerpoint/2010/main" val="87115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143000"/>
          </a:xfrm>
        </p:spPr>
        <p:txBody>
          <a:bodyPr/>
          <a:lstStyle/>
          <a:p>
            <a:r>
              <a:rPr lang="en-US" dirty="0" smtClean="0">
                <a:latin typeface="+mj-lt"/>
              </a:rPr>
              <a:t>Our Financial Outlook if No Action </a:t>
            </a:r>
            <a:r>
              <a:rPr lang="en-US" dirty="0">
                <a:latin typeface="+mj-lt"/>
              </a:rPr>
              <a:t>i</a:t>
            </a:r>
            <a:r>
              <a:rPr lang="en-US" dirty="0" smtClean="0">
                <a:latin typeface="+mj-lt"/>
              </a:rPr>
              <a:t>s Taken</a:t>
            </a:r>
            <a:endParaRPr lang="en-US" dirty="0">
              <a:latin typeface="+mj-lt"/>
            </a:endParaRP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3</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697493356"/>
              </p:ext>
            </p:extLst>
          </p:nvPr>
        </p:nvGraphicFramePr>
        <p:xfrm>
          <a:off x="0" y="1752600"/>
          <a:ext cx="9144000" cy="4492625"/>
        </p:xfrm>
        <a:graphic>
          <a:graphicData uri="http://schemas.openxmlformats.org/presentationml/2006/ole">
            <mc:AlternateContent xmlns:mc="http://schemas.openxmlformats.org/markup-compatibility/2006">
              <mc:Choice xmlns:v="urn:schemas-microsoft-com:vml" Requires="v">
                <p:oleObj spid="_x0000_s4111" name="Worksheet" r:id="rId5" imgW="15840055" imgH="7248420" progId="Excel.Sheet.12">
                  <p:embed/>
                </p:oleObj>
              </mc:Choice>
              <mc:Fallback>
                <p:oleObj name="Worksheet" r:id="rId5" imgW="15840055" imgH="7248420" progId="Excel.Sheet.12">
                  <p:embed/>
                  <p:pic>
                    <p:nvPicPr>
                      <p:cNvPr id="0" name=""/>
                      <p:cNvPicPr/>
                      <p:nvPr/>
                    </p:nvPicPr>
                    <p:blipFill>
                      <a:blip r:embed="rId6"/>
                      <a:stretch>
                        <a:fillRect/>
                      </a:stretch>
                    </p:blipFill>
                    <p:spPr>
                      <a:xfrm>
                        <a:off x="0" y="1752600"/>
                        <a:ext cx="9144000" cy="4492625"/>
                      </a:xfrm>
                      <a:prstGeom prst="rect">
                        <a:avLst/>
                      </a:prstGeom>
                    </p:spPr>
                  </p:pic>
                </p:oleObj>
              </mc:Fallback>
            </mc:AlternateContent>
          </a:graphicData>
        </a:graphic>
      </p:graphicFrame>
    </p:spTree>
    <p:extLst>
      <p:ext uri="{BB962C8B-B14F-4D97-AF65-F5344CB8AC3E}">
        <p14:creationId xmlns:p14="http://schemas.microsoft.com/office/powerpoint/2010/main" val="22468913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Factors </a:t>
            </a:r>
            <a:r>
              <a:rPr lang="en-US" dirty="0">
                <a:latin typeface="+mj-lt"/>
              </a:rPr>
              <a:t>T</a:t>
            </a:r>
            <a:r>
              <a:rPr lang="en-US" dirty="0" smtClean="0">
                <a:latin typeface="+mj-lt"/>
              </a:rPr>
              <a:t>hat Make Up The Forecast</a:t>
            </a:r>
            <a:endParaRPr lang="en-US" dirty="0">
              <a:latin typeface="+mj-lt"/>
            </a:endParaRPr>
          </a:p>
        </p:txBody>
      </p:sp>
      <p:sp>
        <p:nvSpPr>
          <p:cNvPr id="3" name="Content Placeholder 2"/>
          <p:cNvSpPr>
            <a:spLocks noGrp="1"/>
          </p:cNvSpPr>
          <p:nvPr>
            <p:ph idx="1"/>
          </p:nvPr>
        </p:nvSpPr>
        <p:spPr/>
        <p:txBody>
          <a:bodyPr/>
          <a:lstStyle/>
          <a:p>
            <a:r>
              <a:rPr lang="en-US" dirty="0" smtClean="0"/>
              <a:t>Revenue</a:t>
            </a:r>
          </a:p>
          <a:p>
            <a:pPr marL="0" indent="0">
              <a:buNone/>
            </a:pPr>
            <a:endParaRPr lang="en-US" dirty="0" smtClean="0"/>
          </a:p>
          <a:p>
            <a:r>
              <a:rPr lang="en-US" dirty="0" smtClean="0"/>
              <a:t>Expenditures</a:t>
            </a:r>
          </a:p>
          <a:p>
            <a:pPr marL="0" indent="0">
              <a:buNone/>
            </a:pPr>
            <a:endParaRPr lang="en-US" dirty="0" smtClean="0"/>
          </a:p>
          <a:p>
            <a:r>
              <a:rPr lang="en-US" dirty="0" smtClean="0"/>
              <a:t>Assumptions</a:t>
            </a: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4</a:t>
            </a:fld>
            <a:endParaRPr lang="en-US" dirty="0"/>
          </a:p>
        </p:txBody>
      </p:sp>
    </p:spTree>
    <p:extLst>
      <p:ext uri="{BB962C8B-B14F-4D97-AF65-F5344CB8AC3E}">
        <p14:creationId xmlns:p14="http://schemas.microsoft.com/office/powerpoint/2010/main" val="4234595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smtClean="0">
                <a:latin typeface="+mj-lt"/>
              </a:rPr>
              <a:t>Breakdown of Revenue Sources</a:t>
            </a:r>
            <a:endParaRPr lang="en-US" dirty="0">
              <a:latin typeface="+mj-lt"/>
            </a:endParaRP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5</a:t>
            </a:fld>
            <a:endParaRPr lang="en-US" dirty="0"/>
          </a:p>
        </p:txBody>
      </p:sp>
      <p:graphicFrame>
        <p:nvGraphicFramePr>
          <p:cNvPr id="9" name="Chart 8"/>
          <p:cNvGraphicFramePr/>
          <p:nvPr>
            <p:extLst>
              <p:ext uri="{D42A27DB-BD31-4B8C-83A1-F6EECF244321}">
                <p14:modId xmlns:p14="http://schemas.microsoft.com/office/powerpoint/2010/main" val="1895707200"/>
              </p:ext>
            </p:extLst>
          </p:nvPr>
        </p:nvGraphicFramePr>
        <p:xfrm>
          <a:off x="1143000" y="990599"/>
          <a:ext cx="7086600" cy="525462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733550" y="5867400"/>
            <a:ext cx="5676900" cy="461665"/>
          </a:xfrm>
          <a:prstGeom prst="rect">
            <a:avLst/>
          </a:prstGeom>
          <a:noFill/>
        </p:spPr>
        <p:txBody>
          <a:bodyPr wrap="square" rtlCol="0">
            <a:spAutoFit/>
          </a:bodyPr>
          <a:lstStyle/>
          <a:p>
            <a:pPr algn="ctr"/>
            <a:r>
              <a:rPr lang="en-US" sz="2400" dirty="0" smtClean="0"/>
              <a:t>Total Projected Revenue: $519.2 Million </a:t>
            </a:r>
            <a:endParaRPr lang="en-US" sz="2400" dirty="0"/>
          </a:p>
        </p:txBody>
      </p:sp>
    </p:spTree>
    <p:extLst>
      <p:ext uri="{BB962C8B-B14F-4D97-AF65-F5344CB8AC3E}">
        <p14:creationId xmlns:p14="http://schemas.microsoft.com/office/powerpoint/2010/main" val="2630047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smtClean="0">
                <a:latin typeface="+mj-lt"/>
              </a:rPr>
              <a:t>Major Sources of Revenue</a:t>
            </a:r>
            <a:endParaRPr lang="en-US" dirty="0">
              <a:latin typeface="+mj-lt"/>
            </a:endParaRP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6</a:t>
            </a:fld>
            <a:endParaRPr lang="en-US" dirty="0"/>
          </a:p>
        </p:txBody>
      </p:sp>
      <p:graphicFrame>
        <p:nvGraphicFramePr>
          <p:cNvPr id="9" name="Chart 8"/>
          <p:cNvGraphicFramePr/>
          <p:nvPr>
            <p:extLst>
              <p:ext uri="{D42A27DB-BD31-4B8C-83A1-F6EECF244321}">
                <p14:modId xmlns:p14="http://schemas.microsoft.com/office/powerpoint/2010/main" val="1340511211"/>
              </p:ext>
            </p:extLst>
          </p:nvPr>
        </p:nvGraphicFramePr>
        <p:xfrm>
          <a:off x="1143000" y="797869"/>
          <a:ext cx="7086600" cy="544735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733550" y="5867400"/>
            <a:ext cx="5676900" cy="461665"/>
          </a:xfrm>
          <a:prstGeom prst="rect">
            <a:avLst/>
          </a:prstGeom>
          <a:noFill/>
        </p:spPr>
        <p:txBody>
          <a:bodyPr wrap="square" rtlCol="0">
            <a:spAutoFit/>
          </a:bodyPr>
          <a:lstStyle/>
          <a:p>
            <a:pPr algn="ctr"/>
            <a:r>
              <a:rPr lang="en-US" sz="2400" dirty="0" smtClean="0"/>
              <a:t>Total Projected Revenue: $519.2 Million </a:t>
            </a:r>
            <a:endParaRPr lang="en-US" sz="2400" dirty="0"/>
          </a:p>
        </p:txBody>
      </p:sp>
    </p:spTree>
    <p:extLst>
      <p:ext uri="{BB962C8B-B14F-4D97-AF65-F5344CB8AC3E}">
        <p14:creationId xmlns:p14="http://schemas.microsoft.com/office/powerpoint/2010/main" val="3106661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smtClean="0">
                <a:latin typeface="+mj-lt"/>
              </a:rPr>
              <a:t>Major Sources of Expenditures</a:t>
            </a:r>
            <a:endParaRPr lang="en-US" dirty="0">
              <a:latin typeface="+mj-lt"/>
            </a:endParaRP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7</a:t>
            </a:fld>
            <a:endParaRPr lang="en-US" dirty="0"/>
          </a:p>
        </p:txBody>
      </p:sp>
      <p:graphicFrame>
        <p:nvGraphicFramePr>
          <p:cNvPr id="9" name="Chart 8"/>
          <p:cNvGraphicFramePr/>
          <p:nvPr>
            <p:extLst>
              <p:ext uri="{D42A27DB-BD31-4B8C-83A1-F6EECF244321}">
                <p14:modId xmlns:p14="http://schemas.microsoft.com/office/powerpoint/2010/main" val="809417852"/>
              </p:ext>
            </p:extLst>
          </p:nvPr>
        </p:nvGraphicFramePr>
        <p:xfrm>
          <a:off x="1143000" y="797869"/>
          <a:ext cx="7086600" cy="544735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409700" y="6014392"/>
            <a:ext cx="6324600" cy="461665"/>
          </a:xfrm>
          <a:prstGeom prst="rect">
            <a:avLst/>
          </a:prstGeom>
          <a:noFill/>
        </p:spPr>
        <p:txBody>
          <a:bodyPr wrap="square" rtlCol="0">
            <a:spAutoFit/>
          </a:bodyPr>
          <a:lstStyle/>
          <a:p>
            <a:pPr algn="ctr"/>
            <a:r>
              <a:rPr lang="en-US" sz="2400" dirty="0" smtClean="0"/>
              <a:t>Total Projected Expenditures: $528.3 Million </a:t>
            </a:r>
            <a:endParaRPr lang="en-US" sz="2400" dirty="0"/>
          </a:p>
        </p:txBody>
      </p:sp>
    </p:spTree>
    <p:extLst>
      <p:ext uri="{BB962C8B-B14F-4D97-AF65-F5344CB8AC3E}">
        <p14:creationId xmlns:p14="http://schemas.microsoft.com/office/powerpoint/2010/main" val="1146090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Cost Drivers</a:t>
            </a:r>
            <a:endParaRPr lang="en-US" dirty="0">
              <a:latin typeface="+mj-lt"/>
            </a:endParaRPr>
          </a:p>
        </p:txBody>
      </p:sp>
      <p:sp>
        <p:nvSpPr>
          <p:cNvPr id="3" name="Content Placeholder 2"/>
          <p:cNvSpPr>
            <a:spLocks noGrp="1"/>
          </p:cNvSpPr>
          <p:nvPr>
            <p:ph idx="1"/>
          </p:nvPr>
        </p:nvSpPr>
        <p:spPr>
          <a:xfrm>
            <a:off x="457200" y="1219200"/>
            <a:ext cx="8229600" cy="5257800"/>
          </a:xfrm>
        </p:spPr>
        <p:txBody>
          <a:bodyPr/>
          <a:lstStyle/>
          <a:p>
            <a:pPr>
              <a:lnSpc>
                <a:spcPct val="150000"/>
              </a:lnSpc>
              <a:buFont typeface="Arial" panose="020B0604020202020204" pitchFamily="34" charset="0"/>
              <a:buChar char="•"/>
            </a:pPr>
            <a:r>
              <a:rPr lang="en-US" sz="2400" b="1" dirty="0" smtClean="0"/>
              <a:t>Student Enrollment Decline</a:t>
            </a:r>
          </a:p>
          <a:p>
            <a:pPr>
              <a:lnSpc>
                <a:spcPct val="150000"/>
              </a:lnSpc>
              <a:buFont typeface="Arial" panose="020B0604020202020204" pitchFamily="34" charset="0"/>
              <a:buChar char="•"/>
            </a:pPr>
            <a:r>
              <a:rPr lang="en-US" sz="2400" b="1" dirty="0" smtClean="0"/>
              <a:t>Charter School Enrollment</a:t>
            </a:r>
          </a:p>
          <a:p>
            <a:pPr>
              <a:lnSpc>
                <a:spcPct val="150000"/>
              </a:lnSpc>
              <a:buFont typeface="Arial" panose="020B0604020202020204" pitchFamily="34" charset="0"/>
              <a:buChar char="•"/>
            </a:pPr>
            <a:r>
              <a:rPr lang="en-US" sz="2400" b="1" dirty="0" smtClean="0"/>
              <a:t>Rising costs of Salaries, Retirement, and Healthcare</a:t>
            </a:r>
          </a:p>
          <a:p>
            <a:pPr>
              <a:lnSpc>
                <a:spcPct val="150000"/>
              </a:lnSpc>
              <a:buFont typeface="Arial" panose="020B0604020202020204" pitchFamily="34" charset="0"/>
              <a:buChar char="•"/>
            </a:pPr>
            <a:r>
              <a:rPr lang="en-US" sz="2400" b="1" dirty="0" smtClean="0"/>
              <a:t>Special Education Increases in Cost and Student Population</a:t>
            </a:r>
          </a:p>
          <a:p>
            <a:pPr>
              <a:lnSpc>
                <a:spcPct val="150000"/>
              </a:lnSpc>
              <a:buFont typeface="Arial" panose="020B0604020202020204" pitchFamily="34" charset="0"/>
              <a:buChar char="•"/>
            </a:pPr>
            <a:r>
              <a:rPr lang="en-US" sz="2400" b="1" dirty="0" smtClean="0"/>
              <a:t>Transportation</a:t>
            </a:r>
          </a:p>
          <a:p>
            <a:pPr>
              <a:lnSpc>
                <a:spcPct val="150000"/>
              </a:lnSpc>
              <a:buFont typeface="Arial" panose="020B0604020202020204" pitchFamily="34" charset="0"/>
              <a:buChar char="•"/>
            </a:pPr>
            <a:endParaRPr lang="en-US" sz="2400" b="1" dirty="0" smtClean="0"/>
          </a:p>
          <a:p>
            <a:pPr>
              <a:lnSpc>
                <a:spcPct val="150000"/>
              </a:lnSpc>
              <a:buFont typeface="Arial" panose="020B0604020202020204" pitchFamily="34" charset="0"/>
              <a:buChar char="•"/>
            </a:pPr>
            <a:endParaRPr lang="en-US" sz="2400" b="1" dirty="0" smtClean="0"/>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8</a:t>
            </a:fld>
            <a:endParaRPr lang="en-US" dirty="0"/>
          </a:p>
        </p:txBody>
      </p:sp>
    </p:spTree>
    <p:extLst>
      <p:ext uri="{BB962C8B-B14F-4D97-AF65-F5344CB8AC3E}">
        <p14:creationId xmlns:p14="http://schemas.microsoft.com/office/powerpoint/2010/main" val="26800939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rPr>
              <a:t>Budget Assumptions</a:t>
            </a:r>
            <a:endParaRPr lang="en-US" dirty="0">
              <a:latin typeface="+mj-lt"/>
            </a:endParaRPr>
          </a:p>
        </p:txBody>
      </p:sp>
      <p:sp>
        <p:nvSpPr>
          <p:cNvPr id="5" name="Text Placeholder 4"/>
          <p:cNvSpPr>
            <a:spLocks noGrp="1"/>
          </p:cNvSpPr>
          <p:nvPr>
            <p:ph type="body" idx="1"/>
          </p:nvPr>
        </p:nvSpPr>
        <p:spPr/>
        <p:txBody>
          <a:bodyPr/>
          <a:lstStyle/>
          <a:p>
            <a:pPr algn="ctr"/>
            <a:r>
              <a:rPr lang="en-US" sz="2800" u="sng" dirty="0" smtClean="0"/>
              <a:t>Revenue</a:t>
            </a:r>
            <a:endParaRPr lang="en-US" sz="2800" u="sng" dirty="0"/>
          </a:p>
        </p:txBody>
      </p:sp>
      <p:sp>
        <p:nvSpPr>
          <p:cNvPr id="6" name="Content Placeholder 5"/>
          <p:cNvSpPr>
            <a:spLocks noGrp="1"/>
          </p:cNvSpPr>
          <p:nvPr>
            <p:ph sz="half" idx="2"/>
          </p:nvPr>
        </p:nvSpPr>
        <p:spPr>
          <a:xfrm>
            <a:off x="381001" y="2174875"/>
            <a:ext cx="4264024" cy="3951288"/>
          </a:xfrm>
        </p:spPr>
        <p:txBody>
          <a:bodyPr/>
          <a:lstStyle/>
          <a:p>
            <a:r>
              <a:rPr lang="en-US" b="1" dirty="0" smtClean="0"/>
              <a:t>Flat Real Estate Revenue</a:t>
            </a:r>
          </a:p>
          <a:p>
            <a:r>
              <a:rPr lang="en-US" b="1" dirty="0" smtClean="0"/>
              <a:t>Increase in Earned Income Revenue (1.7% Tied to Index)</a:t>
            </a:r>
          </a:p>
          <a:p>
            <a:r>
              <a:rPr lang="en-US" b="1" dirty="0" smtClean="0"/>
              <a:t>Flat Basic Education Funding</a:t>
            </a:r>
          </a:p>
          <a:p>
            <a:r>
              <a:rPr lang="en-US" b="1" dirty="0" smtClean="0"/>
              <a:t>Stable enrollment</a:t>
            </a:r>
          </a:p>
          <a:p>
            <a:endParaRPr lang="en-US" dirty="0">
              <a:latin typeface="Calibri" panose="020F0502020204030204" pitchFamily="34" charset="0"/>
            </a:endParaRPr>
          </a:p>
        </p:txBody>
      </p:sp>
      <p:sp>
        <p:nvSpPr>
          <p:cNvPr id="7" name="Text Placeholder 6"/>
          <p:cNvSpPr>
            <a:spLocks noGrp="1"/>
          </p:cNvSpPr>
          <p:nvPr>
            <p:ph type="body" sz="quarter" idx="3"/>
          </p:nvPr>
        </p:nvSpPr>
        <p:spPr/>
        <p:txBody>
          <a:bodyPr/>
          <a:lstStyle/>
          <a:p>
            <a:pPr algn="ctr"/>
            <a:r>
              <a:rPr lang="en-US" sz="2800" u="sng" dirty="0" smtClean="0"/>
              <a:t>Expenditures</a:t>
            </a:r>
            <a:endParaRPr lang="en-US" sz="2800" u="sng" dirty="0"/>
          </a:p>
        </p:txBody>
      </p:sp>
      <p:sp>
        <p:nvSpPr>
          <p:cNvPr id="8" name="Content Placeholder 7"/>
          <p:cNvSpPr>
            <a:spLocks noGrp="1"/>
          </p:cNvSpPr>
          <p:nvPr>
            <p:ph sz="quarter" idx="4"/>
          </p:nvPr>
        </p:nvSpPr>
        <p:spPr/>
        <p:txBody>
          <a:bodyPr/>
          <a:lstStyle/>
          <a:p>
            <a:r>
              <a:rPr lang="en-US" b="1" dirty="0" smtClean="0"/>
              <a:t>Stable workforce</a:t>
            </a:r>
          </a:p>
          <a:p>
            <a:r>
              <a:rPr lang="en-US" b="1" dirty="0" smtClean="0"/>
              <a:t>Retirement increases tied to rising PSERS rates</a:t>
            </a:r>
          </a:p>
          <a:p>
            <a:r>
              <a:rPr lang="en-US" b="1" dirty="0" smtClean="0"/>
              <a:t>Rising Healthcare costs around 5% annually</a:t>
            </a:r>
          </a:p>
          <a:p>
            <a:r>
              <a:rPr lang="en-US" b="1" dirty="0" smtClean="0"/>
              <a:t>Rising Utility and Transportation costs</a:t>
            </a:r>
          </a:p>
          <a:p>
            <a:endParaRPr lang="en-US" b="1" dirty="0">
              <a:latin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9</a:t>
            </a:fld>
            <a:endParaRPr lang="en-US" dirty="0"/>
          </a:p>
        </p:txBody>
      </p:sp>
    </p:spTree>
    <p:extLst>
      <p:ext uri="{BB962C8B-B14F-4D97-AF65-F5344CB8AC3E}">
        <p14:creationId xmlns:p14="http://schemas.microsoft.com/office/powerpoint/2010/main" val="4132758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819151"/>
          </a:xfrm>
        </p:spPr>
        <p:txBody>
          <a:bodyPr/>
          <a:lstStyle/>
          <a:p>
            <a:r>
              <a:rPr lang="en-US" dirty="0">
                <a:solidFill>
                  <a:srgbClr val="0000CC"/>
                </a:solidFill>
                <a:latin typeface="+mj-lt"/>
              </a:rPr>
              <a:t>Forecast at Budget Adoption</a:t>
            </a:r>
          </a:p>
        </p:txBody>
      </p:sp>
      <p:sp>
        <p:nvSpPr>
          <p:cNvPr id="4" name="Slide Number Placeholder 3"/>
          <p:cNvSpPr>
            <a:spLocks noGrp="1"/>
          </p:cNvSpPr>
          <p:nvPr>
            <p:ph type="sldNum" sz="quarter" idx="12"/>
          </p:nvPr>
        </p:nvSpPr>
        <p:spPr/>
        <p:txBody>
          <a:bodyPr/>
          <a:lstStyle/>
          <a:p>
            <a:pPr>
              <a:defRPr/>
            </a:pPr>
            <a:fld id="{F1CD4D26-B238-4D1E-A7BA-53656BDE8508}" type="slidenum">
              <a:rPr lang="en-US" smtClean="0"/>
              <a:pPr>
                <a:defRPr/>
              </a:pPr>
              <a:t>10</a:t>
            </a:fld>
            <a:endParaRPr 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247274007"/>
              </p:ext>
            </p:extLst>
          </p:nvPr>
        </p:nvGraphicFramePr>
        <p:xfrm>
          <a:off x="0" y="1676401"/>
          <a:ext cx="9120510" cy="4568824"/>
        </p:xfrm>
        <a:graphic>
          <a:graphicData uri="http://schemas.openxmlformats.org/presentationml/2006/ole">
            <mc:AlternateContent xmlns:mc="http://schemas.openxmlformats.org/markup-compatibility/2006">
              <mc:Choice xmlns:v="urn:schemas-microsoft-com:vml" Requires="v">
                <p:oleObj spid="_x0000_s2065" name="Worksheet" r:id="rId5" imgW="15611523" imgH="6858000" progId="Excel.Sheet.12">
                  <p:embed/>
                </p:oleObj>
              </mc:Choice>
              <mc:Fallback>
                <p:oleObj name="Worksheet" r:id="rId5" imgW="15611523" imgH="6858000" progId="Excel.Sheet.12">
                  <p:embed/>
                  <p:pic>
                    <p:nvPicPr>
                      <p:cNvPr id="0" name=""/>
                      <p:cNvPicPr/>
                      <p:nvPr/>
                    </p:nvPicPr>
                    <p:blipFill>
                      <a:blip r:embed="rId6"/>
                      <a:stretch>
                        <a:fillRect/>
                      </a:stretch>
                    </p:blipFill>
                    <p:spPr>
                      <a:xfrm>
                        <a:off x="0" y="1676401"/>
                        <a:ext cx="9120510" cy="4568824"/>
                      </a:xfrm>
                      <a:prstGeom prst="rect">
                        <a:avLst/>
                      </a:prstGeom>
                    </p:spPr>
                  </p:pic>
                </p:oleObj>
              </mc:Fallback>
            </mc:AlternateContent>
          </a:graphicData>
        </a:graphic>
      </p:graphicFrame>
    </p:spTree>
    <p:extLst>
      <p:ext uri="{BB962C8B-B14F-4D97-AF65-F5344CB8AC3E}">
        <p14:creationId xmlns:p14="http://schemas.microsoft.com/office/powerpoint/2010/main" val="1299869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143000"/>
          </a:xfrm>
        </p:spPr>
        <p:txBody>
          <a:bodyPr/>
          <a:lstStyle/>
          <a:p>
            <a:r>
              <a:rPr lang="en-US" dirty="0" smtClean="0">
                <a:latin typeface="+mj-lt"/>
              </a:rPr>
              <a:t>Current 3-Year Forecast</a:t>
            </a:r>
            <a:endParaRPr lang="en-US" dirty="0">
              <a:latin typeface="+mj-lt"/>
            </a:endParaRPr>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11</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697493356"/>
              </p:ext>
            </p:extLst>
          </p:nvPr>
        </p:nvGraphicFramePr>
        <p:xfrm>
          <a:off x="0" y="1752600"/>
          <a:ext cx="9144000" cy="4492625"/>
        </p:xfrm>
        <a:graphic>
          <a:graphicData uri="http://schemas.openxmlformats.org/presentationml/2006/ole">
            <mc:AlternateContent xmlns:mc="http://schemas.openxmlformats.org/markup-compatibility/2006">
              <mc:Choice xmlns:v="urn:schemas-microsoft-com:vml" Requires="v">
                <p:oleObj spid="_x0000_s3088" name="Worksheet" r:id="rId5" imgW="15840055" imgH="7248420" progId="Excel.Sheet.12">
                  <p:embed/>
                </p:oleObj>
              </mc:Choice>
              <mc:Fallback>
                <p:oleObj name="Worksheet" r:id="rId5" imgW="15840055" imgH="7248420" progId="Excel.Sheet.12">
                  <p:embed/>
                  <p:pic>
                    <p:nvPicPr>
                      <p:cNvPr id="0" name=""/>
                      <p:cNvPicPr/>
                      <p:nvPr/>
                    </p:nvPicPr>
                    <p:blipFill>
                      <a:blip r:embed="rId6"/>
                      <a:stretch>
                        <a:fillRect/>
                      </a:stretch>
                    </p:blipFill>
                    <p:spPr>
                      <a:xfrm>
                        <a:off x="0" y="1752600"/>
                        <a:ext cx="9144000" cy="4492625"/>
                      </a:xfrm>
                      <a:prstGeom prst="rect">
                        <a:avLst/>
                      </a:prstGeom>
                    </p:spPr>
                  </p:pic>
                </p:oleObj>
              </mc:Fallback>
            </mc:AlternateContent>
          </a:graphicData>
        </a:graphic>
      </p:graphicFrame>
    </p:spTree>
    <p:extLst>
      <p:ext uri="{BB962C8B-B14F-4D97-AF65-F5344CB8AC3E}">
        <p14:creationId xmlns:p14="http://schemas.microsoft.com/office/powerpoint/2010/main" val="4154275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534400" cy="974725"/>
          </a:xfrm>
        </p:spPr>
        <p:txBody>
          <a:bodyPr/>
          <a:lstStyle/>
          <a:p>
            <a:r>
              <a:rPr lang="en-US" dirty="0" smtClean="0">
                <a:latin typeface="+mj-lt"/>
              </a:rPr>
              <a:t>Major Changes Since </a:t>
            </a:r>
            <a:br>
              <a:rPr lang="en-US" dirty="0" smtClean="0">
                <a:latin typeface="+mj-lt"/>
              </a:rPr>
            </a:br>
            <a:r>
              <a:rPr lang="en-US" dirty="0" smtClean="0">
                <a:latin typeface="+mj-lt"/>
              </a:rPr>
              <a:t>Budget Adoption</a:t>
            </a:r>
            <a:endParaRPr lang="en-US" dirty="0">
              <a:latin typeface="+mj-lt"/>
            </a:endParaRPr>
          </a:p>
        </p:txBody>
      </p:sp>
      <p:sp>
        <p:nvSpPr>
          <p:cNvPr id="3" name="Content Placeholder 2"/>
          <p:cNvSpPr>
            <a:spLocks noGrp="1"/>
          </p:cNvSpPr>
          <p:nvPr>
            <p:ph idx="1"/>
          </p:nvPr>
        </p:nvSpPr>
        <p:spPr>
          <a:xfrm>
            <a:off x="457200" y="1447800"/>
            <a:ext cx="8382000" cy="5181600"/>
          </a:xfrm>
        </p:spPr>
        <p:txBody>
          <a:bodyPr/>
          <a:lstStyle/>
          <a:p>
            <a:r>
              <a:rPr lang="en-US" dirty="0" smtClean="0"/>
              <a:t>Earned Income Tax Revenue</a:t>
            </a:r>
          </a:p>
          <a:p>
            <a:pPr lvl="1">
              <a:buFont typeface="Arial" panose="020B0604020202020204" pitchFamily="34" charset="0"/>
              <a:buChar char="•"/>
            </a:pPr>
            <a:r>
              <a:rPr lang="en-US" dirty="0" smtClean="0"/>
              <a:t>Adopted: $101.7 M	Current: $106.0 M</a:t>
            </a:r>
          </a:p>
          <a:p>
            <a:pPr lvl="1">
              <a:buFont typeface="Arial" panose="020B0604020202020204" pitchFamily="34" charset="0"/>
              <a:buChar char="•"/>
            </a:pPr>
            <a:r>
              <a:rPr lang="en-US" dirty="0" smtClean="0"/>
              <a:t>2015-17 were also increased</a:t>
            </a:r>
          </a:p>
          <a:p>
            <a:pPr>
              <a:buFont typeface="Arial" panose="020B0604020202020204" pitchFamily="34" charset="0"/>
              <a:buChar char="•"/>
            </a:pPr>
            <a:r>
              <a:rPr lang="en-US" dirty="0" smtClean="0"/>
              <a:t>Salaries</a:t>
            </a:r>
          </a:p>
          <a:p>
            <a:pPr lvl="1">
              <a:buFont typeface="Arial" panose="020B0604020202020204" pitchFamily="34" charset="0"/>
              <a:buChar char="•"/>
            </a:pPr>
            <a:r>
              <a:rPr lang="en-US" dirty="0" smtClean="0"/>
              <a:t>Adopted: $167.6 M	Current: $170.2 M</a:t>
            </a:r>
          </a:p>
          <a:p>
            <a:pPr>
              <a:buFont typeface="Arial" panose="020B0604020202020204" pitchFamily="34" charset="0"/>
              <a:buChar char="•"/>
            </a:pPr>
            <a:r>
              <a:rPr lang="en-US" dirty="0" smtClean="0"/>
              <a:t>Charter School Payments</a:t>
            </a:r>
          </a:p>
          <a:p>
            <a:pPr lvl="1">
              <a:buFont typeface="Arial" panose="020B0604020202020204" pitchFamily="34" charset="0"/>
              <a:buChar char="•"/>
            </a:pPr>
            <a:r>
              <a:rPr lang="en-US" dirty="0" smtClean="0"/>
              <a:t>Adopted: $54.9 M		Current: $53.0 M</a:t>
            </a:r>
          </a:p>
          <a:p>
            <a:pPr>
              <a:buFont typeface="Arial" panose="020B0604020202020204" pitchFamily="34" charset="0"/>
              <a:buChar char="•"/>
            </a:pPr>
            <a:r>
              <a:rPr lang="en-US" dirty="0" smtClean="0"/>
              <a:t>Debt Service (Principal and Interest)</a:t>
            </a:r>
          </a:p>
          <a:p>
            <a:pPr lvl="1">
              <a:buFont typeface="Arial" panose="020B0604020202020204" pitchFamily="34" charset="0"/>
              <a:buChar char="•"/>
            </a:pPr>
            <a:r>
              <a:rPr lang="en-US" dirty="0" smtClean="0"/>
              <a:t>Adopted: $53.0 M		Current: $52.0 M</a:t>
            </a:r>
          </a:p>
          <a:p>
            <a:pPr lvl="1">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pPr>
              <a:defRPr/>
            </a:pPr>
            <a:fld id="{859EFBEF-12CA-4BFC-9281-C0101FE554E7}" type="slidenum">
              <a:rPr lang="en-US" smtClean="0"/>
              <a:pPr>
                <a:defRPr/>
              </a:pPr>
              <a:t>12</a:t>
            </a:fld>
            <a:endParaRPr lang="en-US" dirty="0"/>
          </a:p>
        </p:txBody>
      </p:sp>
    </p:spTree>
    <p:extLst>
      <p:ext uri="{BB962C8B-B14F-4D97-AF65-F5344CB8AC3E}">
        <p14:creationId xmlns:p14="http://schemas.microsoft.com/office/powerpoint/2010/main" val="2485521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bwMode="auto">
          <a:xfrm>
            <a:off x="914400" y="304800"/>
            <a:ext cx="7086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solidFill>
                  <a:srgbClr val="0000CC"/>
                </a:solidFill>
                <a:latin typeface="Calibri" pitchFamily="34" charset="0"/>
                <a:cs typeface="Calibri" pitchFamily="34" charset="0"/>
              </a:rPr>
              <a:t>2015 General Fund Budget Adoption Timeline</a:t>
            </a:r>
          </a:p>
        </p:txBody>
      </p:sp>
      <p:sp>
        <p:nvSpPr>
          <p:cNvPr id="33794" name="Content Placeholder 2"/>
          <p:cNvSpPr>
            <a:spLocks noGrp="1"/>
          </p:cNvSpPr>
          <p:nvPr>
            <p:ph idx="1"/>
          </p:nvPr>
        </p:nvSpPr>
        <p:spPr bwMode="auto">
          <a:xfrm>
            <a:off x="533400" y="1676400"/>
            <a:ext cx="8458200" cy="4691743"/>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ts val="2400"/>
              </a:lnSpc>
              <a:buClr>
                <a:schemeClr val="tx1"/>
              </a:buClr>
              <a:buSzPct val="75000"/>
              <a:buFont typeface="Wingdings" pitchFamily="2" charset="2"/>
              <a:buChar char="l"/>
            </a:pPr>
            <a:r>
              <a:rPr lang="en-US" sz="2000" b="1" dirty="0" smtClean="0">
                <a:latin typeface="Calibri" pitchFamily="34" charset="0"/>
                <a:cs typeface="Calibri" pitchFamily="34" charset="0"/>
              </a:rPr>
              <a:t>November 6, 2014	Committee Meeting/ Release of Preliminary Budget</a:t>
            </a:r>
          </a:p>
          <a:p>
            <a:pPr eaLnBrk="1" hangingPunct="1">
              <a:lnSpc>
                <a:spcPts val="2400"/>
              </a:lnSpc>
              <a:buClr>
                <a:schemeClr val="tx1"/>
              </a:buClr>
              <a:buSzPct val="75000"/>
              <a:buFont typeface="Wingdings" pitchFamily="2" charset="2"/>
              <a:buChar char="l"/>
            </a:pPr>
            <a:r>
              <a:rPr lang="en-US" sz="2000" b="1" dirty="0" smtClean="0">
                <a:latin typeface="Calibri" pitchFamily="34" charset="0"/>
                <a:cs typeface="Calibri" pitchFamily="34" charset="0"/>
              </a:rPr>
              <a:t>November 24, 2014	Public Hearing</a:t>
            </a:r>
          </a:p>
          <a:p>
            <a:pPr eaLnBrk="1" hangingPunct="1">
              <a:lnSpc>
                <a:spcPts val="2400"/>
              </a:lnSpc>
              <a:buClr>
                <a:schemeClr val="tx1"/>
              </a:buClr>
              <a:buSzPct val="75000"/>
              <a:buFont typeface="Wingdings" pitchFamily="2" charset="2"/>
              <a:buChar char="l"/>
            </a:pPr>
            <a:r>
              <a:rPr lang="en-US" sz="2000" b="1" dirty="0" smtClean="0">
                <a:latin typeface="Calibri" pitchFamily="34" charset="0"/>
                <a:cs typeface="Calibri" pitchFamily="34" charset="0"/>
              </a:rPr>
              <a:t>December 1, 2014	Budget Public Hearing</a:t>
            </a:r>
          </a:p>
          <a:p>
            <a:pPr eaLnBrk="1" hangingPunct="1">
              <a:lnSpc>
                <a:spcPts val="2400"/>
              </a:lnSpc>
              <a:buClr>
                <a:schemeClr val="tx1"/>
              </a:buClr>
              <a:buSzPct val="75000"/>
              <a:buFont typeface="Wingdings" pitchFamily="2" charset="2"/>
              <a:buChar char="l"/>
            </a:pPr>
            <a:r>
              <a:rPr lang="en-US" sz="2000" b="1" dirty="0" smtClean="0">
                <a:latin typeface="Calibri" pitchFamily="34" charset="0"/>
                <a:cs typeface="Calibri" pitchFamily="34" charset="0"/>
              </a:rPr>
              <a:t>December 2, 2014	Committee Meeting</a:t>
            </a:r>
          </a:p>
          <a:p>
            <a:pPr eaLnBrk="1" hangingPunct="1">
              <a:lnSpc>
                <a:spcPts val="2400"/>
              </a:lnSpc>
              <a:buClr>
                <a:schemeClr val="tx1"/>
              </a:buClr>
              <a:buSzPct val="75000"/>
              <a:buFont typeface="Wingdings" pitchFamily="2" charset="2"/>
              <a:buChar char="l"/>
            </a:pPr>
            <a:r>
              <a:rPr lang="en-US" sz="2000" b="1" dirty="0" smtClean="0">
                <a:latin typeface="Calibri" pitchFamily="34" charset="0"/>
                <a:cs typeface="Calibri" pitchFamily="34" charset="0"/>
              </a:rPr>
              <a:t>December 10, 2014 	Agenda Review</a:t>
            </a:r>
          </a:p>
          <a:p>
            <a:pPr eaLnBrk="1" hangingPunct="1">
              <a:lnSpc>
                <a:spcPts val="2400"/>
              </a:lnSpc>
              <a:buClr>
                <a:schemeClr val="tx1"/>
              </a:buClr>
              <a:buSzPct val="75000"/>
              <a:buFont typeface="Wingdings" pitchFamily="2" charset="2"/>
              <a:buChar char="l"/>
            </a:pPr>
            <a:r>
              <a:rPr lang="en-US" sz="2000" b="1" dirty="0" smtClean="0">
                <a:latin typeface="Calibri" pitchFamily="34" charset="0"/>
                <a:cs typeface="Calibri" pitchFamily="34" charset="0"/>
              </a:rPr>
              <a:t>December 15, 2014	Public Hearing</a:t>
            </a:r>
          </a:p>
          <a:p>
            <a:pPr eaLnBrk="1" hangingPunct="1">
              <a:lnSpc>
                <a:spcPts val="2400"/>
              </a:lnSpc>
              <a:buClr>
                <a:schemeClr val="tx1"/>
              </a:buClr>
              <a:buSzPct val="75000"/>
              <a:buFont typeface="Wingdings" pitchFamily="2" charset="2"/>
              <a:buChar char="l"/>
            </a:pPr>
            <a:r>
              <a:rPr lang="en-US" sz="2000" b="1" dirty="0" smtClean="0">
                <a:latin typeface="Calibri" pitchFamily="34" charset="0"/>
                <a:cs typeface="Calibri" pitchFamily="34" charset="0"/>
              </a:rPr>
              <a:t>December 17, 2014	Regular Legislative Meeting – 2015 Budget Adoption</a:t>
            </a:r>
          </a:p>
        </p:txBody>
      </p:sp>
      <p:sp>
        <p:nvSpPr>
          <p:cNvPr id="2" name="Slide Number Placeholder 1"/>
          <p:cNvSpPr>
            <a:spLocks noGrp="1"/>
          </p:cNvSpPr>
          <p:nvPr>
            <p:ph type="sldNum" sz="quarter" idx="12"/>
          </p:nvPr>
        </p:nvSpPr>
        <p:spPr/>
        <p:txBody>
          <a:bodyPr/>
          <a:lstStyle/>
          <a:p>
            <a:pPr>
              <a:defRPr/>
            </a:pPr>
            <a:endParaRPr lang="en-US" dirty="0" smtClean="0"/>
          </a:p>
          <a:p>
            <a:pPr>
              <a:defRPr/>
            </a:pPr>
            <a:fld id="{859EFBEF-12CA-4BFC-9281-C0101FE554E7}" type="slidenum">
              <a:rPr lang="en-US" smtClean="0"/>
              <a:pPr>
                <a:defRPr/>
              </a:pPr>
              <a:t>13</a:t>
            </a:fld>
            <a:endParaRPr lang="en-US" dirty="0"/>
          </a:p>
        </p:txBody>
      </p:sp>
    </p:spTree>
    <p:extLst>
      <p:ext uri="{BB962C8B-B14F-4D97-AF65-F5344CB8AC3E}">
        <p14:creationId xmlns:p14="http://schemas.microsoft.com/office/powerpoint/2010/main" val="2873821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13898</TotalTime>
  <Words>1010</Words>
  <Application>Microsoft Office PowerPoint</Application>
  <PresentationFormat>On-screen Show (4:3)</PresentationFormat>
  <Paragraphs>148</Paragraphs>
  <Slides>13</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Default Design</vt:lpstr>
      <vt:lpstr>Worksheet</vt:lpstr>
      <vt:lpstr>Budget 101</vt:lpstr>
      <vt:lpstr>The District Budget is Just Like a Household Budget</vt:lpstr>
      <vt:lpstr>Our Financial Outlook if No Action is Taken</vt:lpstr>
      <vt:lpstr>Factors That Make Up The Forecast</vt:lpstr>
      <vt:lpstr>Breakdown of Revenue Sources</vt:lpstr>
      <vt:lpstr>Major Sources of Revenue</vt:lpstr>
      <vt:lpstr>Major Sources of Expenditures</vt:lpstr>
      <vt:lpstr>Cost Drivers</vt:lpstr>
      <vt:lpstr>Budget Assumptions</vt:lpstr>
      <vt:lpstr>Forecast at Budget Adoption</vt:lpstr>
      <vt:lpstr>Current 3-Year Forecast</vt:lpstr>
      <vt:lpstr>Major Changes Since  Budget Adoption</vt:lpstr>
      <vt:lpstr>2015 General Fund Budget Adoption Timeline</vt:lpstr>
    </vt:vector>
  </TitlesOfParts>
  <Company>PPS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ppsadmin</dc:creator>
  <cp:lastModifiedBy>ppsadmin</cp:lastModifiedBy>
  <cp:revision>1047</cp:revision>
  <cp:lastPrinted>2014-10-06T18:37:13Z</cp:lastPrinted>
  <dcterms:created xsi:type="dcterms:W3CDTF">2012-09-28T13:01:52Z</dcterms:created>
  <dcterms:modified xsi:type="dcterms:W3CDTF">2014-10-06T20:01:45Z</dcterms:modified>
</cp:coreProperties>
</file>