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charts/chart4.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charts/chart5.xml" ContentType="application/vnd.openxmlformats-officedocument.drawingml.chart+xml"/>
  <Override PartName="/ppt/theme/themeOverride4.xml" ContentType="application/vnd.openxmlformats-officedocument.themeOverride+xml"/>
  <Override PartName="/ppt/drawings/drawing3.xml" ContentType="application/vnd.openxmlformats-officedocument.drawingml.chartshapes+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comments/modernComment_426_B670A75F.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5"/>
  </p:notesMasterIdLst>
  <p:sldIdLst>
    <p:sldId id="256" r:id="rId5"/>
    <p:sldId id="258" r:id="rId6"/>
    <p:sldId id="259" r:id="rId7"/>
    <p:sldId id="260" r:id="rId8"/>
    <p:sldId id="261" r:id="rId9"/>
    <p:sldId id="262" r:id="rId10"/>
    <p:sldId id="263" r:id="rId11"/>
    <p:sldId id="264" r:id="rId12"/>
    <p:sldId id="265" r:id="rId13"/>
    <p:sldId id="1044" r:id="rId14"/>
    <p:sldId id="266" r:id="rId15"/>
    <p:sldId id="267" r:id="rId16"/>
    <p:sldId id="1057" r:id="rId17"/>
    <p:sldId id="1045" r:id="rId18"/>
    <p:sldId id="1046" r:id="rId19"/>
    <p:sldId id="1047" r:id="rId20"/>
    <p:sldId id="1056" r:id="rId21"/>
    <p:sldId id="1048" r:id="rId22"/>
    <p:sldId id="1049" r:id="rId23"/>
    <p:sldId id="1050" r:id="rId24"/>
    <p:sldId id="1051" r:id="rId25"/>
    <p:sldId id="1052" r:id="rId26"/>
    <p:sldId id="1053" r:id="rId27"/>
    <p:sldId id="1054" r:id="rId28"/>
    <p:sldId id="1055" r:id="rId29"/>
    <p:sldId id="268" r:id="rId30"/>
    <p:sldId id="1058" r:id="rId31"/>
    <p:sldId id="269" r:id="rId32"/>
    <p:sldId id="1060" r:id="rId33"/>
    <p:sldId id="287" r:id="rId34"/>
    <p:sldId id="270" r:id="rId35"/>
    <p:sldId id="286" r:id="rId36"/>
    <p:sldId id="1032" r:id="rId37"/>
    <p:sldId id="271" r:id="rId38"/>
    <p:sldId id="1061" r:id="rId39"/>
    <p:sldId id="288" r:id="rId40"/>
    <p:sldId id="1028" r:id="rId41"/>
    <p:sldId id="272" r:id="rId42"/>
    <p:sldId id="1062" r:id="rId43"/>
    <p:sldId id="273" r:id="rId44"/>
    <p:sldId id="1059" r:id="rId45"/>
    <p:sldId id="1031" r:id="rId46"/>
    <p:sldId id="274" r:id="rId47"/>
    <p:sldId id="1040" r:id="rId48"/>
    <p:sldId id="1041" r:id="rId49"/>
    <p:sldId id="1042" r:id="rId50"/>
    <p:sldId id="1043" r:id="rId51"/>
    <p:sldId id="280" r:id="rId52"/>
    <p:sldId id="278" r:id="rId53"/>
    <p:sldId id="275"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61A3FE-2744-6BB5-ACEF-65BBB11CB59E}" name="Fillmore, Ann" initials="FA" userId="S::afillmore1@pghschools.org::7ff7840d-a590-43a2-8e56-68875efa7a5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E3FF"/>
    <a:srgbClr val="5DD5FF"/>
    <a:srgbClr val="BD92DE"/>
    <a:srgbClr val="B07BD7"/>
    <a:srgbClr val="FFB089"/>
    <a:srgbClr val="FFA679"/>
    <a:srgbClr val="FFCCB3"/>
    <a:srgbClr val="FF9966"/>
    <a:srgbClr val="65FFB2"/>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1.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nascls\BudgetDevelopment\Ryan\General%20Fund%20Budget%20Book\2023\Prelim\2023%20General%20Fund%20Revenue%20Graph.xls" TargetMode="External"/><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Cumulative!$G$3</c:f>
              <c:strCache>
                <c:ptCount val="1"/>
                <c:pt idx="0">
                  <c:v>2019</c:v>
                </c:pt>
              </c:strCache>
            </c:strRef>
          </c:tx>
          <c:spPr>
            <a:solidFill>
              <a:schemeClr val="accent1"/>
            </a:solidFill>
            <a:ln>
              <a:solidFill>
                <a:sysClr val="windowText" lastClr="000000"/>
              </a:solidFill>
            </a:ln>
            <a:effectLst/>
          </c:spPr>
          <c:invertIfNegative val="0"/>
          <c:dLbls>
            <c:numFmt formatCode="_(* #,##0_);_(* \(#,##0\);_(* &quot;-&quot;_);_(@_)" sourceLinked="0"/>
            <c:spPr>
              <a:noFill/>
              <a:ln>
                <a:noFill/>
              </a:ln>
              <a:effectLst/>
            </c:spPr>
            <c:txPr>
              <a:bodyPr rot="0" spcFirstLastPara="1" vertOverflow="ellipsis" vert="horz" wrap="square" lIns="38100" tIns="19050" rIns="38100" bIns="19050" anchor="ctr" anchorCtr="0">
                <a:spAutoFit/>
              </a:bodyPr>
              <a:lstStyle/>
              <a:p>
                <a:pPr algn="ctr">
                  <a:defRPr lang="en-US" sz="105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Cumulative!$A$4:$A$6</c:f>
              <c:strCache>
                <c:ptCount val="3"/>
                <c:pt idx="0">
                  <c:v>Revenue</c:v>
                </c:pt>
                <c:pt idx="1">
                  <c:v>Expenditures</c:v>
                </c:pt>
                <c:pt idx="2">
                  <c:v>Fund Balance</c:v>
                </c:pt>
              </c:strCache>
            </c:strRef>
          </c:cat>
          <c:val>
            <c:numRef>
              <c:f>Cumulative!$G$4:$G$6</c:f>
              <c:numCache>
                <c:formatCode>_(* #,##0_);_(* \(#,##0\);_(* "-"_);_(@_)</c:formatCode>
                <c:ptCount val="3"/>
                <c:pt idx="0">
                  <c:v>619833104.53999996</c:v>
                </c:pt>
                <c:pt idx="1">
                  <c:v>642670668.10000002</c:v>
                </c:pt>
                <c:pt idx="2">
                  <c:v>88834882</c:v>
                </c:pt>
              </c:numCache>
            </c:numRef>
          </c:val>
          <c:extLst>
            <c:ext xmlns:c16="http://schemas.microsoft.com/office/drawing/2014/chart" uri="{C3380CC4-5D6E-409C-BE32-E72D297353CC}">
              <c16:uniqueId val="{00000000-6A86-4F51-968C-D92B5E1375E8}"/>
            </c:ext>
          </c:extLst>
        </c:ser>
        <c:ser>
          <c:idx val="1"/>
          <c:order val="1"/>
          <c:tx>
            <c:strRef>
              <c:f>Cumulative!$H$3</c:f>
              <c:strCache>
                <c:ptCount val="1"/>
                <c:pt idx="0">
                  <c:v>2020</c:v>
                </c:pt>
              </c:strCache>
            </c:strRef>
          </c:tx>
          <c:spPr>
            <a:solidFill>
              <a:schemeClr val="accent2"/>
            </a:solidFill>
            <a:ln>
              <a:solidFill>
                <a:sysClr val="windowText" lastClr="000000"/>
              </a:solidFill>
            </a:ln>
            <a:effectLst/>
          </c:spPr>
          <c:invertIfNegative val="0"/>
          <c:dLbls>
            <c:dLbl>
              <c:idx val="0"/>
              <c:layout>
                <c:manualLayout>
                  <c:x val="-3.1771967667978433E-3"/>
                  <c:y val="2.64190844809513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A86-4F51-968C-D92B5E1375E8}"/>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Cumulative!$A$4:$A$6</c:f>
              <c:strCache>
                <c:ptCount val="3"/>
                <c:pt idx="0">
                  <c:v>Revenue</c:v>
                </c:pt>
                <c:pt idx="1">
                  <c:v>Expenditures</c:v>
                </c:pt>
                <c:pt idx="2">
                  <c:v>Fund Balance</c:v>
                </c:pt>
              </c:strCache>
            </c:strRef>
          </c:cat>
          <c:val>
            <c:numRef>
              <c:f>Cumulative!$H$4:$H$6</c:f>
              <c:numCache>
                <c:formatCode>_(* #,##0_);_(* \(#,##0\);_(* "-"_);_(@_)</c:formatCode>
                <c:ptCount val="3"/>
                <c:pt idx="0">
                  <c:v>622957866.08000004</c:v>
                </c:pt>
                <c:pt idx="1">
                  <c:v>622434372.91999996</c:v>
                </c:pt>
                <c:pt idx="2">
                  <c:v>91701905</c:v>
                </c:pt>
              </c:numCache>
            </c:numRef>
          </c:val>
          <c:extLst>
            <c:ext xmlns:c16="http://schemas.microsoft.com/office/drawing/2014/chart" uri="{C3380CC4-5D6E-409C-BE32-E72D297353CC}">
              <c16:uniqueId val="{00000002-6A86-4F51-968C-D92B5E1375E8}"/>
            </c:ext>
          </c:extLst>
        </c:ser>
        <c:ser>
          <c:idx val="2"/>
          <c:order val="2"/>
          <c:tx>
            <c:strRef>
              <c:f>Cumulative!$I$3</c:f>
              <c:strCache>
                <c:ptCount val="1"/>
                <c:pt idx="0">
                  <c:v>2021</c:v>
                </c:pt>
              </c:strCache>
            </c:strRef>
          </c:tx>
          <c:spPr>
            <a:solidFill>
              <a:schemeClr val="accent3"/>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Cumulative!$A$4:$A$6</c:f>
              <c:strCache>
                <c:ptCount val="3"/>
                <c:pt idx="0">
                  <c:v>Revenue</c:v>
                </c:pt>
                <c:pt idx="1">
                  <c:v>Expenditures</c:v>
                </c:pt>
                <c:pt idx="2">
                  <c:v>Fund Balance</c:v>
                </c:pt>
              </c:strCache>
            </c:strRef>
          </c:cat>
          <c:val>
            <c:numRef>
              <c:f>Cumulative!$I$4:$I$6</c:f>
              <c:numCache>
                <c:formatCode>_(* #,##0_);_(* \(#,##0\);_(* "-"_);_(@_)</c:formatCode>
                <c:ptCount val="3"/>
                <c:pt idx="0">
                  <c:v>633263127.58000004</c:v>
                </c:pt>
                <c:pt idx="1">
                  <c:v>638337948.38</c:v>
                </c:pt>
                <c:pt idx="2">
                  <c:v>86627084</c:v>
                </c:pt>
              </c:numCache>
            </c:numRef>
          </c:val>
          <c:extLst>
            <c:ext xmlns:c16="http://schemas.microsoft.com/office/drawing/2014/chart" uri="{C3380CC4-5D6E-409C-BE32-E72D297353CC}">
              <c16:uniqueId val="{00000003-6A86-4F51-968C-D92B5E1375E8}"/>
            </c:ext>
          </c:extLst>
        </c:ser>
        <c:ser>
          <c:idx val="3"/>
          <c:order val="3"/>
          <c:tx>
            <c:strRef>
              <c:f>Cumulative!$J$3</c:f>
              <c:strCache>
                <c:ptCount val="1"/>
                <c:pt idx="0">
                  <c:v>2022 Projection</c:v>
                </c:pt>
              </c:strCache>
            </c:strRef>
          </c:tx>
          <c:spPr>
            <a:solidFill>
              <a:schemeClr val="accent4"/>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Cumulative!$A$4:$A$6</c:f>
              <c:strCache>
                <c:ptCount val="3"/>
                <c:pt idx="0">
                  <c:v>Revenue</c:v>
                </c:pt>
                <c:pt idx="1">
                  <c:v>Expenditures</c:v>
                </c:pt>
                <c:pt idx="2">
                  <c:v>Fund Balance</c:v>
                </c:pt>
              </c:strCache>
            </c:strRef>
          </c:cat>
          <c:val>
            <c:numRef>
              <c:f>Cumulative!$J$4:$J$6</c:f>
              <c:numCache>
                <c:formatCode>_(* #,##0_);_(* \(#,##0\);_(* "-"_);_(@_)</c:formatCode>
                <c:ptCount val="3"/>
                <c:pt idx="0">
                  <c:v>663135532.49000001</c:v>
                </c:pt>
                <c:pt idx="1">
                  <c:v>663484694</c:v>
                </c:pt>
                <c:pt idx="2">
                  <c:v>86277922</c:v>
                </c:pt>
              </c:numCache>
            </c:numRef>
          </c:val>
          <c:extLst>
            <c:ext xmlns:c16="http://schemas.microsoft.com/office/drawing/2014/chart" uri="{C3380CC4-5D6E-409C-BE32-E72D297353CC}">
              <c16:uniqueId val="{00000004-6A86-4F51-968C-D92B5E1375E8}"/>
            </c:ext>
          </c:extLst>
        </c:ser>
        <c:dLbls>
          <c:showLegendKey val="0"/>
          <c:showVal val="1"/>
          <c:showCatName val="0"/>
          <c:showSerName val="0"/>
          <c:showPercent val="0"/>
          <c:showBubbleSize val="0"/>
        </c:dLbls>
        <c:gapWidth val="50"/>
        <c:axId val="278118288"/>
        <c:axId val="278118848"/>
      </c:barChart>
      <c:catAx>
        <c:axId val="27811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78118848"/>
        <c:crosses val="autoZero"/>
        <c:auto val="1"/>
        <c:lblAlgn val="ctr"/>
        <c:lblOffset val="100"/>
        <c:noMultiLvlLbl val="0"/>
      </c:catAx>
      <c:valAx>
        <c:axId val="278118848"/>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7811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Sheet1!$C$2</c:f>
              <c:strCache>
                <c:ptCount val="1"/>
                <c:pt idx="0">
                  <c:v>Adopted 2022</c:v>
                </c:pt>
              </c:strCache>
            </c:strRef>
          </c:tx>
          <c:spPr>
            <a:solidFill>
              <a:schemeClr val="tx2"/>
            </a:solidFill>
            <a:ln>
              <a:solidFill>
                <a:srgbClr val="000000"/>
              </a:solidFill>
            </a:ln>
            <a:effectLst/>
          </c:spPr>
          <c:invertIfNegative val="0"/>
          <c:dLbls>
            <c:dLbl>
              <c:idx val="0"/>
              <c:layout>
                <c:manualLayout>
                  <c:x val="4.1666666666666415E-3"/>
                  <c:y val="4.586516237709092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6E3-4A15-9EEB-93AFAA94C394}"/>
                </c:ext>
              </c:extLst>
            </c:dLbl>
            <c:dLbl>
              <c:idx val="2"/>
              <c:layout>
                <c:manualLayout>
                  <c:x val="-8.7871828521434824E-4"/>
                  <c:y val="-6.2857445201756619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6E3-4A15-9EEB-93AFAA94C394}"/>
                </c:ext>
              </c:extLst>
            </c:dLbl>
            <c:dLbl>
              <c:idx val="3"/>
              <c:layout>
                <c:manualLayout>
                  <c:x val="-1.3887795275591569E-3"/>
                  <c:y val="-3.7348904997138929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5.4680555555555559E-2"/>
                      <c:h val="4.8393498766227831E-2"/>
                    </c:manualLayout>
                  </c15:layout>
                </c:ext>
                <c:ext xmlns:c16="http://schemas.microsoft.com/office/drawing/2014/chart" uri="{C3380CC4-5D6E-409C-BE32-E72D297353CC}">
                  <c16:uniqueId val="{00000002-66E3-4A15-9EEB-93AFAA94C394}"/>
                </c:ext>
              </c:extLst>
            </c:dLbl>
            <c:numFmt formatCode="_(&quot;$&quot;* #,##0.0_);_(&quot;$&quot;* \(#,##0.0\);_(&quot;$&quot;* &quot;-&quot;?_);_(@_)" sourceLinked="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Sheet1!$B$3:$B$7</c:f>
              <c:strCache>
                <c:ptCount val="5"/>
                <c:pt idx="0">
                  <c:v>Earned Income</c:v>
                </c:pt>
                <c:pt idx="1">
                  <c:v>Real Estate</c:v>
                </c:pt>
                <c:pt idx="2">
                  <c:v>Real Estate Transfer Tax</c:v>
                </c:pt>
                <c:pt idx="3">
                  <c:v>Basic Ed Subsidy</c:v>
                </c:pt>
                <c:pt idx="4">
                  <c:v>Tuition</c:v>
                </c:pt>
              </c:strCache>
            </c:strRef>
          </c:cat>
          <c:val>
            <c:numRef>
              <c:f>Sheet1!$C$3:$C$7</c:f>
              <c:numCache>
                <c:formatCode>_(* #,##0.00_);_(* \(#,##0.00\);_(* "-"??_);_(@_)</c:formatCode>
                <c:ptCount val="5"/>
                <c:pt idx="0">
                  <c:v>157.1</c:v>
                </c:pt>
                <c:pt idx="1">
                  <c:v>189</c:v>
                </c:pt>
                <c:pt idx="2">
                  <c:v>15</c:v>
                </c:pt>
                <c:pt idx="3">
                  <c:v>163.30000000000001</c:v>
                </c:pt>
                <c:pt idx="4">
                  <c:v>3.3</c:v>
                </c:pt>
              </c:numCache>
            </c:numRef>
          </c:val>
          <c:extLst>
            <c:ext xmlns:c16="http://schemas.microsoft.com/office/drawing/2014/chart" uri="{C3380CC4-5D6E-409C-BE32-E72D297353CC}">
              <c16:uniqueId val="{00000003-66E3-4A15-9EEB-93AFAA94C394}"/>
            </c:ext>
          </c:extLst>
        </c:ser>
        <c:ser>
          <c:idx val="1"/>
          <c:order val="1"/>
          <c:tx>
            <c:strRef>
              <c:f>Sheet1!$D$2</c:f>
              <c:strCache>
                <c:ptCount val="1"/>
                <c:pt idx="0">
                  <c:v>Projected 2022</c:v>
                </c:pt>
              </c:strCache>
            </c:strRef>
          </c:tx>
          <c:spPr>
            <a:solidFill>
              <a:schemeClr val="accent2"/>
            </a:solidFill>
            <a:ln>
              <a:solidFill>
                <a:srgbClr val="000000"/>
              </a:solidFill>
            </a:ln>
            <a:effectLst/>
          </c:spPr>
          <c:invertIfNegative val="0"/>
          <c:dLbls>
            <c:dLbl>
              <c:idx val="0"/>
              <c:layout>
                <c:manualLayout>
                  <c:x val="5.5555555555555558E-3"/>
                  <c:y val="1.01916796136585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6E3-4A15-9EEB-93AFAA94C394}"/>
                </c:ext>
              </c:extLst>
            </c:dLbl>
            <c:dLbl>
              <c:idx val="2"/>
              <c:layout>
                <c:manualLayout>
                  <c:x val="1.3888460656269108E-3"/>
                  <c:y val="-2.443494196701282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6E3-4A15-9EEB-93AFAA94C394}"/>
                </c:ext>
              </c:extLst>
            </c:dLbl>
            <c:dLbl>
              <c:idx val="3"/>
              <c:layout>
                <c:manualLayout>
                  <c:x val="2.777777777777676E-3"/>
                  <c:y val="0"/>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7.8743110236220479E-2"/>
                      <c:h val="6.5497958143136817E-2"/>
                    </c:manualLayout>
                  </c15:layout>
                </c:ext>
                <c:ext xmlns:c16="http://schemas.microsoft.com/office/drawing/2014/chart" uri="{C3380CC4-5D6E-409C-BE32-E72D297353CC}">
                  <c16:uniqueId val="{00000006-66E3-4A15-9EEB-93AFAA94C394}"/>
                </c:ext>
              </c:extLst>
            </c:dLbl>
            <c:numFmt formatCode="_(&quot;$&quot;* #,##0.0_);_(&quot;$&quot;* \(#,##0.0\);_(&quot;$&quot;* &quot;-&quot;?_);_(@_)" sourceLinked="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Sheet1!$B$3:$B$7</c:f>
              <c:strCache>
                <c:ptCount val="5"/>
                <c:pt idx="0">
                  <c:v>Earned Income</c:v>
                </c:pt>
                <c:pt idx="1">
                  <c:v>Real Estate</c:v>
                </c:pt>
                <c:pt idx="2">
                  <c:v>Real Estate Transfer Tax</c:v>
                </c:pt>
                <c:pt idx="3">
                  <c:v>Basic Ed Subsidy</c:v>
                </c:pt>
                <c:pt idx="4">
                  <c:v>Tuition</c:v>
                </c:pt>
              </c:strCache>
            </c:strRef>
          </c:cat>
          <c:val>
            <c:numRef>
              <c:f>Sheet1!$D$3:$D$7</c:f>
              <c:numCache>
                <c:formatCode>_(* #,##0.00_);_(* \(#,##0.00\);_(* "-"??_);_(@_)</c:formatCode>
                <c:ptCount val="5"/>
                <c:pt idx="0">
                  <c:v>163.9</c:v>
                </c:pt>
                <c:pt idx="1">
                  <c:v>196.4</c:v>
                </c:pt>
                <c:pt idx="2">
                  <c:v>23.7</c:v>
                </c:pt>
                <c:pt idx="3">
                  <c:v>166.2</c:v>
                </c:pt>
                <c:pt idx="4">
                  <c:v>3.3</c:v>
                </c:pt>
              </c:numCache>
            </c:numRef>
          </c:val>
          <c:extLst>
            <c:ext xmlns:c16="http://schemas.microsoft.com/office/drawing/2014/chart" uri="{C3380CC4-5D6E-409C-BE32-E72D297353CC}">
              <c16:uniqueId val="{00000007-66E3-4A15-9EEB-93AFAA94C394}"/>
            </c:ext>
          </c:extLst>
        </c:ser>
        <c:dLbls>
          <c:dLblPos val="outEnd"/>
          <c:showLegendKey val="0"/>
          <c:showVal val="1"/>
          <c:showCatName val="0"/>
          <c:showSerName val="0"/>
          <c:showPercent val="0"/>
          <c:showBubbleSize val="0"/>
        </c:dLbls>
        <c:gapWidth val="50"/>
        <c:axId val="280918384"/>
        <c:axId val="280918944"/>
      </c:barChart>
      <c:catAx>
        <c:axId val="280918384"/>
        <c:scaling>
          <c:orientation val="minMax"/>
        </c:scaling>
        <c:delete val="0"/>
        <c:axPos val="b"/>
        <c:numFmt formatCode="General" sourceLinked="1"/>
        <c:majorTickMark val="none"/>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280918944"/>
        <c:crosses val="autoZero"/>
        <c:auto val="1"/>
        <c:lblAlgn val="ctr"/>
        <c:lblOffset val="100"/>
        <c:noMultiLvlLbl val="0"/>
      </c:catAx>
      <c:valAx>
        <c:axId val="280918944"/>
        <c:scaling>
          <c:orientation val="minMax"/>
        </c:scaling>
        <c:delete val="0"/>
        <c:axPos val="l"/>
        <c:majorGridlines>
          <c:spPr>
            <a:ln w="9525" cap="flat" cmpd="sng" algn="ctr">
              <a:solidFill>
                <a:srgbClr val="000000"/>
              </a:solidFill>
              <a:round/>
            </a:ln>
            <a:effectLst/>
          </c:spPr>
        </c:majorGridlines>
        <c:numFmt formatCode="_(* #,##0.0_);_(* \(#,##0.0\);_(* &quot;-&quot;?_);_(@_)" sourceLinked="0"/>
        <c:majorTickMark val="none"/>
        <c:minorTickMark val="none"/>
        <c:tickLblPos val="nextTo"/>
        <c:spPr>
          <a:noFill/>
          <a:ln>
            <a:solidFill>
              <a:srgbClr val="000000"/>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28091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noFill/>
    <a:ln>
      <a:noFill/>
    </a:ln>
    <a:effectLst/>
  </c:spPr>
  <c:txPr>
    <a:bodyPr/>
    <a:lstStyle/>
    <a:p>
      <a:pPr>
        <a:defRPr>
          <a:latin typeface="Helvetica" panose="020B0604020202020204" pitchFamily="34" charset="0"/>
          <a:cs typeface="Helvetica" panose="020B0604020202020204" pitchFamily="34" charset="0"/>
        </a:defRPr>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540126582278479"/>
          <c:y val="0.21916123642439436"/>
          <c:w val="0.51175012658227859"/>
          <c:h val="0.67549306599832926"/>
        </c:manualLayout>
      </c:layout>
      <c:pieChart>
        <c:varyColors val="1"/>
        <c:ser>
          <c:idx val="0"/>
          <c:order val="0"/>
          <c:spPr>
            <a:ln>
              <a:solidFill>
                <a:schemeClr val="tx1"/>
              </a:solidFill>
            </a:ln>
          </c:spPr>
          <c:explosion val="1"/>
          <c:dPt>
            <c:idx val="0"/>
            <c:bubble3D val="0"/>
            <c:spPr>
              <a:solidFill>
                <a:srgbClr val="00B050"/>
              </a:solidFill>
              <a:ln>
                <a:solidFill>
                  <a:schemeClr val="tx1"/>
                </a:solidFill>
              </a:ln>
            </c:spPr>
            <c:extLst>
              <c:ext xmlns:c16="http://schemas.microsoft.com/office/drawing/2014/chart" uri="{C3380CC4-5D6E-409C-BE32-E72D297353CC}">
                <c16:uniqueId val="{00000001-A7B7-4BE4-9162-B17051983890}"/>
              </c:ext>
            </c:extLst>
          </c:dPt>
          <c:dPt>
            <c:idx val="1"/>
            <c:bubble3D val="0"/>
            <c:spPr>
              <a:solidFill>
                <a:srgbClr val="00B0F0"/>
              </a:solidFill>
              <a:ln>
                <a:solidFill>
                  <a:schemeClr val="tx1"/>
                </a:solidFill>
              </a:ln>
            </c:spPr>
            <c:extLst>
              <c:ext xmlns:c16="http://schemas.microsoft.com/office/drawing/2014/chart" uri="{C3380CC4-5D6E-409C-BE32-E72D297353CC}">
                <c16:uniqueId val="{00000003-A7B7-4BE4-9162-B17051983890}"/>
              </c:ext>
            </c:extLst>
          </c:dPt>
          <c:dPt>
            <c:idx val="3"/>
            <c:bubble3D val="0"/>
            <c:spPr>
              <a:solidFill>
                <a:srgbClr val="FF0000"/>
              </a:solidFill>
              <a:ln>
                <a:solidFill>
                  <a:schemeClr val="tx1"/>
                </a:solidFill>
              </a:ln>
            </c:spPr>
            <c:extLst>
              <c:ext xmlns:c16="http://schemas.microsoft.com/office/drawing/2014/chart" uri="{C3380CC4-5D6E-409C-BE32-E72D297353CC}">
                <c16:uniqueId val="{00000005-A7B7-4BE4-9162-B17051983890}"/>
              </c:ext>
            </c:extLst>
          </c:dPt>
          <c:dLbls>
            <c:spPr>
              <a:noFill/>
              <a:ln>
                <a:noFill/>
              </a:ln>
              <a:effectLst/>
            </c:spPr>
            <c:txPr>
              <a:bodyPr wrap="square" lIns="38100" tIns="19050" rIns="38100" bIns="19050" anchor="ctr">
                <a:spAutoFit/>
              </a:bodyPr>
              <a:lstStyle/>
              <a:p>
                <a:pPr>
                  <a:defRPr sz="1400"/>
                </a:pPr>
                <a:endParaRPr lang="en-US"/>
              </a:p>
            </c:txPr>
            <c:showLegendKey val="0"/>
            <c:showVal val="1"/>
            <c:showCatName val="1"/>
            <c:showSerName val="0"/>
            <c:showPercent val="1"/>
            <c:showBubbleSize val="0"/>
            <c:showLeaderLines val="1"/>
            <c:extLst>
              <c:ext xmlns:c15="http://schemas.microsoft.com/office/drawing/2012/chart" uri="{CE6537A1-D6FC-4f65-9D91-7224C49458BB}"/>
            </c:extLst>
          </c:dLbls>
          <c:cat>
            <c:strRef>
              <c:f>'chart data'!$A$26:$A$29</c:f>
              <c:strCache>
                <c:ptCount val="4"/>
                <c:pt idx="0">
                  <c:v>Local</c:v>
                </c:pt>
                <c:pt idx="1">
                  <c:v>State</c:v>
                </c:pt>
                <c:pt idx="2">
                  <c:v>Other</c:v>
                </c:pt>
                <c:pt idx="3">
                  <c:v>Fund Balance</c:v>
                </c:pt>
              </c:strCache>
            </c:strRef>
          </c:cat>
          <c:val>
            <c:numRef>
              <c:f>'chart data'!$B$26:$B$29</c:f>
              <c:numCache>
                <c:formatCode>"$"#,##0_);\("$"#,##0\)</c:formatCode>
                <c:ptCount val="4"/>
                <c:pt idx="0">
                  <c:v>387410133</c:v>
                </c:pt>
                <c:pt idx="1">
                  <c:v>278689114</c:v>
                </c:pt>
                <c:pt idx="2">
                  <c:v>643588</c:v>
                </c:pt>
                <c:pt idx="3">
                  <c:v>9227437</c:v>
                </c:pt>
              </c:numCache>
            </c:numRef>
          </c:val>
          <c:extLst>
            <c:ext xmlns:c16="http://schemas.microsoft.com/office/drawing/2014/chart" uri="{C3380CC4-5D6E-409C-BE32-E72D297353CC}">
              <c16:uniqueId val="{00000006-A7B7-4BE4-9162-B17051983890}"/>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zero"/>
    <c:showDLblsOverMax val="0"/>
  </c:chart>
  <c:spPr>
    <a:noFill/>
    <a:ln w="9525">
      <a:noFill/>
    </a:ln>
  </c:spPr>
  <c:txPr>
    <a:bodyPr/>
    <a:lstStyle/>
    <a:p>
      <a:pPr>
        <a:defRPr sz="1100" b="0" i="0" u="none" strike="noStrike" baseline="0">
          <a:solidFill>
            <a:srgbClr val="000000"/>
          </a:solidFill>
          <a:latin typeface="Arial"/>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986960882647944"/>
          <c:y val="0.25099075297225892"/>
          <c:w val="0.42427281845536607"/>
          <c:h val="0.55878467635402906"/>
        </c:manualLayout>
      </c:layout>
      <c:pieChart>
        <c:varyColors val="1"/>
        <c:ser>
          <c:idx val="0"/>
          <c:order val="0"/>
          <c:explosion val="1"/>
          <c:dPt>
            <c:idx val="0"/>
            <c:bubble3D val="0"/>
            <c:extLst>
              <c:ext xmlns:c16="http://schemas.microsoft.com/office/drawing/2014/chart" uri="{C3380CC4-5D6E-409C-BE32-E72D297353CC}">
                <c16:uniqueId val="{00000000-C580-4904-9C12-AB5A554931A2}"/>
              </c:ext>
            </c:extLst>
          </c:dPt>
          <c:dPt>
            <c:idx val="1"/>
            <c:bubble3D val="0"/>
            <c:extLst>
              <c:ext xmlns:c16="http://schemas.microsoft.com/office/drawing/2014/chart" uri="{C3380CC4-5D6E-409C-BE32-E72D297353CC}">
                <c16:uniqueId val="{00000001-C580-4904-9C12-AB5A554931A2}"/>
              </c:ext>
            </c:extLst>
          </c:dPt>
          <c:dPt>
            <c:idx val="2"/>
            <c:bubble3D val="0"/>
            <c:extLst>
              <c:ext xmlns:c16="http://schemas.microsoft.com/office/drawing/2014/chart" uri="{C3380CC4-5D6E-409C-BE32-E72D297353CC}">
                <c16:uniqueId val="{00000002-C580-4904-9C12-AB5A554931A2}"/>
              </c:ext>
            </c:extLst>
          </c:dPt>
          <c:dPt>
            <c:idx val="3"/>
            <c:bubble3D val="0"/>
            <c:extLst>
              <c:ext xmlns:c16="http://schemas.microsoft.com/office/drawing/2014/chart" uri="{C3380CC4-5D6E-409C-BE32-E72D297353CC}">
                <c16:uniqueId val="{00000003-C580-4904-9C12-AB5A554931A2}"/>
              </c:ext>
            </c:extLst>
          </c:dPt>
          <c:dPt>
            <c:idx val="4"/>
            <c:bubble3D val="0"/>
            <c:extLst>
              <c:ext xmlns:c16="http://schemas.microsoft.com/office/drawing/2014/chart" uri="{C3380CC4-5D6E-409C-BE32-E72D297353CC}">
                <c16:uniqueId val="{00000004-C580-4904-9C12-AB5A554931A2}"/>
              </c:ext>
            </c:extLst>
          </c:dPt>
          <c:dPt>
            <c:idx val="5"/>
            <c:bubble3D val="0"/>
            <c:extLst>
              <c:ext xmlns:c16="http://schemas.microsoft.com/office/drawing/2014/chart" uri="{C3380CC4-5D6E-409C-BE32-E72D297353CC}">
                <c16:uniqueId val="{00000005-C580-4904-9C12-AB5A554931A2}"/>
              </c:ext>
            </c:extLst>
          </c:dPt>
          <c:dPt>
            <c:idx val="6"/>
            <c:bubble3D val="0"/>
            <c:extLst>
              <c:ext xmlns:c16="http://schemas.microsoft.com/office/drawing/2014/chart" uri="{C3380CC4-5D6E-409C-BE32-E72D297353CC}">
                <c16:uniqueId val="{00000006-C580-4904-9C12-AB5A554931A2}"/>
              </c:ext>
            </c:extLst>
          </c:dPt>
          <c:dPt>
            <c:idx val="7"/>
            <c:bubble3D val="0"/>
            <c:extLst>
              <c:ext xmlns:c16="http://schemas.microsoft.com/office/drawing/2014/chart" uri="{C3380CC4-5D6E-409C-BE32-E72D297353CC}">
                <c16:uniqueId val="{00000007-C580-4904-9C12-AB5A554931A2}"/>
              </c:ext>
            </c:extLst>
          </c:dPt>
          <c:dPt>
            <c:idx val="8"/>
            <c:bubble3D val="0"/>
            <c:extLst>
              <c:ext xmlns:c16="http://schemas.microsoft.com/office/drawing/2014/chart" uri="{C3380CC4-5D6E-409C-BE32-E72D297353CC}">
                <c16:uniqueId val="{00000008-C580-4904-9C12-AB5A554931A2}"/>
              </c:ext>
            </c:extLst>
          </c:dPt>
          <c:dPt>
            <c:idx val="9"/>
            <c:bubble3D val="0"/>
            <c:extLst>
              <c:ext xmlns:c16="http://schemas.microsoft.com/office/drawing/2014/chart" uri="{C3380CC4-5D6E-409C-BE32-E72D297353CC}">
                <c16:uniqueId val="{00000009-C580-4904-9C12-AB5A554931A2}"/>
              </c:ext>
            </c:extLst>
          </c:dPt>
          <c:dPt>
            <c:idx val="10"/>
            <c:bubble3D val="0"/>
            <c:extLst>
              <c:ext xmlns:c16="http://schemas.microsoft.com/office/drawing/2014/chart" uri="{C3380CC4-5D6E-409C-BE32-E72D297353CC}">
                <c16:uniqueId val="{0000000A-C580-4904-9C12-AB5A554931A2}"/>
              </c:ext>
            </c:extLst>
          </c:dPt>
          <c:dPt>
            <c:idx val="11"/>
            <c:bubble3D val="0"/>
            <c:spPr>
              <a:solidFill>
                <a:srgbClr val="FF0000"/>
              </a:solidFill>
            </c:spPr>
            <c:extLst>
              <c:ext xmlns:c16="http://schemas.microsoft.com/office/drawing/2014/chart" uri="{C3380CC4-5D6E-409C-BE32-E72D297353CC}">
                <c16:uniqueId val="{0000000C-C580-4904-9C12-AB5A554931A2}"/>
              </c:ext>
            </c:extLst>
          </c:dPt>
          <c:dPt>
            <c:idx val="12"/>
            <c:bubble3D val="0"/>
            <c:extLst>
              <c:ext xmlns:c16="http://schemas.microsoft.com/office/drawing/2014/chart" uri="{C3380CC4-5D6E-409C-BE32-E72D297353CC}">
                <c16:uniqueId val="{0000000D-C580-4904-9C12-AB5A554931A2}"/>
              </c:ext>
            </c:extLst>
          </c:dPt>
          <c:dPt>
            <c:idx val="13"/>
            <c:bubble3D val="0"/>
            <c:extLst>
              <c:ext xmlns:c16="http://schemas.microsoft.com/office/drawing/2014/chart" uri="{C3380CC4-5D6E-409C-BE32-E72D297353CC}">
                <c16:uniqueId val="{0000000E-C580-4904-9C12-AB5A554931A2}"/>
              </c:ext>
            </c:extLst>
          </c:dPt>
          <c:dLbls>
            <c:dLbl>
              <c:idx val="0"/>
              <c:layout>
                <c:manualLayout>
                  <c:x val="4.1929331226961561E-2"/>
                  <c:y val="-1.3875675675675709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0-C580-4904-9C12-AB5A554931A2}"/>
                </c:ext>
              </c:extLst>
            </c:dLbl>
            <c:dLbl>
              <c:idx val="1"/>
              <c:layout>
                <c:manualLayout>
                  <c:x val="5.4676671932596101E-2"/>
                  <c:y val="-1.2831046431046432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C580-4904-9C12-AB5A554931A2}"/>
                </c:ext>
              </c:extLst>
            </c:dLbl>
            <c:dLbl>
              <c:idx val="2"/>
              <c:layout>
                <c:manualLayout>
                  <c:x val="0.10392827804107425"/>
                  <c:y val="-2.5692307692308982E-3"/>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2-C580-4904-9C12-AB5A554931A2}"/>
                </c:ext>
              </c:extLst>
            </c:dLbl>
            <c:dLbl>
              <c:idx val="3"/>
              <c:layout>
                <c:manualLayout>
                  <c:x val="-7.2786519220642443E-2"/>
                  <c:y val="-6.9343055555555555E-3"/>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C580-4904-9C12-AB5A554931A2}"/>
                </c:ext>
              </c:extLst>
            </c:dLbl>
            <c:dLbl>
              <c:idx val="4"/>
              <c:layout>
                <c:manualLayout>
                  <c:x val="-3.6113638757240656E-2"/>
                  <c:y val="1.0541926541926414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4-C580-4904-9C12-AB5A554931A2}"/>
                </c:ext>
              </c:extLst>
            </c:dLbl>
            <c:dLbl>
              <c:idx val="5"/>
              <c:layout>
                <c:manualLayout>
                  <c:x val="-6.5469720905739881E-2"/>
                  <c:y val="0.10431124999999999"/>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C580-4904-9C12-AB5A554931A2}"/>
                </c:ext>
              </c:extLst>
            </c:dLbl>
            <c:dLbl>
              <c:idx val="6"/>
              <c:layout>
                <c:manualLayout>
                  <c:x val="-8.1002527646129543E-2"/>
                  <c:y val="6.0617638888888888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6-C580-4904-9C12-AB5A554931A2}"/>
                </c:ext>
              </c:extLst>
            </c:dLbl>
            <c:dLbl>
              <c:idx val="7"/>
              <c:layout>
                <c:manualLayout>
                  <c:x val="-0.11417809373354397"/>
                  <c:y val="1.660611111111111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C580-4904-9C12-AB5A554931A2}"/>
                </c:ext>
              </c:extLst>
            </c:dLbl>
            <c:dLbl>
              <c:idx val="8"/>
              <c:layout>
                <c:manualLayout>
                  <c:x val="-0.14980516061084781"/>
                  <c:y val="-3.8960833333333333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8-C580-4904-9C12-AB5A554931A2}"/>
                </c:ext>
              </c:extLst>
            </c:dLbl>
            <c:dLbl>
              <c:idx val="9"/>
              <c:layout>
                <c:manualLayout>
                  <c:x val="-1.5303317535545072E-2"/>
                  <c:y val="-2.9786139986139985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9-C580-4904-9C12-AB5A554931A2}"/>
                </c:ext>
              </c:extLst>
            </c:dLbl>
            <c:dLbl>
              <c:idx val="10"/>
              <c:layout>
                <c:manualLayout>
                  <c:x val="-1.7638546603475514E-2"/>
                  <c:y val="-9.4491388888888889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A-C580-4904-9C12-AB5A554931A2}"/>
                </c:ext>
              </c:extLst>
            </c:dLbl>
            <c:dLbl>
              <c:idx val="11"/>
              <c:layout>
                <c:manualLayout>
                  <c:x val="9.2586835176408588E-2"/>
                  <c:y val="-6.0358194444444457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C-C580-4904-9C12-AB5A554931A2}"/>
                </c:ext>
              </c:extLst>
            </c:dLbl>
            <c:dLbl>
              <c:idx val="12"/>
              <c:layout>
                <c:manualLayout>
                  <c:x val="0.21225877367604376"/>
                  <c:y val="-6.1637761069340019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D-C580-4904-9C12-AB5A554931A2}"/>
                </c:ext>
              </c:extLst>
            </c:dLbl>
            <c:dLbl>
              <c:idx val="13"/>
              <c:layout>
                <c:manualLayout>
                  <c:x val="0.12562571912355711"/>
                  <c:y val="3.9918629908103589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E-C580-4904-9C12-AB5A554931A2}"/>
                </c:ext>
              </c:extLst>
            </c:dLbl>
            <c:spPr>
              <a:noFill/>
              <a:ln w="25400">
                <a:noFill/>
              </a:ln>
            </c:spPr>
            <c:txPr>
              <a:bodyPr wrap="square" lIns="38100" tIns="19050" rIns="38100" bIns="19050" anchor="ctr">
                <a:spAutoFit/>
              </a:bodyPr>
              <a:lstStyle/>
              <a:p>
                <a:pPr>
                  <a:defRPr sz="1050" b="0" i="0" u="none" strike="noStrike" baseline="0">
                    <a:solidFill>
                      <a:srgbClr val="000000"/>
                    </a:solidFill>
                    <a:latin typeface="Arial"/>
                    <a:ea typeface="Arial"/>
                    <a:cs typeface="Arial"/>
                  </a:defRPr>
                </a:pPr>
                <a:endParaRPr lang="en-US"/>
              </a:p>
            </c:txPr>
            <c:showLegendKey val="0"/>
            <c:showVal val="1"/>
            <c:showCatName val="1"/>
            <c:showSerName val="0"/>
            <c:showPercent val="1"/>
            <c:showBubbleSize val="0"/>
            <c:separator>
</c:separator>
            <c:showLeaderLines val="1"/>
            <c:extLst>
              <c:ext xmlns:c15="http://schemas.microsoft.com/office/drawing/2012/chart" uri="{CE6537A1-D6FC-4f65-9D91-7224C49458BB}"/>
            </c:extLst>
          </c:dLbls>
          <c:cat>
            <c:strRef>
              <c:f>'chart data'!$A$6:$A$19</c:f>
              <c:strCache>
                <c:ptCount val="14"/>
                <c:pt idx="0">
                  <c:v>Real Estate</c:v>
                </c:pt>
                <c:pt idx="1">
                  <c:v>Earned Income Tax</c:v>
                </c:pt>
                <c:pt idx="2">
                  <c:v>Real Estate Transfer Tax</c:v>
                </c:pt>
                <c:pt idx="3">
                  <c:v>Other Local Revenues</c:v>
                </c:pt>
                <c:pt idx="4">
                  <c:v>Basic Instructional Subsidy</c:v>
                </c:pt>
                <c:pt idx="5">
                  <c:v>Special Education State Reimbursement</c:v>
                </c:pt>
                <c:pt idx="6">
                  <c:v>Transportation State Reimbursement</c:v>
                </c:pt>
                <c:pt idx="7">
                  <c:v>State Property Tax Reduction</c:v>
                </c:pt>
                <c:pt idx="8">
                  <c:v>Social Security Payments</c:v>
                </c:pt>
                <c:pt idx="9">
                  <c:v>Retirement Contributions</c:v>
                </c:pt>
                <c:pt idx="10">
                  <c:v>Other State Revenues</c:v>
                </c:pt>
                <c:pt idx="11">
                  <c:v>Other Sources Revenues</c:v>
                </c:pt>
                <c:pt idx="12">
                  <c:v>Fund Balance</c:v>
                </c:pt>
                <c:pt idx="13">
                  <c:v>Prior Year Encumb.</c:v>
                </c:pt>
              </c:strCache>
            </c:strRef>
          </c:cat>
          <c:val>
            <c:numRef>
              <c:f>'chart data'!$B$6:$B$19</c:f>
              <c:numCache>
                <c:formatCode>"$"#,##0_);\("$"#,##0\)</c:formatCode>
                <c:ptCount val="14"/>
                <c:pt idx="0">
                  <c:v>196281964</c:v>
                </c:pt>
                <c:pt idx="1">
                  <c:v>167962569</c:v>
                </c:pt>
                <c:pt idx="2">
                  <c:v>16000000</c:v>
                </c:pt>
                <c:pt idx="3">
                  <c:v>7165600</c:v>
                </c:pt>
                <c:pt idx="4">
                  <c:v>168870990</c:v>
                </c:pt>
                <c:pt idx="5">
                  <c:v>29730901</c:v>
                </c:pt>
                <c:pt idx="6">
                  <c:v>8596087.6999999993</c:v>
                </c:pt>
                <c:pt idx="7">
                  <c:v>19636817</c:v>
                </c:pt>
                <c:pt idx="8">
                  <c:v>7484301</c:v>
                </c:pt>
                <c:pt idx="9">
                  <c:v>41699052</c:v>
                </c:pt>
                <c:pt idx="10">
                  <c:v>2670965.299999997</c:v>
                </c:pt>
                <c:pt idx="11">
                  <c:v>643588</c:v>
                </c:pt>
                <c:pt idx="12">
                  <c:v>9227437</c:v>
                </c:pt>
                <c:pt idx="13">
                  <c:v>2500000</c:v>
                </c:pt>
              </c:numCache>
            </c:numRef>
          </c:val>
          <c:extLst>
            <c:ext xmlns:c16="http://schemas.microsoft.com/office/drawing/2014/chart" uri="{C3380CC4-5D6E-409C-BE32-E72D297353CC}">
              <c16:uniqueId val="{0000000F-C580-4904-9C12-AB5A554931A2}"/>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zero"/>
    <c:showDLblsOverMax val="0"/>
  </c:chart>
  <c:spPr>
    <a:noFill/>
    <a:ln w="9525">
      <a:noFill/>
    </a:ln>
  </c:spPr>
  <c:txPr>
    <a:bodyPr/>
    <a:lstStyle/>
    <a:p>
      <a:pPr>
        <a:defRPr sz="1100" b="0" i="0" u="none" strike="noStrike" baseline="0">
          <a:solidFill>
            <a:srgbClr val="000000"/>
          </a:solidFill>
          <a:latin typeface="Arial"/>
          <a:ea typeface="Arial"/>
          <a:cs typeface="Arial"/>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3458157920610232"/>
          <c:y val="0.2393076210118486"/>
          <c:w val="0.3561571783878012"/>
          <c:h val="0.6279378094705288"/>
        </c:manualLayout>
      </c:layout>
      <c:pieChart>
        <c:varyColors val="1"/>
        <c:ser>
          <c:idx val="0"/>
          <c:order val="0"/>
          <c:explosion val="4"/>
          <c:dPt>
            <c:idx val="0"/>
            <c:bubble3D val="0"/>
            <c:extLst>
              <c:ext xmlns:c16="http://schemas.microsoft.com/office/drawing/2014/chart" uri="{C3380CC4-5D6E-409C-BE32-E72D297353CC}">
                <c16:uniqueId val="{00000000-2952-4649-A259-901A32A78412}"/>
              </c:ext>
            </c:extLst>
          </c:dPt>
          <c:dPt>
            <c:idx val="1"/>
            <c:bubble3D val="0"/>
            <c:extLst>
              <c:ext xmlns:c16="http://schemas.microsoft.com/office/drawing/2014/chart" uri="{C3380CC4-5D6E-409C-BE32-E72D297353CC}">
                <c16:uniqueId val="{00000001-2952-4649-A259-901A32A78412}"/>
              </c:ext>
            </c:extLst>
          </c:dPt>
          <c:dPt>
            <c:idx val="2"/>
            <c:bubble3D val="0"/>
            <c:extLst>
              <c:ext xmlns:c16="http://schemas.microsoft.com/office/drawing/2014/chart" uri="{C3380CC4-5D6E-409C-BE32-E72D297353CC}">
                <c16:uniqueId val="{00000002-2952-4649-A259-901A32A78412}"/>
              </c:ext>
            </c:extLst>
          </c:dPt>
          <c:dPt>
            <c:idx val="3"/>
            <c:bubble3D val="0"/>
            <c:extLst>
              <c:ext xmlns:c16="http://schemas.microsoft.com/office/drawing/2014/chart" uri="{C3380CC4-5D6E-409C-BE32-E72D297353CC}">
                <c16:uniqueId val="{00000003-2952-4649-A259-901A32A78412}"/>
              </c:ext>
            </c:extLst>
          </c:dPt>
          <c:dPt>
            <c:idx val="4"/>
            <c:bubble3D val="0"/>
            <c:extLst>
              <c:ext xmlns:c16="http://schemas.microsoft.com/office/drawing/2014/chart" uri="{C3380CC4-5D6E-409C-BE32-E72D297353CC}">
                <c16:uniqueId val="{00000004-2952-4649-A259-901A32A78412}"/>
              </c:ext>
            </c:extLst>
          </c:dPt>
          <c:dPt>
            <c:idx val="5"/>
            <c:bubble3D val="0"/>
            <c:extLst>
              <c:ext xmlns:c16="http://schemas.microsoft.com/office/drawing/2014/chart" uri="{C3380CC4-5D6E-409C-BE32-E72D297353CC}">
                <c16:uniqueId val="{00000005-2952-4649-A259-901A32A78412}"/>
              </c:ext>
            </c:extLst>
          </c:dPt>
          <c:dPt>
            <c:idx val="6"/>
            <c:bubble3D val="0"/>
            <c:extLst>
              <c:ext xmlns:c16="http://schemas.microsoft.com/office/drawing/2014/chart" uri="{C3380CC4-5D6E-409C-BE32-E72D297353CC}">
                <c16:uniqueId val="{00000006-2952-4649-A259-901A32A78412}"/>
              </c:ext>
            </c:extLst>
          </c:dPt>
          <c:dPt>
            <c:idx val="7"/>
            <c:bubble3D val="0"/>
            <c:extLst>
              <c:ext xmlns:c16="http://schemas.microsoft.com/office/drawing/2014/chart" uri="{C3380CC4-5D6E-409C-BE32-E72D297353CC}">
                <c16:uniqueId val="{00000007-2952-4649-A259-901A32A78412}"/>
              </c:ext>
            </c:extLst>
          </c:dPt>
          <c:dPt>
            <c:idx val="8"/>
            <c:bubble3D val="0"/>
            <c:extLst>
              <c:ext xmlns:c16="http://schemas.microsoft.com/office/drawing/2014/chart" uri="{C3380CC4-5D6E-409C-BE32-E72D297353CC}">
                <c16:uniqueId val="{00000008-2952-4649-A259-901A32A78412}"/>
              </c:ext>
            </c:extLst>
          </c:dPt>
          <c:dPt>
            <c:idx val="9"/>
            <c:bubble3D val="0"/>
            <c:extLst>
              <c:ext xmlns:c16="http://schemas.microsoft.com/office/drawing/2014/chart" uri="{C3380CC4-5D6E-409C-BE32-E72D297353CC}">
                <c16:uniqueId val="{00000009-2952-4649-A259-901A32A78412}"/>
              </c:ext>
            </c:extLst>
          </c:dPt>
          <c:dPt>
            <c:idx val="10"/>
            <c:bubble3D val="0"/>
            <c:extLst>
              <c:ext xmlns:c16="http://schemas.microsoft.com/office/drawing/2014/chart" uri="{C3380CC4-5D6E-409C-BE32-E72D297353CC}">
                <c16:uniqueId val="{0000000A-2952-4649-A259-901A32A78412}"/>
              </c:ext>
            </c:extLst>
          </c:dPt>
          <c:dPt>
            <c:idx val="11"/>
            <c:bubble3D val="0"/>
            <c:extLst>
              <c:ext xmlns:c16="http://schemas.microsoft.com/office/drawing/2014/chart" uri="{C3380CC4-5D6E-409C-BE32-E72D297353CC}">
                <c16:uniqueId val="{0000000B-2952-4649-A259-901A32A78412}"/>
              </c:ext>
            </c:extLst>
          </c:dPt>
          <c:dPt>
            <c:idx val="12"/>
            <c:bubble3D val="0"/>
            <c:extLst>
              <c:ext xmlns:c16="http://schemas.microsoft.com/office/drawing/2014/chart" uri="{C3380CC4-5D6E-409C-BE32-E72D297353CC}">
                <c16:uniqueId val="{0000000C-2952-4649-A259-901A32A78412}"/>
              </c:ext>
            </c:extLst>
          </c:dPt>
          <c:dPt>
            <c:idx val="13"/>
            <c:bubble3D val="0"/>
            <c:extLst>
              <c:ext xmlns:c16="http://schemas.microsoft.com/office/drawing/2014/chart" uri="{C3380CC4-5D6E-409C-BE32-E72D297353CC}">
                <c16:uniqueId val="{0000000D-2952-4649-A259-901A32A78412}"/>
              </c:ext>
            </c:extLst>
          </c:dPt>
          <c:dLbls>
            <c:dLbl>
              <c:idx val="0"/>
              <c:layout>
                <c:manualLayout>
                  <c:x val="4.9900473933649292E-3"/>
                  <c:y val="9.3614691614690975E-3"/>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0-2952-4649-A259-901A32A78412}"/>
                </c:ext>
              </c:extLst>
            </c:dLbl>
            <c:dLbl>
              <c:idx val="1"/>
              <c:layout>
                <c:manualLayout>
                  <c:x val="-1.2414481305950501E-2"/>
                  <c:y val="-7.1963963963963965E-3"/>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952-4649-A259-901A32A78412}"/>
                </c:ext>
              </c:extLst>
            </c:dLbl>
            <c:dLbl>
              <c:idx val="2"/>
              <c:layout>
                <c:manualLayout>
                  <c:x val="-5.2549763033175358E-3"/>
                  <c:y val="1.1538600138600138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2952-4649-A259-901A32A78412}"/>
                </c:ext>
              </c:extLst>
            </c:dLbl>
            <c:dLbl>
              <c:idx val="3"/>
              <c:layout>
                <c:manualLayout>
                  <c:x val="-3.6472669826224331E-2"/>
                  <c:y val="1.2187941787941787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952-4649-A259-901A32A78412}"/>
                </c:ext>
              </c:extLst>
            </c:dLbl>
            <c:dLbl>
              <c:idx val="4"/>
              <c:layout>
                <c:manualLayout>
                  <c:x val="-7.8424328593996839E-2"/>
                  <c:y val="5.0848510048509987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4-2952-4649-A259-901A32A78412}"/>
                </c:ext>
              </c:extLst>
            </c:dLbl>
            <c:dLbl>
              <c:idx val="5"/>
              <c:layout>
                <c:manualLayout>
                  <c:x val="-0.16110036861506058"/>
                  <c:y val="4.5514206514206512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2952-4649-A259-901A32A78412}"/>
                </c:ext>
              </c:extLst>
            </c:dLbl>
            <c:dLbl>
              <c:idx val="6"/>
              <c:layout>
                <c:manualLayout>
                  <c:x val="-8.2421695629278563E-2"/>
                  <c:y val="1.9260694444444445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6-2952-4649-A259-901A32A78412}"/>
                </c:ext>
              </c:extLst>
            </c:dLbl>
            <c:dLbl>
              <c:idx val="7"/>
              <c:layout>
                <c:manualLayout>
                  <c:x val="-0.19493795963848198"/>
                  <c:y val="-4.3319110561869059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2952-4649-A259-901A32A78412}"/>
                </c:ext>
              </c:extLst>
            </c:dLbl>
            <c:dLbl>
              <c:idx val="8"/>
              <c:layout>
                <c:manualLayout>
                  <c:x val="-6.1636098456052349E-2"/>
                  <c:y val="-6.2505824099665167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8-2952-4649-A259-901A32A78412}"/>
                </c:ext>
              </c:extLst>
            </c:dLbl>
            <c:dLbl>
              <c:idx val="9"/>
              <c:layout>
                <c:manualLayout>
                  <c:x val="-0.15720746670465552"/>
                  <c:y val="-0.11491303512829719"/>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2952-4649-A259-901A32A78412}"/>
                </c:ext>
              </c:extLst>
            </c:dLbl>
            <c:dLbl>
              <c:idx val="10"/>
              <c:layout>
                <c:manualLayout>
                  <c:x val="-3.4577830437072146E-2"/>
                  <c:y val="-0.1161218295218295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A-2952-4649-A259-901A32A78412}"/>
                </c:ext>
              </c:extLst>
            </c:dLbl>
            <c:dLbl>
              <c:idx val="11"/>
              <c:layout>
                <c:manualLayout>
                  <c:x val="0.10530521327014218"/>
                  <c:y val="-9.1828551628551622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2952-4649-A259-901A32A78412}"/>
                </c:ext>
              </c:extLst>
            </c:dLbl>
            <c:dLbl>
              <c:idx val="12"/>
              <c:layout>
                <c:manualLayout>
                  <c:x val="0.16018299104791997"/>
                  <c:y val="-4.6873596673596675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2952-4649-A259-901A32A78412}"/>
                </c:ext>
              </c:extLst>
            </c:dLbl>
            <c:dLbl>
              <c:idx val="13"/>
              <c:layout>
                <c:manualLayout>
                  <c:x val="0.19517809373354397"/>
                  <c:y val="2.3558558558558526E-2"/>
                </c:manualLayout>
              </c:layout>
              <c:spPr>
                <a:noFill/>
                <a:ln w="25400">
                  <a:noFill/>
                </a:ln>
              </c:spPr>
              <c:txPr>
                <a:bodyPr/>
                <a:lstStyle/>
                <a:p>
                  <a:pPr>
                    <a:defRPr sz="105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2952-4649-A259-901A32A78412}"/>
                </c:ext>
              </c:extLst>
            </c:dLbl>
            <c:spPr>
              <a:noFill/>
              <a:ln w="25400">
                <a:noFill/>
              </a:ln>
            </c:spPr>
            <c:txPr>
              <a:bodyPr wrap="square" lIns="38100" tIns="19050" rIns="38100" bIns="19050" anchor="ctr">
                <a:spAutoFit/>
              </a:bodyPr>
              <a:lstStyle/>
              <a:p>
                <a:pPr>
                  <a:defRPr sz="1050" b="0" i="0" u="none" strike="noStrike" baseline="0">
                    <a:solidFill>
                      <a:srgbClr val="000000"/>
                    </a:solidFill>
                    <a:latin typeface="Arial"/>
                    <a:ea typeface="Arial"/>
                    <a:cs typeface="Arial"/>
                  </a:defRPr>
                </a:pPr>
                <a:endParaRPr lang="en-US"/>
              </a:p>
            </c:txPr>
            <c:showLegendKey val="0"/>
            <c:showVal val="1"/>
            <c:showCatName val="1"/>
            <c:showSerName val="0"/>
            <c:showPercent val="1"/>
            <c:showBubbleSize val="0"/>
            <c:showLeaderLines val="1"/>
            <c:extLst>
              <c:ext xmlns:c15="http://schemas.microsoft.com/office/drawing/2012/chart" uri="{CE6537A1-D6FC-4f65-9D91-7224C49458BB}"/>
            </c:extLst>
          </c:dLbls>
          <c:cat>
            <c:strRef>
              <c:f>'2023 AppMajObj'!$B$8:$B$21</c:f>
              <c:strCache>
                <c:ptCount val="14"/>
                <c:pt idx="0">
                  <c:v>Salaries &amp; Benefits</c:v>
                </c:pt>
                <c:pt idx="1">
                  <c:v>Special Education</c:v>
                </c:pt>
                <c:pt idx="2">
                  <c:v>Debt Service</c:v>
                </c:pt>
                <c:pt idx="3">
                  <c:v>Charter Schools</c:v>
                </c:pt>
                <c:pt idx="4">
                  <c:v>Transportation</c:v>
                </c:pt>
                <c:pt idx="5">
                  <c:v>Utilities</c:v>
                </c:pt>
                <c:pt idx="6">
                  <c:v>Purch. Prof. &amp; Tech. Services</c:v>
                </c:pt>
                <c:pt idx="7">
                  <c:v>Purch. Prop. Services</c:v>
                </c:pt>
                <c:pt idx="8">
                  <c:v>Other Purch. Services</c:v>
                </c:pt>
                <c:pt idx="9">
                  <c:v>Supplies</c:v>
                </c:pt>
                <c:pt idx="10">
                  <c:v>Property</c:v>
                </c:pt>
                <c:pt idx="11">
                  <c:v>Other Objects</c:v>
                </c:pt>
                <c:pt idx="12">
                  <c:v>Other Finan. Uses</c:v>
                </c:pt>
                <c:pt idx="13">
                  <c:v>Prior Year Encumbrances</c:v>
                </c:pt>
              </c:strCache>
            </c:strRef>
          </c:cat>
          <c:val>
            <c:numRef>
              <c:f>'2023 AppMajObj'!$C$8:$C$21</c:f>
              <c:numCache>
                <c:formatCode>"$"#,##0</c:formatCode>
                <c:ptCount val="14"/>
                <c:pt idx="0">
                  <c:v>329465337</c:v>
                </c:pt>
                <c:pt idx="1">
                  <c:v>90338946</c:v>
                </c:pt>
                <c:pt idx="2">
                  <c:v>41007858</c:v>
                </c:pt>
                <c:pt idx="3">
                  <c:v>120851888</c:v>
                </c:pt>
                <c:pt idx="4">
                  <c:v>31164930</c:v>
                </c:pt>
                <c:pt idx="5">
                  <c:v>10641602</c:v>
                </c:pt>
                <c:pt idx="6">
                  <c:v>9799689</c:v>
                </c:pt>
                <c:pt idx="7">
                  <c:v>4192717</c:v>
                </c:pt>
                <c:pt idx="8">
                  <c:v>14903739</c:v>
                </c:pt>
                <c:pt idx="9">
                  <c:v>11427771</c:v>
                </c:pt>
                <c:pt idx="10">
                  <c:v>4407341</c:v>
                </c:pt>
                <c:pt idx="11">
                  <c:v>7439657</c:v>
                </c:pt>
                <c:pt idx="12">
                  <c:v>328800</c:v>
                </c:pt>
                <c:pt idx="13">
                  <c:v>2500000</c:v>
                </c:pt>
              </c:numCache>
            </c:numRef>
          </c:val>
          <c:extLst>
            <c:ext xmlns:c16="http://schemas.microsoft.com/office/drawing/2014/chart" uri="{C3380CC4-5D6E-409C-BE32-E72D297353CC}">
              <c16:uniqueId val="{0000000E-2952-4649-A259-901A32A78412}"/>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zero"/>
    <c:showDLblsOverMax val="0"/>
  </c:chart>
  <c:spPr>
    <a:noFill/>
    <a:ln w="9525">
      <a:noFill/>
    </a:ln>
  </c:spPr>
  <c:txPr>
    <a:bodyPr/>
    <a:lstStyle/>
    <a:p>
      <a:pPr>
        <a:defRPr sz="1100" b="0" i="0" u="none" strike="noStrike" baseline="0">
          <a:solidFill>
            <a:srgbClr val="000000"/>
          </a:solidFill>
          <a:latin typeface="Arial"/>
          <a:ea typeface="Arial"/>
          <a:cs typeface="Arial"/>
        </a:defRPr>
      </a:pPr>
      <a:endParaRPr lang="en-US"/>
    </a:p>
  </c:txPr>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46247765979158"/>
          <c:y val="0.16025357440502591"/>
          <c:w val="0.47567788527047278"/>
          <c:h val="0.75036421879182302"/>
        </c:manualLayout>
      </c:layout>
      <c:pieChart>
        <c:varyColors val="1"/>
        <c:ser>
          <c:idx val="0"/>
          <c:order val="0"/>
          <c:spPr>
            <a:ln>
              <a:solidFill>
                <a:sysClr val="windowText" lastClr="000000"/>
              </a:solidFill>
            </a:ln>
          </c:spPr>
          <c:dPt>
            <c:idx val="0"/>
            <c:bubble3D val="0"/>
            <c:spPr>
              <a:solidFill>
                <a:schemeClr val="accent1"/>
              </a:solidFill>
              <a:ln>
                <a:solidFill>
                  <a:sysClr val="windowText" lastClr="000000"/>
                </a:solidFill>
              </a:ln>
              <a:effectLst/>
            </c:spPr>
            <c:extLst>
              <c:ext xmlns:c16="http://schemas.microsoft.com/office/drawing/2014/chart" uri="{C3380CC4-5D6E-409C-BE32-E72D297353CC}">
                <c16:uniqueId val="{00000001-8F2B-4587-A92D-E5E7A44BF668}"/>
              </c:ext>
            </c:extLst>
          </c:dPt>
          <c:dPt>
            <c:idx val="1"/>
            <c:bubble3D val="0"/>
            <c:spPr>
              <a:solidFill>
                <a:schemeClr val="accent2"/>
              </a:solidFill>
              <a:ln>
                <a:solidFill>
                  <a:sysClr val="windowText" lastClr="000000"/>
                </a:solidFill>
              </a:ln>
              <a:effectLst/>
            </c:spPr>
            <c:extLst>
              <c:ext xmlns:c16="http://schemas.microsoft.com/office/drawing/2014/chart" uri="{C3380CC4-5D6E-409C-BE32-E72D297353CC}">
                <c16:uniqueId val="{00000003-8F2B-4587-A92D-E5E7A44BF668}"/>
              </c:ext>
            </c:extLst>
          </c:dPt>
          <c:dPt>
            <c:idx val="2"/>
            <c:bubble3D val="0"/>
            <c:spPr>
              <a:solidFill>
                <a:schemeClr val="accent4"/>
              </a:solidFill>
              <a:ln>
                <a:solidFill>
                  <a:sysClr val="windowText" lastClr="000000"/>
                </a:solidFill>
              </a:ln>
              <a:effectLst/>
            </c:spPr>
            <c:extLst>
              <c:ext xmlns:c16="http://schemas.microsoft.com/office/drawing/2014/chart" uri="{C3380CC4-5D6E-409C-BE32-E72D297353CC}">
                <c16:uniqueId val="{00000005-8F2B-4587-A92D-E5E7A44BF668}"/>
              </c:ext>
            </c:extLst>
          </c:dPt>
          <c:dPt>
            <c:idx val="3"/>
            <c:bubble3D val="0"/>
            <c:spPr>
              <a:solidFill>
                <a:schemeClr val="bg1">
                  <a:lumMod val="65000"/>
                </a:schemeClr>
              </a:solidFill>
              <a:ln>
                <a:solidFill>
                  <a:sysClr val="windowText" lastClr="000000"/>
                </a:solidFill>
              </a:ln>
              <a:effectLst/>
            </c:spPr>
            <c:extLst>
              <c:ext xmlns:c16="http://schemas.microsoft.com/office/drawing/2014/chart" uri="{C3380CC4-5D6E-409C-BE32-E72D297353CC}">
                <c16:uniqueId val="{00000007-8F2B-4587-A92D-E5E7A44BF668}"/>
              </c:ext>
            </c:extLst>
          </c:dPt>
          <c:dPt>
            <c:idx val="4"/>
            <c:bubble3D val="0"/>
            <c:spPr>
              <a:solidFill>
                <a:schemeClr val="accent5"/>
              </a:solidFill>
              <a:ln>
                <a:solidFill>
                  <a:sysClr val="windowText" lastClr="000000"/>
                </a:solidFill>
              </a:ln>
              <a:effectLst/>
            </c:spPr>
            <c:extLst>
              <c:ext xmlns:c16="http://schemas.microsoft.com/office/drawing/2014/chart" uri="{C3380CC4-5D6E-409C-BE32-E72D297353CC}">
                <c16:uniqueId val="{00000009-8F2B-4587-A92D-E5E7A44BF668}"/>
              </c:ext>
            </c:extLst>
          </c:dPt>
          <c:dPt>
            <c:idx val="5"/>
            <c:bubble3D val="0"/>
            <c:spPr>
              <a:solidFill>
                <a:schemeClr val="accent6"/>
              </a:solidFill>
              <a:ln>
                <a:solidFill>
                  <a:sysClr val="windowText" lastClr="000000"/>
                </a:solidFill>
              </a:ln>
              <a:effectLst/>
            </c:spPr>
            <c:extLst>
              <c:ext xmlns:c16="http://schemas.microsoft.com/office/drawing/2014/chart" uri="{C3380CC4-5D6E-409C-BE32-E72D297353CC}">
                <c16:uniqueId val="{0000000B-8F2B-4587-A92D-E5E7A44BF668}"/>
              </c:ext>
            </c:extLst>
          </c:dPt>
          <c:dPt>
            <c:idx val="6"/>
            <c:bubble3D val="0"/>
            <c:spPr>
              <a:solidFill>
                <a:schemeClr val="accent1">
                  <a:lumMod val="60000"/>
                </a:schemeClr>
              </a:solidFill>
              <a:ln>
                <a:solidFill>
                  <a:sysClr val="windowText" lastClr="000000"/>
                </a:solidFill>
              </a:ln>
              <a:effectLst/>
            </c:spPr>
            <c:extLst>
              <c:ext xmlns:c16="http://schemas.microsoft.com/office/drawing/2014/chart" uri="{C3380CC4-5D6E-409C-BE32-E72D297353CC}">
                <c16:uniqueId val="{0000000D-8F2B-4587-A92D-E5E7A44BF668}"/>
              </c:ext>
            </c:extLst>
          </c:dPt>
          <c:dPt>
            <c:idx val="7"/>
            <c:bubble3D val="0"/>
            <c:spPr>
              <a:solidFill>
                <a:schemeClr val="accent2">
                  <a:lumMod val="60000"/>
                </a:schemeClr>
              </a:solidFill>
              <a:ln>
                <a:solidFill>
                  <a:sysClr val="windowText" lastClr="000000"/>
                </a:solidFill>
              </a:ln>
              <a:effectLst/>
            </c:spPr>
            <c:extLst>
              <c:ext xmlns:c16="http://schemas.microsoft.com/office/drawing/2014/chart" uri="{C3380CC4-5D6E-409C-BE32-E72D297353CC}">
                <c16:uniqueId val="{0000000F-8F2B-4587-A92D-E5E7A44BF668}"/>
              </c:ext>
            </c:extLst>
          </c:dPt>
          <c:dPt>
            <c:idx val="8"/>
            <c:bubble3D val="0"/>
            <c:spPr>
              <a:solidFill>
                <a:schemeClr val="accent3">
                  <a:lumMod val="60000"/>
                </a:schemeClr>
              </a:solidFill>
              <a:ln>
                <a:solidFill>
                  <a:sysClr val="windowText" lastClr="000000"/>
                </a:solidFill>
              </a:ln>
              <a:effectLst/>
            </c:spPr>
            <c:extLst>
              <c:ext xmlns:c16="http://schemas.microsoft.com/office/drawing/2014/chart" uri="{C3380CC4-5D6E-409C-BE32-E72D297353CC}">
                <c16:uniqueId val="{00000011-8F2B-4587-A92D-E5E7A44BF668}"/>
              </c:ext>
            </c:extLst>
          </c:dPt>
          <c:dLbls>
            <c:dLbl>
              <c:idx val="0"/>
              <c:layout>
                <c:manualLayout>
                  <c:x val="0.32169442681408106"/>
                  <c:y val="5.0401415195182979E-2"/>
                </c:manualLayout>
              </c:layout>
              <c:spPr>
                <a:noFill/>
                <a:ln>
                  <a:noFill/>
                </a:ln>
                <a:effectLst/>
              </c:spPr>
              <c:txPr>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Arial" panose="020B0604020202020204" pitchFamily="34" charset="0"/>
                      <a:ea typeface="+mn-ea"/>
                      <a:cs typeface="+mn-cs"/>
                    </a:defRPr>
                  </a:pPr>
                  <a:endParaRPr lang="en-US"/>
                </a:p>
              </c:txPr>
              <c:showLegendKey val="0"/>
              <c:showVal val="1"/>
              <c:showCatName val="1"/>
              <c:showSerName val="0"/>
              <c:showPercent val="1"/>
              <c:showBubbleSize val="0"/>
              <c:extLst>
                <c:ext xmlns:c15="http://schemas.microsoft.com/office/drawing/2012/chart" uri="{CE6537A1-D6FC-4f65-9D91-7224C49458BB}">
                  <c15:layout>
                    <c:manualLayout>
                      <c:w val="0.23813872319464705"/>
                      <c:h val="9.5115610000810119E-2"/>
                    </c:manualLayout>
                  </c15:layout>
                </c:ext>
                <c:ext xmlns:c16="http://schemas.microsoft.com/office/drawing/2014/chart" uri="{C3380CC4-5D6E-409C-BE32-E72D297353CC}">
                  <c16:uniqueId val="{00000001-8F2B-4587-A92D-E5E7A44BF668}"/>
                </c:ext>
              </c:extLst>
            </c:dLbl>
            <c:dLbl>
              <c:idx val="1"/>
              <c:layout>
                <c:manualLayout>
                  <c:x val="-0.21823772369080741"/>
                  <c:y val="-7.5690409193382227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F2B-4587-A92D-E5E7A44BF668}"/>
                </c:ext>
              </c:extLst>
            </c:dLbl>
            <c:dLbl>
              <c:idx val="2"/>
              <c:layout>
                <c:manualLayout>
                  <c:x val="-5.6447823384085903E-2"/>
                  <c:y val="-5.078529942135633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8F2B-4587-A92D-E5E7A44BF668}"/>
                </c:ext>
              </c:extLst>
            </c:dLbl>
            <c:dLbl>
              <c:idx val="3"/>
              <c:layout>
                <c:manualLayout>
                  <c:x val="4.1527445077944772E-2"/>
                  <c:y val="-7.5979378606468402E-3"/>
                </c:manualLayout>
              </c:layout>
              <c:spPr>
                <a:noFill/>
                <a:ln>
                  <a:noFill/>
                </a:ln>
                <a:effectLst/>
              </c:spPr>
              <c:txPr>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Arial" panose="020B0604020202020204" pitchFamily="34" charset="0"/>
                      <a:ea typeface="+mn-ea"/>
                      <a:cs typeface="+mn-cs"/>
                    </a:defRPr>
                  </a:pPr>
                  <a:endParaRPr lang="en-US"/>
                </a:p>
              </c:txPr>
              <c:showLegendKey val="0"/>
              <c:showVal val="1"/>
              <c:showCatName val="1"/>
              <c:showSerName val="0"/>
              <c:showPercent val="1"/>
              <c:showBubbleSize val="0"/>
              <c:extLst>
                <c:ext xmlns:c15="http://schemas.microsoft.com/office/drawing/2012/chart" uri="{CE6537A1-D6FC-4f65-9D91-7224C49458BB}">
                  <c15:layout>
                    <c:manualLayout>
                      <c:w val="0.22926936615959942"/>
                      <c:h val="9.0707076110614737E-2"/>
                    </c:manualLayout>
                  </c15:layout>
                </c:ext>
                <c:ext xmlns:c16="http://schemas.microsoft.com/office/drawing/2014/chart" uri="{C3380CC4-5D6E-409C-BE32-E72D297353CC}">
                  <c16:uniqueId val="{00000007-8F2B-4587-A92D-E5E7A44BF668}"/>
                </c:ext>
              </c:extLst>
            </c:dLbl>
            <c:dLbl>
              <c:idx val="6"/>
              <c:layout>
                <c:manualLayout>
                  <c:x val="3.9241955755335699E-2"/>
                  <c:y val="1.8627427318921813E-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8F2B-4587-A92D-E5E7A44BF668}"/>
                </c:ext>
              </c:extLst>
            </c:dLbl>
            <c:dLbl>
              <c:idx val="8"/>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Arial" panose="020B0604020202020204" pitchFamily="34" charset="0"/>
                      <a:ea typeface="+mn-ea"/>
                      <a:cs typeface="+mn-cs"/>
                    </a:defRPr>
                  </a:pPr>
                  <a:endParaRPr lang="en-US"/>
                </a:p>
              </c:txPr>
              <c:showLegendKey val="0"/>
              <c:showVal val="1"/>
              <c:showCatName val="1"/>
              <c:showSerName val="0"/>
              <c:showPercent val="1"/>
              <c:showBubbleSize val="0"/>
              <c:extLst>
                <c:ext xmlns:c16="http://schemas.microsoft.com/office/drawing/2014/chart" uri="{C3380CC4-5D6E-409C-BE32-E72D297353CC}">
                  <c16:uniqueId val="{00000011-8F2B-4587-A92D-E5E7A44BF668}"/>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Arial" panose="020B06040202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Sheet1!$A$1:$A$9</c:f>
              <c:strCache>
                <c:ptCount val="9"/>
                <c:pt idx="0">
                  <c:v>Fixed Costs</c:v>
                </c:pt>
                <c:pt idx="1">
                  <c:v>Benefits</c:v>
                </c:pt>
                <c:pt idx="2">
                  <c:v>Other Funds Transfers</c:v>
                </c:pt>
                <c:pt idx="3">
                  <c:v>Debt Service</c:v>
                </c:pt>
                <c:pt idx="4">
                  <c:v>Tax Refunds</c:v>
                </c:pt>
                <c:pt idx="5">
                  <c:v>Intersystem Payments</c:v>
                </c:pt>
                <c:pt idx="6">
                  <c:v>Contingencies </c:v>
                </c:pt>
                <c:pt idx="7">
                  <c:v>Charter Schools</c:v>
                </c:pt>
                <c:pt idx="8">
                  <c:v>Remainder of Budget</c:v>
                </c:pt>
              </c:strCache>
            </c:strRef>
          </c:cat>
          <c:val>
            <c:numRef>
              <c:f>Sheet1!$B$1:$B$9</c:f>
              <c:numCache>
                <c:formatCode>_("$"* #,##0_);_("$"* \(#,##0\);_("$"* "-"??_);_(@_)</c:formatCode>
                <c:ptCount val="9"/>
                <c:pt idx="0">
                  <c:v>508852</c:v>
                </c:pt>
                <c:pt idx="1">
                  <c:v>11073664</c:v>
                </c:pt>
                <c:pt idx="2">
                  <c:v>328800</c:v>
                </c:pt>
                <c:pt idx="3">
                  <c:v>41007859</c:v>
                </c:pt>
                <c:pt idx="4">
                  <c:v>7029613</c:v>
                </c:pt>
                <c:pt idx="5">
                  <c:v>100053329</c:v>
                </c:pt>
                <c:pt idx="6">
                  <c:v>1005789</c:v>
                </c:pt>
                <c:pt idx="7">
                  <c:v>120851888</c:v>
                </c:pt>
                <c:pt idx="8">
                  <c:v>394110481</c:v>
                </c:pt>
              </c:numCache>
            </c:numRef>
          </c:val>
          <c:extLst>
            <c:ext xmlns:c16="http://schemas.microsoft.com/office/drawing/2014/chart" uri="{C3380CC4-5D6E-409C-BE32-E72D297353CC}">
              <c16:uniqueId val="{00000012-8F2B-4587-A92D-E5E7A44BF66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977276365639869"/>
          <c:y val="0.13853241641744898"/>
          <c:w val="0.47567788527047278"/>
          <c:h val="0.75036421879182302"/>
        </c:manualLayout>
      </c:layout>
      <c:pieChart>
        <c:varyColors val="1"/>
        <c:ser>
          <c:idx val="0"/>
          <c:order val="0"/>
          <c:spPr>
            <a:ln>
              <a:solidFill>
                <a:schemeClr val="tx1"/>
              </a:solidFill>
            </a:ln>
          </c:spPr>
          <c:dPt>
            <c:idx val="0"/>
            <c:bubble3D val="0"/>
            <c:explosion val="15"/>
            <c:spPr>
              <a:solidFill>
                <a:schemeClr val="accent1"/>
              </a:solidFill>
              <a:ln>
                <a:solidFill>
                  <a:schemeClr val="tx1"/>
                </a:solidFill>
              </a:ln>
              <a:effectLst/>
            </c:spPr>
            <c:extLst>
              <c:ext xmlns:c16="http://schemas.microsoft.com/office/drawing/2014/chart" uri="{C3380CC4-5D6E-409C-BE32-E72D297353CC}">
                <c16:uniqueId val="{00000001-8F2B-4587-A92D-E5E7A44BF668}"/>
              </c:ext>
            </c:extLst>
          </c:dPt>
          <c:dPt>
            <c:idx val="1"/>
            <c:bubble3D val="0"/>
            <c:spPr>
              <a:solidFill>
                <a:schemeClr val="accent2"/>
              </a:solidFill>
              <a:ln>
                <a:solidFill>
                  <a:schemeClr val="tx1"/>
                </a:solidFill>
              </a:ln>
              <a:effectLst/>
            </c:spPr>
            <c:extLst>
              <c:ext xmlns:c16="http://schemas.microsoft.com/office/drawing/2014/chart" uri="{C3380CC4-5D6E-409C-BE32-E72D297353CC}">
                <c16:uniqueId val="{00000003-8F2B-4587-A92D-E5E7A44BF668}"/>
              </c:ext>
            </c:extLst>
          </c:dPt>
          <c:dPt>
            <c:idx val="2"/>
            <c:bubble3D val="0"/>
            <c:spPr>
              <a:solidFill>
                <a:schemeClr val="accent3"/>
              </a:solidFill>
              <a:ln>
                <a:solidFill>
                  <a:schemeClr val="tx1"/>
                </a:solidFill>
              </a:ln>
              <a:effectLst/>
            </c:spPr>
            <c:extLst>
              <c:ext xmlns:c16="http://schemas.microsoft.com/office/drawing/2014/chart" uri="{C3380CC4-5D6E-409C-BE32-E72D297353CC}">
                <c16:uniqueId val="{00000005-8F2B-4587-A92D-E5E7A44BF668}"/>
              </c:ext>
            </c:extLst>
          </c:dPt>
          <c:dPt>
            <c:idx val="3"/>
            <c:bubble3D val="0"/>
            <c:spPr>
              <a:solidFill>
                <a:schemeClr val="accent4"/>
              </a:solidFill>
              <a:ln>
                <a:solidFill>
                  <a:schemeClr val="tx1"/>
                </a:solidFill>
              </a:ln>
              <a:effectLst/>
            </c:spPr>
            <c:extLst>
              <c:ext xmlns:c16="http://schemas.microsoft.com/office/drawing/2014/chart" uri="{C3380CC4-5D6E-409C-BE32-E72D297353CC}">
                <c16:uniqueId val="{00000007-8F2B-4587-A92D-E5E7A44BF668}"/>
              </c:ext>
            </c:extLst>
          </c:dPt>
          <c:dPt>
            <c:idx val="4"/>
            <c:bubble3D val="0"/>
            <c:spPr>
              <a:solidFill>
                <a:schemeClr val="accent5"/>
              </a:solidFill>
              <a:ln>
                <a:solidFill>
                  <a:schemeClr val="tx1"/>
                </a:solidFill>
              </a:ln>
              <a:effectLst/>
            </c:spPr>
            <c:extLst>
              <c:ext xmlns:c16="http://schemas.microsoft.com/office/drawing/2014/chart" uri="{C3380CC4-5D6E-409C-BE32-E72D297353CC}">
                <c16:uniqueId val="{00000009-8F2B-4587-A92D-E5E7A44BF668}"/>
              </c:ext>
            </c:extLst>
          </c:dPt>
          <c:dPt>
            <c:idx val="5"/>
            <c:bubble3D val="0"/>
            <c:spPr>
              <a:solidFill>
                <a:schemeClr val="accent6"/>
              </a:solidFill>
              <a:ln>
                <a:solidFill>
                  <a:schemeClr val="tx1"/>
                </a:solidFill>
              </a:ln>
              <a:effectLst/>
            </c:spPr>
            <c:extLst>
              <c:ext xmlns:c16="http://schemas.microsoft.com/office/drawing/2014/chart" uri="{C3380CC4-5D6E-409C-BE32-E72D297353CC}">
                <c16:uniqueId val="{0000000B-8F2B-4587-A92D-E5E7A44BF668}"/>
              </c:ext>
            </c:extLst>
          </c:dPt>
          <c:dPt>
            <c:idx val="6"/>
            <c:bubble3D val="0"/>
            <c:spPr>
              <a:solidFill>
                <a:schemeClr val="accent1">
                  <a:lumMod val="60000"/>
                </a:schemeClr>
              </a:solidFill>
              <a:ln>
                <a:solidFill>
                  <a:schemeClr val="tx1"/>
                </a:solidFill>
              </a:ln>
              <a:effectLst/>
            </c:spPr>
            <c:extLst>
              <c:ext xmlns:c16="http://schemas.microsoft.com/office/drawing/2014/chart" uri="{C3380CC4-5D6E-409C-BE32-E72D297353CC}">
                <c16:uniqueId val="{0000000D-8F2B-4587-A92D-E5E7A44BF668}"/>
              </c:ext>
            </c:extLst>
          </c:dPt>
          <c:dPt>
            <c:idx val="7"/>
            <c:bubble3D val="0"/>
            <c:spPr>
              <a:solidFill>
                <a:schemeClr val="accent2">
                  <a:lumMod val="60000"/>
                </a:schemeClr>
              </a:solidFill>
              <a:ln>
                <a:solidFill>
                  <a:schemeClr val="tx1"/>
                </a:solidFill>
              </a:ln>
              <a:effectLst/>
            </c:spPr>
            <c:extLst>
              <c:ext xmlns:c16="http://schemas.microsoft.com/office/drawing/2014/chart" uri="{C3380CC4-5D6E-409C-BE32-E72D297353CC}">
                <c16:uniqueId val="{0000000F-8F2B-4587-A92D-E5E7A44BF668}"/>
              </c:ext>
            </c:extLst>
          </c:dPt>
          <c:dPt>
            <c:idx val="8"/>
            <c:bubble3D val="0"/>
            <c:spPr>
              <a:solidFill>
                <a:schemeClr val="accent3">
                  <a:lumMod val="60000"/>
                </a:schemeClr>
              </a:solidFill>
              <a:ln>
                <a:solidFill>
                  <a:schemeClr val="tx1"/>
                </a:solidFill>
              </a:ln>
              <a:effectLst/>
            </c:spPr>
            <c:extLst>
              <c:ext xmlns:c16="http://schemas.microsoft.com/office/drawing/2014/chart" uri="{C3380CC4-5D6E-409C-BE32-E72D297353CC}">
                <c16:uniqueId val="{00000011-8F2B-4587-A92D-E5E7A44BF668}"/>
              </c:ext>
            </c:extLst>
          </c:dPt>
          <c:dPt>
            <c:idx val="9"/>
            <c:bubble3D val="0"/>
            <c:spPr>
              <a:solidFill>
                <a:schemeClr val="accent4">
                  <a:lumMod val="60000"/>
                </a:schemeClr>
              </a:solidFill>
              <a:ln>
                <a:solidFill>
                  <a:schemeClr val="tx1"/>
                </a:solidFill>
              </a:ln>
              <a:effectLst/>
            </c:spPr>
            <c:extLst>
              <c:ext xmlns:c16="http://schemas.microsoft.com/office/drawing/2014/chart" uri="{C3380CC4-5D6E-409C-BE32-E72D297353CC}">
                <c16:uniqueId val="{00000013-3646-4F35-A29D-F1AD26438229}"/>
              </c:ext>
            </c:extLst>
          </c:dPt>
          <c:dPt>
            <c:idx val="10"/>
            <c:bubble3D val="0"/>
            <c:spPr>
              <a:solidFill>
                <a:schemeClr val="accent5">
                  <a:lumMod val="60000"/>
                </a:schemeClr>
              </a:solidFill>
              <a:ln>
                <a:solidFill>
                  <a:schemeClr val="tx1"/>
                </a:solidFill>
              </a:ln>
              <a:effectLst/>
            </c:spPr>
            <c:extLst>
              <c:ext xmlns:c16="http://schemas.microsoft.com/office/drawing/2014/chart" uri="{C3380CC4-5D6E-409C-BE32-E72D297353CC}">
                <c16:uniqueId val="{00000012-3646-4F35-A29D-F1AD26438229}"/>
              </c:ext>
            </c:extLst>
          </c:dPt>
          <c:dPt>
            <c:idx val="11"/>
            <c:bubble3D val="0"/>
            <c:explosion val="20"/>
            <c:spPr>
              <a:solidFill>
                <a:schemeClr val="accent6">
                  <a:lumMod val="60000"/>
                </a:schemeClr>
              </a:solidFill>
              <a:ln>
                <a:solidFill>
                  <a:schemeClr val="tx1"/>
                </a:solidFill>
              </a:ln>
              <a:effectLst/>
            </c:spPr>
            <c:extLst>
              <c:ext xmlns:c16="http://schemas.microsoft.com/office/drawing/2014/chart" uri="{C3380CC4-5D6E-409C-BE32-E72D297353CC}">
                <c16:uniqueId val="{00000016-33D3-4C0A-B11B-9053F6D342C7}"/>
              </c:ext>
            </c:extLst>
          </c:dPt>
          <c:dLbls>
            <c:dLbl>
              <c:idx val="0"/>
              <c:layout>
                <c:manualLayout>
                  <c:x val="3.0661369506963736E-2"/>
                  <c:y val="-0.1376875118891901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F2B-4587-A92D-E5E7A44BF668}"/>
                </c:ext>
              </c:extLst>
            </c:dLbl>
            <c:dLbl>
              <c:idx val="1"/>
              <c:layout>
                <c:manualLayout>
                  <c:x val="8.6858618562671144E-2"/>
                  <c:y val="-0.19632586040234126"/>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F2B-4587-A92D-E5E7A44BF668}"/>
                </c:ext>
              </c:extLst>
            </c:dLbl>
            <c:dLbl>
              <c:idx val="2"/>
              <c:layout>
                <c:manualLayout>
                  <c:x val="1.8803417854326442E-2"/>
                  <c:y val="-3.5404654348341252E-2"/>
                </c:manualLayout>
              </c:layout>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1"/>
              <c:showSerName val="0"/>
              <c:showPercent val="1"/>
              <c:showBubbleSize val="0"/>
              <c:extLst>
                <c:ext xmlns:c15="http://schemas.microsoft.com/office/drawing/2012/chart" uri="{CE6537A1-D6FC-4f65-9D91-7224C49458BB}">
                  <c15:layout>
                    <c:manualLayout>
                      <c:w val="0.27764421675528889"/>
                      <c:h val="5.490644193143731E-2"/>
                    </c:manualLayout>
                  </c15:layout>
                </c:ext>
                <c:ext xmlns:c16="http://schemas.microsoft.com/office/drawing/2014/chart" uri="{C3380CC4-5D6E-409C-BE32-E72D297353CC}">
                  <c16:uniqueId val="{00000005-8F2B-4587-A92D-E5E7A44BF668}"/>
                </c:ext>
              </c:extLst>
            </c:dLbl>
            <c:dLbl>
              <c:idx val="3"/>
              <c:layout>
                <c:manualLayout>
                  <c:x val="8.943049866952496E-2"/>
                  <c:y val="-0.13453398692469457"/>
                </c:manualLayout>
              </c:layout>
              <c:showLegendKey val="0"/>
              <c:showVal val="1"/>
              <c:showCatName val="1"/>
              <c:showSerName val="0"/>
              <c:showPercent val="1"/>
              <c:showBubbleSize val="0"/>
              <c:extLst>
                <c:ext xmlns:c15="http://schemas.microsoft.com/office/drawing/2012/chart" uri="{CE6537A1-D6FC-4f65-9D91-7224C49458BB}">
                  <c15:layout>
                    <c:manualLayout>
                      <c:w val="0.20389956235785237"/>
                      <c:h val="5.8262991063822669E-2"/>
                    </c:manualLayout>
                  </c15:layout>
                </c:ext>
                <c:ext xmlns:c16="http://schemas.microsoft.com/office/drawing/2014/chart" uri="{C3380CC4-5D6E-409C-BE32-E72D297353CC}">
                  <c16:uniqueId val="{00000007-8F2B-4587-A92D-E5E7A44BF668}"/>
                </c:ext>
              </c:extLst>
            </c:dLbl>
            <c:dLbl>
              <c:idx val="5"/>
              <c:layout>
                <c:manualLayout>
                  <c:x val="0.15696143340893159"/>
                  <c:y val="4.08013648490208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8F2B-4587-A92D-E5E7A44BF668}"/>
                </c:ext>
              </c:extLst>
            </c:dLbl>
            <c:dLbl>
              <c:idx val="6"/>
              <c:layout>
                <c:manualLayout>
                  <c:x val="-8.7606160192165005E-3"/>
                  <c:y val="1.2766404535679853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8F2B-4587-A92D-E5E7A44BF668}"/>
                </c:ext>
              </c:extLst>
            </c:dLbl>
            <c:dLbl>
              <c:idx val="7"/>
              <c:layout>
                <c:manualLayout>
                  <c:x val="-3.5433615884298275E-2"/>
                  <c:y val="7.072805081014972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8F2B-4587-A92D-E5E7A44BF668}"/>
                </c:ext>
              </c:extLst>
            </c:dLbl>
            <c:dLbl>
              <c:idx val="8"/>
              <c:layout>
                <c:manualLayout>
                  <c:x val="-0.19539314108300057"/>
                  <c:y val="8.8047370321442234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8F2B-4587-A92D-E5E7A44BF668}"/>
                </c:ext>
              </c:extLst>
            </c:dLbl>
            <c:dLbl>
              <c:idx val="9"/>
              <c:layout>
                <c:manualLayout>
                  <c:x val="-0.28655151363646802"/>
                  <c:y val="5.349454709857141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3-3646-4F35-A29D-F1AD26438229}"/>
                </c:ext>
              </c:extLst>
            </c:dLbl>
            <c:dLbl>
              <c:idx val="10"/>
              <c:layout>
                <c:manualLayout>
                  <c:x val="-0.18233560698617182"/>
                  <c:y val="1.849249525539375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2-3646-4F35-A29D-F1AD26438229}"/>
                </c:ext>
              </c:extLst>
            </c:dLbl>
            <c:dLbl>
              <c:idx val="11"/>
              <c:layout>
                <c:manualLayout>
                  <c:x val="1.4872698455177075E-2"/>
                  <c:y val="-0.13887752362017455"/>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6-33D3-4C0A-B11B-9053F6D342C7}"/>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Sheet1!$A$12:$A$23</c:f>
              <c:strCache>
                <c:ptCount val="12"/>
                <c:pt idx="0">
                  <c:v>Fixed Charges</c:v>
                </c:pt>
                <c:pt idx="1">
                  <c:v>Office of School Performance</c:v>
                </c:pt>
                <c:pt idx="2">
                  <c:v>Office of Professional Development</c:v>
                </c:pt>
                <c:pt idx="3">
                  <c:v>Curriculum and Instruction</c:v>
                </c:pt>
                <c:pt idx="4">
                  <c:v>Arts Education</c:v>
                </c:pt>
                <c:pt idx="5">
                  <c:v>Career and Technical Education</c:v>
                </c:pt>
                <c:pt idx="6">
                  <c:v>Library Services</c:v>
                </c:pt>
                <c:pt idx="7">
                  <c:v>Student Support Services</c:v>
                </c:pt>
                <c:pt idx="8">
                  <c:v>Health Services</c:v>
                </c:pt>
                <c:pt idx="9">
                  <c:v>Interscholastic Athletics</c:v>
                </c:pt>
                <c:pt idx="10">
                  <c:v>Early College High School</c:v>
                </c:pt>
                <c:pt idx="11">
                  <c:v>Remainder of Budget</c:v>
                </c:pt>
              </c:strCache>
            </c:strRef>
          </c:cat>
          <c:val>
            <c:numRef>
              <c:f>Sheet1!$B$12:$B$23</c:f>
              <c:numCache>
                <c:formatCode>_("$"* #,##0_);_("$"* \(#,##0\);_("$"* "-"??_);_(@_)</c:formatCode>
                <c:ptCount val="12"/>
                <c:pt idx="0">
                  <c:v>281859794</c:v>
                </c:pt>
                <c:pt idx="1">
                  <c:v>1127656</c:v>
                </c:pt>
                <c:pt idx="2">
                  <c:v>576555</c:v>
                </c:pt>
                <c:pt idx="3">
                  <c:v>6243550</c:v>
                </c:pt>
                <c:pt idx="4">
                  <c:v>585849</c:v>
                </c:pt>
                <c:pt idx="5">
                  <c:v>1150645</c:v>
                </c:pt>
                <c:pt idx="6">
                  <c:v>130296</c:v>
                </c:pt>
                <c:pt idx="7">
                  <c:v>2589164</c:v>
                </c:pt>
                <c:pt idx="8">
                  <c:v>10394214</c:v>
                </c:pt>
                <c:pt idx="9">
                  <c:v>3809465</c:v>
                </c:pt>
                <c:pt idx="10">
                  <c:v>207377</c:v>
                </c:pt>
                <c:pt idx="11">
                  <c:v>367881559</c:v>
                </c:pt>
              </c:numCache>
            </c:numRef>
          </c:val>
          <c:extLst>
            <c:ext xmlns:c16="http://schemas.microsoft.com/office/drawing/2014/chart" uri="{C3380CC4-5D6E-409C-BE32-E72D297353CC}">
              <c16:uniqueId val="{00000012-8F2B-4587-A92D-E5E7A44BF66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426_B670A75F.xml><?xml version="1.0" encoding="utf-8"?>
<p188:cmLst xmlns:a="http://schemas.openxmlformats.org/drawingml/2006/main" xmlns:r="http://schemas.openxmlformats.org/officeDocument/2006/relationships" xmlns:p188="http://schemas.microsoft.com/office/powerpoint/2018/8/main">
  <p188:cm id="{545237F5-86E3-4C11-8063-EA1C9263BF97}" authorId="{FF61A3FE-2744-6BB5-ACEF-65BBB11CB59E}" created="2022-11-29T17:47:46.664">
    <ac:txMkLst xmlns:ac="http://schemas.microsoft.com/office/drawing/2013/main/command">
      <pc:docMk xmlns:pc="http://schemas.microsoft.com/office/powerpoint/2013/main/command"/>
      <pc:sldMk xmlns:pc="http://schemas.microsoft.com/office/powerpoint/2013/main/command" cId="3060836191" sldId="1062"/>
      <ac:spMk id="2" creationId="{55BB0B1D-097D-6AC5-1131-4EEB67AAC139}"/>
      <ac:txMk cp="652">
        <ac:context len="1268" hash="3398067154"/>
      </ac:txMk>
    </ac:txMkLst>
    <p188:pos x="11410734" y="2042375"/>
    <p188:txBody>
      <a:bodyPr/>
      <a:lstStyle/>
      <a:p>
        <a:r>
          <a:rPr lang="en-US"/>
          <a:t>Consider removing "instructional"</a:t>
        </a:r>
      </a:p>
    </p188:txBody>
  </p188:cm>
  <p188:cm id="{A41BD2F3-AB10-4991-AB11-A8CED5638344}" authorId="{FF61A3FE-2744-6BB5-ACEF-65BBB11CB59E}" created="2022-11-29T17:56:06.864">
    <ac:deMkLst xmlns:ac="http://schemas.microsoft.com/office/drawing/2013/main/command">
      <pc:docMk xmlns:pc="http://schemas.microsoft.com/office/powerpoint/2013/main/command"/>
      <pc:sldMk xmlns:pc="http://schemas.microsoft.com/office/powerpoint/2013/main/command" cId="3060836191" sldId="1062"/>
      <ac:spMk id="2" creationId="{55BB0B1D-097D-6AC5-1131-4EEB67AAC139}"/>
    </ac:deMkLst>
    <p188:txBody>
      <a:bodyPr/>
      <a:lstStyle/>
      <a:p>
        <a:r>
          <a:rPr lang="en-US"/>
          <a:t>There is not a full time librarian in every school. </a:t>
        </a:r>
      </a:p>
    </p188:txBody>
  </p188:cm>
</p188:cmLst>
</file>

<file path=ppt/drawings/drawing1.xml><?xml version="1.0" encoding="utf-8"?>
<c:userShapes xmlns:c="http://schemas.openxmlformats.org/drawingml/2006/chart">
  <cdr:relSizeAnchor xmlns:cdr="http://schemas.openxmlformats.org/drawingml/2006/chartDrawing">
    <cdr:from>
      <cdr:x>0.39167</cdr:x>
      <cdr:y>0.02932</cdr:y>
    </cdr:from>
    <cdr:to>
      <cdr:x>0.60833</cdr:x>
      <cdr:y>0.08216</cdr:y>
    </cdr:to>
    <cdr:sp macro="" textlink="">
      <cdr:nvSpPr>
        <cdr:cNvPr id="2" name="TextBox 1"/>
        <cdr:cNvSpPr txBox="1"/>
      </cdr:nvSpPr>
      <cdr:spPr>
        <a:xfrm xmlns:a="http://schemas.openxmlformats.org/drawingml/2006/main">
          <a:off x="3581400" y="152400"/>
          <a:ext cx="1981200" cy="2746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a:latin typeface="Helvetica" panose="020B0604020202020204" pitchFamily="34" charset="0"/>
              <a:cs typeface="Helvetica" panose="020B0604020202020204" pitchFamily="34" charset="0"/>
            </a:rPr>
            <a:t>(Values in Millions)</a:t>
          </a:r>
        </a:p>
      </cdr:txBody>
    </cdr:sp>
  </cdr:relSizeAnchor>
</c:userShapes>
</file>

<file path=ppt/drawings/drawing2.xml><?xml version="1.0" encoding="utf-8"?>
<c:userShapes xmlns:c="http://schemas.openxmlformats.org/drawingml/2006/chart">
  <cdr:relSizeAnchor xmlns:cdr="http://schemas.openxmlformats.org/drawingml/2006/chartDrawing">
    <cdr:from>
      <cdr:x>0.66741</cdr:x>
      <cdr:y>0.4522</cdr:y>
    </cdr:from>
    <cdr:to>
      <cdr:x>0.91803</cdr:x>
      <cdr:y>0.5837</cdr:y>
    </cdr:to>
    <cdr:sp macro="" textlink="">
      <cdr:nvSpPr>
        <cdr:cNvPr id="40962" name="Text Box 2"/>
        <cdr:cNvSpPr txBox="1">
          <a:spLocks xmlns:a="http://schemas.openxmlformats.org/drawingml/2006/main" noChangeArrowheads="1"/>
        </cdr:cNvSpPr>
      </cdr:nvSpPr>
      <cdr:spPr bwMode="auto">
        <a:xfrm xmlns:a="http://schemas.openxmlformats.org/drawingml/2006/main">
          <a:off x="7920594" y="2706443"/>
          <a:ext cx="2974386" cy="787031"/>
        </a:xfrm>
        <a:prstGeom xmlns:a="http://schemas.openxmlformats.org/drawingml/2006/main" prst="rect">
          <a:avLst/>
        </a:prstGeom>
        <a:noFill xmlns:a="http://schemas.openxmlformats.org/drawingml/2006/main"/>
        <a:ln xmlns:a="http://schemas.openxmlformats.org/drawingml/2006/main" w="9525">
          <a:solidFill>
            <a:srgbClr xmlns:mc="http://schemas.openxmlformats.org/markup-compatibility/2006" xmlns:a14="http://schemas.microsoft.com/office/drawing/2010/main" val="000000" mc:Ignorable="a14" a14:legacySpreadsheetColorIndex="64"/>
          </a:solid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en-US" sz="1200" b="1" i="0" u="none" strike="noStrike" baseline="0" dirty="0">
              <a:solidFill>
                <a:srgbClr val="000000"/>
              </a:solidFill>
              <a:latin typeface="Arial"/>
              <a:cs typeface="Arial"/>
            </a:rPr>
            <a:t>Total Revenue	$678,470,272</a:t>
          </a:r>
        </a:p>
        <a:p xmlns:a="http://schemas.openxmlformats.org/drawingml/2006/main">
          <a:pPr algn="l" rtl="0">
            <a:defRPr sz="1000"/>
          </a:pPr>
          <a:r>
            <a:rPr lang="en-US" sz="1200" b="1" i="0" u="none" strike="noStrike" baseline="0" dirty="0">
              <a:solidFill>
                <a:srgbClr val="000000"/>
              </a:solidFill>
              <a:latin typeface="Arial"/>
              <a:cs typeface="Arial"/>
            </a:rPr>
            <a:t>Prior Encumbrances	$    2,500,000</a:t>
          </a:r>
        </a:p>
        <a:p xmlns:a="http://schemas.openxmlformats.org/drawingml/2006/main">
          <a:pPr algn="l" rtl="0">
            <a:defRPr sz="1000"/>
          </a:pPr>
          <a:r>
            <a:rPr lang="en-US" sz="1200" b="1" i="0" u="none" strike="noStrike" baseline="0" dirty="0">
              <a:solidFill>
                <a:srgbClr val="000000"/>
              </a:solidFill>
              <a:latin typeface="Arial"/>
              <a:cs typeface="Arial"/>
            </a:rPr>
            <a:t>Deficit		$    </a:t>
          </a:r>
          <a:r>
            <a:rPr lang="en-US" sz="1200" b="1" dirty="0">
              <a:solidFill>
                <a:srgbClr val="000000"/>
              </a:solidFill>
              <a:latin typeface="Arial"/>
              <a:cs typeface="Arial"/>
            </a:rPr>
            <a:t>9,227,437</a:t>
          </a:r>
          <a:endParaRPr lang="en-US" dirty="0"/>
        </a:p>
      </cdr:txBody>
    </cdr:sp>
  </cdr:relSizeAnchor>
</c:userShapes>
</file>

<file path=ppt/drawings/drawing3.xml><?xml version="1.0" encoding="utf-8"?>
<c:userShapes xmlns:c="http://schemas.openxmlformats.org/drawingml/2006/chart">
  <cdr:relSizeAnchor xmlns:cdr="http://schemas.openxmlformats.org/drawingml/2006/chartDrawing">
    <cdr:from>
      <cdr:x>0.7049</cdr:x>
      <cdr:y>0.30419</cdr:y>
    </cdr:from>
    <cdr:to>
      <cdr:x>0.96473</cdr:x>
      <cdr:y>0.39136</cdr:y>
    </cdr:to>
    <cdr:sp macro="" textlink="">
      <cdr:nvSpPr>
        <cdr:cNvPr id="16385" name="Text Box 1"/>
        <cdr:cNvSpPr txBox="1">
          <a:spLocks xmlns:a="http://schemas.openxmlformats.org/drawingml/2006/main" noChangeArrowheads="1"/>
        </cdr:cNvSpPr>
      </cdr:nvSpPr>
      <cdr:spPr bwMode="auto">
        <a:xfrm xmlns:a="http://schemas.openxmlformats.org/drawingml/2006/main">
          <a:off x="7441939" y="1821494"/>
          <a:ext cx="2743200" cy="521961"/>
        </a:xfrm>
        <a:prstGeom xmlns:a="http://schemas.openxmlformats.org/drawingml/2006/main" prst="rect">
          <a:avLst/>
        </a:prstGeom>
        <a:noFill xmlns:a="http://schemas.openxmlformats.org/drawingml/2006/main"/>
        <a:ln xmlns:a="http://schemas.openxmlformats.org/drawingml/2006/main" w="9525">
          <a:solidFill>
            <a:srgbClr xmlns:mc="http://schemas.openxmlformats.org/markup-compatibility/2006" xmlns:a14="http://schemas.microsoft.com/office/drawing/2010/main" val="000000" mc:Ignorable="a14" a14:legacySpreadsheetColorIndex="64"/>
          </a:solid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marL="0" marR="0" lvl="0" indent="0" algn="l" defTabSz="914400" rtl="0" eaLnBrk="1" fontAlgn="auto" latinLnBrk="0" hangingPunct="1">
            <a:lnSpc>
              <a:spcPts val="1400"/>
            </a:lnSpc>
            <a:spcBef>
              <a:spcPts val="0"/>
            </a:spcBef>
            <a:spcAft>
              <a:spcPts val="0"/>
            </a:spcAft>
            <a:buClrTx/>
            <a:buSzTx/>
            <a:buFontTx/>
            <a:buNone/>
            <a:tabLst/>
            <a:defRPr sz="1000"/>
          </a:pPr>
          <a:r>
            <a:rPr lang="en-US" sz="1200" b="1" i="0" u="none" strike="noStrike" baseline="0" dirty="0">
              <a:solidFill>
                <a:srgbClr val="000000"/>
              </a:solidFill>
              <a:latin typeface="Arial" panose="020B0604020202020204" pitchFamily="34" charset="0"/>
              <a:cs typeface="Arial" panose="020B0604020202020204" pitchFamily="34" charset="0"/>
            </a:rPr>
            <a:t>Total Appropriations    $678,470,274</a:t>
          </a:r>
        </a:p>
        <a:p xmlns:a="http://schemas.openxmlformats.org/drawingml/2006/main">
          <a:pPr algn="l" rtl="0">
            <a:lnSpc>
              <a:spcPts val="1300"/>
            </a:lnSpc>
            <a:defRPr sz="1000"/>
          </a:pPr>
          <a:r>
            <a:rPr lang="en-US" sz="1200" b="1" i="0" u="none" strike="noStrike" baseline="0" dirty="0">
              <a:solidFill>
                <a:srgbClr val="000000"/>
              </a:solidFill>
              <a:latin typeface="Arial" panose="020B0604020202020204" pitchFamily="34" charset="0"/>
              <a:cs typeface="Arial" panose="020B0604020202020204" pitchFamily="34" charset="0"/>
            </a:rPr>
            <a:t>Prior Encumbrances    $    2,500,000</a:t>
          </a:r>
          <a:endParaRPr lang="en-US" sz="1200" dirty="0">
            <a:latin typeface="Arial" panose="020B0604020202020204" pitchFamily="34" charset="0"/>
            <a:cs typeface="Arial" panose="020B060402020202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247A87-F4F8-4AFD-9257-C7B325C39858}" type="datetimeFigureOut">
              <a:rPr lang="en-US" smtClean="0"/>
              <a:t>11/29/2022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8CEA89-791A-4C4B-AB00-73A27D2D234C}" type="slidenum">
              <a:rPr lang="en-US" smtClean="0"/>
              <a:t>‹#›</a:t>
            </a:fld>
            <a:endParaRPr lang="en-US"/>
          </a:p>
        </p:txBody>
      </p:sp>
    </p:spTree>
    <p:extLst>
      <p:ext uri="{BB962C8B-B14F-4D97-AF65-F5344CB8AC3E}">
        <p14:creationId xmlns:p14="http://schemas.microsoft.com/office/powerpoint/2010/main" val="44765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DCF4EFC-DE64-4312-A42A-8A5F74DC39E9}" type="datetime1">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1529151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EFD3F7-0035-44C5-8666-80443707B253}" type="datetime1">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507328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E714B7C-AA29-4280-8508-BA078F10B53C}" type="datetime1">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3550001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D5D8AB7-CD77-42EC-9FC6-39DBA99426FB}" type="datetime1">
              <a:rPr lang="en-US" smtClean="0"/>
              <a:t>11/29/2022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957741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5036E0-EE5E-40B3-B31C-57FE1DF606BD}" type="datetime1">
              <a:rPr lang="en-US" smtClean="0"/>
              <a:t>11/29/2022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2412145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183CBF-5A41-431D-B56B-5C5E1CF1227F}" type="datetime1">
              <a:rPr lang="en-US" smtClean="0"/>
              <a:t>11/29/2022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3724265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74B1C2-631A-476F-81F9-DE5F82A3FAF7}" type="datetime1">
              <a:rPr lang="en-US" smtClean="0"/>
              <a:t>11/29/2022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3674696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95631F-30A6-4206-A67D-EEB1C66D8027}" type="datetime1">
              <a:rPr lang="en-US" smtClean="0"/>
              <a:t>11/29/2022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1536634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80FB4E8-1D35-48E9-8257-8DB008464695}" type="datetime1">
              <a:rPr lang="en-US" smtClean="0"/>
              <a:t>11/29/2022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2233979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483C6B-1497-4B72-BF14-B3AEA632E679}" type="datetime1">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673178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BAFDD2-073A-4754-8451-29E63403C272}" type="datetime1">
              <a:rPr lang="en-US" smtClean="0"/>
              <a:t>11/29/2022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4244020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00439-036F-41FF-842E-D850F103F3E8}" type="datetime1">
              <a:rPr lang="en-US" smtClean="0"/>
              <a:t>11/29/2022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9A5FAA-B7F0-42B3-B57A-1A592F13DCAC}" type="slidenum">
              <a:rPr lang="en-US" smtClean="0"/>
              <a:t>‹#›</a:t>
            </a:fld>
            <a:endParaRPr lang="en-US"/>
          </a:p>
        </p:txBody>
      </p:sp>
    </p:spTree>
    <p:extLst>
      <p:ext uri="{BB962C8B-B14F-4D97-AF65-F5344CB8AC3E}">
        <p14:creationId xmlns:p14="http://schemas.microsoft.com/office/powerpoint/2010/main" val="3777133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emf"/></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9.emf"/><Relationship Id="rId4" Type="http://schemas.openxmlformats.org/officeDocument/2006/relationships/package" Target="../embeddings/Microsoft_Excel_Worksheet5.xlsx"/></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chart" Target="../charts/chart7.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0.emf"/></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8/10/relationships/comments" Target="../comments/modernComment_426_B670A75F.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4.emf"/></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6.emf"/></Relationships>
</file>

<file path=ppt/slides/_rels/slide4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7.emf"/></Relationships>
</file>

<file path=ppt/slides/_rels/slide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8.emf"/></Relationships>
</file>

<file path=ppt/slides/_rels/slide5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E9A5FAA-B7F0-42B3-B57A-1A592F13DCAC}" type="slidenum">
              <a:rPr lang="en-US" smtClean="0"/>
              <a:t>1</a:t>
            </a:fld>
            <a:endParaRPr lang="en-US"/>
          </a:p>
        </p:txBody>
      </p:sp>
      <p:sp>
        <p:nvSpPr>
          <p:cNvPr id="2" name="Title 1"/>
          <p:cNvSpPr>
            <a:spLocks noGrp="1"/>
          </p:cNvSpPr>
          <p:nvPr>
            <p:ph type="ctrTitle"/>
          </p:nvPr>
        </p:nvSpPr>
        <p:spPr>
          <a:xfrm>
            <a:off x="1524000" y="3011117"/>
            <a:ext cx="9144000" cy="1355750"/>
          </a:xfrm>
        </p:spPr>
        <p:txBody>
          <a:bodyPr>
            <a:normAutofit/>
          </a:bodyPr>
          <a:lstStyle/>
          <a:p>
            <a:pPr algn="l"/>
            <a:r>
              <a:rPr lang="en-US" sz="4600">
                <a:latin typeface="Arial" panose="020B0604020202020204" pitchFamily="34" charset="0"/>
                <a:cs typeface="Arial" panose="020B0604020202020204" pitchFamily="34" charset="0"/>
              </a:rPr>
              <a:t>November 29, 2022 Budget Workshop</a:t>
            </a:r>
          </a:p>
        </p:txBody>
      </p:sp>
      <p:sp>
        <p:nvSpPr>
          <p:cNvPr id="11" name="Freeform 20">
            <a:extLst>
              <a:ext uri="{FF2B5EF4-FFF2-40B4-BE49-F238E27FC236}">
                <a16:creationId xmlns:a16="http://schemas.microsoft.com/office/drawing/2014/main" id="{B5128750-6DE7-4BD7-B6DD-399E90474D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22758"/>
            <a:ext cx="4522796" cy="2919017"/>
          </a:xfrm>
          <a:custGeom>
            <a:avLst/>
            <a:gdLst>
              <a:gd name="connsiteX0" fmla="*/ 0 w 4522796"/>
              <a:gd name="connsiteY0" fmla="*/ 2919017 h 2919017"/>
              <a:gd name="connsiteX1" fmla="*/ 4522796 w 4522796"/>
              <a:gd name="connsiteY1" fmla="*/ 2919017 h 2919017"/>
              <a:gd name="connsiteX2" fmla="*/ 3170909 w 4522796"/>
              <a:gd name="connsiteY2" fmla="*/ 0 h 2919017"/>
              <a:gd name="connsiteX3" fmla="*/ 0 w 4522796"/>
              <a:gd name="connsiteY3" fmla="*/ 0 h 2919017"/>
            </a:gdLst>
            <a:ahLst/>
            <a:cxnLst>
              <a:cxn ang="0">
                <a:pos x="connsiteX0" y="connsiteY0"/>
              </a:cxn>
              <a:cxn ang="0">
                <a:pos x="connsiteX1" y="connsiteY1"/>
              </a:cxn>
              <a:cxn ang="0">
                <a:pos x="connsiteX2" y="connsiteY2"/>
              </a:cxn>
              <a:cxn ang="0">
                <a:pos x="connsiteX3" y="connsiteY3"/>
              </a:cxn>
            </a:cxnLst>
            <a:rect l="l" t="t" r="r" b="b"/>
            <a:pathLst>
              <a:path w="4522796" h="2919017">
                <a:moveTo>
                  <a:pt x="0" y="2919017"/>
                </a:moveTo>
                <a:lnTo>
                  <a:pt x="4522796" y="2919017"/>
                </a:lnTo>
                <a:lnTo>
                  <a:pt x="3170909" y="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4579567" y="1115628"/>
            <a:ext cx="3410479" cy="1133983"/>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rot="10800000">
            <a:off x="8310086" y="1537675"/>
            <a:ext cx="3410482" cy="289890"/>
          </a:xfrm>
          <a:prstGeom prst="rect">
            <a:avLst/>
          </a:prstGeom>
        </p:spPr>
      </p:pic>
      <p:sp>
        <p:nvSpPr>
          <p:cNvPr id="13" name="Freeform 12">
            <a:extLst>
              <a:ext uri="{FF2B5EF4-FFF2-40B4-BE49-F238E27FC236}">
                <a16:creationId xmlns:a16="http://schemas.microsoft.com/office/drawing/2014/main" id="{07BA6415-1CCB-4FE4-8D1D-DE0505D993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5448626"/>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4A4A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22">
            <a:extLst>
              <a:ext uri="{FF2B5EF4-FFF2-40B4-BE49-F238E27FC236}">
                <a16:creationId xmlns:a16="http://schemas.microsoft.com/office/drawing/2014/main" id="{CA1B373B-0DE9-4AE4-A839-26F801A340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448626"/>
            <a:ext cx="6754821" cy="1409374"/>
          </a:xfrm>
          <a:custGeom>
            <a:avLst/>
            <a:gdLst>
              <a:gd name="connsiteX0" fmla="*/ 0 w 6754821"/>
              <a:gd name="connsiteY0" fmla="*/ 0 h 1409374"/>
              <a:gd name="connsiteX1" fmla="*/ 6754821 w 6754821"/>
              <a:gd name="connsiteY1" fmla="*/ 0 h 1409374"/>
              <a:gd name="connsiteX2" fmla="*/ 6102096 w 6754821"/>
              <a:gd name="connsiteY2" fmla="*/ 1409374 h 1409374"/>
              <a:gd name="connsiteX3" fmla="*/ 0 w 6754821"/>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6754821" h="1409374">
                <a:moveTo>
                  <a:pt x="0" y="0"/>
                </a:moveTo>
                <a:lnTo>
                  <a:pt x="6754821" y="0"/>
                </a:lnTo>
                <a:lnTo>
                  <a:pt x="6102096" y="1409374"/>
                </a:lnTo>
                <a:lnTo>
                  <a:pt x="0" y="1409374"/>
                </a:lnTo>
                <a:close/>
              </a:path>
            </a:pathLst>
          </a:custGeom>
          <a:solidFill>
            <a:srgbClr val="89898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p:nvPr/>
        </p:nvPicPr>
        <p:blipFill>
          <a:blip r:embed="rId4">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spTree>
    <p:extLst>
      <p:ext uri="{BB962C8B-B14F-4D97-AF65-F5344CB8AC3E}">
        <p14:creationId xmlns:p14="http://schemas.microsoft.com/office/powerpoint/2010/main" val="374853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16276" y="54740"/>
            <a:ext cx="9144000" cy="957263"/>
          </a:xfrm>
        </p:spPr>
        <p:txBody>
          <a:bodyPr>
            <a:normAutofit/>
          </a:bodyPr>
          <a:lstStyle/>
          <a:p>
            <a:r>
              <a:rPr lang="en-US" sz="4400">
                <a:latin typeface="Arial" panose="020B0604020202020204" pitchFamily="34" charset="0"/>
                <a:cs typeface="Arial" panose="020B0604020202020204" pitchFamily="34" charset="0"/>
              </a:rPr>
              <a:t>Budget Workshop Goals</a:t>
            </a:r>
            <a:endParaRPr lang="en-US" sz="4400"/>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03034"/>
            <a:ext cx="10515600" cy="4855707"/>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a:latin typeface="Arial" panose="020B0604020202020204" pitchFamily="34" charset="0"/>
                <a:cs typeface="Arial" panose="020B0604020202020204" pitchFamily="34" charset="0"/>
              </a:rPr>
              <a:t>Provide an update on our finances</a:t>
            </a:r>
          </a:p>
          <a:p>
            <a:endParaRPr lang="en-US" sz="4000">
              <a:latin typeface="Arial" panose="020B0604020202020204" pitchFamily="34" charset="0"/>
              <a:cs typeface="Arial" panose="020B0604020202020204" pitchFamily="34" charset="0"/>
            </a:endParaRPr>
          </a:p>
          <a:p>
            <a:r>
              <a:rPr lang="en-US" sz="4000">
                <a:latin typeface="Arial" panose="020B0604020202020204" pitchFamily="34" charset="0"/>
                <a:cs typeface="Arial" panose="020B0604020202020204" pitchFamily="34" charset="0"/>
              </a:rPr>
              <a:t>Presentation of the 2023 Preliminary General Fund Budget</a:t>
            </a:r>
          </a:p>
          <a:p>
            <a:endParaRPr lang="en-US" sz="4000">
              <a:latin typeface="Arial" panose="020B0604020202020204" pitchFamily="34" charset="0"/>
              <a:cs typeface="Arial" panose="020B0604020202020204" pitchFamily="34" charset="0"/>
            </a:endParaRPr>
          </a:p>
          <a:p>
            <a:r>
              <a:rPr lang="en-US" sz="4000">
                <a:latin typeface="Arial" panose="020B0604020202020204" pitchFamily="34" charset="0"/>
                <a:cs typeface="Arial" panose="020B0604020202020204" pitchFamily="34" charset="0"/>
              </a:rPr>
              <a:t>Overview of Other Expenditure Categories</a:t>
            </a:r>
          </a:p>
          <a:p>
            <a:endParaRPr lang="en-US" sz="4000">
              <a:latin typeface="Arial" panose="020B0604020202020204" pitchFamily="34" charset="0"/>
              <a:cs typeface="Arial" panose="020B0604020202020204" pitchFamily="34" charset="0"/>
            </a:endParaRPr>
          </a:p>
          <a:p>
            <a:r>
              <a:rPr lang="en-US" sz="4000">
                <a:latin typeface="Arial" panose="020B0604020202020204" pitchFamily="34" charset="0"/>
                <a:cs typeface="Arial" panose="020B0604020202020204" pitchFamily="34" charset="0"/>
              </a:rPr>
              <a:t>Overview of Instructional Unit Department Budgets</a:t>
            </a:r>
          </a:p>
          <a:p>
            <a:endParaRPr lang="en-US" sz="4000">
              <a:latin typeface="Arial" panose="020B0604020202020204" pitchFamily="34" charset="0"/>
              <a:cs typeface="Arial" panose="020B0604020202020204" pitchFamily="34" charset="0"/>
            </a:endParaRPr>
          </a:p>
          <a:p>
            <a:endParaRPr lang="en-US" sz="400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2</a:t>
            </a:fld>
            <a:endParaRPr lang="en-US"/>
          </a:p>
        </p:txBody>
      </p:sp>
    </p:spTree>
    <p:extLst>
      <p:ext uri="{BB962C8B-B14F-4D97-AF65-F5344CB8AC3E}">
        <p14:creationId xmlns:p14="http://schemas.microsoft.com/office/powerpoint/2010/main" val="4222674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16731"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pPr algn="ctr"/>
            <a:r>
              <a:rPr lang="en-US" sz="3600" spc="-150">
                <a:latin typeface="Helvetica" charset="0"/>
                <a:ea typeface="Helvetica" charset="0"/>
                <a:cs typeface="Helvetica" charset="0"/>
              </a:rPr>
              <a:t>Our Current Financial Outlook Based on Actuals Through September 30, 2022</a:t>
            </a:r>
          </a:p>
        </p:txBody>
      </p:sp>
      <p:graphicFrame>
        <p:nvGraphicFramePr>
          <p:cNvPr id="7" name="Table 6">
            <a:extLst>
              <a:ext uri="{FF2B5EF4-FFF2-40B4-BE49-F238E27FC236}">
                <a16:creationId xmlns:a16="http://schemas.microsoft.com/office/drawing/2014/main" id="{16FA4D3E-27B7-FE99-0AC9-31CD1F89C6A5}"/>
              </a:ext>
            </a:extLst>
          </p:cNvPr>
          <p:cNvGraphicFramePr>
            <a:graphicFrameLocks noGrp="1"/>
          </p:cNvGraphicFramePr>
          <p:nvPr>
            <p:extLst>
              <p:ext uri="{D42A27DB-BD31-4B8C-83A1-F6EECF244321}">
                <p14:modId xmlns:p14="http://schemas.microsoft.com/office/powerpoint/2010/main" val="2518137606"/>
              </p:ext>
            </p:extLst>
          </p:nvPr>
        </p:nvGraphicFramePr>
        <p:xfrm>
          <a:off x="116731" y="1472289"/>
          <a:ext cx="11974748" cy="4820410"/>
        </p:xfrm>
        <a:graphic>
          <a:graphicData uri="http://schemas.openxmlformats.org/drawingml/2006/table">
            <a:tbl>
              <a:tblPr/>
              <a:tblGrid>
                <a:gridCol w="3930873">
                  <a:extLst>
                    <a:ext uri="{9D8B030D-6E8A-4147-A177-3AD203B41FA5}">
                      <a16:colId xmlns:a16="http://schemas.microsoft.com/office/drawing/2014/main" val="478663456"/>
                    </a:ext>
                  </a:extLst>
                </a:gridCol>
                <a:gridCol w="1320410">
                  <a:extLst>
                    <a:ext uri="{9D8B030D-6E8A-4147-A177-3AD203B41FA5}">
                      <a16:colId xmlns:a16="http://schemas.microsoft.com/office/drawing/2014/main" val="3635495601"/>
                    </a:ext>
                  </a:extLst>
                </a:gridCol>
                <a:gridCol w="1320410">
                  <a:extLst>
                    <a:ext uri="{9D8B030D-6E8A-4147-A177-3AD203B41FA5}">
                      <a16:colId xmlns:a16="http://schemas.microsoft.com/office/drawing/2014/main" val="2842771575"/>
                    </a:ext>
                  </a:extLst>
                </a:gridCol>
                <a:gridCol w="1320410">
                  <a:extLst>
                    <a:ext uri="{9D8B030D-6E8A-4147-A177-3AD203B41FA5}">
                      <a16:colId xmlns:a16="http://schemas.microsoft.com/office/drawing/2014/main" val="2533323759"/>
                    </a:ext>
                  </a:extLst>
                </a:gridCol>
                <a:gridCol w="1320410">
                  <a:extLst>
                    <a:ext uri="{9D8B030D-6E8A-4147-A177-3AD203B41FA5}">
                      <a16:colId xmlns:a16="http://schemas.microsoft.com/office/drawing/2014/main" val="3641228063"/>
                    </a:ext>
                  </a:extLst>
                </a:gridCol>
                <a:gridCol w="1320410">
                  <a:extLst>
                    <a:ext uri="{9D8B030D-6E8A-4147-A177-3AD203B41FA5}">
                      <a16:colId xmlns:a16="http://schemas.microsoft.com/office/drawing/2014/main" val="2037827425"/>
                    </a:ext>
                  </a:extLst>
                </a:gridCol>
                <a:gridCol w="1441825">
                  <a:extLst>
                    <a:ext uri="{9D8B030D-6E8A-4147-A177-3AD203B41FA5}">
                      <a16:colId xmlns:a16="http://schemas.microsoft.com/office/drawing/2014/main" val="651860731"/>
                    </a:ext>
                  </a:extLst>
                </a:gridCol>
              </a:tblGrid>
              <a:tr h="222958">
                <a:tc>
                  <a:txBody>
                    <a:bodyPr/>
                    <a:lstStyle/>
                    <a:p>
                      <a:pPr algn="l" fontAlgn="b"/>
                      <a:r>
                        <a:rPr lang="en-US" sz="2000" b="1"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905096239"/>
                  </a:ext>
                </a:extLst>
              </a:tr>
              <a:tr h="205255">
                <a:tc>
                  <a:txBody>
                    <a:bodyPr/>
                    <a:lstStyle/>
                    <a:p>
                      <a:pPr algn="l" fontAlgn="b"/>
                      <a:r>
                        <a:rPr lang="en-US" sz="12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229351857"/>
                  </a:ext>
                </a:extLst>
              </a:tr>
              <a:tr h="205255">
                <a:tc>
                  <a:txBody>
                    <a:bodyPr/>
                    <a:lstStyle/>
                    <a:p>
                      <a:pPr algn="ctr" fontAlgn="b"/>
                      <a:r>
                        <a:rPr lang="en-US" sz="12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200" b="1" i="0" u="none" strike="noStrike">
                          <a:effectLst/>
                          <a:latin typeface="Arial" panose="020B0604020202020204" pitchFamily="34" charset="0"/>
                        </a:rPr>
                        <a:t>Adopted</a:t>
                      </a:r>
                    </a:p>
                  </a:txBody>
                  <a:tcPr marL="0" marR="0" marT="0" marB="0" anchor="b">
                    <a:lnL>
                      <a:noFill/>
                    </a:lnL>
                    <a:lnR>
                      <a:noFill/>
                    </a:lnR>
                    <a:lnT>
                      <a:noFill/>
                    </a:lnT>
                    <a:lnB>
                      <a:noFill/>
                    </a:lnB>
                    <a:solidFill>
                      <a:srgbClr val="FFFFFF"/>
                    </a:solidFill>
                  </a:tcPr>
                </a:tc>
                <a:tc>
                  <a:txBody>
                    <a:bodyPr/>
                    <a:lstStyle/>
                    <a:p>
                      <a:pPr algn="ctr" fontAlgn="b"/>
                      <a:r>
                        <a:rPr lang="en-US" sz="1200" b="1" i="0" u="none" strike="noStrike">
                          <a:effectLst/>
                          <a:latin typeface="Arial" panose="020B0604020202020204" pitchFamily="34" charset="0"/>
                        </a:rPr>
                        <a:t>Projected</a:t>
                      </a:r>
                    </a:p>
                  </a:txBody>
                  <a:tcPr marL="0" marR="0" marT="0" marB="0" anchor="b">
                    <a:lnL>
                      <a:noFill/>
                    </a:lnL>
                    <a:lnR>
                      <a:noFill/>
                    </a:lnR>
                    <a:lnT>
                      <a:noFill/>
                    </a:lnT>
                    <a:lnB>
                      <a:noFill/>
                    </a:lnB>
                    <a:solidFill>
                      <a:srgbClr val="FFFFFF"/>
                    </a:solidFill>
                  </a:tcPr>
                </a:tc>
                <a:tc>
                  <a:txBody>
                    <a:bodyPr/>
                    <a:lstStyle/>
                    <a:p>
                      <a:pPr algn="ctr" fontAlgn="b"/>
                      <a:r>
                        <a:rPr lang="en-US" sz="1200" b="1" i="0" u="none" strike="noStrike">
                          <a:effectLst/>
                          <a:latin typeface="Arial" panose="020B0604020202020204" pitchFamily="34" charset="0"/>
                        </a:rPr>
                        <a:t>Adopted</a:t>
                      </a:r>
                    </a:p>
                  </a:txBody>
                  <a:tcPr marL="0" marR="0" marT="0" marB="0" anchor="b">
                    <a:lnL>
                      <a:noFill/>
                    </a:lnL>
                    <a:lnR>
                      <a:noFill/>
                    </a:lnR>
                    <a:lnT>
                      <a:noFill/>
                    </a:lnT>
                    <a:lnB>
                      <a:noFill/>
                    </a:lnB>
                    <a:solidFill>
                      <a:srgbClr val="FFFFFF"/>
                    </a:solidFill>
                  </a:tcPr>
                </a:tc>
                <a:tc>
                  <a:txBody>
                    <a:bodyPr/>
                    <a:lstStyle/>
                    <a:p>
                      <a:pPr algn="ctr" fontAlgn="b"/>
                      <a:r>
                        <a:rPr lang="en-US" sz="1200" b="1" i="0" u="none" strike="noStrike">
                          <a:effectLst/>
                          <a:latin typeface="Arial" panose="020B0604020202020204" pitchFamily="34" charset="0"/>
                        </a:rPr>
                        <a:t>Projected</a:t>
                      </a:r>
                    </a:p>
                  </a:txBody>
                  <a:tcPr marL="0" marR="0" marT="0" marB="0" anchor="b">
                    <a:lnL>
                      <a:noFill/>
                    </a:lnL>
                    <a:lnR>
                      <a:noFill/>
                    </a:lnR>
                    <a:lnT>
                      <a:noFill/>
                    </a:lnT>
                    <a:lnB>
                      <a:noFill/>
                    </a:lnB>
                    <a:solidFill>
                      <a:srgbClr val="FFFFFF"/>
                    </a:solidFill>
                  </a:tcPr>
                </a:tc>
                <a:tc>
                  <a:txBody>
                    <a:bodyPr/>
                    <a:lstStyle/>
                    <a:p>
                      <a:pPr algn="ctr" fontAlgn="b"/>
                      <a:r>
                        <a:rPr lang="en-US" sz="1200" b="1" i="0" u="none" strike="noStrike">
                          <a:effectLst/>
                          <a:latin typeface="Arial" panose="020B0604020202020204" pitchFamily="34" charset="0"/>
                        </a:rPr>
                        <a:t>Projected</a:t>
                      </a:r>
                    </a:p>
                  </a:txBody>
                  <a:tcPr marL="0" marR="0" marT="0" marB="0" anchor="b">
                    <a:lnL>
                      <a:noFill/>
                    </a:lnL>
                    <a:lnR>
                      <a:noFill/>
                    </a:lnR>
                    <a:lnT>
                      <a:noFill/>
                    </a:lnT>
                    <a:lnB>
                      <a:noFill/>
                    </a:lnB>
                    <a:solidFill>
                      <a:srgbClr val="FFFFFF"/>
                    </a:solidFill>
                  </a:tcPr>
                </a:tc>
                <a:tc>
                  <a:txBody>
                    <a:bodyPr/>
                    <a:lstStyle/>
                    <a:p>
                      <a:pPr algn="ctr" fontAlgn="b"/>
                      <a:r>
                        <a:rPr lang="en-US" sz="1200" b="1" i="0" u="none" strike="noStrike">
                          <a:effectLst/>
                          <a:latin typeface="Arial" panose="020B0604020202020204" pitchFamily="34" charset="0"/>
                        </a:rPr>
                        <a:t>Projected</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82613175"/>
                  </a:ext>
                </a:extLst>
              </a:tr>
              <a:tr h="205255">
                <a:tc>
                  <a:txBody>
                    <a:bodyPr/>
                    <a:lstStyle/>
                    <a:p>
                      <a:pPr algn="l" fontAlgn="b"/>
                      <a:r>
                        <a:rPr lang="en-US" sz="12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200" b="1" i="0" u="none" strike="noStrike">
                          <a:effectLst/>
                          <a:latin typeface="Arial" panose="020B0604020202020204" pitchFamily="34" charset="0"/>
                        </a:rPr>
                        <a:t>Year Ended 2021</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effectLst/>
                          <a:latin typeface="Arial" panose="020B0604020202020204" pitchFamily="34" charset="0"/>
                        </a:rPr>
                        <a:t>Year Ended 2021</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effectLst/>
                          <a:latin typeface="Arial" panose="020B0604020202020204" pitchFamily="34" charset="0"/>
                        </a:rPr>
                        <a:t>Year Ended 2022</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effectLst/>
                          <a:latin typeface="Arial" panose="020B0604020202020204" pitchFamily="34" charset="0"/>
                        </a:rPr>
                        <a:t>Year Ended 2022</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effectLst/>
                          <a:latin typeface="Arial" panose="020B0604020202020204" pitchFamily="34" charset="0"/>
                        </a:rPr>
                        <a:t>Year Ended 2023</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a:effectLst/>
                          <a:latin typeface="Arial" panose="020B0604020202020204" pitchFamily="34" charset="0"/>
                        </a:rPr>
                        <a:t>Year Ended 2024</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46018310"/>
                  </a:ext>
                </a:extLst>
              </a:tr>
              <a:tr h="205255">
                <a:tc>
                  <a:txBody>
                    <a:bodyPr/>
                    <a:lstStyle/>
                    <a:p>
                      <a:pPr algn="l" fontAlgn="b"/>
                      <a:r>
                        <a:rPr lang="en-US" sz="12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464317254"/>
                  </a:ext>
                </a:extLst>
              </a:tr>
              <a:tr h="205255">
                <a:tc>
                  <a:txBody>
                    <a:bodyPr/>
                    <a:lstStyle/>
                    <a:p>
                      <a:pPr algn="l" fontAlgn="b"/>
                      <a:r>
                        <a:rPr lang="en-US" sz="1200" b="0" i="0" u="none" strike="noStrike">
                          <a:effectLst/>
                          <a:latin typeface="Arial" panose="020B0604020202020204" pitchFamily="34" charset="0"/>
                        </a:rPr>
                        <a:t>Total Revenues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$631,914,258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$633,263,128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$638,751,328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$663,135,532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$666,742,835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$674,744,097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239388692"/>
                  </a:ext>
                </a:extLst>
              </a:tr>
              <a:tr h="205255">
                <a:tc>
                  <a:txBody>
                    <a:bodyPr/>
                    <a:lstStyle/>
                    <a:p>
                      <a:pPr algn="l" fontAlgn="b"/>
                      <a:r>
                        <a:rPr lang="en-US" sz="12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33388615"/>
                  </a:ext>
                </a:extLst>
              </a:tr>
              <a:tr h="205255">
                <a:tc>
                  <a:txBody>
                    <a:bodyPr/>
                    <a:lstStyle/>
                    <a:p>
                      <a:pPr algn="l" fontAlgn="b"/>
                      <a:r>
                        <a:rPr lang="en-US" sz="1200" b="0" i="0" u="none" strike="noStrike">
                          <a:effectLst/>
                          <a:latin typeface="Arial" panose="020B0604020202020204" pitchFamily="34" charset="0"/>
                        </a:rPr>
                        <a:t>Total Expenditures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$671,348,058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$638,337,948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$665,753,162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$663,484,694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$675,970,272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$690,167,141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142959588"/>
                  </a:ext>
                </a:extLst>
              </a:tr>
              <a:tr h="205255">
                <a:tc>
                  <a:txBody>
                    <a:bodyPr/>
                    <a:lstStyle/>
                    <a:p>
                      <a:pPr algn="l" fontAlgn="b"/>
                      <a:r>
                        <a:rPr lang="en-US" sz="12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299423403"/>
                  </a:ext>
                </a:extLst>
              </a:tr>
              <a:tr h="205255">
                <a:tc>
                  <a:txBody>
                    <a:bodyPr/>
                    <a:lstStyle/>
                    <a:p>
                      <a:pPr algn="l" fontAlgn="b"/>
                      <a:r>
                        <a:rPr lang="en-US" sz="1200" b="0" i="0" u="none" strike="noStrike">
                          <a:effectLst/>
                          <a:latin typeface="Arial" panose="020B0604020202020204" pitchFamily="34" charset="0"/>
                        </a:rPr>
                        <a:t>Beginning Balance</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$73,234,205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$91,701,905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$86,627,084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$86,627,084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$86,277,922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$77,050,485 </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16357083"/>
                  </a:ext>
                </a:extLst>
              </a:tr>
              <a:tr h="205255">
                <a:tc>
                  <a:txBody>
                    <a:bodyPr/>
                    <a:lstStyle/>
                    <a:p>
                      <a:pPr algn="l" fontAlgn="b"/>
                      <a:r>
                        <a:rPr lang="en-US" sz="1200" b="0" i="0" u="none" strike="noStrike">
                          <a:effectLst/>
                          <a:latin typeface="Arial" panose="020B0604020202020204" pitchFamily="34" charset="0"/>
                        </a:rPr>
                        <a:t>Operating Surplus/(Deficit)</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200" b="0" i="0" u="none" strike="noStrike">
                          <a:effectLst/>
                          <a:latin typeface="Arial" panose="020B0604020202020204" pitchFamily="34" charset="0"/>
                        </a:rPr>
                        <a:t>($39,433,800)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200" b="0" i="0" u="none" strike="noStrike">
                          <a:effectLst/>
                          <a:latin typeface="Arial" panose="020B0604020202020204" pitchFamily="34" charset="0"/>
                        </a:rPr>
                        <a:t>($5,074,821)</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200" b="0" i="0" u="none" strike="noStrike">
                          <a:effectLst/>
                          <a:latin typeface="Arial" panose="020B0604020202020204" pitchFamily="34" charset="0"/>
                        </a:rPr>
                        <a:t>($27,001,834)</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200" b="0" i="0" u="none" strike="noStrike">
                          <a:effectLst/>
                          <a:latin typeface="Arial" panose="020B0604020202020204" pitchFamily="34" charset="0"/>
                        </a:rPr>
                        <a:t>($349,162)</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200" b="0" i="0" u="none" strike="noStrike">
                          <a:effectLst/>
                          <a:latin typeface="Arial" panose="020B0604020202020204" pitchFamily="34" charset="0"/>
                        </a:rPr>
                        <a:t>($9,227,437)</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200" b="0" i="0" u="none" strike="noStrike">
                          <a:effectLst/>
                          <a:latin typeface="Arial" panose="020B0604020202020204" pitchFamily="34" charset="0"/>
                        </a:rPr>
                        <a:t>($15,423,043)</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3548068059"/>
                  </a:ext>
                </a:extLst>
              </a:tr>
              <a:tr h="205255">
                <a:tc>
                  <a:txBody>
                    <a:bodyPr/>
                    <a:lstStyle/>
                    <a:p>
                      <a:pPr algn="l" fontAlgn="b"/>
                      <a:r>
                        <a:rPr lang="en-US" sz="1200" b="0" i="0" u="none" strike="noStrike">
                          <a:effectLst/>
                          <a:latin typeface="Arial" panose="020B0604020202020204" pitchFamily="34" charset="0"/>
                        </a:rPr>
                        <a:t>Ending Fund Balance</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200" b="0" i="0" u="none" strike="noStrike">
                          <a:effectLst/>
                          <a:latin typeface="Arial" panose="020B0604020202020204" pitchFamily="34" charset="0"/>
                        </a:rPr>
                        <a:t>$33,800,405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200" b="0" i="0" u="none" strike="noStrike">
                          <a:effectLst/>
                          <a:latin typeface="Arial" panose="020B0604020202020204" pitchFamily="34" charset="0"/>
                        </a:rPr>
                        <a:t>$86,627,084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200" b="0" i="0" u="none" strike="noStrike">
                          <a:effectLst/>
                          <a:latin typeface="Arial" panose="020B0604020202020204" pitchFamily="34" charset="0"/>
                        </a:rPr>
                        <a:t>$59,625,250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200" b="0" i="0" u="none" strike="noStrike">
                          <a:effectLst/>
                          <a:latin typeface="Arial" panose="020B0604020202020204" pitchFamily="34" charset="0"/>
                        </a:rPr>
                        <a:t>$86,277,922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200" b="0" i="0" u="none" strike="noStrike">
                          <a:effectLst/>
                          <a:latin typeface="Arial" panose="020B0604020202020204" pitchFamily="34" charset="0"/>
                        </a:rPr>
                        <a:t>$77,050,485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200" b="0" i="0" u="none" strike="noStrike">
                          <a:effectLst/>
                          <a:latin typeface="Arial" panose="020B0604020202020204" pitchFamily="34" charset="0"/>
                        </a:rPr>
                        <a:t>$61,627,442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474462968"/>
                  </a:ext>
                </a:extLst>
              </a:tr>
              <a:tr h="205255">
                <a:tc>
                  <a:txBody>
                    <a:bodyPr/>
                    <a:lstStyle/>
                    <a:p>
                      <a:pPr algn="l" fontAlgn="b"/>
                      <a:r>
                        <a:rPr lang="en-US" sz="1200" b="0" i="0" u="none" strike="noStrike">
                          <a:effectLst/>
                          <a:latin typeface="Arial" panose="020B0604020202020204" pitchFamily="34" charset="0"/>
                        </a:rPr>
                        <a:t>Less Projected Reservations</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($2,500,000)</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($4,131,698)</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($2,500,000)</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($2,500,000)</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($2,500,000)</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($2,500,000)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83701553"/>
                  </a:ext>
                </a:extLst>
              </a:tr>
              <a:tr h="205255">
                <a:tc>
                  <a:txBody>
                    <a:bodyPr/>
                    <a:lstStyle/>
                    <a:p>
                      <a:pPr algn="l" fontAlgn="b"/>
                      <a:r>
                        <a:rPr lang="en-US" sz="1200" b="0" i="0" u="none" strike="noStrike">
                          <a:effectLst/>
                          <a:latin typeface="Arial" panose="020B0604020202020204" pitchFamily="34" charset="0"/>
                        </a:rPr>
                        <a:t>Less Committed Fund Balance</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$0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$0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$0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$0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$0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$0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479096976"/>
                  </a:ext>
                </a:extLst>
              </a:tr>
              <a:tr h="205255">
                <a:tc>
                  <a:txBody>
                    <a:bodyPr/>
                    <a:lstStyle/>
                    <a:p>
                      <a:pPr algn="l" fontAlgn="b"/>
                      <a:r>
                        <a:rPr lang="en-US" sz="1200" b="0" i="0" u="none" strike="noStrike">
                          <a:effectLst/>
                          <a:latin typeface="Arial" panose="020B0604020202020204" pitchFamily="34" charset="0"/>
                        </a:rPr>
                        <a:t>Less Assigned Fund Balance</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        (38,980,987)</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        (27,001,834)</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          (9,227,437)</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          (9,227,437)</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        (15,423,043)</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($24,394,449)</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73454684"/>
                  </a:ext>
                </a:extLst>
              </a:tr>
              <a:tr h="205255">
                <a:tc>
                  <a:txBody>
                    <a:bodyPr/>
                    <a:lstStyle/>
                    <a:p>
                      <a:pPr algn="l" fontAlgn="b"/>
                      <a:r>
                        <a:rPr lang="en-US" sz="1200" b="0" i="0" u="none" strike="noStrike">
                          <a:effectLst/>
                          <a:latin typeface="Arial" panose="020B0604020202020204" pitchFamily="34" charset="0"/>
                        </a:rPr>
                        <a:t>Unassigned Fund Balance</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effectLst/>
                          <a:latin typeface="Arial" panose="020B0604020202020204" pitchFamily="34" charset="0"/>
                        </a:rPr>
                        <a:t>($7,680,582)</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effectLst/>
                          <a:latin typeface="Arial" panose="020B0604020202020204" pitchFamily="34" charset="0"/>
                        </a:rPr>
                        <a:t>$55,493,552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effectLst/>
                          <a:latin typeface="Arial" panose="020B0604020202020204" pitchFamily="34" charset="0"/>
                        </a:rPr>
                        <a:t>$47,897,813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effectLst/>
                          <a:latin typeface="Arial" panose="020B0604020202020204" pitchFamily="34" charset="0"/>
                        </a:rPr>
                        <a:t>$74,550,485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effectLst/>
                          <a:latin typeface="Arial" panose="020B0604020202020204" pitchFamily="34" charset="0"/>
                        </a:rPr>
                        <a:t>$59,127,442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200" b="0" i="0" u="none" strike="noStrike">
                          <a:effectLst/>
                          <a:latin typeface="Arial" panose="020B0604020202020204" pitchFamily="34" charset="0"/>
                        </a:rPr>
                        <a:t>$34,732,992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009304368"/>
                  </a:ext>
                </a:extLst>
              </a:tr>
              <a:tr h="205255">
                <a:tc>
                  <a:txBody>
                    <a:bodyPr/>
                    <a:lstStyle/>
                    <a:p>
                      <a:pPr algn="l" fontAlgn="b"/>
                      <a:r>
                        <a:rPr lang="en-US" sz="1200" b="0" i="0" u="none" strike="noStrike">
                          <a:effectLst/>
                          <a:latin typeface="Arial" panose="020B0604020202020204" pitchFamily="34" charset="0"/>
                        </a:rPr>
                        <a:t>% Budgeted Expenditures</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200" b="0" i="0" u="none" strike="noStrike">
                          <a:effectLst/>
                          <a:latin typeface="Arial" panose="020B0604020202020204" pitchFamily="34" charset="0"/>
                        </a:rPr>
                        <a:t>-1.14%</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200" b="0" i="0" u="none" strike="noStrike">
                          <a:effectLst/>
                          <a:latin typeface="Arial" panose="020B0604020202020204" pitchFamily="34" charset="0"/>
                        </a:rPr>
                        <a:t>8.69%</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200" b="0" i="0" u="none" strike="noStrike">
                          <a:effectLst/>
                          <a:latin typeface="Arial" panose="020B0604020202020204" pitchFamily="34" charset="0"/>
                        </a:rPr>
                        <a:t>7.19%</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200" b="0" i="0" u="none" strike="noStrike">
                          <a:effectLst/>
                          <a:latin typeface="Arial" panose="020B0604020202020204" pitchFamily="34" charset="0"/>
                        </a:rPr>
                        <a:t>11.24%</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200" b="0" i="0" u="none" strike="noStrike">
                          <a:effectLst/>
                          <a:latin typeface="Arial" panose="020B0604020202020204" pitchFamily="34" charset="0"/>
                        </a:rPr>
                        <a:t>8.75%</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200" b="0" i="0" u="none" strike="noStrike">
                          <a:effectLst/>
                          <a:latin typeface="Arial" panose="020B0604020202020204" pitchFamily="34" charset="0"/>
                        </a:rPr>
                        <a:t>5.03%</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283147951"/>
                  </a:ext>
                </a:extLst>
              </a:tr>
              <a:tr h="205255">
                <a:tc>
                  <a:txBody>
                    <a:bodyPr/>
                    <a:lstStyle/>
                    <a:p>
                      <a:pPr algn="l" fontAlgn="b"/>
                      <a:r>
                        <a:rPr lang="en-US" sz="12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741291683"/>
                  </a:ext>
                </a:extLst>
              </a:tr>
              <a:tr h="205255">
                <a:tc>
                  <a:txBody>
                    <a:bodyPr/>
                    <a:lstStyle/>
                    <a:p>
                      <a:pPr algn="l" fontAlgn="b"/>
                      <a:r>
                        <a:rPr lang="en-US" sz="1200" b="0" i="0" u="none" strike="noStrike">
                          <a:effectLst/>
                          <a:latin typeface="Arial" panose="020B0604020202020204" pitchFamily="34" charset="0"/>
                        </a:rPr>
                        <a:t>Minimum Fund Balance per Board Policy #721</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$33,567,403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$31,916,897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$33,287,658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$33,174,235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$33,798,514 </a:t>
                      </a:r>
                    </a:p>
                  </a:txBody>
                  <a:tcPr marL="0" marR="0" marT="0" marB="0" anchor="b">
                    <a:lnL>
                      <a:noFill/>
                    </a:lnL>
                    <a:lnR>
                      <a:noFill/>
                    </a:lnR>
                    <a:lnT>
                      <a:noFill/>
                    </a:lnT>
                    <a:lnB>
                      <a:noFill/>
                    </a:lnB>
                    <a:solidFill>
                      <a:srgbClr val="FFFFFF"/>
                    </a:solidFill>
                  </a:tcPr>
                </a:tc>
                <a:tc>
                  <a:txBody>
                    <a:bodyPr/>
                    <a:lstStyle/>
                    <a:p>
                      <a:pPr algn="r" fontAlgn="b"/>
                      <a:r>
                        <a:rPr lang="en-US" sz="1200" b="0" i="0" u="none" strike="noStrike">
                          <a:effectLst/>
                          <a:latin typeface="Arial" panose="020B0604020202020204" pitchFamily="34" charset="0"/>
                        </a:rPr>
                        <a:t>$34,508,357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761067731"/>
                  </a:ext>
                </a:extLst>
              </a:tr>
              <a:tr h="205255">
                <a:tc>
                  <a:txBody>
                    <a:bodyPr/>
                    <a:lstStyle/>
                    <a:p>
                      <a:pPr algn="l" fontAlgn="b"/>
                      <a:r>
                        <a:rPr lang="en-US" sz="12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648977682"/>
                  </a:ext>
                </a:extLst>
              </a:tr>
              <a:tr h="205255">
                <a:tc>
                  <a:txBody>
                    <a:bodyPr/>
                    <a:lstStyle/>
                    <a:p>
                      <a:pPr algn="l" fontAlgn="b"/>
                      <a:r>
                        <a:rPr lang="en-US" sz="1200" b="0" i="0" u="none" strike="noStrike">
                          <a:effectLst/>
                          <a:latin typeface="Arial" panose="020B0604020202020204" pitchFamily="34" charset="0"/>
                        </a:rPr>
                        <a:t>Compliance with Fund Balance Policy</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200" b="0" i="0" u="none" strike="noStrike">
                          <a:effectLst/>
                          <a:latin typeface="Arial" panose="020B0604020202020204" pitchFamily="34" charset="0"/>
                        </a:rPr>
                        <a:t>No</a:t>
                      </a:r>
                    </a:p>
                  </a:txBody>
                  <a:tcPr marL="0" marR="0" marT="0" marB="0" anchor="b">
                    <a:lnL>
                      <a:noFill/>
                    </a:lnL>
                    <a:lnR>
                      <a:noFill/>
                    </a:lnR>
                    <a:lnT>
                      <a:noFill/>
                    </a:lnT>
                    <a:lnB>
                      <a:noFill/>
                    </a:lnB>
                    <a:solidFill>
                      <a:srgbClr val="FF0000"/>
                    </a:solidFill>
                  </a:tcPr>
                </a:tc>
                <a:tc>
                  <a:txBody>
                    <a:bodyPr/>
                    <a:lstStyle/>
                    <a:p>
                      <a:pPr algn="ctr" fontAlgn="b"/>
                      <a:r>
                        <a:rPr lang="en-US" sz="1200" b="0" i="0" u="none" strike="noStrike">
                          <a:effectLst/>
                          <a:latin typeface="Arial" panose="020B0604020202020204" pitchFamily="34" charset="0"/>
                        </a:rPr>
                        <a:t>Yes</a:t>
                      </a:r>
                    </a:p>
                  </a:txBody>
                  <a:tcPr marL="0" marR="0" marT="0" marB="0" anchor="b">
                    <a:lnL>
                      <a:noFill/>
                    </a:lnL>
                    <a:lnR>
                      <a:noFill/>
                    </a:lnR>
                    <a:lnT>
                      <a:noFill/>
                    </a:lnT>
                    <a:lnB>
                      <a:noFill/>
                    </a:lnB>
                    <a:solidFill>
                      <a:srgbClr val="FFFFFF"/>
                    </a:solidFill>
                  </a:tcPr>
                </a:tc>
                <a:tc>
                  <a:txBody>
                    <a:bodyPr/>
                    <a:lstStyle/>
                    <a:p>
                      <a:pPr algn="ctr" fontAlgn="b"/>
                      <a:r>
                        <a:rPr lang="en-US" sz="1200" b="0" i="0" u="none" strike="noStrike">
                          <a:effectLst/>
                          <a:latin typeface="Arial" panose="020B0604020202020204" pitchFamily="34" charset="0"/>
                        </a:rPr>
                        <a:t>Yes</a:t>
                      </a:r>
                    </a:p>
                  </a:txBody>
                  <a:tcPr marL="0" marR="0" marT="0" marB="0" anchor="b">
                    <a:lnL>
                      <a:noFill/>
                    </a:lnL>
                    <a:lnR>
                      <a:noFill/>
                    </a:lnR>
                    <a:lnT>
                      <a:noFill/>
                    </a:lnT>
                    <a:lnB>
                      <a:noFill/>
                    </a:lnB>
                    <a:solidFill>
                      <a:srgbClr val="FFFFFF"/>
                    </a:solidFill>
                  </a:tcPr>
                </a:tc>
                <a:tc>
                  <a:txBody>
                    <a:bodyPr/>
                    <a:lstStyle/>
                    <a:p>
                      <a:pPr algn="ctr" fontAlgn="b"/>
                      <a:r>
                        <a:rPr lang="en-US" sz="1200" b="0" i="0" u="none" strike="noStrike">
                          <a:effectLst/>
                          <a:latin typeface="Arial" panose="020B0604020202020204" pitchFamily="34" charset="0"/>
                        </a:rPr>
                        <a:t>Yes</a:t>
                      </a:r>
                    </a:p>
                  </a:txBody>
                  <a:tcPr marL="0" marR="0" marT="0" marB="0" anchor="b">
                    <a:lnL>
                      <a:noFill/>
                    </a:lnL>
                    <a:lnR>
                      <a:noFill/>
                    </a:lnR>
                    <a:lnT>
                      <a:noFill/>
                    </a:lnT>
                    <a:lnB>
                      <a:noFill/>
                    </a:lnB>
                    <a:solidFill>
                      <a:srgbClr val="FFFFFF"/>
                    </a:solidFill>
                  </a:tcPr>
                </a:tc>
                <a:tc>
                  <a:txBody>
                    <a:bodyPr/>
                    <a:lstStyle/>
                    <a:p>
                      <a:pPr algn="ctr" fontAlgn="b"/>
                      <a:r>
                        <a:rPr lang="en-US" sz="1200" b="0" i="0" u="none" strike="noStrike">
                          <a:effectLst/>
                          <a:latin typeface="Arial" panose="020B0604020202020204" pitchFamily="34" charset="0"/>
                        </a:rPr>
                        <a:t>Yes</a:t>
                      </a:r>
                    </a:p>
                  </a:txBody>
                  <a:tcPr marL="0" marR="0" marT="0" marB="0" anchor="b">
                    <a:lnL>
                      <a:noFill/>
                    </a:lnL>
                    <a:lnR>
                      <a:noFill/>
                    </a:lnR>
                    <a:lnT>
                      <a:noFill/>
                    </a:lnT>
                    <a:lnB>
                      <a:noFill/>
                    </a:lnB>
                  </a:tcPr>
                </a:tc>
                <a:tc>
                  <a:txBody>
                    <a:bodyPr/>
                    <a:lstStyle/>
                    <a:p>
                      <a:pPr algn="ctr" fontAlgn="b"/>
                      <a:r>
                        <a:rPr lang="en-US" sz="1200" b="0" i="0" u="none" strike="noStrike">
                          <a:effectLst/>
                          <a:latin typeface="Arial" panose="020B0604020202020204" pitchFamily="34" charset="0"/>
                        </a:rPr>
                        <a:t>Yes</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863171988"/>
                  </a:ext>
                </a:extLst>
              </a:tr>
              <a:tr h="205255">
                <a:tc>
                  <a:txBody>
                    <a:bodyPr/>
                    <a:lstStyle/>
                    <a:p>
                      <a:pPr algn="l" fontAlgn="b"/>
                      <a:r>
                        <a:rPr lang="en-US" sz="12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2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288830528"/>
                  </a:ext>
                </a:extLst>
              </a:tr>
              <a:tr h="205255">
                <a:tc>
                  <a:txBody>
                    <a:bodyPr/>
                    <a:lstStyle/>
                    <a:p>
                      <a:pPr algn="l" fontAlgn="b"/>
                      <a:r>
                        <a:rPr lang="en-US" sz="1200" b="0" i="0" u="none" strike="noStrike">
                          <a:effectLst/>
                          <a:latin typeface="Arial" panose="020B0604020202020204" pitchFamily="34" charset="0"/>
                        </a:rPr>
                        <a:t>Funds needed to comply with Fund Balance Policy</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$41,247,985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($23,576,654)</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($14,610,155)</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($41,376,250)</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($25,328,928)</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200" b="0" i="0" u="none" strike="noStrike">
                          <a:effectLst/>
                          <a:latin typeface="Arial" panose="020B0604020202020204" pitchFamily="34" charset="0"/>
                        </a:rPr>
                        <a:t>($224,635)</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75912607"/>
                  </a:ext>
                </a:extLst>
              </a:tr>
            </a:tbl>
          </a:graphicData>
        </a:graphic>
      </p:graphicFrame>
      <p:sp>
        <p:nvSpPr>
          <p:cNvPr id="2" name="Slide Number Placeholder 1"/>
          <p:cNvSpPr>
            <a:spLocks noGrp="1"/>
          </p:cNvSpPr>
          <p:nvPr>
            <p:ph type="sldNum" sz="quarter" idx="12"/>
          </p:nvPr>
        </p:nvSpPr>
        <p:spPr/>
        <p:txBody>
          <a:bodyPr/>
          <a:lstStyle/>
          <a:p>
            <a:fld id="{5E9A5FAA-B7F0-42B3-B57A-1A592F13DCAC}" type="slidenum">
              <a:rPr lang="en-US" smtClean="0"/>
              <a:t>3</a:t>
            </a:fld>
            <a:endParaRPr lang="en-US"/>
          </a:p>
        </p:txBody>
      </p:sp>
    </p:spTree>
    <p:extLst>
      <p:ext uri="{BB962C8B-B14F-4D97-AF65-F5344CB8AC3E}">
        <p14:creationId xmlns:p14="http://schemas.microsoft.com/office/powerpoint/2010/main" val="1212966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pPr algn="ctr"/>
            <a:r>
              <a:rPr lang="en-US" sz="3600">
                <a:latin typeface="Helvetica" panose="020B0604020202020204" pitchFamily="34" charset="0"/>
                <a:cs typeface="Helvetica" panose="020B0604020202020204" pitchFamily="34" charset="0"/>
              </a:rPr>
              <a:t>Revenue, Expenditure, and Fund Balance Trends</a:t>
            </a:r>
            <a:endParaRPr lang="en-US" sz="3600" spc="-150">
              <a:latin typeface="Helvetica" charset="0"/>
              <a:ea typeface="Helvetica" charset="0"/>
              <a:cs typeface="Helvetica" charset="0"/>
            </a:endParaRPr>
          </a:p>
        </p:txBody>
      </p:sp>
      <p:graphicFrame>
        <p:nvGraphicFramePr>
          <p:cNvPr id="2" name="Content Placeholder 4">
            <a:extLst>
              <a:ext uri="{FF2B5EF4-FFF2-40B4-BE49-F238E27FC236}">
                <a16:creationId xmlns:a16="http://schemas.microsoft.com/office/drawing/2014/main" id="{6609F2A6-BFEA-D69C-281C-029C5F85A50C}"/>
              </a:ext>
            </a:extLst>
          </p:cNvPr>
          <p:cNvGraphicFramePr>
            <a:graphicFrameLocks/>
          </p:cNvGraphicFramePr>
          <p:nvPr/>
        </p:nvGraphicFramePr>
        <p:xfrm>
          <a:off x="91440" y="1479913"/>
          <a:ext cx="11991703" cy="4807131"/>
        </p:xfrm>
        <a:graphic>
          <a:graphicData uri="http://schemas.openxmlformats.org/drawingml/2006/chart">
            <c:chart xmlns:c="http://schemas.openxmlformats.org/drawingml/2006/chart" xmlns:r="http://schemas.openxmlformats.org/officeDocument/2006/relationships" r:id="rId4"/>
          </a:graphicData>
        </a:graphic>
      </p:graphicFrame>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7355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pPr algn="ctr"/>
            <a:r>
              <a:rPr lang="en-US" sz="3600" spc="-150">
                <a:latin typeface="Helvetica" charset="0"/>
                <a:ea typeface="Helvetica" charset="0"/>
                <a:cs typeface="Helvetica" charset="0"/>
              </a:rPr>
              <a:t>Both Real Estate and Earned Income Revenue Are Trending Above Budget</a:t>
            </a:r>
          </a:p>
        </p:txBody>
      </p:sp>
      <p:graphicFrame>
        <p:nvGraphicFramePr>
          <p:cNvPr id="7" name="Chart 6">
            <a:extLst>
              <a:ext uri="{FF2B5EF4-FFF2-40B4-BE49-F238E27FC236}">
                <a16:creationId xmlns:a16="http://schemas.microsoft.com/office/drawing/2014/main" id="{6C67C7E1-5258-239E-EA89-4B8E574714BA}"/>
              </a:ext>
            </a:extLst>
          </p:cNvPr>
          <p:cNvGraphicFramePr>
            <a:graphicFrameLocks/>
          </p:cNvGraphicFramePr>
          <p:nvPr/>
        </p:nvGraphicFramePr>
        <p:xfrm>
          <a:off x="571500" y="1442687"/>
          <a:ext cx="10929937" cy="5080351"/>
        </p:xfrm>
        <a:graphic>
          <a:graphicData uri="http://schemas.openxmlformats.org/drawingml/2006/chart">
            <c:chart xmlns:c="http://schemas.openxmlformats.org/drawingml/2006/chart" xmlns:r="http://schemas.openxmlformats.org/officeDocument/2006/relationships" r:id="rId4"/>
          </a:graphicData>
        </a:graphic>
      </p:graphicFrame>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2951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34564" y="63418"/>
            <a:ext cx="9144000" cy="957263"/>
          </a:xfrm>
        </p:spPr>
        <p:txBody>
          <a:bodyPr>
            <a:normAutofit/>
          </a:bodyPr>
          <a:lstStyle/>
          <a:p>
            <a:pPr algn="ctr"/>
            <a:r>
              <a:rPr lang="en-US" sz="4400" spc="-150">
                <a:latin typeface="Helvetica" charset="0"/>
                <a:ea typeface="Helvetica" charset="0"/>
                <a:cs typeface="Helvetica" charset="0"/>
              </a:rPr>
              <a:t>2023 Preliminary Budget</a:t>
            </a: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03034"/>
            <a:ext cx="10515600" cy="48557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400" b="1">
                <a:latin typeface="Helvetica" panose="020B0604020202020204" pitchFamily="34" charset="0"/>
                <a:cs typeface="Helvetica" panose="020B0604020202020204" pitchFamily="34" charset="0"/>
              </a:rPr>
              <a:t>Expenditures for 2023 are budgeted at </a:t>
            </a:r>
            <a:r>
              <a:rPr lang="en-US" sz="2400" b="1">
                <a:solidFill>
                  <a:srgbClr val="0000CC"/>
                </a:solidFill>
                <a:latin typeface="Helvetica" panose="020B0604020202020204" pitchFamily="34" charset="0"/>
                <a:ea typeface="+mj-ea"/>
                <a:cs typeface="Helvetica" panose="020B0604020202020204" pitchFamily="34" charset="0"/>
              </a:rPr>
              <a:t>$676 million:</a:t>
            </a:r>
          </a:p>
          <a:p>
            <a:pPr marL="857250" lvl="1" indent="-457200" algn="l">
              <a:buFont typeface="Arial" panose="020B0604020202020204" pitchFamily="34" charset="0"/>
              <a:buChar char="•"/>
            </a:pPr>
            <a:r>
              <a:rPr lang="en-US" b="1">
                <a:latin typeface="Helvetica" panose="020B0604020202020204" pitchFamily="34" charset="0"/>
                <a:cs typeface="Helvetica" panose="020B0604020202020204" pitchFamily="34" charset="0"/>
              </a:rPr>
              <a:t>Represents a </a:t>
            </a:r>
            <a:r>
              <a:rPr lang="en-US" b="1">
                <a:solidFill>
                  <a:srgbClr val="0000CC"/>
                </a:solidFill>
                <a:latin typeface="Helvetica" panose="020B0604020202020204" pitchFamily="34" charset="0"/>
                <a:ea typeface="+mj-ea"/>
                <a:cs typeface="Helvetica" panose="020B0604020202020204" pitchFamily="34" charset="0"/>
              </a:rPr>
              <a:t>1.53% increase </a:t>
            </a:r>
            <a:r>
              <a:rPr lang="en-US" b="1">
                <a:latin typeface="Helvetica" panose="020B0604020202020204" pitchFamily="34" charset="0"/>
                <a:cs typeface="Helvetica" panose="020B0604020202020204" pitchFamily="34" charset="0"/>
              </a:rPr>
              <a:t>from 2022 adopted budget</a:t>
            </a:r>
          </a:p>
          <a:p>
            <a:pPr marL="857250" lvl="1" indent="-457200" algn="l">
              <a:buFont typeface="Arial" panose="020B0604020202020204" pitchFamily="34" charset="0"/>
              <a:buChar char="•"/>
            </a:pPr>
            <a:r>
              <a:rPr lang="en-US" b="1">
                <a:latin typeface="Helvetica" panose="020B0604020202020204" pitchFamily="34" charset="0"/>
                <a:cs typeface="Helvetica" panose="020B0604020202020204" pitchFamily="34" charset="0"/>
              </a:rPr>
              <a:t>Includes an operating deficit of </a:t>
            </a:r>
            <a:r>
              <a:rPr lang="en-US" b="1">
                <a:solidFill>
                  <a:srgbClr val="0000CC"/>
                </a:solidFill>
                <a:latin typeface="Helvetica" panose="020B0604020202020204" pitchFamily="34" charset="0"/>
                <a:ea typeface="+mj-ea"/>
                <a:cs typeface="Helvetica" panose="020B0604020202020204" pitchFamily="34" charset="0"/>
              </a:rPr>
              <a:t>$9.2 million </a:t>
            </a:r>
            <a:r>
              <a:rPr lang="en-US" b="1">
                <a:latin typeface="Helvetica" panose="020B0604020202020204" pitchFamily="34" charset="0"/>
                <a:cs typeface="Helvetica" panose="020B0604020202020204" pitchFamily="34" charset="0"/>
              </a:rPr>
              <a:t>in 2022 which is $17.8 million less than the 2022 operating deficit of </a:t>
            </a:r>
            <a:r>
              <a:rPr lang="en-US" b="1">
                <a:solidFill>
                  <a:srgbClr val="0000CC"/>
                </a:solidFill>
                <a:latin typeface="Helvetica" panose="020B0604020202020204" pitchFamily="34" charset="0"/>
                <a:ea typeface="+mj-ea"/>
                <a:cs typeface="Helvetica" panose="020B0604020202020204" pitchFamily="34" charset="0"/>
              </a:rPr>
              <a:t>$27 million</a:t>
            </a:r>
            <a:endParaRPr lang="en-US" b="1">
              <a:latin typeface="Helvetica" panose="020B0604020202020204" pitchFamily="34" charset="0"/>
              <a:cs typeface="Helvetica" panose="020B0604020202020204" pitchFamily="34" charset="0"/>
            </a:endParaRPr>
          </a:p>
          <a:p>
            <a:pPr marL="342900" indent="-342900" algn="l">
              <a:buFont typeface="Arial" panose="020B0604020202020204" pitchFamily="34" charset="0"/>
              <a:buChar char="•"/>
            </a:pPr>
            <a:r>
              <a:rPr lang="en-US" sz="2400" b="1">
                <a:latin typeface="Helvetica" panose="020B0604020202020204" pitchFamily="34" charset="0"/>
                <a:cs typeface="Helvetica" panose="020B0604020202020204" pitchFamily="34" charset="0"/>
              </a:rPr>
              <a:t>Adheres to Board’s minimum </a:t>
            </a:r>
            <a:r>
              <a:rPr lang="en-US" sz="2400" b="1">
                <a:solidFill>
                  <a:srgbClr val="0000CC"/>
                </a:solidFill>
                <a:latin typeface="Helvetica" panose="020B0604020202020204" pitchFamily="34" charset="0"/>
                <a:ea typeface="+mj-ea"/>
                <a:cs typeface="Helvetica" panose="020B0604020202020204" pitchFamily="34" charset="0"/>
              </a:rPr>
              <a:t>5 percent fund </a:t>
            </a:r>
            <a:r>
              <a:rPr lang="en-US" sz="2400" b="1">
                <a:solidFill>
                  <a:srgbClr val="0000CC"/>
                </a:solidFill>
                <a:latin typeface="Helvetica" panose="020B0604020202020204" pitchFamily="34" charset="0"/>
                <a:cs typeface="Helvetica" panose="020B0604020202020204" pitchFamily="34" charset="0"/>
              </a:rPr>
              <a:t>balance policy </a:t>
            </a:r>
            <a:r>
              <a:rPr lang="en-US" sz="2400" b="1">
                <a:latin typeface="Helvetica" panose="020B0604020202020204" pitchFamily="34" charset="0"/>
                <a:cs typeface="Helvetica" panose="020B0604020202020204" pitchFamily="34" charset="0"/>
              </a:rPr>
              <a:t>for the General Fund through 2024 based on assumptions to date </a:t>
            </a:r>
          </a:p>
          <a:p>
            <a:pPr marL="342900" indent="-342900" algn="l">
              <a:buFont typeface="Arial" panose="020B0604020202020204" pitchFamily="34" charset="0"/>
              <a:buChar char="•"/>
            </a:pPr>
            <a:r>
              <a:rPr lang="en-US" sz="2400" b="1">
                <a:latin typeface="Helvetica" panose="020B0604020202020204" pitchFamily="34" charset="0"/>
                <a:cs typeface="Helvetica" panose="020B0604020202020204" pitchFamily="34" charset="0"/>
              </a:rPr>
              <a:t>2022 Projections indicate final expenditures of </a:t>
            </a:r>
            <a:r>
              <a:rPr lang="en-US" sz="2400" b="1">
                <a:solidFill>
                  <a:srgbClr val="0000CC"/>
                </a:solidFill>
                <a:latin typeface="Helvetica" panose="020B0604020202020204" pitchFamily="34" charset="0"/>
                <a:ea typeface="+mj-ea"/>
                <a:cs typeface="Helvetica" panose="020B0604020202020204" pitchFamily="34" charset="0"/>
              </a:rPr>
              <a:t>$663.5 million </a:t>
            </a:r>
            <a:r>
              <a:rPr lang="en-US" sz="2400" b="1">
                <a:latin typeface="Helvetica" panose="020B0604020202020204" pitchFamily="34" charset="0"/>
                <a:ea typeface="+mj-ea"/>
                <a:cs typeface="Helvetica" panose="020B0604020202020204" pitchFamily="34" charset="0"/>
              </a:rPr>
              <a:t>and an operating deficit of $.3 million.</a:t>
            </a:r>
          </a:p>
          <a:p>
            <a:pPr marL="342900" indent="-342900" algn="l">
              <a:buFont typeface="Arial" panose="020B0604020202020204" pitchFamily="34" charset="0"/>
              <a:buChar char="•"/>
            </a:pPr>
            <a:r>
              <a:rPr lang="en-US" sz="2400" b="1">
                <a:solidFill>
                  <a:srgbClr val="FF0000"/>
                </a:solidFill>
                <a:latin typeface="Helvetica" panose="020B0604020202020204" pitchFamily="34" charset="0"/>
                <a:ea typeface="+mj-ea"/>
                <a:cs typeface="Helvetica" panose="020B0604020202020204" pitchFamily="34" charset="0"/>
              </a:rPr>
              <a:t>Does NOT include a millage increase.</a:t>
            </a:r>
          </a:p>
          <a:p>
            <a:pPr marL="342900" indent="-342900" algn="l">
              <a:buFont typeface="Arial" panose="020B0604020202020204" pitchFamily="34" charset="0"/>
              <a:buChar char="•"/>
            </a:pPr>
            <a:r>
              <a:rPr lang="en-US" sz="2400" b="1">
                <a:solidFill>
                  <a:srgbClr val="FF0000"/>
                </a:solidFill>
                <a:latin typeface="Helvetica" panose="020B0604020202020204" pitchFamily="34" charset="0"/>
                <a:ea typeface="+mj-ea"/>
                <a:cs typeface="Helvetica" panose="020B0604020202020204" pitchFamily="34" charset="0"/>
              </a:rPr>
              <a:t>Utilizes approximately $13 million in ESSER III funding to maintain continuity of services at the school level.</a:t>
            </a:r>
          </a:p>
        </p:txBody>
      </p:sp>
      <p:sp>
        <p:nvSpPr>
          <p:cNvPr id="7" name="Slide Number Placeholder 6"/>
          <p:cNvSpPr>
            <a:spLocks noGrp="1"/>
          </p:cNvSpPr>
          <p:nvPr>
            <p:ph type="sldNum" sz="quarter" idx="12"/>
          </p:nvPr>
        </p:nvSpPr>
        <p:spPr/>
        <p:txBody>
          <a:bodyPr/>
          <a:lstStyle/>
          <a:p>
            <a:fld id="{5E9A5FAA-B7F0-42B3-B57A-1A592F13DCAC}" type="slidenum">
              <a:rPr lang="en-US" smtClean="0"/>
              <a:t>6</a:t>
            </a:fld>
            <a:endParaRPr lang="en-US"/>
          </a:p>
        </p:txBody>
      </p:sp>
    </p:spTree>
    <p:extLst>
      <p:ext uri="{BB962C8B-B14F-4D97-AF65-F5344CB8AC3E}">
        <p14:creationId xmlns:p14="http://schemas.microsoft.com/office/powerpoint/2010/main" val="1732477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33980" y="54740"/>
            <a:ext cx="9144000" cy="957263"/>
          </a:xfrm>
        </p:spPr>
        <p:txBody>
          <a:bodyPr>
            <a:noAutofit/>
          </a:bodyPr>
          <a:lstStyle/>
          <a:p>
            <a:pPr algn="ctr"/>
            <a:r>
              <a:rPr lang="en-US" sz="4400">
                <a:latin typeface="Helvetica"/>
                <a:cs typeface="Helvetica"/>
              </a:rPr>
              <a:t>2023 Revenues</a:t>
            </a:r>
            <a:endParaRPr lang="en-US" sz="4400" spc="-150">
              <a:latin typeface="Helvetica"/>
              <a:ea typeface="Helvetica" charset="0"/>
              <a:cs typeface="Helvetica"/>
            </a:endParaRPr>
          </a:p>
        </p:txBody>
      </p:sp>
      <p:graphicFrame>
        <p:nvGraphicFramePr>
          <p:cNvPr id="7" name="Chart 6">
            <a:extLst>
              <a:ext uri="{FF2B5EF4-FFF2-40B4-BE49-F238E27FC236}">
                <a16:creationId xmlns:a16="http://schemas.microsoft.com/office/drawing/2014/main" id="{1FDEEB03-D2D4-E709-2E3A-A740367CF350}"/>
              </a:ext>
            </a:extLst>
          </p:cNvPr>
          <p:cNvGraphicFramePr>
            <a:graphicFrameLocks noGrp="1"/>
          </p:cNvGraphicFramePr>
          <p:nvPr/>
        </p:nvGraphicFramePr>
        <p:xfrm>
          <a:off x="1623050" y="1012003"/>
          <a:ext cx="8635001" cy="5736606"/>
        </p:xfrm>
        <a:graphic>
          <a:graphicData uri="http://schemas.openxmlformats.org/drawingml/2006/chart">
            <c:chart xmlns:c="http://schemas.openxmlformats.org/drawingml/2006/chart" xmlns:r="http://schemas.openxmlformats.org/officeDocument/2006/relationships" r:id="rId4"/>
          </a:graphicData>
        </a:graphic>
      </p:graphicFrame>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0347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0556" y="54740"/>
            <a:ext cx="9465468" cy="897732"/>
          </a:xfrm>
        </p:spPr>
        <p:txBody>
          <a:bodyPr>
            <a:normAutofit/>
          </a:bodyPr>
          <a:lstStyle/>
          <a:p>
            <a:pPr algn="ctr"/>
            <a:r>
              <a:rPr lang="en-US" sz="4400" spc="-150">
                <a:latin typeface="Helvetica" charset="0"/>
                <a:ea typeface="Helvetica" charset="0"/>
                <a:cs typeface="Helvetica" charset="0"/>
              </a:rPr>
              <a:t>2023 Revenues</a:t>
            </a:r>
          </a:p>
        </p:txBody>
      </p:sp>
      <p:graphicFrame>
        <p:nvGraphicFramePr>
          <p:cNvPr id="8" name="Table 7">
            <a:extLst>
              <a:ext uri="{FF2B5EF4-FFF2-40B4-BE49-F238E27FC236}">
                <a16:creationId xmlns:a16="http://schemas.microsoft.com/office/drawing/2014/main" id="{9C537CA1-C5F9-7A7E-3566-86B16C01A785}"/>
              </a:ext>
            </a:extLst>
          </p:cNvPr>
          <p:cNvGraphicFramePr>
            <a:graphicFrameLocks noGrp="1"/>
          </p:cNvGraphicFramePr>
          <p:nvPr>
            <p:extLst>
              <p:ext uri="{D42A27DB-BD31-4B8C-83A1-F6EECF244321}">
                <p14:modId xmlns:p14="http://schemas.microsoft.com/office/powerpoint/2010/main" val="108333025"/>
              </p:ext>
            </p:extLst>
          </p:nvPr>
        </p:nvGraphicFramePr>
        <p:xfrm>
          <a:off x="2038351" y="1442687"/>
          <a:ext cx="8029574" cy="5199665"/>
        </p:xfrm>
        <a:graphic>
          <a:graphicData uri="http://schemas.openxmlformats.org/drawingml/2006/table">
            <a:tbl>
              <a:tblPr/>
              <a:tblGrid>
                <a:gridCol w="3764805">
                  <a:extLst>
                    <a:ext uri="{9D8B030D-6E8A-4147-A177-3AD203B41FA5}">
                      <a16:colId xmlns:a16="http://schemas.microsoft.com/office/drawing/2014/main" val="2273633165"/>
                    </a:ext>
                  </a:extLst>
                </a:gridCol>
                <a:gridCol w="1255938">
                  <a:extLst>
                    <a:ext uri="{9D8B030D-6E8A-4147-A177-3AD203B41FA5}">
                      <a16:colId xmlns:a16="http://schemas.microsoft.com/office/drawing/2014/main" val="2457668998"/>
                    </a:ext>
                  </a:extLst>
                </a:gridCol>
                <a:gridCol w="1255938">
                  <a:extLst>
                    <a:ext uri="{9D8B030D-6E8A-4147-A177-3AD203B41FA5}">
                      <a16:colId xmlns:a16="http://schemas.microsoft.com/office/drawing/2014/main" val="2801794654"/>
                    </a:ext>
                  </a:extLst>
                </a:gridCol>
                <a:gridCol w="831269">
                  <a:extLst>
                    <a:ext uri="{9D8B030D-6E8A-4147-A177-3AD203B41FA5}">
                      <a16:colId xmlns:a16="http://schemas.microsoft.com/office/drawing/2014/main" val="3151033309"/>
                    </a:ext>
                  </a:extLst>
                </a:gridCol>
                <a:gridCol w="921624">
                  <a:extLst>
                    <a:ext uri="{9D8B030D-6E8A-4147-A177-3AD203B41FA5}">
                      <a16:colId xmlns:a16="http://schemas.microsoft.com/office/drawing/2014/main" val="3193402680"/>
                    </a:ext>
                  </a:extLst>
                </a:gridCol>
              </a:tblGrid>
              <a:tr h="305451">
                <a:tc>
                  <a:txBody>
                    <a:bodyPr/>
                    <a:lstStyle/>
                    <a:p>
                      <a:pPr algn="l" fontAlgn="b"/>
                      <a:r>
                        <a:rPr lang="en-US" sz="1200" b="1" i="0" u="none" strike="noStrike">
                          <a:effectLst/>
                          <a:latin typeface="Times New Roman"/>
                        </a:rPr>
                        <a:t>     LOCAL SOURCES</a:t>
                      </a:r>
                    </a:p>
                  </a:txBody>
                  <a:tcPr marL="5359" marR="5359" marT="5359" marB="0" anchor="b">
                    <a:lnL>
                      <a:noFill/>
                    </a:lnL>
                    <a:lnR>
                      <a:noFill/>
                    </a:lnR>
                    <a:lnT>
                      <a:noFill/>
                    </a:lnT>
                    <a:lnB>
                      <a:noFill/>
                    </a:lnB>
                  </a:tcPr>
                </a:tc>
                <a:tc gridSpan="2">
                  <a:txBody>
                    <a:bodyPr/>
                    <a:lstStyle/>
                    <a:p>
                      <a:pPr algn="ctr" fontAlgn="b"/>
                      <a:r>
                        <a:rPr lang="en-US" sz="1200" b="1" i="0" u="none" strike="noStrike">
                          <a:effectLst/>
                          <a:latin typeface="Times New Roman"/>
                        </a:rPr>
                        <a:t>PROJECTED REVENUES</a:t>
                      </a:r>
                    </a:p>
                  </a:txBody>
                  <a:tcPr marL="5359" marR="5359" marT="5359" marB="0" anchor="b">
                    <a:lnL>
                      <a:noFill/>
                    </a:lnL>
                    <a:lnR>
                      <a:noFill/>
                    </a:lnR>
                    <a:lnT>
                      <a:noFill/>
                    </a:lnT>
                    <a:lnB>
                      <a:noFill/>
                    </a:lnB>
                  </a:tcPr>
                </a:tc>
                <a:tc hMerge="1">
                  <a:txBody>
                    <a:bodyPr/>
                    <a:lstStyle/>
                    <a:p>
                      <a:endParaRPr lang="en-US"/>
                    </a:p>
                  </a:txBody>
                  <a:tcPr/>
                </a:tc>
                <a:tc gridSpan="2">
                  <a:txBody>
                    <a:bodyPr/>
                    <a:lstStyle/>
                    <a:p>
                      <a:pPr algn="ctr" fontAlgn="b"/>
                      <a:r>
                        <a:rPr lang="en-US" sz="1200" b="1" i="0" u="none" strike="noStrike">
                          <a:effectLst/>
                          <a:latin typeface="Times New Roman"/>
                        </a:rPr>
                        <a:t>PERCENT OF TOTAL</a:t>
                      </a:r>
                    </a:p>
                  </a:txBody>
                  <a:tcPr marL="5359" marR="5359" marT="5359"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506775701"/>
                  </a:ext>
                </a:extLst>
              </a:tr>
              <a:tr h="155405">
                <a:tc>
                  <a:txBody>
                    <a:bodyPr/>
                    <a:lstStyle/>
                    <a:p>
                      <a:pPr algn="l" fontAlgn="b"/>
                      <a:r>
                        <a:rPr lang="en-US" sz="1200" b="1" i="0" u="none" strike="noStrike">
                          <a:effectLst/>
                          <a:latin typeface="Times New Roman"/>
                        </a:rPr>
                        <a:t>Real Estate</a:t>
                      </a: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$196,281,964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28.94%</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1811995548"/>
                  </a:ext>
                </a:extLst>
              </a:tr>
              <a:tr h="155405">
                <a:tc>
                  <a:txBody>
                    <a:bodyPr/>
                    <a:lstStyle/>
                    <a:p>
                      <a:pPr algn="l" fontAlgn="b"/>
                      <a:r>
                        <a:rPr lang="en-US" sz="1200" b="1" i="0" u="none" strike="noStrike">
                          <a:effectLst/>
                          <a:latin typeface="Times New Roman"/>
                        </a:rPr>
                        <a:t>Earned Income Tax</a:t>
                      </a: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$167,962,569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24.76%</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260180046"/>
                  </a:ext>
                </a:extLst>
              </a:tr>
              <a:tr h="155405">
                <a:tc>
                  <a:txBody>
                    <a:bodyPr/>
                    <a:lstStyle/>
                    <a:p>
                      <a:pPr algn="l" fontAlgn="b"/>
                      <a:r>
                        <a:rPr lang="en-US" sz="1200" b="1" i="0" u="none" strike="noStrike">
                          <a:effectLst/>
                          <a:latin typeface="Times New Roman"/>
                        </a:rPr>
                        <a:t>Real Estate Transfer Tax</a:t>
                      </a: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$16,000,000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2.36%</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107633788"/>
                  </a:ext>
                </a:extLst>
              </a:tr>
              <a:tr h="155405">
                <a:tc>
                  <a:txBody>
                    <a:bodyPr/>
                    <a:lstStyle/>
                    <a:p>
                      <a:pPr algn="l" fontAlgn="b"/>
                      <a:r>
                        <a:rPr lang="en-US" sz="1200" b="1" i="0" u="none" strike="noStrike">
                          <a:effectLst/>
                          <a:latin typeface="Times New Roman"/>
                        </a:rPr>
                        <a:t>Other Local Revenues</a:t>
                      </a: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$7,165,600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1.06%</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3178787987"/>
                  </a:ext>
                </a:extLst>
              </a:tr>
              <a:tr h="155405">
                <a:tc>
                  <a:txBody>
                    <a:bodyPr/>
                    <a:lstStyle/>
                    <a:p>
                      <a:pPr algn="l" fontAlgn="b"/>
                      <a:r>
                        <a:rPr lang="en-US" sz="1200" b="1" i="0" u="none" strike="noStrike">
                          <a:effectLst/>
                          <a:latin typeface="Times New Roman"/>
                        </a:rPr>
                        <a:t>         Total - Local Sources</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$387,410,133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57.12%</a:t>
                      </a:r>
                    </a:p>
                  </a:txBody>
                  <a:tcPr marL="5359" marR="5359" marT="5359" marB="0" anchor="b">
                    <a:lnL>
                      <a:noFill/>
                    </a:lnL>
                    <a:lnR>
                      <a:noFill/>
                    </a:lnR>
                    <a:lnT>
                      <a:noFill/>
                    </a:lnT>
                    <a:lnB>
                      <a:noFill/>
                    </a:lnB>
                  </a:tcPr>
                </a:tc>
                <a:extLst>
                  <a:ext uri="{0D108BD9-81ED-4DB2-BD59-A6C34878D82A}">
                    <a16:rowId xmlns:a16="http://schemas.microsoft.com/office/drawing/2014/main" val="3005895830"/>
                  </a:ext>
                </a:extLst>
              </a:tr>
              <a:tr h="155405">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4254568899"/>
                  </a:ext>
                </a:extLst>
              </a:tr>
              <a:tr h="155405">
                <a:tc>
                  <a:txBody>
                    <a:bodyPr/>
                    <a:lstStyle/>
                    <a:p>
                      <a:pPr algn="l" fontAlgn="b"/>
                      <a:r>
                        <a:rPr lang="en-US" sz="1200" b="1" i="0" u="none" strike="noStrike">
                          <a:effectLst/>
                          <a:latin typeface="Times New Roman"/>
                        </a:rPr>
                        <a:t>     STATE SOURCES</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3440923726"/>
                  </a:ext>
                </a:extLst>
              </a:tr>
              <a:tr h="155405">
                <a:tc>
                  <a:txBody>
                    <a:bodyPr/>
                    <a:lstStyle/>
                    <a:p>
                      <a:pPr algn="l" fontAlgn="b"/>
                      <a:r>
                        <a:rPr lang="en-US" sz="1200" b="1" i="0" u="none" strike="noStrike">
                          <a:effectLst/>
                          <a:latin typeface="Times New Roman"/>
                        </a:rPr>
                        <a:t>Basic Instructional Subsidy</a:t>
                      </a: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$168,870,990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24.89%</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3658962691"/>
                  </a:ext>
                </a:extLst>
              </a:tr>
              <a:tr h="155405">
                <a:tc>
                  <a:txBody>
                    <a:bodyPr/>
                    <a:lstStyle/>
                    <a:p>
                      <a:pPr algn="l" fontAlgn="b"/>
                      <a:r>
                        <a:rPr lang="en-US" sz="1200" b="1" i="0" u="none" strike="noStrike">
                          <a:effectLst/>
                          <a:latin typeface="Times New Roman"/>
                        </a:rPr>
                        <a:t>Special Education State Reimbursement</a:t>
                      </a: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$29,730,901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4.38%</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876811687"/>
                  </a:ext>
                </a:extLst>
              </a:tr>
              <a:tr h="155405">
                <a:tc>
                  <a:txBody>
                    <a:bodyPr/>
                    <a:lstStyle/>
                    <a:p>
                      <a:pPr algn="l" fontAlgn="b"/>
                      <a:r>
                        <a:rPr lang="en-US" sz="1200" b="1" i="0" u="none" strike="noStrike">
                          <a:effectLst/>
                          <a:latin typeface="Times New Roman"/>
                        </a:rPr>
                        <a:t>Transportation State Reimbursement</a:t>
                      </a: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$8,596,088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1.27%</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1532661091"/>
                  </a:ext>
                </a:extLst>
              </a:tr>
              <a:tr h="155405">
                <a:tc>
                  <a:txBody>
                    <a:bodyPr/>
                    <a:lstStyle/>
                    <a:p>
                      <a:pPr algn="l" fontAlgn="b"/>
                      <a:r>
                        <a:rPr lang="en-US" sz="1200" b="1" i="0" u="none" strike="noStrike">
                          <a:effectLst/>
                          <a:latin typeface="Times New Roman"/>
                        </a:rPr>
                        <a:t>State Property Tax Reduction</a:t>
                      </a: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$19,636,817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2.89%</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4156636088"/>
                  </a:ext>
                </a:extLst>
              </a:tr>
              <a:tr h="155405">
                <a:tc>
                  <a:txBody>
                    <a:bodyPr/>
                    <a:lstStyle/>
                    <a:p>
                      <a:pPr algn="l" fontAlgn="b"/>
                      <a:r>
                        <a:rPr lang="en-US" sz="1200" b="1" i="0" u="none" strike="noStrike">
                          <a:effectLst/>
                          <a:latin typeface="Times New Roman"/>
                        </a:rPr>
                        <a:t>Social Security Payments</a:t>
                      </a: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$7,484,301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1.10%</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2742538139"/>
                  </a:ext>
                </a:extLst>
              </a:tr>
              <a:tr h="155405">
                <a:tc>
                  <a:txBody>
                    <a:bodyPr/>
                    <a:lstStyle/>
                    <a:p>
                      <a:pPr algn="l" fontAlgn="b"/>
                      <a:r>
                        <a:rPr lang="en-US" sz="1200" b="1" i="0" u="none" strike="noStrike">
                          <a:effectLst/>
                          <a:latin typeface="Times New Roman"/>
                        </a:rPr>
                        <a:t>Retirement Contributions</a:t>
                      </a: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$41,699,052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6.15%</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1526484047"/>
                  </a:ext>
                </a:extLst>
              </a:tr>
              <a:tr h="155405">
                <a:tc>
                  <a:txBody>
                    <a:bodyPr/>
                    <a:lstStyle/>
                    <a:p>
                      <a:pPr algn="l" fontAlgn="b"/>
                      <a:r>
                        <a:rPr lang="en-US" sz="1200" b="1" i="0" u="none" strike="noStrike">
                          <a:effectLst/>
                          <a:latin typeface="Times New Roman"/>
                        </a:rPr>
                        <a:t>Other State Revenues</a:t>
                      </a: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$2,670,965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0.39%</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571095547"/>
                  </a:ext>
                </a:extLst>
              </a:tr>
              <a:tr h="155405">
                <a:tc>
                  <a:txBody>
                    <a:bodyPr/>
                    <a:lstStyle/>
                    <a:p>
                      <a:pPr algn="l" fontAlgn="b"/>
                      <a:r>
                        <a:rPr lang="en-US" sz="1200" b="1" i="0" u="none" strike="noStrike">
                          <a:effectLst/>
                          <a:latin typeface="Times New Roman"/>
                        </a:rPr>
                        <a:t>         Total - State Sources</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$278,689,114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41.07%</a:t>
                      </a:r>
                    </a:p>
                  </a:txBody>
                  <a:tcPr marL="5359" marR="5359" marT="5359" marB="0" anchor="b">
                    <a:lnL>
                      <a:noFill/>
                    </a:lnL>
                    <a:lnR>
                      <a:noFill/>
                    </a:lnR>
                    <a:lnT>
                      <a:noFill/>
                    </a:lnT>
                    <a:lnB>
                      <a:noFill/>
                    </a:lnB>
                  </a:tcPr>
                </a:tc>
                <a:extLst>
                  <a:ext uri="{0D108BD9-81ED-4DB2-BD59-A6C34878D82A}">
                    <a16:rowId xmlns:a16="http://schemas.microsoft.com/office/drawing/2014/main" val="1538329176"/>
                  </a:ext>
                </a:extLst>
              </a:tr>
              <a:tr h="155405">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2859525319"/>
                  </a:ext>
                </a:extLst>
              </a:tr>
              <a:tr h="155405">
                <a:tc>
                  <a:txBody>
                    <a:bodyPr/>
                    <a:lstStyle/>
                    <a:p>
                      <a:pPr algn="l" fontAlgn="b"/>
                      <a:r>
                        <a:rPr lang="en-US" sz="1200" b="1" i="0" u="none" strike="noStrike">
                          <a:effectLst/>
                          <a:latin typeface="Times New Roman"/>
                        </a:rPr>
                        <a:t>     REVENUE FROM OTHER SOURCES</a:t>
                      </a: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$643,588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0.09%</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1352303053"/>
                  </a:ext>
                </a:extLst>
              </a:tr>
              <a:tr h="155405">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$643,588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0.09%</a:t>
                      </a:r>
                    </a:p>
                  </a:txBody>
                  <a:tcPr marL="5359" marR="5359" marT="5359" marB="0" anchor="b">
                    <a:lnL>
                      <a:noFill/>
                    </a:lnL>
                    <a:lnR>
                      <a:noFill/>
                    </a:lnR>
                    <a:lnT>
                      <a:noFill/>
                    </a:lnT>
                    <a:lnB>
                      <a:noFill/>
                    </a:lnB>
                  </a:tcPr>
                </a:tc>
                <a:extLst>
                  <a:ext uri="{0D108BD9-81ED-4DB2-BD59-A6C34878D82A}">
                    <a16:rowId xmlns:a16="http://schemas.microsoft.com/office/drawing/2014/main" val="2503541016"/>
                  </a:ext>
                </a:extLst>
              </a:tr>
              <a:tr h="155405">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3622618557"/>
                  </a:ext>
                </a:extLst>
              </a:tr>
              <a:tr h="155405">
                <a:tc>
                  <a:txBody>
                    <a:bodyPr/>
                    <a:lstStyle/>
                    <a:p>
                      <a:pPr algn="l" fontAlgn="b"/>
                      <a:r>
                        <a:rPr lang="en-US" sz="1200" b="1" i="0" u="none" strike="noStrike">
                          <a:effectLst/>
                          <a:latin typeface="Times New Roman"/>
                        </a:rPr>
                        <a:t>     FROM FUND BALANCE</a:t>
                      </a: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$9,227,437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1.36%</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135909486"/>
                  </a:ext>
                </a:extLst>
              </a:tr>
              <a:tr h="155405">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$9,227,437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1.36%</a:t>
                      </a:r>
                    </a:p>
                  </a:txBody>
                  <a:tcPr marL="5359" marR="5359" marT="5359" marB="0" anchor="b">
                    <a:lnL>
                      <a:noFill/>
                    </a:lnL>
                    <a:lnR>
                      <a:noFill/>
                    </a:lnR>
                    <a:lnT>
                      <a:noFill/>
                    </a:lnT>
                    <a:lnB>
                      <a:noFill/>
                    </a:lnB>
                  </a:tcPr>
                </a:tc>
                <a:extLst>
                  <a:ext uri="{0D108BD9-81ED-4DB2-BD59-A6C34878D82A}">
                    <a16:rowId xmlns:a16="http://schemas.microsoft.com/office/drawing/2014/main" val="3177007464"/>
                  </a:ext>
                </a:extLst>
              </a:tr>
              <a:tr h="155405">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2331468146"/>
                  </a:ext>
                </a:extLst>
              </a:tr>
              <a:tr h="155405">
                <a:tc>
                  <a:txBody>
                    <a:bodyPr/>
                    <a:lstStyle/>
                    <a:p>
                      <a:pPr algn="l" fontAlgn="b"/>
                      <a:r>
                        <a:rPr lang="en-US" sz="1200" b="1" i="0" u="none" strike="noStrike">
                          <a:effectLst/>
                          <a:latin typeface="Times New Roman"/>
                        </a:rPr>
                        <a:t>     PRIOR  YEAR ENCUMBRANCES</a:t>
                      </a: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$2,500,000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0.37%</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extLst>
                  <a:ext uri="{0D108BD9-81ED-4DB2-BD59-A6C34878D82A}">
                    <a16:rowId xmlns:a16="http://schemas.microsoft.com/office/drawing/2014/main" val="1061773070"/>
                  </a:ext>
                </a:extLst>
              </a:tr>
              <a:tr h="155405">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$2,500,000 </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0.37%</a:t>
                      </a:r>
                    </a:p>
                  </a:txBody>
                  <a:tcPr marL="5359" marR="5359" marT="5359" marB="0" anchor="b">
                    <a:lnL>
                      <a:noFill/>
                    </a:lnL>
                    <a:lnR>
                      <a:noFill/>
                    </a:lnR>
                    <a:lnT>
                      <a:noFill/>
                    </a:lnT>
                    <a:lnB>
                      <a:noFill/>
                    </a:lnB>
                  </a:tcPr>
                </a:tc>
                <a:extLst>
                  <a:ext uri="{0D108BD9-81ED-4DB2-BD59-A6C34878D82A}">
                    <a16:rowId xmlns:a16="http://schemas.microsoft.com/office/drawing/2014/main" val="3118173958"/>
                  </a:ext>
                </a:extLst>
              </a:tr>
              <a:tr h="155405">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9138099"/>
                  </a:ext>
                </a:extLst>
              </a:tr>
              <a:tr h="160764">
                <a:tc>
                  <a:txBody>
                    <a:bodyPr/>
                    <a:lstStyle/>
                    <a:p>
                      <a:pPr algn="l" fontAlgn="b"/>
                      <a:r>
                        <a:rPr lang="en-US" sz="1200" b="1" i="0" u="none" strike="noStrike">
                          <a:effectLst/>
                          <a:latin typeface="Times New Roman"/>
                        </a:rPr>
                        <a:t>TOTAL</a:t>
                      </a:r>
                    </a:p>
                  </a:txBody>
                  <a:tcPr marL="5359" marR="5359" marT="5359" marB="0" anchor="b">
                    <a:lnL>
                      <a:noFill/>
                    </a:lnL>
                    <a:lnR>
                      <a:noFill/>
                    </a:lnR>
                    <a:lnT>
                      <a:noFill/>
                    </a:lnT>
                    <a:lnB>
                      <a:noFill/>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$678,470,272 </a:t>
                      </a:r>
                    </a:p>
                  </a:txBody>
                  <a:tcPr marL="5359" marR="5359" marT="5359"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n-US" sz="1200" b="1" i="0" u="none" strike="noStrike">
                        <a:effectLst/>
                        <a:latin typeface="Times New Roman"/>
                      </a:endParaRPr>
                    </a:p>
                  </a:txBody>
                  <a:tcPr marL="5359" marR="5359" marT="5359" marB="0" anchor="b">
                    <a:lnL>
                      <a:noFill/>
                    </a:lnL>
                    <a:lnR>
                      <a:noFill/>
                    </a:lnR>
                    <a:lnT>
                      <a:noFill/>
                    </a:lnT>
                    <a:lnB>
                      <a:noFill/>
                    </a:lnB>
                  </a:tcPr>
                </a:tc>
                <a:tc>
                  <a:txBody>
                    <a:bodyPr/>
                    <a:lstStyle/>
                    <a:p>
                      <a:pPr algn="r" fontAlgn="b"/>
                      <a:r>
                        <a:rPr lang="en-US" sz="1200" b="1" i="0" u="none" strike="noStrike">
                          <a:effectLst/>
                          <a:latin typeface="Times New Roman"/>
                        </a:rPr>
                        <a:t>100.0%</a:t>
                      </a:r>
                    </a:p>
                  </a:txBody>
                  <a:tcPr marL="5359" marR="5359" marT="5359"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581127877"/>
                  </a:ext>
                </a:extLst>
              </a:tr>
            </a:tbl>
          </a:graphicData>
        </a:graphic>
      </p:graphicFrame>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1550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35869"/>
            <a:ext cx="9144000" cy="957263"/>
          </a:xfrm>
        </p:spPr>
        <p:txBody>
          <a:bodyPr>
            <a:noAutofit/>
          </a:bodyPr>
          <a:lstStyle/>
          <a:p>
            <a:pPr algn="ctr"/>
            <a:r>
              <a:rPr lang="en-US" sz="4400">
                <a:latin typeface="Helvetica"/>
                <a:cs typeface="Helvetica"/>
              </a:rPr>
              <a:t>2023 Revenues</a:t>
            </a:r>
            <a:endParaRPr lang="en-US" sz="4400" spc="-150">
              <a:latin typeface="Helvetica"/>
              <a:ea typeface="Helvetica" charset="0"/>
              <a:cs typeface="Helvetica"/>
            </a:endParaRPr>
          </a:p>
        </p:txBody>
      </p:sp>
      <p:graphicFrame>
        <p:nvGraphicFramePr>
          <p:cNvPr id="2" name="Chart 1">
            <a:extLst>
              <a:ext uri="{FF2B5EF4-FFF2-40B4-BE49-F238E27FC236}">
                <a16:creationId xmlns:a16="http://schemas.microsoft.com/office/drawing/2014/main" id="{43FD937A-9DB3-62D5-C7BA-3E3B96EF8740}"/>
              </a:ext>
            </a:extLst>
          </p:cNvPr>
          <p:cNvGraphicFramePr>
            <a:graphicFrameLocks noGrp="1"/>
          </p:cNvGraphicFramePr>
          <p:nvPr/>
        </p:nvGraphicFramePr>
        <p:xfrm>
          <a:off x="162127" y="1088253"/>
          <a:ext cx="11867745" cy="5985000"/>
        </p:xfrm>
        <a:graphic>
          <a:graphicData uri="http://schemas.openxmlformats.org/drawingml/2006/chart">
            <c:chart xmlns:c="http://schemas.openxmlformats.org/drawingml/2006/chart" xmlns:r="http://schemas.openxmlformats.org/officeDocument/2006/relationships" r:id="rId4"/>
          </a:graphicData>
        </a:graphic>
      </p:graphicFrame>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9248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35869"/>
            <a:ext cx="9144000" cy="957263"/>
          </a:xfrm>
        </p:spPr>
        <p:txBody>
          <a:bodyPr>
            <a:noAutofit/>
          </a:bodyPr>
          <a:lstStyle/>
          <a:p>
            <a:pPr algn="ctr"/>
            <a:r>
              <a:rPr lang="en-US" sz="4000">
                <a:latin typeface="Helvetica"/>
                <a:cs typeface="Helvetica"/>
              </a:rPr>
              <a:t>2023 Appropriations by Major Object</a:t>
            </a:r>
            <a:endParaRPr lang="en-US" sz="4000" spc="-150">
              <a:latin typeface="Helvetica"/>
              <a:ea typeface="Helvetica" charset="0"/>
              <a:cs typeface="Helvetica"/>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8" name="Chart 7">
            <a:extLst>
              <a:ext uri="{FF2B5EF4-FFF2-40B4-BE49-F238E27FC236}">
                <a16:creationId xmlns:a16="http://schemas.microsoft.com/office/drawing/2014/main" id="{EA90F8F3-4A92-2F1D-05BF-5A8CCDCCE08F}"/>
              </a:ext>
            </a:extLst>
          </p:cNvPr>
          <p:cNvGraphicFramePr>
            <a:graphicFrameLocks noGrp="1"/>
          </p:cNvGraphicFramePr>
          <p:nvPr>
            <p:extLst>
              <p:ext uri="{D42A27DB-BD31-4B8C-83A1-F6EECF244321}">
                <p14:modId xmlns:p14="http://schemas.microsoft.com/office/powerpoint/2010/main" val="3479580986"/>
              </p:ext>
            </p:extLst>
          </p:nvPr>
        </p:nvGraphicFramePr>
        <p:xfrm>
          <a:off x="1013969" y="993132"/>
          <a:ext cx="10557482" cy="59880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10877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61412" y="34479"/>
            <a:ext cx="9144000" cy="957263"/>
          </a:xfrm>
        </p:spPr>
        <p:txBody>
          <a:bodyPr>
            <a:noAutofit/>
          </a:bodyPr>
          <a:lstStyle/>
          <a:p>
            <a:pPr algn="ctr"/>
            <a:r>
              <a:rPr lang="en-US" sz="4400" spc="-150">
                <a:latin typeface="Helvetica" panose="020B0604020202020204" pitchFamily="34" charset="0"/>
                <a:ea typeface="Helvetica" charset="0"/>
                <a:cs typeface="Helvetica" panose="020B0604020202020204" pitchFamily="34" charset="0"/>
              </a:rPr>
              <a:t>Major Changes by Object</a:t>
            </a:r>
            <a:endParaRPr lang="en-US" sz="4400" spc="-150">
              <a:latin typeface="Helvetica" charset="0"/>
              <a:ea typeface="Helvetica" charset="0"/>
              <a:cs typeface="Helvetica" charset="0"/>
            </a:endParaRPr>
          </a:p>
        </p:txBody>
      </p:sp>
      <p:graphicFrame>
        <p:nvGraphicFramePr>
          <p:cNvPr id="7" name="Table 6">
            <a:extLst>
              <a:ext uri="{FF2B5EF4-FFF2-40B4-BE49-F238E27FC236}">
                <a16:creationId xmlns:a16="http://schemas.microsoft.com/office/drawing/2014/main" id="{911B8589-3CA3-48FE-8B33-DDACA64689B6}"/>
              </a:ext>
            </a:extLst>
          </p:cNvPr>
          <p:cNvGraphicFramePr>
            <a:graphicFrameLocks noGrp="1"/>
          </p:cNvGraphicFramePr>
          <p:nvPr/>
        </p:nvGraphicFramePr>
        <p:xfrm>
          <a:off x="1053019" y="1498059"/>
          <a:ext cx="10016274" cy="4494180"/>
        </p:xfrm>
        <a:graphic>
          <a:graphicData uri="http://schemas.openxmlformats.org/drawingml/2006/table">
            <a:tbl>
              <a:tblPr/>
              <a:tblGrid>
                <a:gridCol w="3230145">
                  <a:extLst>
                    <a:ext uri="{9D8B030D-6E8A-4147-A177-3AD203B41FA5}">
                      <a16:colId xmlns:a16="http://schemas.microsoft.com/office/drawing/2014/main" val="427514745"/>
                    </a:ext>
                  </a:extLst>
                </a:gridCol>
                <a:gridCol w="1604085">
                  <a:extLst>
                    <a:ext uri="{9D8B030D-6E8A-4147-A177-3AD203B41FA5}">
                      <a16:colId xmlns:a16="http://schemas.microsoft.com/office/drawing/2014/main" val="2548265577"/>
                    </a:ext>
                  </a:extLst>
                </a:gridCol>
                <a:gridCol w="1666240">
                  <a:extLst>
                    <a:ext uri="{9D8B030D-6E8A-4147-A177-3AD203B41FA5}">
                      <a16:colId xmlns:a16="http://schemas.microsoft.com/office/drawing/2014/main" val="3093850352"/>
                    </a:ext>
                  </a:extLst>
                </a:gridCol>
                <a:gridCol w="2285272">
                  <a:extLst>
                    <a:ext uri="{9D8B030D-6E8A-4147-A177-3AD203B41FA5}">
                      <a16:colId xmlns:a16="http://schemas.microsoft.com/office/drawing/2014/main" val="57264539"/>
                    </a:ext>
                  </a:extLst>
                </a:gridCol>
                <a:gridCol w="1230532">
                  <a:extLst>
                    <a:ext uri="{9D8B030D-6E8A-4147-A177-3AD203B41FA5}">
                      <a16:colId xmlns:a16="http://schemas.microsoft.com/office/drawing/2014/main" val="2819329121"/>
                    </a:ext>
                  </a:extLst>
                </a:gridCol>
              </a:tblGrid>
              <a:tr h="2996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n-US" sz="1800" b="1" i="0" u="none" strike="noStrike">
                          <a:solidFill>
                            <a:srgbClr val="000000"/>
                          </a:solidFill>
                          <a:effectLst/>
                          <a:latin typeface="Arial" panose="020B0604020202020204" pitchFamily="34" charset="0"/>
                        </a:rPr>
                        <a:t>Expenditure Category</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800" b="1" i="0" u="none" strike="noStrike">
                          <a:solidFill>
                            <a:srgbClr val="000000"/>
                          </a:solidFill>
                          <a:effectLst/>
                          <a:latin typeface="Arial" panose="020B0604020202020204" pitchFamily="34" charset="0"/>
                        </a:rPr>
                        <a:t>2022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800" b="1" i="0" u="none" strike="noStrike">
                          <a:solidFill>
                            <a:srgbClr val="000000"/>
                          </a:solidFill>
                          <a:effectLst/>
                          <a:latin typeface="Arial" panose="020B0604020202020204" pitchFamily="34" charset="0"/>
                        </a:rPr>
                        <a:t>2023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800" b="1" i="0" u="none" strike="noStrike">
                          <a:solidFill>
                            <a:srgbClr val="000000"/>
                          </a:solidFill>
                          <a:effectLst/>
                          <a:latin typeface="Arial" panose="020B0604020202020204" pitchFamily="34" charset="0"/>
                        </a:rPr>
                        <a:t>Increase/(Decrease)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800" b="1" i="0" u="none" strike="noStrike">
                          <a:solidFill>
                            <a:srgbClr val="000000"/>
                          </a:solidFill>
                          <a:effectLst/>
                          <a:latin typeface="Arial" panose="020B0604020202020204" pitchFamily="34" charset="0"/>
                        </a:rPr>
                        <a:t>% Change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82816213"/>
                  </a:ext>
                </a:extLst>
              </a:tr>
              <a:tr h="2996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n-US" sz="1800" b="0" i="0" u="none" strike="noStrike">
                          <a:solidFill>
                            <a:srgbClr val="FF0000"/>
                          </a:solidFill>
                          <a:effectLst/>
                          <a:latin typeface="Arial" panose="020B0604020202020204" pitchFamily="34" charset="0"/>
                        </a:rPr>
                        <a:t>Salaries &amp; Benefits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320,678,803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329,465,337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8,786,534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2.74%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83246715"/>
                  </a:ext>
                </a:extLst>
              </a:tr>
              <a:tr h="2996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n-US" sz="1800" b="0" i="0" u="none" strike="noStrike">
                          <a:solidFill>
                            <a:srgbClr val="FF0000"/>
                          </a:solidFill>
                          <a:effectLst/>
                          <a:latin typeface="Arial" panose="020B0604020202020204" pitchFamily="34" charset="0"/>
                        </a:rPr>
                        <a:t>Special Education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88,817,087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90,338,946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1,521,859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1.71%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0923380"/>
                  </a:ext>
                </a:extLst>
              </a:tr>
              <a:tr h="2996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n-US" sz="1800" b="0" i="0" u="none" strike="noStrike">
                          <a:solidFill>
                            <a:srgbClr val="00B050"/>
                          </a:solidFill>
                          <a:effectLst/>
                          <a:latin typeface="Arial" panose="020B0604020202020204" pitchFamily="34" charset="0"/>
                        </a:rPr>
                        <a:t>Debt Service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B050"/>
                          </a:solidFill>
                          <a:effectLst/>
                          <a:latin typeface="Arial" panose="020B0604020202020204" pitchFamily="34" charset="0"/>
                        </a:rPr>
                        <a:t>    43,613,107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B050"/>
                          </a:solidFill>
                          <a:effectLst/>
                          <a:latin typeface="Arial" panose="020B0604020202020204" pitchFamily="34" charset="0"/>
                        </a:rPr>
                        <a:t>      41,007,858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B050"/>
                          </a:solidFill>
                          <a:effectLst/>
                          <a:latin typeface="Arial" panose="020B0604020202020204" pitchFamily="34" charset="0"/>
                        </a:rPr>
                        <a:t>              (2,605,249)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B050"/>
                          </a:solidFill>
                          <a:effectLst/>
                          <a:latin typeface="Arial" panose="020B0604020202020204" pitchFamily="34" charset="0"/>
                        </a:rPr>
                        <a:t>-5.97%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1326033"/>
                  </a:ext>
                </a:extLst>
              </a:tr>
              <a:tr h="2996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n-US" sz="1800" b="0" i="0" u="none" strike="noStrike">
                          <a:solidFill>
                            <a:srgbClr val="FF0000"/>
                          </a:solidFill>
                          <a:effectLst/>
                          <a:latin typeface="Arial" panose="020B0604020202020204" pitchFamily="34" charset="0"/>
                        </a:rPr>
                        <a:t>Charter Schools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117,331,930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120,851,888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3,519,958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3.00%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1779966"/>
                  </a:ext>
                </a:extLst>
              </a:tr>
              <a:tr h="2996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n-US" sz="1800" b="0" i="0" u="none" strike="noStrike">
                          <a:solidFill>
                            <a:srgbClr val="00B050"/>
                          </a:solidFill>
                          <a:effectLst/>
                          <a:latin typeface="Arial" panose="020B0604020202020204" pitchFamily="34" charset="0"/>
                        </a:rPr>
                        <a:t>Transportation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B050"/>
                          </a:solidFill>
                          <a:effectLst/>
                          <a:latin typeface="Arial" panose="020B0604020202020204" pitchFamily="34" charset="0"/>
                        </a:rPr>
                        <a:t>    40,450,572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B050"/>
                          </a:solidFill>
                          <a:effectLst/>
                          <a:latin typeface="Arial" panose="020B0604020202020204" pitchFamily="34" charset="0"/>
                        </a:rPr>
                        <a:t>      31,164,930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B050"/>
                          </a:solidFill>
                          <a:effectLst/>
                          <a:latin typeface="Arial" panose="020B0604020202020204" pitchFamily="34" charset="0"/>
                        </a:rPr>
                        <a:t>              (9,285,642)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B050"/>
                          </a:solidFill>
                          <a:effectLst/>
                          <a:latin typeface="Arial" panose="020B0604020202020204" pitchFamily="34" charset="0"/>
                        </a:rPr>
                        <a:t>-22.96%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8534158"/>
                  </a:ext>
                </a:extLst>
              </a:tr>
              <a:tr h="2996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n-US" sz="1800" b="0" i="0" u="none" strike="noStrike">
                          <a:solidFill>
                            <a:srgbClr val="000000"/>
                          </a:solidFill>
                          <a:effectLst/>
                          <a:latin typeface="Arial" panose="020B0604020202020204" pitchFamily="34" charset="0"/>
                        </a:rPr>
                        <a:t>Utilities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      9,937,804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      10,641,602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                   703,798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7.08%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29516474"/>
                  </a:ext>
                </a:extLst>
              </a:tr>
              <a:tr h="2996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n-US" sz="1800" b="0" i="0" u="none" strike="noStrike">
                          <a:solidFill>
                            <a:srgbClr val="000000"/>
                          </a:solidFill>
                          <a:effectLst/>
                          <a:latin typeface="Arial" panose="020B0604020202020204" pitchFamily="34" charset="0"/>
                        </a:rPr>
                        <a:t>Purch. Prof. &amp; Tech. Services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      9,669,072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        9,799,689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                   130,617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1.35%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6367929"/>
                  </a:ext>
                </a:extLst>
              </a:tr>
              <a:tr h="2996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n-US" sz="1800" b="0" i="0" u="none" strike="noStrike">
                          <a:solidFill>
                            <a:srgbClr val="FF0000"/>
                          </a:solidFill>
                          <a:effectLst/>
                          <a:latin typeface="Arial" panose="020B0604020202020204" pitchFamily="34" charset="0"/>
                        </a:rPr>
                        <a:t>Purch. Prop. Services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3,082,804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4,192,717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1,109,913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36.00%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4279917"/>
                  </a:ext>
                </a:extLst>
              </a:tr>
              <a:tr h="2996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n-US" sz="1800" b="0" i="0" u="none" strike="noStrike">
                          <a:solidFill>
                            <a:srgbClr val="000000"/>
                          </a:solidFill>
                          <a:effectLst/>
                          <a:latin typeface="Arial" panose="020B0604020202020204" pitchFamily="34" charset="0"/>
                        </a:rPr>
                        <a:t>Other Purch. Services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    14,138,681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      14,903,739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                   765,058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5.41%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6283857"/>
                  </a:ext>
                </a:extLst>
              </a:tr>
              <a:tr h="2996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n-US" sz="1800" b="0" i="0" u="none" strike="noStrike">
                          <a:solidFill>
                            <a:srgbClr val="000000"/>
                          </a:solidFill>
                          <a:effectLst/>
                          <a:latin typeface="Arial" panose="020B0604020202020204" pitchFamily="34" charset="0"/>
                        </a:rPr>
                        <a:t>Supplies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    10,981,793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      11,427,771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                   445,978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4.06%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4379076"/>
                  </a:ext>
                </a:extLst>
              </a:tr>
              <a:tr h="2996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n-US" sz="1800" b="0" i="0" u="none" strike="noStrike">
                          <a:solidFill>
                            <a:srgbClr val="FF0000"/>
                          </a:solidFill>
                          <a:effectLst/>
                          <a:latin typeface="Arial" panose="020B0604020202020204" pitchFamily="34" charset="0"/>
                        </a:rPr>
                        <a:t>Property</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3,302,938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4,407,341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1,104,403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33.44%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5372620"/>
                  </a:ext>
                </a:extLst>
              </a:tr>
              <a:tr h="2996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n-US" sz="1800" b="0" i="0" u="none" strike="noStrike">
                          <a:solidFill>
                            <a:srgbClr val="FF0000"/>
                          </a:solidFill>
                          <a:effectLst/>
                          <a:latin typeface="Arial" panose="020B0604020202020204" pitchFamily="34" charset="0"/>
                        </a:rPr>
                        <a:t>Other Objects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3,169,371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7,439,657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                4,270,286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FF0000"/>
                          </a:solidFill>
                          <a:effectLst/>
                          <a:latin typeface="Arial" panose="020B0604020202020204" pitchFamily="34" charset="0"/>
                        </a:rPr>
                        <a:t>134.74%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6022733"/>
                  </a:ext>
                </a:extLst>
              </a:tr>
              <a:tr h="2996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n-US" sz="1800" b="0" i="0" u="none" strike="noStrike">
                          <a:solidFill>
                            <a:srgbClr val="000000"/>
                          </a:solidFill>
                          <a:effectLst/>
                          <a:latin typeface="Arial" panose="020B0604020202020204" pitchFamily="34" charset="0"/>
                        </a:rPr>
                        <a:t>Other Finan. Uses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         579,200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           328,800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                 (250,400)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0" i="0" u="none" strike="noStrike">
                          <a:solidFill>
                            <a:srgbClr val="000000"/>
                          </a:solidFill>
                          <a:effectLst/>
                          <a:latin typeface="Arial" panose="020B0604020202020204" pitchFamily="34" charset="0"/>
                        </a:rPr>
                        <a:t>-43.23%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78166117"/>
                  </a:ext>
                </a:extLst>
              </a:tr>
              <a:tr h="2996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n-US" sz="1800" b="1" i="0" u="none" strike="noStrike">
                          <a:solidFill>
                            <a:srgbClr val="000000"/>
                          </a:solidFill>
                          <a:effectLst/>
                          <a:latin typeface="Arial" panose="020B0604020202020204" pitchFamily="34" charset="0"/>
                        </a:rPr>
                        <a:t>Total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1" i="0" u="none" strike="noStrike">
                          <a:solidFill>
                            <a:srgbClr val="000000"/>
                          </a:solidFill>
                          <a:effectLst/>
                          <a:latin typeface="Arial" panose="020B0604020202020204" pitchFamily="34" charset="0"/>
                        </a:rPr>
                        <a:t>  665,753,162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1" i="0" u="none" strike="noStrike">
                          <a:solidFill>
                            <a:srgbClr val="000000"/>
                          </a:solidFill>
                          <a:effectLst/>
                          <a:latin typeface="Arial" panose="020B0604020202020204" pitchFamily="34" charset="0"/>
                        </a:rPr>
                        <a:t>    675,970,272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1" i="0" u="none" strike="noStrike">
                          <a:solidFill>
                            <a:srgbClr val="000000"/>
                          </a:solidFill>
                          <a:effectLst/>
                          <a:latin typeface="Arial" panose="020B0604020202020204" pitchFamily="34" charset="0"/>
                        </a:rPr>
                        <a:t>              10,217,113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en-US" sz="1800" b="1" i="0" u="none" strike="noStrike">
                          <a:solidFill>
                            <a:srgbClr val="000000"/>
                          </a:solidFill>
                          <a:effectLst/>
                          <a:latin typeface="Arial" panose="020B0604020202020204" pitchFamily="34" charset="0"/>
                        </a:rPr>
                        <a:t>1.53%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5267015"/>
                  </a:ext>
                </a:extLst>
              </a:tr>
            </a:tbl>
          </a:graphicData>
        </a:graphic>
      </p:graphicFrame>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0123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72587" y="2671420"/>
            <a:ext cx="8483601" cy="1259467"/>
          </a:xfrm>
        </p:spPr>
        <p:txBody>
          <a:bodyPr>
            <a:noAutofit/>
          </a:bodyPr>
          <a:lstStyle/>
          <a:p>
            <a:r>
              <a:rPr lang="en-US" sz="4800">
                <a:latin typeface="Arial" panose="020B0604020202020204" pitchFamily="34" charset="0"/>
                <a:cs typeface="Arial" panose="020B0604020202020204" pitchFamily="34" charset="0"/>
              </a:rPr>
              <a:t>Other Expenditures</a:t>
            </a:r>
            <a:br>
              <a:rPr lang="en-US" sz="4800">
                <a:latin typeface="Arial" panose="020B0604020202020204" pitchFamily="34" charset="0"/>
                <a:cs typeface="Arial" panose="020B0604020202020204" pitchFamily="34" charset="0"/>
              </a:rPr>
            </a:br>
            <a:r>
              <a:rPr lang="en-US" sz="1800">
                <a:latin typeface="Arial" panose="020B0604020202020204" pitchFamily="34" charset="0"/>
                <a:cs typeface="Arial" panose="020B0604020202020204" pitchFamily="34" charset="0"/>
              </a:rPr>
              <a:t>Fixed Charges, Debt Service, Intersystem Payments, Charter Schools, Other Benefits, Contingencies</a:t>
            </a:r>
            <a:endParaRPr lang="en-US" sz="4800">
              <a:solidFill>
                <a:srgbClr val="002060"/>
              </a:solidFill>
              <a:latin typeface="Arial" panose="020B0604020202020204" pitchFamily="34" charset="0"/>
              <a:cs typeface="Arial" panose="020B0604020202020204" pitchFamily="34" charset="0"/>
            </a:endParaRPr>
          </a:p>
        </p:txBody>
      </p:sp>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1989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54740"/>
            <a:ext cx="9144000" cy="957263"/>
          </a:xfrm>
        </p:spPr>
        <p:txBody>
          <a:bodyPr>
            <a:noAutofit/>
          </a:bodyPr>
          <a:lstStyle/>
          <a:p>
            <a:pPr algn="ctr"/>
            <a:r>
              <a:rPr lang="en-US" sz="3600" spc="-150">
                <a:latin typeface="Helvetica" charset="0"/>
                <a:ea typeface="Helvetica" charset="0"/>
                <a:cs typeface="Helvetica" charset="0"/>
              </a:rPr>
              <a:t>42% of Our Expenditures Are Non-Negotiable</a:t>
            </a:r>
          </a:p>
        </p:txBody>
      </p:sp>
      <p:graphicFrame>
        <p:nvGraphicFramePr>
          <p:cNvPr id="7" name="Chart 6">
            <a:extLst>
              <a:ext uri="{FF2B5EF4-FFF2-40B4-BE49-F238E27FC236}">
                <a16:creationId xmlns:a16="http://schemas.microsoft.com/office/drawing/2014/main" id="{AD9478C7-4B5F-25E8-C1C5-A2C3A1C55231}"/>
              </a:ext>
            </a:extLst>
          </p:cNvPr>
          <p:cNvGraphicFramePr>
            <a:graphicFrameLocks noGrp="1"/>
          </p:cNvGraphicFramePr>
          <p:nvPr/>
        </p:nvGraphicFramePr>
        <p:xfrm>
          <a:off x="692728" y="1459344"/>
          <a:ext cx="10806546" cy="5262133"/>
        </p:xfrm>
        <a:graphic>
          <a:graphicData uri="http://schemas.openxmlformats.org/drawingml/2006/chart">
            <c:chart xmlns:c="http://schemas.openxmlformats.org/drawingml/2006/chart" xmlns:r="http://schemas.openxmlformats.org/officeDocument/2006/relationships" r:id="rId4"/>
          </a:graphicData>
        </a:graphic>
      </p:graphicFrame>
      <p:sp>
        <p:nvSpPr>
          <p:cNvPr id="2" name="Slide Number Placeholder 1"/>
          <p:cNvSpPr>
            <a:spLocks noGrp="1"/>
          </p:cNvSpPr>
          <p:nvPr>
            <p:ph type="sldNum" sz="quarter" idx="12"/>
          </p:nvPr>
        </p:nvSpPr>
        <p:spPr/>
        <p:txBody>
          <a:bodyPr/>
          <a:lstStyle/>
          <a:p>
            <a:fld id="{5E9A5FAA-B7F0-42B3-B57A-1A592F13DCAC}" type="slidenum">
              <a:rPr lang="en-US" smtClean="0"/>
              <a:t>13</a:t>
            </a:fld>
            <a:endParaRPr lang="en-US"/>
          </a:p>
        </p:txBody>
      </p:sp>
    </p:spTree>
    <p:extLst>
      <p:ext uri="{BB962C8B-B14F-4D97-AF65-F5344CB8AC3E}">
        <p14:creationId xmlns:p14="http://schemas.microsoft.com/office/powerpoint/2010/main" val="933962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54740"/>
            <a:ext cx="9144000" cy="957263"/>
          </a:xfrm>
        </p:spPr>
        <p:txBody>
          <a:bodyPr>
            <a:normAutofit/>
          </a:bodyPr>
          <a:lstStyle/>
          <a:p>
            <a:pPr algn="ctr"/>
            <a:r>
              <a:rPr lang="en-US" sz="4400">
                <a:latin typeface="Helvetica" panose="020B0604020202020204" pitchFamily="34" charset="0"/>
                <a:cs typeface="Helvetica" panose="020B0604020202020204" pitchFamily="34" charset="0"/>
              </a:rPr>
              <a:t>Fixed Charges</a:t>
            </a:r>
            <a:endParaRPr lang="en-US" sz="4400" spc="-150">
              <a:latin typeface="Helvetica" panose="020B0604020202020204" pitchFamily="34" charset="0"/>
              <a:ea typeface="Helvetica" charset="0"/>
              <a:cs typeface="Helvetica" panose="020B0604020202020204" pitchFamily="34" charset="0"/>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63381"/>
            <a:ext cx="10515600" cy="48557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The State's share of Social Security and Retirement Contribution for supplementally funded programs operated by the District are not included in individual funds but budgeted as both expenditures and the equal amount as revenue in the General Fund. The appropriation for the payment appears here, the State's share is recorded as revenue. In addition, parking lot contracts for the School District of Pittsburgh are included here.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Includes the following departments</a:t>
            </a:r>
          </a:p>
          <a:p>
            <a:pPr marL="45720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6900 – Fixed Costs</a:t>
            </a:r>
          </a:p>
          <a:p>
            <a:pPr marL="45720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6901 – Benefits </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872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88844" y="54740"/>
            <a:ext cx="9144000" cy="957263"/>
          </a:xfrm>
        </p:spPr>
        <p:txBody>
          <a:bodyPr>
            <a:normAutofit/>
          </a:bodyPr>
          <a:lstStyle/>
          <a:p>
            <a:pPr algn="ctr"/>
            <a:r>
              <a:rPr lang="en-US" sz="4400">
                <a:latin typeface="Helvetica" panose="020B0604020202020204" pitchFamily="34" charset="0"/>
                <a:cs typeface="Helvetica" panose="020B0604020202020204" pitchFamily="34" charset="0"/>
              </a:rPr>
              <a:t>Fixed Charges</a:t>
            </a:r>
            <a:endParaRPr lang="en-US" sz="4400" spc="-150">
              <a:latin typeface="Helvetica" panose="020B0604020202020204" pitchFamily="34" charset="0"/>
              <a:ea typeface="Helvetica" charset="0"/>
              <a:cs typeface="Helvetica" panose="020B0604020202020204" pitchFamily="34" charset="0"/>
            </a:endParaRPr>
          </a:p>
        </p:txBody>
      </p:sp>
      <p:pic>
        <p:nvPicPr>
          <p:cNvPr id="7" name="Picture 6">
            <a:extLst>
              <a:ext uri="{FF2B5EF4-FFF2-40B4-BE49-F238E27FC236}">
                <a16:creationId xmlns:a16="http://schemas.microsoft.com/office/drawing/2014/main" id="{0D3EE019-0D72-0C2B-E471-D44A74847405}"/>
              </a:ext>
            </a:extLst>
          </p:cNvPr>
          <p:cNvPicPr>
            <a:picLocks noChangeAspect="1"/>
          </p:cNvPicPr>
          <p:nvPr/>
        </p:nvPicPr>
        <p:blipFill>
          <a:blip r:embed="rId4"/>
          <a:stretch>
            <a:fillRect/>
          </a:stretch>
        </p:blipFill>
        <p:spPr>
          <a:xfrm>
            <a:off x="149426" y="1560946"/>
            <a:ext cx="11940973" cy="1699491"/>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7427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61996" y="34585"/>
            <a:ext cx="9144000" cy="957263"/>
          </a:xfrm>
        </p:spPr>
        <p:txBody>
          <a:bodyPr>
            <a:normAutofit/>
          </a:bodyPr>
          <a:lstStyle/>
          <a:p>
            <a:pPr algn="ctr"/>
            <a:r>
              <a:rPr lang="en-US" sz="4400">
                <a:latin typeface="Helvetica" panose="020B0604020202020204" pitchFamily="34" charset="0"/>
                <a:cs typeface="Helvetica" panose="020B0604020202020204" pitchFamily="34" charset="0"/>
              </a:rPr>
              <a:t>Other Fund Transfers</a:t>
            </a:r>
            <a:endParaRPr lang="en-US" sz="4400" spc="-150">
              <a:latin typeface="Helvetica" panose="020B0604020202020204" pitchFamily="34" charset="0"/>
              <a:ea typeface="Helvetica" charset="0"/>
              <a:cs typeface="Helvetica" panose="020B0604020202020204" pitchFamily="34" charset="0"/>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63381"/>
            <a:ext cx="10515600" cy="48557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The other fund transfer line item contains the District’s contribution to the Education Leading to Employment and Career Training (ELECT) Program in the amount of $79,200 and monies for future sales of closed buildings.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Includes the following department(s)</a:t>
            </a:r>
          </a:p>
          <a:p>
            <a:pPr marL="45720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6902 – Other Fund Transfers</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1660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25420" y="54740"/>
            <a:ext cx="9144000" cy="957263"/>
          </a:xfrm>
        </p:spPr>
        <p:txBody>
          <a:bodyPr>
            <a:normAutofit/>
          </a:bodyPr>
          <a:lstStyle/>
          <a:p>
            <a:pPr algn="ctr"/>
            <a:r>
              <a:rPr lang="en-US" sz="4400">
                <a:latin typeface="Helvetica" panose="020B0604020202020204" pitchFamily="34" charset="0"/>
                <a:cs typeface="Helvetica" panose="020B0604020202020204" pitchFamily="34" charset="0"/>
              </a:rPr>
              <a:t>Other Fund Transfers</a:t>
            </a:r>
            <a:endParaRPr lang="en-US" sz="4400" spc="-150">
              <a:latin typeface="Helvetica" panose="020B0604020202020204" pitchFamily="34" charset="0"/>
              <a:ea typeface="Helvetica" charset="0"/>
              <a:cs typeface="Helvetica" panose="020B0604020202020204" pitchFamily="34" charset="0"/>
            </a:endParaRPr>
          </a:p>
        </p:txBody>
      </p:sp>
      <p:pic>
        <p:nvPicPr>
          <p:cNvPr id="7" name="Picture 6">
            <a:extLst>
              <a:ext uri="{FF2B5EF4-FFF2-40B4-BE49-F238E27FC236}">
                <a16:creationId xmlns:a16="http://schemas.microsoft.com/office/drawing/2014/main" id="{035CE5A7-2AAE-5B66-31A1-3C418A32B01D}"/>
              </a:ext>
            </a:extLst>
          </p:cNvPr>
          <p:cNvPicPr>
            <a:picLocks noChangeAspect="1"/>
          </p:cNvPicPr>
          <p:nvPr/>
        </p:nvPicPr>
        <p:blipFill>
          <a:blip r:embed="rId4"/>
          <a:stretch>
            <a:fillRect/>
          </a:stretch>
        </p:blipFill>
        <p:spPr>
          <a:xfrm>
            <a:off x="136105" y="1625607"/>
            <a:ext cx="11877968" cy="1311564"/>
          </a:xfrm>
          <a:prstGeom prst="rect">
            <a:avLst/>
          </a:prstGeom>
        </p:spPr>
      </p:pic>
      <p:sp>
        <p:nvSpPr>
          <p:cNvPr id="2" name="Slide Number Placeholder 1"/>
          <p:cNvSpPr>
            <a:spLocks noGrp="1"/>
          </p:cNvSpPr>
          <p:nvPr>
            <p:ph type="sldNum" sz="quarter" idx="12"/>
          </p:nvPr>
        </p:nvSpPr>
        <p:spPr/>
        <p:txBody>
          <a:bodyPr/>
          <a:lstStyle/>
          <a:p>
            <a:fld id="{5E9A5FAA-B7F0-42B3-B57A-1A592F13DCAC}" type="slidenum">
              <a:rPr lang="en-US" smtClean="0"/>
              <a:t>17</a:t>
            </a:fld>
            <a:endParaRPr lang="en-US"/>
          </a:p>
        </p:txBody>
      </p:sp>
    </p:spTree>
    <p:extLst>
      <p:ext uri="{BB962C8B-B14F-4D97-AF65-F5344CB8AC3E}">
        <p14:creationId xmlns:p14="http://schemas.microsoft.com/office/powerpoint/2010/main" val="2344851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63418"/>
            <a:ext cx="9144000" cy="957263"/>
          </a:xfrm>
        </p:spPr>
        <p:txBody>
          <a:bodyPr>
            <a:normAutofit/>
          </a:bodyPr>
          <a:lstStyle/>
          <a:p>
            <a:pPr algn="ctr"/>
            <a:r>
              <a:rPr lang="en-US" sz="4400" spc="-150">
                <a:latin typeface="Helvetica" charset="0"/>
                <a:ea typeface="Helvetica" charset="0"/>
                <a:cs typeface="Helvetica" charset="0"/>
              </a:rPr>
              <a:t>Debt Service</a:t>
            </a: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63381"/>
            <a:ext cx="10515600" cy="48557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Debt Service provides for the payment of principal and interest on debt incurred to finance construction, renovation and the annual Major Maintenance Program costs.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Includes the following department(s)</a:t>
            </a:r>
          </a:p>
          <a:p>
            <a:pPr marL="45720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6904 – Debt Service – Principal</a:t>
            </a:r>
          </a:p>
          <a:p>
            <a:pPr marL="45720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6905 – Debt Service – Interest </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3230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07132" y="54740"/>
            <a:ext cx="9144000" cy="957263"/>
          </a:xfrm>
        </p:spPr>
        <p:txBody>
          <a:bodyPr>
            <a:normAutofit/>
          </a:bodyPr>
          <a:lstStyle/>
          <a:p>
            <a:pPr algn="ctr"/>
            <a:r>
              <a:rPr lang="en-US" sz="4400" spc="-150">
                <a:latin typeface="Helvetica" charset="0"/>
                <a:ea typeface="Helvetica" charset="0"/>
                <a:cs typeface="Helvetica" charset="0"/>
              </a:rPr>
              <a:t>Debt Service</a:t>
            </a:r>
          </a:p>
        </p:txBody>
      </p:sp>
      <p:pic>
        <p:nvPicPr>
          <p:cNvPr id="7" name="Picture 6">
            <a:extLst>
              <a:ext uri="{FF2B5EF4-FFF2-40B4-BE49-F238E27FC236}">
                <a16:creationId xmlns:a16="http://schemas.microsoft.com/office/drawing/2014/main" id="{6489204D-1D3E-2E14-2A97-4837B940BFCA}"/>
              </a:ext>
            </a:extLst>
          </p:cNvPr>
          <p:cNvPicPr>
            <a:picLocks noChangeAspect="1"/>
          </p:cNvPicPr>
          <p:nvPr/>
        </p:nvPicPr>
        <p:blipFill>
          <a:blip r:embed="rId4"/>
          <a:stretch>
            <a:fillRect/>
          </a:stretch>
        </p:blipFill>
        <p:spPr>
          <a:xfrm>
            <a:off x="213195" y="1570182"/>
            <a:ext cx="11797494" cy="1708728"/>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8185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52852" y="25441"/>
            <a:ext cx="9144000" cy="957263"/>
          </a:xfrm>
        </p:spPr>
        <p:txBody>
          <a:bodyPr>
            <a:normAutofit/>
          </a:bodyPr>
          <a:lstStyle/>
          <a:p>
            <a:pPr algn="ctr"/>
            <a:r>
              <a:rPr lang="en-US" sz="4400" spc="-150">
                <a:latin typeface="Helvetica" charset="0"/>
                <a:ea typeface="Helvetica" charset="0"/>
                <a:cs typeface="Helvetica" charset="0"/>
              </a:rPr>
              <a:t>Intersystem Payments</a:t>
            </a: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63381"/>
            <a:ext cx="10515600" cy="48557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The Intersystem payment includes the transfer of this revenue to the Special Education program along with the funding of the program beyond State allocations. The revenues for Special Education appear in the State Subsidy Revenue Section of the budget book under Other Program Subsidies.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Includes the following department(s)</a:t>
            </a:r>
          </a:p>
          <a:p>
            <a:pPr marL="45720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6907 – Intersystem Payments</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82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33980" y="54740"/>
            <a:ext cx="9144000" cy="957263"/>
          </a:xfrm>
        </p:spPr>
        <p:txBody>
          <a:bodyPr>
            <a:normAutofit/>
          </a:bodyPr>
          <a:lstStyle/>
          <a:p>
            <a:pPr algn="ctr"/>
            <a:r>
              <a:rPr lang="en-US" sz="4400" spc="-150">
                <a:latin typeface="Helvetica" charset="0"/>
                <a:ea typeface="Helvetica" charset="0"/>
                <a:cs typeface="Helvetica" charset="0"/>
              </a:rPr>
              <a:t>Intersystem Payments</a:t>
            </a:r>
          </a:p>
        </p:txBody>
      </p:sp>
      <p:pic>
        <p:nvPicPr>
          <p:cNvPr id="8" name="Picture 7">
            <a:extLst>
              <a:ext uri="{FF2B5EF4-FFF2-40B4-BE49-F238E27FC236}">
                <a16:creationId xmlns:a16="http://schemas.microsoft.com/office/drawing/2014/main" id="{2935FC36-D6EA-7790-880F-8975AAC2AC34}"/>
              </a:ext>
            </a:extLst>
          </p:cNvPr>
          <p:cNvPicPr>
            <a:picLocks noChangeAspect="1"/>
          </p:cNvPicPr>
          <p:nvPr/>
        </p:nvPicPr>
        <p:blipFill>
          <a:blip r:embed="rId4"/>
          <a:stretch>
            <a:fillRect/>
          </a:stretch>
        </p:blipFill>
        <p:spPr>
          <a:xfrm>
            <a:off x="358473" y="1588655"/>
            <a:ext cx="11570411" cy="1681018"/>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7808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pPr algn="ctr"/>
            <a:r>
              <a:rPr lang="en-US" sz="4400" spc="-150">
                <a:latin typeface="Helvetica" charset="0"/>
                <a:ea typeface="Helvetica" charset="0"/>
                <a:cs typeface="Helvetica" charset="0"/>
              </a:rPr>
              <a:t>Tax Refunds and Contingencies</a:t>
            </a: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63381"/>
            <a:ext cx="10515600" cy="48557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Appropriations for contingencies and payments of refunds to taxpayers.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Includes the following department(s)</a:t>
            </a:r>
          </a:p>
          <a:p>
            <a:pPr marL="45720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6906 – Tax Refunds</a:t>
            </a:r>
          </a:p>
          <a:p>
            <a:pPr marL="45720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6908 – Contingencies </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7285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pPr algn="ctr"/>
            <a:r>
              <a:rPr lang="en-US" sz="4400">
                <a:latin typeface="Helvetica" panose="020B0604020202020204" pitchFamily="34" charset="0"/>
                <a:cs typeface="Helvetica" panose="020B0604020202020204" pitchFamily="34" charset="0"/>
              </a:rPr>
              <a:t>Tax Refunds and Contingencies</a:t>
            </a:r>
            <a:endParaRPr lang="en-US" sz="4400" spc="-150">
              <a:latin typeface="Helvetica" panose="020B0604020202020204" pitchFamily="34" charset="0"/>
              <a:ea typeface="Helvetica" charset="0"/>
              <a:cs typeface="Helvetica" panose="020B0604020202020204" pitchFamily="34" charset="0"/>
            </a:endParaRPr>
          </a:p>
        </p:txBody>
      </p:sp>
      <p:pic>
        <p:nvPicPr>
          <p:cNvPr id="7" name="Picture 6">
            <a:extLst>
              <a:ext uri="{FF2B5EF4-FFF2-40B4-BE49-F238E27FC236}">
                <a16:creationId xmlns:a16="http://schemas.microsoft.com/office/drawing/2014/main" id="{7FEED453-5EE5-9660-3078-864F6D042F50}"/>
              </a:ext>
            </a:extLst>
          </p:cNvPr>
          <p:cNvPicPr>
            <a:picLocks noChangeAspect="1"/>
          </p:cNvPicPr>
          <p:nvPr/>
        </p:nvPicPr>
        <p:blipFill>
          <a:blip r:embed="rId4"/>
          <a:stretch>
            <a:fillRect/>
          </a:stretch>
        </p:blipFill>
        <p:spPr>
          <a:xfrm>
            <a:off x="330765" y="1644079"/>
            <a:ext cx="11562057" cy="1690254"/>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90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72562"/>
            <a:ext cx="9144000" cy="957263"/>
          </a:xfrm>
        </p:spPr>
        <p:txBody>
          <a:bodyPr>
            <a:noAutofit/>
          </a:bodyPr>
          <a:lstStyle/>
          <a:p>
            <a:pPr algn="ctr"/>
            <a:r>
              <a:rPr lang="en-US" sz="4400" spc="-150">
                <a:latin typeface="Helvetica" charset="0"/>
                <a:ea typeface="Helvetica" charset="0"/>
                <a:cs typeface="Helvetica" charset="0"/>
              </a:rPr>
              <a:t>Charter School Payments</a:t>
            </a: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61316"/>
            <a:ext cx="10515600" cy="48557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Tuition payments for district residents who attend charter schools, brick and mortar and cyber.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Includes the following department(s)</a:t>
            </a:r>
          </a:p>
          <a:p>
            <a:pPr marL="45720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6909 – Charter School Payments</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9554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0556" y="34729"/>
            <a:ext cx="9144000" cy="957263"/>
          </a:xfrm>
        </p:spPr>
        <p:txBody>
          <a:bodyPr>
            <a:normAutofit/>
          </a:bodyPr>
          <a:lstStyle/>
          <a:p>
            <a:pPr algn="ctr"/>
            <a:r>
              <a:rPr lang="en-US" sz="4400">
                <a:latin typeface="Helvetica" panose="020B0604020202020204" pitchFamily="34" charset="0"/>
                <a:cs typeface="Helvetica" panose="020B0604020202020204" pitchFamily="34" charset="0"/>
              </a:rPr>
              <a:t>Charter School Payments</a:t>
            </a:r>
            <a:endParaRPr lang="en-US" sz="4400" spc="-150">
              <a:latin typeface="Helvetica" panose="020B0604020202020204" pitchFamily="34" charset="0"/>
              <a:ea typeface="Helvetica" charset="0"/>
              <a:cs typeface="Helvetica" panose="020B0604020202020204" pitchFamily="34" charset="0"/>
            </a:endParaRPr>
          </a:p>
        </p:txBody>
      </p:sp>
      <p:graphicFrame>
        <p:nvGraphicFramePr>
          <p:cNvPr id="7" name="Object 6">
            <a:extLst>
              <a:ext uri="{FF2B5EF4-FFF2-40B4-BE49-F238E27FC236}">
                <a16:creationId xmlns:a16="http://schemas.microsoft.com/office/drawing/2014/main" id="{A8D33211-DB17-4DA2-2B0C-92F32DD9CA05}"/>
              </a:ext>
            </a:extLst>
          </p:cNvPr>
          <p:cNvGraphicFramePr>
            <a:graphicFrameLocks noChangeAspect="1"/>
          </p:cNvGraphicFramePr>
          <p:nvPr/>
        </p:nvGraphicFramePr>
        <p:xfrm>
          <a:off x="171426" y="1551710"/>
          <a:ext cx="11749976" cy="1265382"/>
        </p:xfrm>
        <a:graphic>
          <a:graphicData uri="http://schemas.openxmlformats.org/presentationml/2006/ole">
            <mc:AlternateContent xmlns:mc="http://schemas.openxmlformats.org/markup-compatibility/2006">
              <mc:Choice xmlns:v="urn:schemas-microsoft-com:vml" Requires="v">
                <p:oleObj name="Worksheet" r:id="rId4" imgW="4953071" imgH="533227" progId="Excel.Sheet.12">
                  <p:embed/>
                </p:oleObj>
              </mc:Choice>
              <mc:Fallback>
                <p:oleObj name="Worksheet" r:id="rId4" imgW="4953071" imgH="533227" progId="Excel.Sheet.12">
                  <p:embed/>
                  <p:pic>
                    <p:nvPicPr>
                      <p:cNvPr id="7" name="Object 6">
                        <a:extLst>
                          <a:ext uri="{FF2B5EF4-FFF2-40B4-BE49-F238E27FC236}">
                            <a16:creationId xmlns:a16="http://schemas.microsoft.com/office/drawing/2014/main" id="{A8D33211-DB17-4DA2-2B0C-92F32DD9CA05}"/>
                          </a:ext>
                        </a:extLst>
                      </p:cNvPr>
                      <p:cNvPicPr/>
                      <p:nvPr/>
                    </p:nvPicPr>
                    <p:blipFill>
                      <a:blip r:embed="rId5"/>
                      <a:stretch>
                        <a:fillRect/>
                      </a:stretch>
                    </p:blipFill>
                    <p:spPr>
                      <a:xfrm>
                        <a:off x="171426" y="1551710"/>
                        <a:ext cx="11749976" cy="1265382"/>
                      </a:xfrm>
                      <a:prstGeom prst="rect">
                        <a:avLst/>
                      </a:prstGeom>
                    </p:spPr>
                  </p:pic>
                </p:oleObj>
              </mc:Fallback>
            </mc:AlternateContent>
          </a:graphicData>
        </a:graphic>
      </p:graphicFrame>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7339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54740"/>
            <a:ext cx="9144000" cy="957263"/>
          </a:xfrm>
        </p:spPr>
        <p:txBody>
          <a:bodyPr>
            <a:noAutofit/>
          </a:bodyPr>
          <a:lstStyle/>
          <a:p>
            <a:pPr algn="ctr"/>
            <a:r>
              <a:rPr lang="en-US" sz="3600" spc="-150">
                <a:latin typeface="Helvetica" charset="0"/>
                <a:ea typeface="Helvetica" charset="0"/>
                <a:cs typeface="Helvetica" charset="0"/>
              </a:rPr>
              <a:t>Instructional Units Represent 4% of the Budget</a:t>
            </a:r>
          </a:p>
        </p:txBody>
      </p:sp>
      <p:graphicFrame>
        <p:nvGraphicFramePr>
          <p:cNvPr id="7" name="Chart 6">
            <a:extLst>
              <a:ext uri="{FF2B5EF4-FFF2-40B4-BE49-F238E27FC236}">
                <a16:creationId xmlns:a16="http://schemas.microsoft.com/office/drawing/2014/main" id="{AD9478C7-4B5F-25E8-C1C5-A2C3A1C55231}"/>
              </a:ext>
            </a:extLst>
          </p:cNvPr>
          <p:cNvGraphicFramePr>
            <a:graphicFrameLocks noGrp="1"/>
          </p:cNvGraphicFramePr>
          <p:nvPr>
            <p:extLst>
              <p:ext uri="{D42A27DB-BD31-4B8C-83A1-F6EECF244321}">
                <p14:modId xmlns:p14="http://schemas.microsoft.com/office/powerpoint/2010/main" val="1269864878"/>
              </p:ext>
            </p:extLst>
          </p:nvPr>
        </p:nvGraphicFramePr>
        <p:xfrm>
          <a:off x="201569" y="766564"/>
          <a:ext cx="11928822" cy="5558417"/>
        </p:xfrm>
        <a:graphic>
          <a:graphicData uri="http://schemas.openxmlformats.org/drawingml/2006/chart">
            <c:chart xmlns:c="http://schemas.openxmlformats.org/drawingml/2006/chart" xmlns:r="http://schemas.openxmlformats.org/officeDocument/2006/relationships" r:id="rId4"/>
          </a:graphicData>
        </a:graphic>
      </p:graphicFrame>
      <p:sp>
        <p:nvSpPr>
          <p:cNvPr id="2" name="Slide Number Placeholder 1"/>
          <p:cNvSpPr>
            <a:spLocks noGrp="1"/>
          </p:cNvSpPr>
          <p:nvPr>
            <p:ph type="sldNum" sz="quarter" idx="12"/>
          </p:nvPr>
        </p:nvSpPr>
        <p:spPr/>
        <p:txBody>
          <a:bodyPr/>
          <a:lstStyle/>
          <a:p>
            <a:fld id="{5E9A5FAA-B7F0-42B3-B57A-1A592F13DCAC}" type="slidenum">
              <a:rPr lang="en-US" smtClean="0"/>
              <a:t>26</a:t>
            </a:fld>
            <a:endParaRPr lang="en-US"/>
          </a:p>
        </p:txBody>
      </p:sp>
    </p:spTree>
    <p:extLst>
      <p:ext uri="{BB962C8B-B14F-4D97-AF65-F5344CB8AC3E}">
        <p14:creationId xmlns:p14="http://schemas.microsoft.com/office/powerpoint/2010/main" val="17891127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r>
              <a:rPr lang="en-US" sz="3200">
                <a:latin typeface="Helvetica"/>
                <a:cs typeface="Helvetica"/>
              </a:rPr>
              <a:t>Office of School Performance: </a:t>
            </a:r>
            <a:br>
              <a:rPr lang="en-US" sz="3200">
                <a:latin typeface="Helvetica"/>
                <a:cs typeface="Helvetica"/>
              </a:rPr>
            </a:br>
            <a:r>
              <a:rPr lang="en-US" sz="3200">
                <a:latin typeface="Helvetica"/>
                <a:cs typeface="Helvetica"/>
              </a:rPr>
              <a:t>Reporting Departments</a:t>
            </a:r>
            <a:endParaRPr lang="en-US" sz="3200" spc="-150">
              <a:latin typeface="Helvetica"/>
              <a:ea typeface="Helvetica" charset="0"/>
              <a:cs typeface="Helvetica"/>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63381"/>
            <a:ext cx="10515600" cy="485570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3200">
                <a:latin typeface="Arial"/>
                <a:cs typeface="Arial"/>
              </a:rPr>
              <a:t>Office of School Performance</a:t>
            </a:r>
          </a:p>
          <a:p>
            <a:pPr marL="342900" indent="-342900" algn="l">
              <a:buFont typeface="Arial" panose="020B0604020202020204" pitchFamily="34" charset="0"/>
              <a:buChar char="•"/>
            </a:pPr>
            <a:r>
              <a:rPr lang="en-US" sz="3200">
                <a:latin typeface="Arial"/>
                <a:cs typeface="Arial"/>
              </a:rPr>
              <a:t>Office of Professional Development</a:t>
            </a:r>
            <a:endParaRPr lang="en-US" sz="320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27</a:t>
            </a:fld>
            <a:endParaRPr lang="en-US"/>
          </a:p>
        </p:txBody>
      </p:sp>
    </p:spTree>
    <p:extLst>
      <p:ext uri="{BB962C8B-B14F-4D97-AF65-F5344CB8AC3E}">
        <p14:creationId xmlns:p14="http://schemas.microsoft.com/office/powerpoint/2010/main" val="16622834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54740"/>
            <a:ext cx="9144000" cy="957263"/>
          </a:xfrm>
        </p:spPr>
        <p:txBody>
          <a:bodyPr>
            <a:noAutofit/>
          </a:bodyPr>
          <a:lstStyle/>
          <a:p>
            <a:r>
              <a:rPr lang="en-US" sz="3600">
                <a:latin typeface="Helvetica"/>
                <a:cs typeface="Helvetica"/>
              </a:rPr>
              <a:t>Office of School Performance</a:t>
            </a:r>
            <a:endParaRPr lang="en-US" sz="3600" spc="-150">
              <a:latin typeface="Helvetica"/>
              <a:ea typeface="Helvetica" charset="0"/>
              <a:cs typeface="Helvetica"/>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452947"/>
            <a:ext cx="11111947" cy="4966141"/>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fontAlgn="base">
              <a:buFont typeface="Arial" panose="020B0604020202020204" pitchFamily="34" charset="0"/>
              <a:buChar char="•"/>
            </a:pPr>
            <a:r>
              <a:rPr lang="en-US" sz="2000" b="1" i="0" dirty="0">
                <a:solidFill>
                  <a:srgbClr val="000000"/>
                </a:solidFill>
                <a:effectLst/>
                <a:latin typeface="Arial"/>
                <a:cs typeface="Arial"/>
              </a:rPr>
              <a:t>Services Provided</a:t>
            </a:r>
            <a:endParaRPr lang="en-US" sz="2800" dirty="0">
              <a:latin typeface="Arial"/>
              <a:cs typeface="Calibri" panose="020F0502020204030204"/>
            </a:endParaRPr>
          </a:p>
          <a:p>
            <a:pPr marL="742950" lvl="1" indent="-285750" algn="l" fontAlgn="base">
              <a:buFont typeface="Arial" panose="020B0604020202020204" pitchFamily="34" charset="0"/>
              <a:buChar char="•"/>
            </a:pPr>
            <a:r>
              <a:rPr lang="en-US" sz="1800" b="0" i="0" dirty="0">
                <a:solidFill>
                  <a:srgbClr val="000000"/>
                </a:solidFill>
                <a:effectLst/>
                <a:latin typeface="Arial"/>
                <a:cs typeface="Times New Roman"/>
              </a:rPr>
              <a:t>Support to all 57 school sites. </a:t>
            </a:r>
          </a:p>
          <a:p>
            <a:pPr marL="742950" lvl="1" indent="-285750" algn="l" fontAlgn="base">
              <a:buFont typeface="Arial" panose="020B0604020202020204" pitchFamily="34" charset="0"/>
              <a:buChar char="•"/>
            </a:pPr>
            <a:r>
              <a:rPr lang="en-US" sz="1800" b="0" i="0" dirty="0">
                <a:solidFill>
                  <a:srgbClr val="000000"/>
                </a:solidFill>
                <a:effectLst/>
                <a:latin typeface="Arial"/>
                <a:cs typeface="Times New Roman"/>
              </a:rPr>
              <a:t>Support supervision and evaluation to all principals </a:t>
            </a:r>
          </a:p>
          <a:p>
            <a:pPr marL="742950" lvl="1" indent="-285750" algn="l" fontAlgn="base">
              <a:buFont typeface="Arial" panose="020B0604020202020204" pitchFamily="34" charset="0"/>
              <a:buChar char="•"/>
            </a:pPr>
            <a:r>
              <a:rPr lang="en-US" sz="1800" b="0" i="0" dirty="0">
                <a:solidFill>
                  <a:srgbClr val="000000"/>
                </a:solidFill>
                <a:effectLst/>
                <a:latin typeface="Arial"/>
                <a:cs typeface="Times New Roman"/>
              </a:rPr>
              <a:t>Provide professional development to school leaders through network structure </a:t>
            </a:r>
          </a:p>
          <a:p>
            <a:pPr marL="742950" lvl="1" indent="-285750" algn="l" fontAlgn="base">
              <a:buFont typeface="Arial" panose="020B0604020202020204" pitchFamily="34" charset="0"/>
              <a:buChar char="•"/>
            </a:pPr>
            <a:r>
              <a:rPr lang="en-US" sz="1800" b="0" i="0" dirty="0">
                <a:solidFill>
                  <a:srgbClr val="000000"/>
                </a:solidFill>
                <a:effectLst/>
                <a:latin typeface="Arial"/>
                <a:cs typeface="Times New Roman"/>
              </a:rPr>
              <a:t>Compliance monitoring of mandated local, state, and federal requirements </a:t>
            </a:r>
          </a:p>
          <a:p>
            <a:pPr marL="742950" lvl="1" indent="-285750" algn="l" fontAlgn="base">
              <a:buFont typeface="Arial" panose="020B0604020202020204" pitchFamily="34" charset="0"/>
              <a:buChar char="•"/>
            </a:pPr>
            <a:r>
              <a:rPr lang="en-US" sz="1800" b="0" i="0" dirty="0">
                <a:solidFill>
                  <a:srgbClr val="000000"/>
                </a:solidFill>
                <a:effectLst/>
                <a:latin typeface="Arial"/>
                <a:cs typeface="Times New Roman"/>
              </a:rPr>
              <a:t>Onboarding support for all new school-based administrators </a:t>
            </a:r>
          </a:p>
          <a:p>
            <a:pPr marL="742950" lvl="1" indent="-285750" algn="l" fontAlgn="base">
              <a:buFont typeface="Arial" panose="020B0604020202020204" pitchFamily="34" charset="0"/>
              <a:buChar char="•"/>
            </a:pPr>
            <a:r>
              <a:rPr lang="en-US" sz="1800" b="0" i="0" dirty="0">
                <a:solidFill>
                  <a:srgbClr val="000000"/>
                </a:solidFill>
                <a:effectLst/>
                <a:latin typeface="Arial"/>
                <a:cs typeface="Times New Roman"/>
              </a:rPr>
              <a:t>Mediate, problem solve, and resolve school-based parent issues and concerns </a:t>
            </a:r>
          </a:p>
          <a:p>
            <a:pPr marL="742950" lvl="1" indent="-285750" algn="l" fontAlgn="base">
              <a:buFont typeface="Arial" panose="020B0604020202020204" pitchFamily="34" charset="0"/>
              <a:buChar char="•"/>
            </a:pPr>
            <a:r>
              <a:rPr lang="en-US" sz="1800" b="0" i="0" dirty="0">
                <a:solidFill>
                  <a:srgbClr val="000000"/>
                </a:solidFill>
                <a:effectLst/>
                <a:latin typeface="Arial"/>
                <a:cs typeface="Times New Roman"/>
              </a:rPr>
              <a:t>Liaise with community partners and organizations to provide support and services to schools </a:t>
            </a:r>
          </a:p>
          <a:p>
            <a:pPr marL="742950" lvl="1" indent="-285750" algn="l" fontAlgn="base">
              <a:buFont typeface="Arial" panose="020B0604020202020204" pitchFamily="34" charset="0"/>
              <a:buChar char="•"/>
            </a:pPr>
            <a:r>
              <a:rPr lang="en-US" sz="1800" b="0" i="0" dirty="0">
                <a:solidFill>
                  <a:srgbClr val="000000"/>
                </a:solidFill>
                <a:effectLst/>
                <a:latin typeface="Arial"/>
                <a:cs typeface="Times New Roman"/>
              </a:rPr>
              <a:t>Plan, organize and facilitate High School Commencements </a:t>
            </a:r>
            <a:endParaRPr lang="en-US" sz="1800" b="1" i="0" dirty="0">
              <a:solidFill>
                <a:srgbClr val="000000"/>
              </a:solidFill>
              <a:effectLst/>
              <a:latin typeface="Arial"/>
              <a:cs typeface="Times New Roman"/>
            </a:endParaRPr>
          </a:p>
          <a:p>
            <a:pPr marL="342900" indent="-342900" algn="just">
              <a:buFont typeface="Arial" panose="020B0604020202020204" pitchFamily="34" charset="0"/>
              <a:buChar char="•"/>
            </a:pPr>
            <a:r>
              <a:rPr lang="en-US" sz="2000" b="1" dirty="0">
                <a:solidFill>
                  <a:srgbClr val="000000"/>
                </a:solidFill>
                <a:latin typeface="Arial"/>
                <a:cs typeface="Arial"/>
              </a:rPr>
              <a:t>Staffing</a:t>
            </a:r>
          </a:p>
          <a:p>
            <a:pPr marL="742950" lvl="1" indent="-285750" algn="just">
              <a:buFont typeface="Arial" panose="020B0604020202020204" pitchFamily="34" charset="0"/>
              <a:buChar char="•"/>
            </a:pPr>
            <a:r>
              <a:rPr lang="en-US" sz="1800" dirty="0">
                <a:solidFill>
                  <a:srgbClr val="000000"/>
                </a:solidFill>
                <a:latin typeface="Arial"/>
                <a:cs typeface="Arial"/>
              </a:rPr>
              <a:t>3.0 Assistant Superintendents</a:t>
            </a:r>
          </a:p>
          <a:p>
            <a:pPr marL="742950" lvl="1" indent="-285750" algn="just">
              <a:buFont typeface="Arial" panose="020B0604020202020204" pitchFamily="34" charset="0"/>
              <a:buChar char="•"/>
            </a:pPr>
            <a:r>
              <a:rPr lang="en-US" sz="1800" dirty="0">
                <a:solidFill>
                  <a:srgbClr val="000000"/>
                </a:solidFill>
                <a:latin typeface="Arial"/>
                <a:cs typeface="Arial"/>
              </a:rPr>
              <a:t>1.0 Secretary</a:t>
            </a:r>
          </a:p>
          <a:p>
            <a:pPr marL="742950" lvl="1" indent="-285750" algn="just">
              <a:buFont typeface="Arial" panose="020B0604020202020204" pitchFamily="34" charset="0"/>
              <a:buChar char="•"/>
            </a:pPr>
            <a:r>
              <a:rPr lang="en-US" sz="1800" dirty="0">
                <a:solidFill>
                  <a:srgbClr val="000000"/>
                </a:solidFill>
                <a:latin typeface="Arial"/>
                <a:cs typeface="Arial"/>
              </a:rPr>
              <a:t>1.0 Project Manager</a:t>
            </a:r>
          </a:p>
          <a:p>
            <a:pPr algn="just" fontAlgn="base"/>
            <a:endParaRPr lang="en-US" sz="2400" dirty="0">
              <a:solidFill>
                <a:srgbClr val="000000"/>
              </a:solidFill>
              <a:latin typeface="Arial" panose="020B0604020202020204" pitchFamily="34" charset="0"/>
              <a:cs typeface="Arial" panose="020B0604020202020204" pitchFamily="34" charset="0"/>
            </a:endParaRPr>
          </a:p>
          <a:p>
            <a:pPr marL="285750" indent="-285750" algn="just" fontAlgn="base">
              <a:buFont typeface="Arial" panose="020B0604020202020204" pitchFamily="34" charset="0"/>
              <a:buChar char="•"/>
            </a:pPr>
            <a:endParaRPr lang="en-US" sz="1800" dirty="0">
              <a:solidFill>
                <a:srgbClr val="000000"/>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28</a:t>
            </a:fld>
            <a:endParaRPr lang="en-US"/>
          </a:p>
        </p:txBody>
      </p:sp>
    </p:spTree>
    <p:extLst>
      <p:ext uri="{BB962C8B-B14F-4D97-AF65-F5344CB8AC3E}">
        <p14:creationId xmlns:p14="http://schemas.microsoft.com/office/powerpoint/2010/main" val="1394046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54740"/>
            <a:ext cx="9144000" cy="957263"/>
          </a:xfrm>
        </p:spPr>
        <p:txBody>
          <a:bodyPr>
            <a:noAutofit/>
          </a:bodyPr>
          <a:lstStyle/>
          <a:p>
            <a:r>
              <a:rPr lang="en-US" sz="3600">
                <a:latin typeface="Helvetica"/>
                <a:cs typeface="Helvetica"/>
              </a:rPr>
              <a:t>Office of School Performance</a:t>
            </a:r>
            <a:endParaRPr lang="en-US" sz="3600" spc="-150">
              <a:latin typeface="Helvetica"/>
              <a:ea typeface="Helvetica" charset="0"/>
              <a:cs typeface="Helvetica"/>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135731" y="1446994"/>
            <a:ext cx="11909665" cy="4966141"/>
          </a:xfrm>
          <a:prstGeom prst="rect">
            <a:avLst/>
          </a:prstGeom>
        </p:spPr>
        <p:txBody>
          <a:bodyPr vert="horz" lIns="91440" tIns="45720" rIns="91440" bIns="45720" rtlCol="0" anchor="t">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fontAlgn="base">
              <a:buFont typeface="Arial" panose="020B0604020202020204" pitchFamily="34" charset="0"/>
              <a:buChar char="•"/>
            </a:pPr>
            <a:r>
              <a:rPr lang="en-US" sz="2200" b="1" dirty="0">
                <a:solidFill>
                  <a:srgbClr val="000000"/>
                </a:solidFill>
                <a:latin typeface="Arial"/>
                <a:cs typeface="Arial"/>
              </a:rPr>
              <a:t>Department Goals</a:t>
            </a:r>
          </a:p>
          <a:p>
            <a:pPr marL="742950" lvl="1" indent="-285750" algn="just" fontAlgn="base">
              <a:buFont typeface="Arial" panose="020B0604020202020204" pitchFamily="34" charset="0"/>
              <a:buChar char="•"/>
            </a:pPr>
            <a:r>
              <a:rPr lang="en-US" sz="1800" b="0" i="0" dirty="0">
                <a:solidFill>
                  <a:srgbClr val="000000"/>
                </a:solidFill>
                <a:effectLst/>
                <a:latin typeface="Arial"/>
                <a:cs typeface="Times New Roman"/>
              </a:rPr>
              <a:t>The Office of School Performance will use an equity lens for </a:t>
            </a:r>
            <a:r>
              <a:rPr lang="en-US" sz="1800" dirty="0">
                <a:solidFill>
                  <a:srgbClr val="000000"/>
                </a:solidFill>
                <a:latin typeface="Arial"/>
                <a:cs typeface="Times New Roman"/>
              </a:rPr>
              <a:t>decision-making</a:t>
            </a:r>
            <a:r>
              <a:rPr lang="en-US" sz="1800" b="0" i="0" dirty="0">
                <a:solidFill>
                  <a:srgbClr val="000000"/>
                </a:solidFill>
                <a:effectLst/>
                <a:latin typeface="Arial"/>
                <a:cs typeface="Times New Roman"/>
              </a:rPr>
              <a:t>, professional development</a:t>
            </a:r>
            <a:r>
              <a:rPr lang="en-US" sz="1800" dirty="0">
                <a:solidFill>
                  <a:srgbClr val="000000"/>
                </a:solidFill>
                <a:latin typeface="Arial"/>
                <a:cs typeface="Times New Roman"/>
              </a:rPr>
              <a:t>,</a:t>
            </a:r>
            <a:r>
              <a:rPr lang="en-US" sz="1800" b="0" i="0" dirty="0">
                <a:solidFill>
                  <a:srgbClr val="000000"/>
                </a:solidFill>
                <a:effectLst/>
                <a:latin typeface="Arial"/>
                <a:cs typeface="Times New Roman"/>
              </a:rPr>
              <a:t> data analysis and progress monitoring. </a:t>
            </a:r>
          </a:p>
          <a:p>
            <a:pPr marL="742950" lvl="1" indent="-285750" algn="just" fontAlgn="base">
              <a:buFont typeface="Arial" panose="020B0604020202020204" pitchFamily="34" charset="0"/>
              <a:buChar char="•"/>
            </a:pPr>
            <a:r>
              <a:rPr lang="en-US" sz="1800" b="0" i="0" dirty="0">
                <a:solidFill>
                  <a:srgbClr val="000000"/>
                </a:solidFill>
                <a:effectLst/>
                <a:latin typeface="Arial"/>
                <a:cs typeface="Times New Roman"/>
              </a:rPr>
              <a:t>All Assistant </a:t>
            </a:r>
            <a:r>
              <a:rPr lang="en-US" sz="1800" dirty="0">
                <a:solidFill>
                  <a:srgbClr val="000000"/>
                </a:solidFill>
                <a:latin typeface="Arial"/>
                <a:cs typeface="Times New Roman"/>
              </a:rPr>
              <a:t>Superintendents</a:t>
            </a:r>
            <a:r>
              <a:rPr lang="en-US" sz="1800" b="0" i="0" dirty="0">
                <a:solidFill>
                  <a:srgbClr val="000000"/>
                </a:solidFill>
                <a:effectLst/>
                <a:latin typeface="Arial"/>
                <a:cs typeface="Times New Roman"/>
              </a:rPr>
              <a:t> will receive professional development, differentiated support, coaching, and feedback to directly support the District’s Theory of Action and Strategic Plan </a:t>
            </a:r>
          </a:p>
          <a:p>
            <a:pPr marL="742950" lvl="1" indent="-285750" algn="just" fontAlgn="base">
              <a:buFont typeface="Arial" panose="020B0604020202020204" pitchFamily="34" charset="0"/>
              <a:buChar char="•"/>
            </a:pPr>
            <a:r>
              <a:rPr lang="en-US" sz="1800" b="0" i="0" dirty="0">
                <a:solidFill>
                  <a:srgbClr val="000000"/>
                </a:solidFill>
                <a:effectLst/>
                <a:latin typeface="Arial"/>
                <a:cs typeface="Times New Roman"/>
              </a:rPr>
              <a:t>All principals will receive differentiated support, coaching and feedback to develop and enhance instructional leadership </a:t>
            </a:r>
            <a:r>
              <a:rPr lang="en-US" sz="1800" dirty="0">
                <a:solidFill>
                  <a:srgbClr val="000000"/>
                </a:solidFill>
                <a:latin typeface="Arial"/>
                <a:cs typeface="Times New Roman"/>
              </a:rPr>
              <a:t>skills, to</a:t>
            </a:r>
            <a:r>
              <a:rPr lang="en-US" sz="1800" b="0" i="0" dirty="0">
                <a:solidFill>
                  <a:srgbClr val="000000"/>
                </a:solidFill>
                <a:effectLst/>
                <a:latin typeface="Arial"/>
                <a:cs typeface="Times New Roman"/>
              </a:rPr>
              <a:t> increase outcomes for all students and eliminate racial disparity from the Assistant Superintendent of Instructional Leadership. </a:t>
            </a:r>
          </a:p>
          <a:p>
            <a:pPr marL="742950" lvl="1" indent="-285750" algn="just" fontAlgn="base">
              <a:buFont typeface="Arial" panose="020B0604020202020204" pitchFamily="34" charset="0"/>
              <a:buChar char="•"/>
            </a:pPr>
            <a:r>
              <a:rPr lang="en-US" sz="1800" b="0" i="0" dirty="0">
                <a:solidFill>
                  <a:srgbClr val="000000"/>
                </a:solidFill>
                <a:effectLst/>
                <a:latin typeface="Arial"/>
                <a:cs typeface="Times New Roman"/>
              </a:rPr>
              <a:t>All schools will implement with fidelity the school improvement plan and progress monitoring of the plan based on current student and staff data. </a:t>
            </a:r>
          </a:p>
          <a:p>
            <a:pPr marL="742950" lvl="1" indent="-285750" algn="just" fontAlgn="base">
              <a:buFont typeface="Arial" panose="020B0604020202020204" pitchFamily="34" charset="0"/>
              <a:buChar char="•"/>
            </a:pPr>
            <a:r>
              <a:rPr lang="en-US" sz="1800" b="0" i="0" dirty="0">
                <a:solidFill>
                  <a:srgbClr val="000000"/>
                </a:solidFill>
                <a:effectLst/>
                <a:latin typeface="Arial"/>
                <a:cs typeface="Times New Roman"/>
              </a:rPr>
              <a:t>Assistant Superintendents will provide support while schools are operating in an in-person, e-learning or hybrid environment. Differentiated support and supervision will be provided either in person or virtually. </a:t>
            </a:r>
          </a:p>
          <a:p>
            <a:pPr marL="742950" marR="0" lvl="1" indent="-285750" algn="just" fontAlgn="base">
              <a:lnSpc>
                <a:spcPct val="100000"/>
              </a:lnSpc>
              <a:spcAft>
                <a:spcPts val="0"/>
              </a:spcAft>
              <a:buFont typeface="Arial" panose="020B0604020202020204" pitchFamily="34" charset="0"/>
              <a:buChar char="•"/>
            </a:pPr>
            <a:r>
              <a:rPr lang="en-US" sz="1800" dirty="0">
                <a:solidFill>
                  <a:srgbClr val="000000"/>
                </a:solidFill>
                <a:latin typeface="Arial"/>
                <a:cs typeface="Times New Roman"/>
              </a:rPr>
              <a:t>In collaboration with various departments (i.e. Student Support Services, C&amp;I, Professional Development, we support all schools in the implementation of MTSS, PBIS, Restorative Practices and PLC.</a:t>
            </a:r>
          </a:p>
          <a:p>
            <a:pPr marL="742950" lvl="1" indent="-285750" algn="just" fontAlgn="base">
              <a:buFont typeface="Arial" panose="020B0604020202020204" pitchFamily="34" charset="0"/>
              <a:buChar char="•"/>
            </a:pPr>
            <a:r>
              <a:rPr lang="en-US" sz="1800" b="0" i="0" dirty="0">
                <a:solidFill>
                  <a:srgbClr val="000000"/>
                </a:solidFill>
                <a:effectLst/>
                <a:latin typeface="Arial"/>
                <a:cs typeface="Times New Roman"/>
              </a:rPr>
              <a:t>Revise the evaluation and support structure for Assistant Superintendents to be in line with the Model Principal Supervisor Standards (Council of Chief State School Officers, 2015). </a:t>
            </a:r>
          </a:p>
          <a:p>
            <a:pPr marL="742950" lvl="1" indent="-285750" algn="just" fontAlgn="base">
              <a:buFont typeface="Arial" panose="020B0604020202020204" pitchFamily="34" charset="0"/>
              <a:buChar char="•"/>
            </a:pPr>
            <a:r>
              <a:rPr lang="en-US" sz="1800" b="0" i="0" dirty="0">
                <a:solidFill>
                  <a:srgbClr val="000000"/>
                </a:solidFill>
                <a:effectLst/>
                <a:latin typeface="Arial"/>
                <a:cs typeface="Times New Roman"/>
              </a:rPr>
              <a:t>The Office of School Performance will lead the rebound for School Leaders to rebuild agency, accelerate learning recovery and rethink schools. </a:t>
            </a:r>
          </a:p>
          <a:p>
            <a:pPr marL="742950" lvl="1" indent="-285750" algn="just" fontAlgn="base">
              <a:buFont typeface="Arial" panose="020B0604020202020204" pitchFamily="34" charset="0"/>
              <a:buChar char="•"/>
            </a:pPr>
            <a:endParaRPr lang="en-US" sz="2400" dirty="0">
              <a:solidFill>
                <a:srgbClr val="000000"/>
              </a:solidFill>
              <a:latin typeface="Helvetica"/>
              <a:cs typeface="Arial" panose="020B0604020202020204" pitchFamily="34" charset="0"/>
            </a:endParaRPr>
          </a:p>
          <a:p>
            <a:pPr marL="285750" indent="-285750" algn="just" fontAlgn="base">
              <a:buFont typeface="Arial" panose="020B0604020202020204" pitchFamily="34" charset="0"/>
              <a:buChar char="•"/>
            </a:pPr>
            <a:endParaRPr lang="en-US" sz="1800" dirty="0">
              <a:solidFill>
                <a:srgbClr val="000000"/>
              </a:solidFill>
              <a:latin typeface="Helvetica"/>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29</a:t>
            </a:fld>
            <a:endParaRPr lang="en-US"/>
          </a:p>
        </p:txBody>
      </p:sp>
    </p:spTree>
    <p:extLst>
      <p:ext uri="{BB962C8B-B14F-4D97-AF65-F5344CB8AC3E}">
        <p14:creationId xmlns:p14="http://schemas.microsoft.com/office/powerpoint/2010/main" val="2127998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88844" y="54740"/>
            <a:ext cx="9144000" cy="957263"/>
          </a:xfrm>
        </p:spPr>
        <p:txBody>
          <a:bodyPr>
            <a:noAutofit/>
          </a:bodyPr>
          <a:lstStyle/>
          <a:p>
            <a:pPr algn="ctr"/>
            <a:r>
              <a:rPr lang="en-US" sz="3600">
                <a:latin typeface="Helvetica" panose="020B0604020202020204" pitchFamily="34" charset="0"/>
                <a:cs typeface="Helvetica" panose="020B0604020202020204" pitchFamily="34" charset="0"/>
              </a:rPr>
              <a:t>Office of School Performance</a:t>
            </a:r>
            <a:endParaRPr lang="en-US" sz="3600" spc="-150">
              <a:latin typeface="Helvetica" panose="020B0604020202020204" pitchFamily="34" charset="0"/>
              <a:ea typeface="Helvetica" charset="0"/>
              <a:cs typeface="Helvetica" panose="020B0604020202020204" pitchFamily="34" charset="0"/>
            </a:endParaRPr>
          </a:p>
        </p:txBody>
      </p:sp>
      <p:sp>
        <p:nvSpPr>
          <p:cNvPr id="2" name="Slide Number Placeholder 1"/>
          <p:cNvSpPr>
            <a:spLocks noGrp="1"/>
          </p:cNvSpPr>
          <p:nvPr>
            <p:ph type="sldNum" sz="quarter" idx="12"/>
          </p:nvPr>
        </p:nvSpPr>
        <p:spPr/>
        <p:txBody>
          <a:bodyPr/>
          <a:lstStyle/>
          <a:p>
            <a:fld id="{5E9A5FAA-B7F0-42B3-B57A-1A592F13DCAC}" type="slidenum">
              <a:rPr lang="en-US" smtClean="0"/>
              <a:t>30</a:t>
            </a:fld>
            <a:endParaRPr lang="en-US"/>
          </a:p>
        </p:txBody>
      </p:sp>
      <p:pic>
        <p:nvPicPr>
          <p:cNvPr id="8" name="Picture 7">
            <a:extLst>
              <a:ext uri="{FF2B5EF4-FFF2-40B4-BE49-F238E27FC236}">
                <a16:creationId xmlns:a16="http://schemas.microsoft.com/office/drawing/2014/main" id="{1ED19137-B80E-4527-3348-5DD37F2B8ADE}"/>
              </a:ext>
            </a:extLst>
          </p:cNvPr>
          <p:cNvPicPr>
            <a:picLocks noChangeAspect="1"/>
          </p:cNvPicPr>
          <p:nvPr/>
        </p:nvPicPr>
        <p:blipFill>
          <a:blip r:embed="rId4"/>
          <a:stretch>
            <a:fillRect/>
          </a:stretch>
        </p:blipFill>
        <p:spPr>
          <a:xfrm>
            <a:off x="425848" y="1536970"/>
            <a:ext cx="11585942" cy="2752928"/>
          </a:xfrm>
          <a:prstGeom prst="rect">
            <a:avLst/>
          </a:prstGeom>
        </p:spPr>
      </p:pic>
    </p:spTree>
    <p:extLst>
      <p:ext uri="{BB962C8B-B14F-4D97-AF65-F5344CB8AC3E}">
        <p14:creationId xmlns:p14="http://schemas.microsoft.com/office/powerpoint/2010/main" val="42903783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61996" y="34585"/>
            <a:ext cx="9144000" cy="957263"/>
          </a:xfrm>
        </p:spPr>
        <p:txBody>
          <a:bodyPr>
            <a:normAutofit/>
          </a:bodyPr>
          <a:lstStyle/>
          <a:p>
            <a:pPr algn="ctr"/>
            <a:r>
              <a:rPr lang="en-US" sz="4400">
                <a:latin typeface="Helvetica" panose="020B0604020202020204" pitchFamily="34" charset="0"/>
                <a:cs typeface="Helvetica" panose="020B0604020202020204" pitchFamily="34" charset="0"/>
              </a:rPr>
              <a:t>Office of Professional Development</a:t>
            </a:r>
            <a:endParaRPr lang="en-US" sz="4400" spc="-150">
              <a:latin typeface="Helvetica" panose="020B0604020202020204" pitchFamily="34" charset="0"/>
              <a:ea typeface="Helvetica" charset="0"/>
              <a:cs typeface="Helvetica" panose="020B0604020202020204" pitchFamily="34" charset="0"/>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242887" y="1479492"/>
            <a:ext cx="11843145" cy="4831074"/>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just" fontAlgn="base">
              <a:buFont typeface="Arial" panose="020B0604020202020204" pitchFamily="34" charset="0"/>
              <a:buChar char="•"/>
            </a:pPr>
            <a:r>
              <a:rPr lang="en-US" sz="1800" b="1" dirty="0">
                <a:solidFill>
                  <a:srgbClr val="000000"/>
                </a:solidFill>
                <a:latin typeface="Arial"/>
                <a:cs typeface="Arial"/>
              </a:rPr>
              <a:t>Services Provided </a:t>
            </a:r>
            <a:r>
              <a:rPr lang="en-US" sz="2000" dirty="0">
                <a:solidFill>
                  <a:srgbClr val="000000"/>
                </a:solidFill>
                <a:latin typeface="Arial"/>
                <a:cs typeface="Arial"/>
              </a:rPr>
              <a:t> </a:t>
            </a:r>
            <a:endParaRPr lang="en-US" sz="2000" dirty="0">
              <a:latin typeface="Arial"/>
              <a:cs typeface="Calibri"/>
            </a:endParaRPr>
          </a:p>
          <a:p>
            <a:pPr marL="742950" lvl="1" indent="-285750" algn="just">
              <a:buFont typeface="Arial" panose="020B0604020202020204" pitchFamily="34" charset="0"/>
              <a:buChar char="•"/>
            </a:pPr>
            <a:r>
              <a:rPr lang="en-US" sz="1600" dirty="0">
                <a:latin typeface="Arial"/>
                <a:ea typeface="+mn-lt"/>
                <a:cs typeface="Arial"/>
              </a:rPr>
              <a:t>A Comprehensive system of support for professional learning to enhance the performance of all staff. </a:t>
            </a:r>
          </a:p>
          <a:p>
            <a:pPr marL="742950" lvl="1" indent="-285750" algn="just">
              <a:buFont typeface="Arial" panose="020B0604020202020204" pitchFamily="34" charset="0"/>
              <a:buChar char="•"/>
            </a:pPr>
            <a:r>
              <a:rPr lang="en-US" sz="1600" dirty="0">
                <a:latin typeface="Arial"/>
                <a:ea typeface="+mn-lt"/>
                <a:cs typeface="Arial"/>
              </a:rPr>
              <a:t>Professional Learning Support Systems for: </a:t>
            </a:r>
            <a:endParaRPr lang="en-US" sz="1600" dirty="0">
              <a:latin typeface="Arial"/>
              <a:cs typeface="Calibri"/>
            </a:endParaRPr>
          </a:p>
          <a:p>
            <a:pPr marL="1200150" lvl="2" indent="-285750" algn="just">
              <a:buFont typeface="Arial" panose="020B0604020202020204" pitchFamily="34" charset="0"/>
              <a:buChar char="•"/>
            </a:pPr>
            <a:r>
              <a:rPr lang="en-US" sz="1400" dirty="0">
                <a:latin typeface="Arial"/>
                <a:ea typeface="+mn-lt"/>
                <a:cs typeface="Arial"/>
              </a:rPr>
              <a:t>School and Central Office Leaders </a:t>
            </a:r>
          </a:p>
          <a:p>
            <a:pPr marL="1200150" lvl="2" indent="-285750" algn="just">
              <a:buFont typeface="Arial" panose="020B0604020202020204" pitchFamily="34" charset="0"/>
              <a:buChar char="•"/>
            </a:pPr>
            <a:r>
              <a:rPr lang="en-US" sz="1400" dirty="0">
                <a:latin typeface="Arial"/>
                <a:ea typeface="+mn-lt"/>
                <a:cs typeface="Arial"/>
              </a:rPr>
              <a:t>New Principals</a:t>
            </a:r>
          </a:p>
          <a:p>
            <a:pPr marL="1200150" lvl="2" indent="-285750" algn="just">
              <a:buFont typeface="Arial" panose="020B0604020202020204" pitchFamily="34" charset="0"/>
              <a:buChar char="•"/>
            </a:pPr>
            <a:r>
              <a:rPr lang="en-US" sz="1400" dirty="0">
                <a:latin typeface="Arial"/>
                <a:ea typeface="+mn-lt"/>
                <a:cs typeface="Arial"/>
              </a:rPr>
              <a:t>Instructional Teacher Leaders</a:t>
            </a:r>
          </a:p>
          <a:p>
            <a:pPr marL="1200150" lvl="2" indent="-285750" algn="just">
              <a:buFont typeface="Arial" panose="020B0604020202020204" pitchFamily="34" charset="0"/>
              <a:buChar char="•"/>
            </a:pPr>
            <a:r>
              <a:rPr lang="en-US" sz="1400" dirty="0">
                <a:latin typeface="Arial"/>
                <a:ea typeface="+mn-lt"/>
                <a:cs typeface="Arial"/>
              </a:rPr>
              <a:t>New Teachers</a:t>
            </a:r>
          </a:p>
          <a:p>
            <a:pPr marL="1200150" lvl="2" indent="-285750" algn="just">
              <a:buFont typeface="Arial" panose="020B0604020202020204" pitchFamily="34" charset="0"/>
              <a:buChar char="•"/>
            </a:pPr>
            <a:r>
              <a:rPr lang="en-US" sz="1400" dirty="0">
                <a:latin typeface="Arial"/>
                <a:ea typeface="+mn-lt"/>
                <a:cs typeface="Arial"/>
              </a:rPr>
              <a:t>Aspiring Principals</a:t>
            </a:r>
          </a:p>
          <a:p>
            <a:pPr marL="742950" lvl="1" indent="-285750" algn="just">
              <a:buFont typeface="Arial,Sans-Serif" panose="020B0604020202020204" pitchFamily="34" charset="0"/>
              <a:buChar char="•"/>
            </a:pPr>
            <a:r>
              <a:rPr lang="en-US" sz="1600" dirty="0">
                <a:latin typeface="Arial"/>
                <a:ea typeface="+mn-lt"/>
                <a:cs typeface="Arial"/>
              </a:rPr>
              <a:t>Monitoring the utilization of the Professional Learning Management System</a:t>
            </a:r>
          </a:p>
          <a:p>
            <a:pPr marL="285750" indent="-285750" algn="just" fontAlgn="base">
              <a:buFont typeface="Arial" panose="020B0604020202020204" pitchFamily="34" charset="0"/>
              <a:buChar char="•"/>
            </a:pPr>
            <a:r>
              <a:rPr lang="en-US" sz="1800" b="1" dirty="0">
                <a:solidFill>
                  <a:srgbClr val="000000"/>
                </a:solidFill>
                <a:latin typeface="Arial"/>
                <a:cs typeface="Arial"/>
              </a:rPr>
              <a:t>Staffing</a:t>
            </a:r>
          </a:p>
          <a:p>
            <a:pPr marL="742950" lvl="1" indent="-285750" algn="just">
              <a:buFont typeface="Arial" panose="020B0604020202020204" pitchFamily="34" charset="0"/>
              <a:buChar char="•"/>
            </a:pPr>
            <a:r>
              <a:rPr lang="en-US" sz="1600" dirty="0">
                <a:solidFill>
                  <a:srgbClr val="000000"/>
                </a:solidFill>
                <a:latin typeface="Arial"/>
                <a:cs typeface="Arial"/>
              </a:rPr>
              <a:t>Assistant Superintendent for Professional Development and Special Programming</a:t>
            </a:r>
          </a:p>
          <a:p>
            <a:pPr marL="742950" lvl="1" indent="-285750" algn="just">
              <a:buFont typeface="Arial" panose="020B0604020202020204" pitchFamily="34" charset="0"/>
              <a:buChar char="•"/>
            </a:pPr>
            <a:r>
              <a:rPr lang="en-US" sz="1600" dirty="0">
                <a:solidFill>
                  <a:srgbClr val="000000"/>
                </a:solidFill>
                <a:latin typeface="Arial"/>
                <a:cs typeface="Arial"/>
              </a:rPr>
              <a:t>Coordinator of Instructional Effectiveness</a:t>
            </a:r>
          </a:p>
          <a:p>
            <a:pPr marL="742950" lvl="1" indent="-285750" algn="just">
              <a:buFont typeface="Arial" panose="020B0604020202020204" pitchFamily="34" charset="0"/>
              <a:buChar char="•"/>
            </a:pPr>
            <a:r>
              <a:rPr lang="en-US" sz="1600" dirty="0">
                <a:solidFill>
                  <a:srgbClr val="000000"/>
                </a:solidFill>
                <a:latin typeface="Arial"/>
                <a:cs typeface="Arial"/>
              </a:rPr>
              <a:t>Teacher Support Liaison</a:t>
            </a:r>
          </a:p>
          <a:p>
            <a:pPr marL="285750" indent="-285750" algn="just" fontAlgn="base">
              <a:buFont typeface="Arial" panose="020B0604020202020204" pitchFamily="34" charset="0"/>
              <a:buChar char="•"/>
            </a:pPr>
            <a:r>
              <a:rPr lang="en-US" sz="1800" b="1" dirty="0">
                <a:solidFill>
                  <a:srgbClr val="000000"/>
                </a:solidFill>
                <a:latin typeface="Arial"/>
                <a:cs typeface="Arial"/>
              </a:rPr>
              <a:t>Department Goals</a:t>
            </a:r>
          </a:p>
          <a:p>
            <a:pPr marL="742950" lvl="1" indent="-285750" algn="just">
              <a:buFont typeface="Arial" panose="020B0604020202020204" pitchFamily="34" charset="0"/>
              <a:buChar char="•"/>
            </a:pPr>
            <a:r>
              <a:rPr lang="en-US" sz="1600" dirty="0">
                <a:latin typeface="Arial"/>
                <a:ea typeface="+mn-lt"/>
                <a:cs typeface="+mn-lt"/>
              </a:rPr>
              <a:t>Pittsburgh Public Schools strives to establish a culture of professional learning that enhances teacher content knowledge, instructional effectiveness, and cultural relevance to positively impact student outcomes through a coherent and relevant system of support. High-quality instruction is at the core of our work. We believe in the persistent pursuit of excellence in teaching and expertise in content to ensure that every child has a great teacher. </a:t>
            </a:r>
            <a:endParaRPr lang="en-US" sz="1600" b="1" dirty="0">
              <a:solidFill>
                <a:srgbClr val="000000"/>
              </a:solidFill>
              <a:latin typeface="Arial"/>
              <a:cs typeface="Arial"/>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31</a:t>
            </a:fld>
            <a:endParaRPr lang="en-US" dirty="0"/>
          </a:p>
        </p:txBody>
      </p:sp>
    </p:spTree>
    <p:extLst>
      <p:ext uri="{BB962C8B-B14F-4D97-AF65-F5344CB8AC3E}">
        <p14:creationId xmlns:p14="http://schemas.microsoft.com/office/powerpoint/2010/main" val="37593036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25420" y="54740"/>
            <a:ext cx="9144000" cy="957263"/>
          </a:xfrm>
        </p:spPr>
        <p:txBody>
          <a:bodyPr>
            <a:normAutofit/>
          </a:bodyPr>
          <a:lstStyle/>
          <a:p>
            <a:pPr algn="ctr"/>
            <a:r>
              <a:rPr lang="en-US" sz="4400">
                <a:latin typeface="Helvetica" panose="020B0604020202020204" pitchFamily="34" charset="0"/>
                <a:cs typeface="Helvetica" panose="020B0604020202020204" pitchFamily="34" charset="0"/>
              </a:rPr>
              <a:t>Office of Professional Development</a:t>
            </a:r>
            <a:endParaRPr lang="en-US" sz="4400" spc="-150">
              <a:latin typeface="Helvetica" panose="020B0604020202020204" pitchFamily="34" charset="0"/>
              <a:ea typeface="Helvetica" charset="0"/>
              <a:cs typeface="Helvetica" panose="020B0604020202020204" pitchFamily="34" charset="0"/>
            </a:endParaRPr>
          </a:p>
        </p:txBody>
      </p:sp>
      <p:sp>
        <p:nvSpPr>
          <p:cNvPr id="2" name="Slide Number Placeholder 1"/>
          <p:cNvSpPr>
            <a:spLocks noGrp="1"/>
          </p:cNvSpPr>
          <p:nvPr>
            <p:ph type="sldNum" sz="quarter" idx="12"/>
          </p:nvPr>
        </p:nvSpPr>
        <p:spPr/>
        <p:txBody>
          <a:bodyPr/>
          <a:lstStyle/>
          <a:p>
            <a:fld id="{5E9A5FAA-B7F0-42B3-B57A-1A592F13DCAC}" type="slidenum">
              <a:rPr lang="en-US" smtClean="0"/>
              <a:t>32</a:t>
            </a:fld>
            <a:endParaRPr lang="en-US"/>
          </a:p>
        </p:txBody>
      </p:sp>
      <p:pic>
        <p:nvPicPr>
          <p:cNvPr id="8" name="Picture 7">
            <a:extLst>
              <a:ext uri="{FF2B5EF4-FFF2-40B4-BE49-F238E27FC236}">
                <a16:creationId xmlns:a16="http://schemas.microsoft.com/office/drawing/2014/main" id="{9C41BB61-3A78-4394-3349-451769B472BE}"/>
              </a:ext>
            </a:extLst>
          </p:cNvPr>
          <p:cNvPicPr>
            <a:picLocks noChangeAspect="1"/>
          </p:cNvPicPr>
          <p:nvPr/>
        </p:nvPicPr>
        <p:blipFill>
          <a:blip r:embed="rId4"/>
          <a:stretch>
            <a:fillRect/>
          </a:stretch>
        </p:blipFill>
        <p:spPr>
          <a:xfrm>
            <a:off x="303029" y="1575876"/>
            <a:ext cx="11708761" cy="2782111"/>
          </a:xfrm>
          <a:prstGeom prst="rect">
            <a:avLst/>
          </a:prstGeom>
        </p:spPr>
      </p:pic>
    </p:spTree>
    <p:extLst>
      <p:ext uri="{BB962C8B-B14F-4D97-AF65-F5344CB8AC3E}">
        <p14:creationId xmlns:p14="http://schemas.microsoft.com/office/powerpoint/2010/main" val="40555503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r>
              <a:rPr lang="en-US" sz="3200">
                <a:latin typeface="Helvetica"/>
                <a:cs typeface="Helvetica"/>
              </a:rPr>
              <a:t>Chief Academic Officer: Reporting Departments</a:t>
            </a:r>
            <a:endParaRPr lang="en-US" sz="3200" spc="-150">
              <a:latin typeface="Helvetica"/>
              <a:ea typeface="Helvetica" charset="0"/>
              <a:cs typeface="Helvetica"/>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63381"/>
            <a:ext cx="10515600" cy="485570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3200">
                <a:latin typeface="Arial"/>
                <a:cs typeface="Arial"/>
              </a:rPr>
              <a:t>Curriculum and Instruction</a:t>
            </a:r>
            <a:endParaRPr lang="en-US" sz="320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3200">
                <a:latin typeface="Arial"/>
                <a:cs typeface="Arial"/>
              </a:rPr>
              <a:t>Career and Technical Education</a:t>
            </a:r>
            <a:endParaRPr lang="en-US" sz="320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3200">
                <a:latin typeface="Arial"/>
                <a:cs typeface="Arial"/>
              </a:rPr>
              <a:t>Library Services</a:t>
            </a:r>
          </a:p>
        </p:txBody>
      </p:sp>
      <p:sp>
        <p:nvSpPr>
          <p:cNvPr id="7" name="Slide Number Placeholder 6"/>
          <p:cNvSpPr>
            <a:spLocks noGrp="1"/>
          </p:cNvSpPr>
          <p:nvPr>
            <p:ph type="sldNum" sz="quarter" idx="12"/>
          </p:nvPr>
        </p:nvSpPr>
        <p:spPr/>
        <p:txBody>
          <a:bodyPr/>
          <a:lstStyle/>
          <a:p>
            <a:fld id="{5E9A5FAA-B7F0-42B3-B57A-1A592F13DCAC}" type="slidenum">
              <a:rPr lang="en-US" smtClean="0"/>
              <a:t>33</a:t>
            </a:fld>
            <a:endParaRPr lang="en-US"/>
          </a:p>
        </p:txBody>
      </p:sp>
    </p:spTree>
    <p:extLst>
      <p:ext uri="{BB962C8B-B14F-4D97-AF65-F5344CB8AC3E}">
        <p14:creationId xmlns:p14="http://schemas.microsoft.com/office/powerpoint/2010/main" val="1139200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63418"/>
            <a:ext cx="9144000" cy="957263"/>
          </a:xfrm>
        </p:spPr>
        <p:txBody>
          <a:bodyPr>
            <a:normAutofit/>
          </a:bodyPr>
          <a:lstStyle/>
          <a:p>
            <a:r>
              <a:rPr lang="en-US" sz="4400" spc="-150">
                <a:latin typeface="Helvetica"/>
                <a:cs typeface="Helvetica"/>
              </a:rPr>
              <a:t>Curriculum and Instruction</a:t>
            </a:r>
            <a:endParaRPr lang="en-US"/>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309879" y="1573541"/>
            <a:ext cx="11257280" cy="478458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buChar char="•"/>
            </a:pPr>
            <a:endParaRPr lang="en-US" sz="1200">
              <a:latin typeface="Calibri"/>
              <a:cs typeface="Calibri"/>
            </a:endParaRPr>
          </a:p>
          <a:p>
            <a:pPr algn="just">
              <a:buChar char="•"/>
            </a:pPr>
            <a:endParaRPr lang="en-US" sz="1100">
              <a:solidFill>
                <a:srgbClr val="000000"/>
              </a:solidFill>
              <a:latin typeface="Calibri"/>
              <a:cs typeface="Calibri"/>
            </a:endParaRPr>
          </a:p>
          <a:p>
            <a:pPr algn="just">
              <a:buChar char="•"/>
            </a:pPr>
            <a:endParaRPr lang="en-US">
              <a:solidFill>
                <a:srgbClr val="000000"/>
              </a:solidFill>
              <a:latin typeface="Calibri"/>
              <a:cs typeface="Calibri"/>
            </a:endParaRPr>
          </a:p>
          <a:p>
            <a:pPr marL="285750" indent="-285750" algn="just">
              <a:buChar char="•"/>
            </a:pPr>
            <a:endParaRPr lang="en-US" sz="1100" b="1">
              <a:solidFill>
                <a:srgbClr val="000000"/>
              </a:solidFill>
              <a:latin typeface="Times New Roman"/>
              <a:cs typeface="Arial" panose="020B0604020202020204" pitchFamily="34" charset="0"/>
            </a:endParaRPr>
          </a:p>
          <a:p>
            <a:pPr marL="742950" lvl="1" indent="-285750" algn="just">
              <a:buChar char="•"/>
            </a:pPr>
            <a:endParaRPr lang="en-US" sz="2400">
              <a:solidFill>
                <a:srgbClr val="000000"/>
              </a:solidFill>
              <a:latin typeface="Arial" panose="020B0604020202020204" pitchFamily="34" charset="0"/>
              <a:cs typeface="Arial" panose="020B0604020202020204" pitchFamily="34" charset="0"/>
            </a:endParaRPr>
          </a:p>
          <a:p>
            <a:pPr marL="742950" lvl="1" indent="-285750" algn="just">
              <a:buChar char="•"/>
            </a:pPr>
            <a:endParaRPr lang="en-US" sz="2400">
              <a:solidFill>
                <a:srgbClr val="000000"/>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34</a:t>
            </a:fld>
            <a:endParaRPr lang="en-US"/>
          </a:p>
        </p:txBody>
      </p:sp>
      <p:sp>
        <p:nvSpPr>
          <p:cNvPr id="8" name="TextBox 7">
            <a:extLst>
              <a:ext uri="{FF2B5EF4-FFF2-40B4-BE49-F238E27FC236}">
                <a16:creationId xmlns:a16="http://schemas.microsoft.com/office/drawing/2014/main" id="{11B240C5-18A2-C310-0EE0-80D09780E7FC}"/>
              </a:ext>
            </a:extLst>
          </p:cNvPr>
          <p:cNvSpPr txBox="1"/>
          <p:nvPr/>
        </p:nvSpPr>
        <p:spPr>
          <a:xfrm>
            <a:off x="591819" y="1750060"/>
            <a:ext cx="11011535"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r>
              <a:rPr lang="en-US" sz="1600" b="1" dirty="0">
                <a:latin typeface="Arial"/>
                <a:cs typeface="Times New Roman"/>
              </a:rPr>
              <a:t>Services Provided</a:t>
            </a:r>
            <a:r>
              <a:rPr lang="en-US" sz="1600" dirty="0">
                <a:latin typeface="Arial"/>
                <a:cs typeface="Times New Roman"/>
              </a:rPr>
              <a:t>​</a:t>
            </a:r>
          </a:p>
          <a:p>
            <a:pPr marL="742950" lvl="1" indent="-285750">
              <a:buFont typeface="Arial" panose="020B0604020202020204" pitchFamily="34" charset="0"/>
              <a:buChar char="•"/>
            </a:pPr>
            <a:r>
              <a:rPr lang="en-US" sz="1400" dirty="0">
                <a:latin typeface="Arial"/>
                <a:cs typeface="Times New Roman"/>
              </a:rPr>
              <a:t>Provide direct support to schools in in ELA, Mathematics, Science, STEAM, Visual and Performing Arts, Social Studies, World Languages, Health and Physical Education including supports for Gifted and Talented Students, English Learners and their families to include but not limited to :​</a:t>
            </a:r>
          </a:p>
          <a:p>
            <a:pPr marL="1200150" lvl="2" indent="-285750">
              <a:buFont typeface="Arial" panose="020B0604020202020204" pitchFamily="34" charset="0"/>
              <a:buChar char="•"/>
            </a:pPr>
            <a:r>
              <a:rPr lang="en-US" sz="1400" dirty="0">
                <a:latin typeface="Arial"/>
                <a:cs typeface="Times New Roman"/>
              </a:rPr>
              <a:t>Adopting curriculum materials to support core instructional programs​</a:t>
            </a:r>
          </a:p>
          <a:p>
            <a:pPr marL="1200150" lvl="2" indent="-285750">
              <a:buFont typeface="Arial"/>
              <a:buChar char="•"/>
            </a:pPr>
            <a:r>
              <a:rPr lang="en-US" sz="1400" dirty="0">
                <a:latin typeface="Arial"/>
                <a:cs typeface="Times New Roman"/>
              </a:rPr>
              <a:t>Monitoring student progress and implementing related improvement plans </a:t>
            </a:r>
          </a:p>
          <a:p>
            <a:pPr marL="1200150" lvl="2" indent="-285750">
              <a:buFont typeface="Arial"/>
              <a:buChar char="•"/>
            </a:pPr>
            <a:r>
              <a:rPr lang="en-US" sz="1400" dirty="0">
                <a:latin typeface="Arial"/>
                <a:cs typeface="Times New Roman"/>
              </a:rPr>
              <a:t>Designing and updating PA standards-aligned curriculum​</a:t>
            </a:r>
            <a:endParaRPr lang="en-US" dirty="0">
              <a:latin typeface="Arial"/>
              <a:cs typeface="Arial"/>
            </a:endParaRPr>
          </a:p>
          <a:p>
            <a:pPr marL="1200150" lvl="2" indent="-285750">
              <a:buFont typeface="Arial"/>
              <a:buChar char="•"/>
            </a:pPr>
            <a:r>
              <a:rPr lang="en-US" sz="1400" dirty="0">
                <a:latin typeface="Arial"/>
                <a:cs typeface="Times New Roman"/>
              </a:rPr>
              <a:t>Implementing effective coaching and teacher support models​</a:t>
            </a:r>
          </a:p>
          <a:p>
            <a:pPr marL="1200150" lvl="2" indent="-285750">
              <a:buFont typeface="Arial"/>
              <a:buChar char="•"/>
            </a:pPr>
            <a:r>
              <a:rPr lang="en-US" sz="1400" dirty="0">
                <a:latin typeface="Arial"/>
                <a:cs typeface="Times New Roman"/>
              </a:rPr>
              <a:t>Developing, coordinating, and facilitating professional learning​</a:t>
            </a:r>
          </a:p>
          <a:p>
            <a:pPr marL="1200150" lvl="2" indent="-285750">
              <a:buFont typeface="Arial"/>
              <a:buChar char="•"/>
            </a:pPr>
            <a:r>
              <a:rPr lang="en-US" sz="1400" dirty="0">
                <a:latin typeface="Arial"/>
                <a:cs typeface="Times New Roman"/>
              </a:rPr>
              <a:t>Utilizing a continuous improvement cycle ​that includes on-going data analysis </a:t>
            </a:r>
            <a:endParaRPr lang="en-US" sz="1400" b="1" dirty="0">
              <a:latin typeface="Arial"/>
              <a:cs typeface="Times New Roman"/>
            </a:endParaRPr>
          </a:p>
          <a:p>
            <a:pPr marL="285750" indent="-285750" algn="just">
              <a:buFont typeface="Arial" panose="020B0604020202020204" pitchFamily="34" charset="0"/>
              <a:buChar char="•"/>
            </a:pPr>
            <a:r>
              <a:rPr lang="en-US" sz="1600" b="1" dirty="0">
                <a:latin typeface="Arial"/>
                <a:cs typeface="Times New Roman"/>
              </a:rPr>
              <a:t>Staffing</a:t>
            </a:r>
            <a:r>
              <a:rPr lang="en-US" sz="1600" dirty="0">
                <a:latin typeface="Arial"/>
                <a:cs typeface="Times New Roman"/>
              </a:rPr>
              <a:t>​</a:t>
            </a:r>
            <a:endParaRPr lang="en-US" sz="1600" dirty="0">
              <a:latin typeface="Arial"/>
              <a:cs typeface="Calibri"/>
            </a:endParaRPr>
          </a:p>
          <a:p>
            <a:pPr marL="742950" lvl="1" indent="-285750">
              <a:buFont typeface="Arial"/>
              <a:buChar char="•"/>
            </a:pPr>
            <a:r>
              <a:rPr lang="en-US" sz="1400" dirty="0">
                <a:latin typeface="Arial"/>
                <a:cs typeface="Times New Roman"/>
              </a:rPr>
              <a:t>Chief Academic Officer ​</a:t>
            </a:r>
          </a:p>
          <a:p>
            <a:pPr marL="742950" lvl="1" indent="-285750">
              <a:buFont typeface="Arial"/>
              <a:buChar char="•"/>
            </a:pPr>
            <a:r>
              <a:rPr lang="en-US" sz="1400" dirty="0">
                <a:latin typeface="Arial"/>
                <a:cs typeface="Times New Roman"/>
              </a:rPr>
              <a:t>Executive Secretary </a:t>
            </a:r>
          </a:p>
          <a:p>
            <a:pPr marL="742950" lvl="1" indent="-285750">
              <a:buFont typeface="Arial"/>
              <a:buChar char="•"/>
            </a:pPr>
            <a:r>
              <a:rPr lang="en-US" sz="1400" dirty="0">
                <a:latin typeface="Arial"/>
                <a:cs typeface="Times New Roman"/>
              </a:rPr>
              <a:t>Executive Directors of CTE, ELA, and Math​</a:t>
            </a:r>
          </a:p>
          <a:p>
            <a:pPr marL="742950" lvl="1" indent="-285750">
              <a:buFont typeface="Arial"/>
              <a:buChar char="•"/>
            </a:pPr>
            <a:r>
              <a:rPr lang="en-US" sz="1400" dirty="0">
                <a:latin typeface="Arial"/>
                <a:cs typeface="Times New Roman"/>
              </a:rPr>
              <a:t>ELA, Math. Social Studies, Science Content Specialists​</a:t>
            </a:r>
          </a:p>
          <a:p>
            <a:pPr marL="742950" lvl="1" indent="-285750">
              <a:buFont typeface="Arial"/>
              <a:buChar char="•"/>
            </a:pPr>
            <a:r>
              <a:rPr lang="en-US" sz="1400" dirty="0">
                <a:latin typeface="Arial"/>
                <a:cs typeface="Times New Roman"/>
              </a:rPr>
              <a:t>ELA and Math Instructional Coaches ​</a:t>
            </a:r>
          </a:p>
          <a:p>
            <a:pPr marL="742950" lvl="1" indent="-285750">
              <a:buFont typeface="Arial"/>
              <a:buChar char="•"/>
            </a:pPr>
            <a:r>
              <a:rPr lang="en-US" sz="1400" dirty="0">
                <a:latin typeface="Arial"/>
                <a:cs typeface="Times New Roman"/>
              </a:rPr>
              <a:t>​Senior Program Officer, Arts Education English as Second Language Director ​World Language Curriculum Supervisor Physical Education, Health, and Wellness Coordinator </a:t>
            </a:r>
          </a:p>
        </p:txBody>
      </p:sp>
    </p:spTree>
    <p:extLst>
      <p:ext uri="{BB962C8B-B14F-4D97-AF65-F5344CB8AC3E}">
        <p14:creationId xmlns:p14="http://schemas.microsoft.com/office/powerpoint/2010/main" val="41960197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63418"/>
            <a:ext cx="9144000" cy="957263"/>
          </a:xfrm>
        </p:spPr>
        <p:txBody>
          <a:bodyPr>
            <a:normAutofit/>
          </a:bodyPr>
          <a:lstStyle/>
          <a:p>
            <a:r>
              <a:rPr lang="en-US" sz="4400" spc="-150">
                <a:latin typeface="Helvetica"/>
                <a:cs typeface="Helvetica"/>
              </a:rPr>
              <a:t>Curriculum and Instruction</a:t>
            </a:r>
            <a:endParaRPr lang="en-US"/>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309879" y="1573541"/>
            <a:ext cx="11257280" cy="478458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buChar char="•"/>
            </a:pPr>
            <a:endParaRPr lang="en-US" sz="1200">
              <a:latin typeface="Calibri"/>
              <a:cs typeface="Calibri"/>
            </a:endParaRPr>
          </a:p>
          <a:p>
            <a:pPr algn="just">
              <a:buChar char="•"/>
            </a:pPr>
            <a:endParaRPr lang="en-US" sz="1100">
              <a:solidFill>
                <a:srgbClr val="000000"/>
              </a:solidFill>
              <a:latin typeface="Calibri"/>
              <a:cs typeface="Calibri"/>
            </a:endParaRPr>
          </a:p>
          <a:p>
            <a:pPr algn="just">
              <a:buChar char="•"/>
            </a:pPr>
            <a:endParaRPr lang="en-US">
              <a:solidFill>
                <a:srgbClr val="000000"/>
              </a:solidFill>
              <a:latin typeface="Calibri"/>
              <a:cs typeface="Calibri"/>
            </a:endParaRPr>
          </a:p>
          <a:p>
            <a:pPr marL="285750" indent="-285750" algn="just">
              <a:buChar char="•"/>
            </a:pPr>
            <a:endParaRPr lang="en-US" sz="1100" b="1">
              <a:solidFill>
                <a:srgbClr val="000000"/>
              </a:solidFill>
              <a:latin typeface="Times New Roman"/>
              <a:cs typeface="Arial" panose="020B0604020202020204" pitchFamily="34" charset="0"/>
            </a:endParaRPr>
          </a:p>
          <a:p>
            <a:pPr marL="742950" lvl="1" indent="-285750" algn="just">
              <a:buChar char="•"/>
            </a:pPr>
            <a:endParaRPr lang="en-US" sz="2400">
              <a:solidFill>
                <a:srgbClr val="000000"/>
              </a:solidFill>
              <a:latin typeface="Arial" panose="020B0604020202020204" pitchFamily="34" charset="0"/>
              <a:cs typeface="Arial" panose="020B0604020202020204" pitchFamily="34" charset="0"/>
            </a:endParaRPr>
          </a:p>
          <a:p>
            <a:pPr marL="742950" lvl="1" indent="-285750" algn="just">
              <a:buChar char="•"/>
            </a:pPr>
            <a:endParaRPr lang="en-US" sz="2400">
              <a:solidFill>
                <a:srgbClr val="000000"/>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35</a:t>
            </a:fld>
            <a:endParaRPr lang="en-US"/>
          </a:p>
        </p:txBody>
      </p:sp>
      <p:sp>
        <p:nvSpPr>
          <p:cNvPr id="8" name="TextBox 7">
            <a:extLst>
              <a:ext uri="{FF2B5EF4-FFF2-40B4-BE49-F238E27FC236}">
                <a16:creationId xmlns:a16="http://schemas.microsoft.com/office/drawing/2014/main" id="{31B4BB15-6BCD-1C4D-03D5-A3DBE002FD63}"/>
              </a:ext>
            </a:extLst>
          </p:cNvPr>
          <p:cNvSpPr txBox="1"/>
          <p:nvPr/>
        </p:nvSpPr>
        <p:spPr>
          <a:xfrm>
            <a:off x="474346" y="1412511"/>
            <a:ext cx="11407775" cy="51398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panose="020B0604020202020204" pitchFamily="34" charset="0"/>
              <a:buChar char="•"/>
            </a:pPr>
            <a:r>
              <a:rPr lang="en-US" sz="2000" b="1" dirty="0">
                <a:latin typeface="Arial"/>
                <a:cs typeface="Times New Roman"/>
              </a:rPr>
              <a:t>Department Goals</a:t>
            </a:r>
            <a:r>
              <a:rPr lang="en-US" sz="2000" dirty="0">
                <a:latin typeface="Arial"/>
                <a:cs typeface="Times New Roman"/>
              </a:rPr>
              <a:t>​</a:t>
            </a:r>
          </a:p>
          <a:p>
            <a:pPr marL="628650" lvl="1" indent="-171450">
              <a:buFont typeface="Arial"/>
              <a:buChar char="•"/>
            </a:pPr>
            <a:r>
              <a:rPr lang="en-US" sz="1400" dirty="0">
                <a:latin typeface="Arial"/>
                <a:cs typeface="Times New Roman"/>
              </a:rPr>
              <a:t>Update all outdated instructional resources to ensure that core text for the content area is aligned to current State or National Standards and ensure content reflects the demographics of Pittsburgh Public Schools.​</a:t>
            </a:r>
          </a:p>
          <a:p>
            <a:pPr marL="628650" lvl="1" indent="-171450">
              <a:buFont typeface="Arial"/>
              <a:buChar char="•"/>
            </a:pPr>
            <a:r>
              <a:rPr lang="en-US" sz="1400" dirty="0">
                <a:latin typeface="Arial"/>
                <a:cs typeface="Times New Roman"/>
              </a:rPr>
              <a:t>Adopt new core curriculum materials in ELA K-5, ELA 6th-12th grade (Novels), and update supplemental materials in math, social studies, and science.​</a:t>
            </a:r>
          </a:p>
          <a:p>
            <a:pPr marL="628650" lvl="1" indent="-171450">
              <a:buFont typeface="Arial"/>
              <a:buChar char="•"/>
            </a:pPr>
            <a:r>
              <a:rPr lang="en-US" sz="1400" dirty="0">
                <a:latin typeface="Arial"/>
                <a:cs typeface="Times New Roman"/>
              </a:rPr>
              <a:t>Launch a rich and robust summer program for K-12 students, and a summer institute for teachers in grades K-12. Summer programming will include opportunities for extended learning in math, ELA, and the arts. ​</a:t>
            </a:r>
          </a:p>
          <a:p>
            <a:pPr marL="628650" lvl="1" indent="-171450">
              <a:buFont typeface="Arial"/>
              <a:buChar char="•"/>
            </a:pPr>
            <a:r>
              <a:rPr lang="en-US" sz="1400" dirty="0">
                <a:latin typeface="Arial"/>
                <a:cs typeface="Times New Roman"/>
              </a:rPr>
              <a:t>Provide training on the Science of Reading, culturally relevant instruction, student engagement strategies, formative assessment processes, and progress monitoring across all grade levels. ​</a:t>
            </a:r>
          </a:p>
          <a:p>
            <a:pPr marL="628650" lvl="1" indent="-171450">
              <a:buFont typeface="Arial"/>
              <a:buChar char="•"/>
            </a:pPr>
            <a:r>
              <a:rPr lang="en-US" sz="1400" dirty="0">
                <a:latin typeface="Arial"/>
                <a:cs typeface="Times New Roman"/>
              </a:rPr>
              <a:t>Support teachers through data-informed, coordinated, and comprehensive professional development models. ​</a:t>
            </a:r>
          </a:p>
          <a:p>
            <a:pPr marL="628650" lvl="1" indent="-171450">
              <a:buFont typeface="Arial"/>
              <a:buChar char="•"/>
            </a:pPr>
            <a:r>
              <a:rPr lang="en-US" sz="1400" dirty="0">
                <a:latin typeface="Arial"/>
                <a:cs typeface="Times New Roman"/>
              </a:rPr>
              <a:t>Utilize academic literacy and mathematics coaches to support, model, and coach instructional strategies using evidenced-based instructional best practices. ​</a:t>
            </a:r>
          </a:p>
          <a:p>
            <a:pPr marL="628650" lvl="1" indent="-171450">
              <a:buFont typeface="Arial"/>
              <a:buChar char="•"/>
            </a:pPr>
            <a:r>
              <a:rPr lang="en-US" sz="1400" dirty="0">
                <a:latin typeface="Arial"/>
                <a:cs typeface="Times New Roman"/>
              </a:rPr>
              <a:t>Ensure curriculum and core materials are research and evidence-based, includes culturally relevant instructional strategies, and maintains alignment to Pennsylvania Core Standards (PA Core Standards).​</a:t>
            </a:r>
          </a:p>
          <a:p>
            <a:pPr marL="628650" lvl="1" indent="-171450">
              <a:buFont typeface="Arial"/>
              <a:buChar char="•"/>
            </a:pPr>
            <a:r>
              <a:rPr lang="en-US" sz="1400" dirty="0">
                <a:latin typeface="Arial"/>
                <a:cs typeface="Times New Roman"/>
              </a:rPr>
              <a:t>Conduct focused school visits that include review of instructional practices, implementation of curriculum, and formative assessment processes.​</a:t>
            </a:r>
          </a:p>
          <a:p>
            <a:pPr marL="628650" lvl="1" indent="-171450">
              <a:buFont typeface="Arial"/>
              <a:buChar char="•"/>
            </a:pPr>
            <a:r>
              <a:rPr lang="en-US" sz="1400" dirty="0">
                <a:latin typeface="Arial"/>
                <a:cs typeface="Times New Roman"/>
              </a:rPr>
              <a:t>Utilize professional learning communities and the continuous improvement cycle to support and strengthen instructional practices.​</a:t>
            </a:r>
          </a:p>
          <a:p>
            <a:pPr marL="628650" lvl="1" indent="-171450">
              <a:buFont typeface="Arial"/>
              <a:buChar char="•"/>
            </a:pPr>
            <a:r>
              <a:rPr lang="en-US" sz="1400" dirty="0">
                <a:latin typeface="Arial"/>
                <a:cs typeface="Times New Roman"/>
              </a:rPr>
              <a:t>Implement data-analysis protocols to inform planning, professional development, parent and community engagement efforts.​</a:t>
            </a:r>
          </a:p>
          <a:p>
            <a:pPr marL="628650" lvl="1" indent="-171450">
              <a:buFont typeface="Arial"/>
              <a:buChar char="•"/>
            </a:pPr>
            <a:r>
              <a:rPr lang="en-US" sz="1400" dirty="0">
                <a:latin typeface="Arial"/>
                <a:cs typeface="Times New Roman"/>
              </a:rPr>
              <a:t>Support schools district-wide with written and verbal translations as well as teacher and parent support.​</a:t>
            </a:r>
          </a:p>
          <a:p>
            <a:pPr marL="628650" lvl="1" indent="-171450">
              <a:buFont typeface="Arial"/>
              <a:buChar char="•"/>
            </a:pPr>
            <a:r>
              <a:rPr lang="en-US" sz="1400" dirty="0">
                <a:latin typeface="Arial"/>
                <a:cs typeface="Times New Roman"/>
              </a:rPr>
              <a:t>Provide content and related pedagogy professional development to assistant principals and principals during Leading and Learning Institutes. ​</a:t>
            </a:r>
          </a:p>
          <a:p>
            <a:pPr marL="628650" lvl="1" indent="-171450">
              <a:buFont typeface="Arial"/>
              <a:buChar char="•"/>
            </a:pPr>
            <a:r>
              <a:rPr lang="en-US" sz="1400" dirty="0">
                <a:latin typeface="Arial"/>
                <a:cs typeface="Times New Roman"/>
              </a:rPr>
              <a:t>Ensure that students have access to musical instruments and art equipment. ​</a:t>
            </a:r>
          </a:p>
          <a:p>
            <a:pPr marL="628650" lvl="1" indent="-171450">
              <a:buFont typeface="Arial"/>
              <a:buChar char="•"/>
            </a:pPr>
            <a:r>
              <a:rPr lang="en-US" sz="1400" dirty="0">
                <a:latin typeface="Arial"/>
                <a:cs typeface="Times New Roman"/>
              </a:rPr>
              <a:t>Expand stakeholder awareness and direct involvement in supporting the district's teaching and learning goals. ​</a:t>
            </a:r>
          </a:p>
        </p:txBody>
      </p:sp>
    </p:spTree>
    <p:extLst>
      <p:ext uri="{BB962C8B-B14F-4D97-AF65-F5344CB8AC3E}">
        <p14:creationId xmlns:p14="http://schemas.microsoft.com/office/powerpoint/2010/main" val="15201663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07132" y="54740"/>
            <a:ext cx="9144000" cy="957263"/>
          </a:xfrm>
        </p:spPr>
        <p:txBody>
          <a:bodyPr>
            <a:normAutofit/>
          </a:bodyPr>
          <a:lstStyle/>
          <a:p>
            <a:r>
              <a:rPr lang="en-US" sz="4400" spc="-150">
                <a:latin typeface="Helvetica"/>
                <a:ea typeface="Helvetica" charset="0"/>
                <a:cs typeface="Helvetica"/>
              </a:rPr>
              <a:t>Curriculum and Instruction</a:t>
            </a:r>
            <a:endParaRPr lang="en-US" sz="4400" spc="-150">
              <a:latin typeface="Helvetica"/>
              <a:ea typeface="Helvetica" charset="0"/>
              <a:cs typeface="Helvetica" charset="0"/>
            </a:endParaRPr>
          </a:p>
        </p:txBody>
      </p:sp>
      <p:sp>
        <p:nvSpPr>
          <p:cNvPr id="2" name="Slide Number Placeholder 1"/>
          <p:cNvSpPr>
            <a:spLocks noGrp="1"/>
          </p:cNvSpPr>
          <p:nvPr>
            <p:ph type="sldNum" sz="quarter" idx="12"/>
          </p:nvPr>
        </p:nvSpPr>
        <p:spPr/>
        <p:txBody>
          <a:bodyPr/>
          <a:lstStyle/>
          <a:p>
            <a:fld id="{5E9A5FAA-B7F0-42B3-B57A-1A592F13DCAC}" type="slidenum">
              <a:rPr lang="en-US" smtClean="0"/>
              <a:t>36</a:t>
            </a:fld>
            <a:endParaRPr lang="en-US"/>
          </a:p>
        </p:txBody>
      </p:sp>
      <p:pic>
        <p:nvPicPr>
          <p:cNvPr id="8" name="Picture 7">
            <a:extLst>
              <a:ext uri="{FF2B5EF4-FFF2-40B4-BE49-F238E27FC236}">
                <a16:creationId xmlns:a16="http://schemas.microsoft.com/office/drawing/2014/main" id="{60B4E03D-0C17-2248-A173-77E4C9AEF862}"/>
              </a:ext>
            </a:extLst>
          </p:cNvPr>
          <p:cNvPicPr>
            <a:picLocks noChangeAspect="1"/>
          </p:cNvPicPr>
          <p:nvPr/>
        </p:nvPicPr>
        <p:blipFill>
          <a:blip r:embed="rId4"/>
          <a:stretch>
            <a:fillRect/>
          </a:stretch>
        </p:blipFill>
        <p:spPr>
          <a:xfrm>
            <a:off x="209307" y="1556426"/>
            <a:ext cx="11725719" cy="2393004"/>
          </a:xfrm>
          <a:prstGeom prst="rect">
            <a:avLst/>
          </a:prstGeom>
        </p:spPr>
      </p:pic>
    </p:spTree>
    <p:extLst>
      <p:ext uri="{BB962C8B-B14F-4D97-AF65-F5344CB8AC3E}">
        <p14:creationId xmlns:p14="http://schemas.microsoft.com/office/powerpoint/2010/main" val="24538685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52852" y="25441"/>
            <a:ext cx="9144000" cy="957263"/>
          </a:xfrm>
        </p:spPr>
        <p:txBody>
          <a:bodyPr>
            <a:normAutofit/>
          </a:bodyPr>
          <a:lstStyle/>
          <a:p>
            <a:r>
              <a:rPr lang="en-US" sz="4400" spc="-150">
                <a:latin typeface="Helvetica"/>
                <a:ea typeface="Helvetica" charset="0"/>
                <a:cs typeface="Helvetica"/>
              </a:rPr>
              <a:t>Career and Technical Education</a:t>
            </a:r>
            <a:endParaRPr lang="en-US" sz="4400" spc="-150">
              <a:latin typeface="Helvetica"/>
              <a:ea typeface="Helvetica" charset="0"/>
              <a:cs typeface="Helvetica" charset="0"/>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337624" y="1471665"/>
            <a:ext cx="11559227" cy="4855707"/>
          </a:xfrm>
          <a:prstGeom prst="rect">
            <a:avLst/>
          </a:prstGeom>
        </p:spPr>
        <p:txBody>
          <a:bodyPr vert="horz" lIns="91440" tIns="45720" rIns="91440" bIns="45720" rtlCol="0" anchor="t">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just" rtl="0" fontAlgn="base">
              <a:buFont typeface="Arial" panose="020B0604020202020204" pitchFamily="34" charset="0"/>
              <a:buChar char="•"/>
            </a:pPr>
            <a:r>
              <a:rPr lang="en-US" sz="6400" b="1" i="0" dirty="0">
                <a:solidFill>
                  <a:srgbClr val="000000"/>
                </a:solidFill>
                <a:effectLst/>
                <a:latin typeface="Arial"/>
                <a:cs typeface="Arial"/>
              </a:rPr>
              <a:t>Services Provided</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Provide technical assistance and funding to support student certifications.</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Provide internal and external professional development opportunities for all teachers and staff.</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Provide state-of-the art, industry-recommended equipment and technology resources plus curriculum supports for all CTE courses.</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Provide teacher support/oversight in developing standards-aligned lesson plans and curriculum.</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Coordinate administration of end-of-program assessments (NOCTI, NIMS, etc.)</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Complete all state reports (PIMS, CATS, etc.)7. Prepare for all PDE-CTE audits (Perkins, Approved Program Evaluation, Civil Rights)</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Prepare for all PDE-CTE audits (Perkins, Approved Program Evaluation, Civil Rights)</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Provide preventative maintenance and repairs on all CTE equipment.</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Coordinate CTE partnerships with industry and business.</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Conduct stakeholder meeting with industry/business partners.</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Provide work-based learning experiences for CTE students.</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Administer CTE grant awards.</a:t>
            </a:r>
            <a:endParaRPr lang="en-US" sz="4800" b="1" i="0" dirty="0">
              <a:solidFill>
                <a:srgbClr val="000000"/>
              </a:solidFill>
              <a:effectLst/>
              <a:latin typeface="Arial"/>
              <a:cs typeface="Times New Roman"/>
            </a:endParaRPr>
          </a:p>
          <a:p>
            <a:pPr marL="285750" indent="-285750" algn="just" fontAlgn="base">
              <a:buFont typeface="Arial" panose="020B0604020202020204" pitchFamily="34" charset="0"/>
              <a:buChar char="•"/>
            </a:pPr>
            <a:r>
              <a:rPr lang="en-US" sz="6400" b="1" dirty="0">
                <a:solidFill>
                  <a:srgbClr val="000000"/>
                </a:solidFill>
                <a:latin typeface="Arial"/>
                <a:cs typeface="Arial"/>
              </a:rPr>
              <a:t>Staffing: </a:t>
            </a:r>
            <a:r>
              <a:rPr lang="en-US" sz="6400" dirty="0">
                <a:solidFill>
                  <a:srgbClr val="000000"/>
                </a:solidFill>
                <a:latin typeface="Arial"/>
                <a:cs typeface="Arial"/>
              </a:rPr>
              <a:t>6.0 FTEs</a:t>
            </a:r>
            <a:endParaRPr lang="en-US" sz="6000" dirty="0">
              <a:solidFill>
                <a:srgbClr val="000000"/>
              </a:solidFill>
              <a:latin typeface="Arial"/>
              <a:cs typeface="Arial"/>
            </a:endParaRPr>
          </a:p>
          <a:p>
            <a:pPr marL="285750" indent="-285750" algn="just" fontAlgn="base">
              <a:buFont typeface="Arial" panose="020B0604020202020204" pitchFamily="34" charset="0"/>
              <a:buChar char="•"/>
            </a:pPr>
            <a:r>
              <a:rPr lang="en-US" sz="6400" b="1" dirty="0">
                <a:solidFill>
                  <a:srgbClr val="000000"/>
                </a:solidFill>
                <a:latin typeface="Arial"/>
                <a:cs typeface="Arial"/>
              </a:rPr>
              <a:t>Department Goals</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Prepare students for career pathways in the global marketplace by offering experiential learning, post-secondary credits, industry certifications, career counseling, and career planning and rigorous curricula.</a:t>
            </a:r>
          </a:p>
          <a:p>
            <a:pPr marL="800100" lvl="1" indent="-342900" algn="l">
              <a:buFont typeface="Arial" panose="020B0604020202020204" pitchFamily="34" charset="0"/>
              <a:buChar char="•"/>
            </a:pPr>
            <a:r>
              <a:rPr lang="en-US" sz="4800" dirty="0">
                <a:solidFill>
                  <a:srgbClr val="000000"/>
                </a:solidFill>
                <a:latin typeface="Arial"/>
                <a:cs typeface="Times New Roman"/>
              </a:rPr>
              <a:t>Expand partnerships with the City of Pittsburgh.</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Empower all CTE students to confidently and successfully transition into post-secondary and career opportunities and become positive, contributing members of society.</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Provide technical support and assistance as well as industry specific equipment/technologies to all schools which house CTE programs and electives.</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Continue development of online NOCTI toolkits and PDE competency task lists.</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Support and start-up CTE electives and programs.</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Develop new partnership with business, industry and post-secondary institutions.</a:t>
            </a:r>
          </a:p>
          <a:p>
            <a:pPr marL="800100" lvl="1" indent="-342900" algn="l">
              <a:buFont typeface="Arial" panose="020B0604020202020204" pitchFamily="34" charset="0"/>
              <a:buChar char="•"/>
            </a:pPr>
            <a:r>
              <a:rPr lang="en-US" sz="4800" b="0" i="0" dirty="0">
                <a:solidFill>
                  <a:srgbClr val="000000"/>
                </a:solidFill>
                <a:effectLst/>
                <a:latin typeface="Arial"/>
                <a:cs typeface="Times New Roman"/>
              </a:rPr>
              <a:t>Monitor and support implementation of Approved Program Evaluation Corrective Action Plan</a:t>
            </a:r>
          </a:p>
          <a:p>
            <a:pPr marL="742950" lvl="1" indent="-285750" algn="just">
              <a:buFont typeface="Arial" panose="020B0604020202020204" pitchFamily="34" charset="0"/>
              <a:buChar char="•"/>
            </a:pPr>
            <a:endParaRPr lang="en-US" sz="2400" dirty="0">
              <a:solidFill>
                <a:srgbClr val="000000"/>
              </a:solidFill>
              <a:latin typeface="Arial"/>
              <a:cs typeface="Arial"/>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37</a:t>
            </a:fld>
            <a:endParaRPr lang="en-US"/>
          </a:p>
        </p:txBody>
      </p:sp>
    </p:spTree>
    <p:extLst>
      <p:ext uri="{BB962C8B-B14F-4D97-AF65-F5344CB8AC3E}">
        <p14:creationId xmlns:p14="http://schemas.microsoft.com/office/powerpoint/2010/main" val="14868851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33980" y="54740"/>
            <a:ext cx="9144000" cy="957263"/>
          </a:xfrm>
        </p:spPr>
        <p:txBody>
          <a:bodyPr>
            <a:normAutofit/>
          </a:bodyPr>
          <a:lstStyle/>
          <a:p>
            <a:r>
              <a:rPr lang="en-US" sz="4400" spc="-150">
                <a:latin typeface="Helvetica"/>
                <a:ea typeface="Helvetica" charset="0"/>
                <a:cs typeface="Helvetica"/>
              </a:rPr>
              <a:t>Career and Technical Education</a:t>
            </a:r>
            <a:endParaRPr lang="en-US" sz="4400" spc="-150">
              <a:latin typeface="Helvetica" charset="0"/>
              <a:ea typeface="Helvetica" charset="0"/>
              <a:cs typeface="Helvetica" charset="0"/>
            </a:endParaRPr>
          </a:p>
        </p:txBody>
      </p:sp>
      <p:sp>
        <p:nvSpPr>
          <p:cNvPr id="2" name="Slide Number Placeholder 1"/>
          <p:cNvSpPr>
            <a:spLocks noGrp="1"/>
          </p:cNvSpPr>
          <p:nvPr>
            <p:ph type="sldNum" sz="quarter" idx="12"/>
          </p:nvPr>
        </p:nvSpPr>
        <p:spPr/>
        <p:txBody>
          <a:bodyPr/>
          <a:lstStyle/>
          <a:p>
            <a:fld id="{5E9A5FAA-B7F0-42B3-B57A-1A592F13DCAC}" type="slidenum">
              <a:rPr lang="en-US" smtClean="0"/>
              <a:t>38</a:t>
            </a:fld>
            <a:endParaRPr lang="en-US"/>
          </a:p>
        </p:txBody>
      </p:sp>
      <p:pic>
        <p:nvPicPr>
          <p:cNvPr id="8" name="Picture 7">
            <a:extLst>
              <a:ext uri="{FF2B5EF4-FFF2-40B4-BE49-F238E27FC236}">
                <a16:creationId xmlns:a16="http://schemas.microsoft.com/office/drawing/2014/main" id="{6971F827-AD57-3305-4E61-C4BC942391D9}"/>
              </a:ext>
            </a:extLst>
          </p:cNvPr>
          <p:cNvPicPr>
            <a:picLocks noChangeAspect="1"/>
          </p:cNvPicPr>
          <p:nvPr/>
        </p:nvPicPr>
        <p:blipFill>
          <a:blip r:embed="rId4"/>
          <a:stretch>
            <a:fillRect/>
          </a:stretch>
        </p:blipFill>
        <p:spPr>
          <a:xfrm>
            <a:off x="268945" y="1585605"/>
            <a:ext cx="11717967" cy="3570051"/>
          </a:xfrm>
          <a:prstGeom prst="rect">
            <a:avLst/>
          </a:prstGeom>
        </p:spPr>
      </p:pic>
    </p:spTree>
    <p:extLst>
      <p:ext uri="{BB962C8B-B14F-4D97-AF65-F5344CB8AC3E}">
        <p14:creationId xmlns:p14="http://schemas.microsoft.com/office/powerpoint/2010/main" val="5710947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3"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4">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4">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r>
              <a:rPr lang="en-US" sz="4400" spc="-150" dirty="0">
                <a:latin typeface="Helvetica"/>
                <a:ea typeface="Helvetica" charset="0"/>
                <a:cs typeface="Helvetica"/>
              </a:rPr>
              <a:t>Library Services</a:t>
            </a:r>
            <a:endParaRPr lang="en-US" sz="4400" spc="-150" dirty="0">
              <a:latin typeface="Helvetica" charset="0"/>
              <a:ea typeface="Helvetica" charset="0"/>
              <a:cs typeface="Helvetica" charset="0"/>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338894" y="1442687"/>
            <a:ext cx="11514211" cy="4855707"/>
          </a:xfrm>
          <a:prstGeom prst="rect">
            <a:avLst/>
          </a:prstGeom>
        </p:spPr>
        <p:txBody>
          <a:bodyPr vert="horz" lIns="91440" tIns="45720" rIns="91440" bIns="45720" rtlCol="0" anchor="t">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rtl="0" fontAlgn="base"/>
            <a:r>
              <a:rPr lang="en-US" sz="6400" b="1" i="0" dirty="0">
                <a:solidFill>
                  <a:srgbClr val="000000"/>
                </a:solidFill>
                <a:effectLst/>
                <a:latin typeface="Arial"/>
                <a:cs typeface="Arial"/>
              </a:rPr>
              <a:t>Services Provided</a:t>
            </a:r>
          </a:p>
          <a:p>
            <a:pPr marL="800100" lvl="1" indent="-342900" algn="l">
              <a:buFont typeface="Arial" panose="020B0604020202020204" pitchFamily="34" charset="0"/>
              <a:buChar char="•"/>
            </a:pPr>
            <a:r>
              <a:rPr lang="en-US" sz="5600" b="0" i="0" dirty="0">
                <a:solidFill>
                  <a:srgbClr val="000000"/>
                </a:solidFill>
                <a:effectLst/>
                <a:latin typeface="Arial"/>
                <a:cs typeface="Times New Roman"/>
              </a:rPr>
              <a:t>Provide direct support to schools in in ELA, Mathematics, Science, STEAM, Visual and Performing Arts, Social Studies, World Languages, Health and Physical Education including supports for Gifted and Talented Students, English Learners and their families to include but not limited to:</a:t>
            </a:r>
          </a:p>
          <a:p>
            <a:pPr marL="800100" lvl="1" indent="-342900" algn="l">
              <a:buFont typeface="Arial" panose="020B0604020202020204" pitchFamily="34" charset="0"/>
              <a:buChar char="•"/>
            </a:pPr>
            <a:endParaRPr lang="en-US" sz="5600" b="0" i="0" dirty="0">
              <a:solidFill>
                <a:srgbClr val="000000"/>
              </a:solidFill>
              <a:effectLst/>
              <a:latin typeface="Arial"/>
              <a:cs typeface="Times New Roman"/>
            </a:endParaRPr>
          </a:p>
          <a:p>
            <a:pPr marL="1257300" lvl="2" indent="-342900" algn="l">
              <a:buFont typeface="Arial" panose="020B0604020202020204" pitchFamily="34" charset="0"/>
              <a:buChar char="•"/>
            </a:pPr>
            <a:r>
              <a:rPr lang="en-US" sz="5600" dirty="0">
                <a:solidFill>
                  <a:srgbClr val="000000"/>
                </a:solidFill>
                <a:latin typeface="Arial"/>
                <a:cs typeface="Times New Roman"/>
              </a:rPr>
              <a:t>S</a:t>
            </a:r>
            <a:r>
              <a:rPr lang="en-US" sz="5600" b="0" i="0" dirty="0">
                <a:solidFill>
                  <a:srgbClr val="000000"/>
                </a:solidFill>
                <a:effectLst/>
                <a:latin typeface="Arial"/>
                <a:cs typeface="Times New Roman"/>
              </a:rPr>
              <a:t>ecure and distribute reading materials.</a:t>
            </a:r>
          </a:p>
          <a:p>
            <a:pPr marL="1257300" lvl="2" indent="-342900" algn="l">
              <a:buFont typeface="Arial" panose="020B0604020202020204" pitchFamily="34" charset="0"/>
              <a:buChar char="•"/>
            </a:pPr>
            <a:r>
              <a:rPr lang="en-US" sz="5600" b="0" i="0" dirty="0">
                <a:solidFill>
                  <a:srgbClr val="000000"/>
                </a:solidFill>
                <a:effectLst/>
                <a:latin typeface="Arial"/>
                <a:cs typeface="Times New Roman"/>
              </a:rPr>
              <a:t>Develop and implement scope and sequence for library services.</a:t>
            </a:r>
          </a:p>
          <a:p>
            <a:pPr marL="1257300" lvl="2" indent="-342900" algn="l">
              <a:buFont typeface="Arial" panose="020B0604020202020204" pitchFamily="34" charset="0"/>
              <a:buChar char="•"/>
            </a:pPr>
            <a:r>
              <a:rPr lang="en-US" sz="5600" dirty="0">
                <a:solidFill>
                  <a:srgbClr val="000000"/>
                </a:solidFill>
                <a:latin typeface="Arial"/>
                <a:cs typeface="Times New Roman"/>
              </a:rPr>
              <a:t>D</a:t>
            </a:r>
            <a:r>
              <a:rPr lang="en-US" sz="5600" b="0" i="0" dirty="0">
                <a:solidFill>
                  <a:srgbClr val="000000"/>
                </a:solidFill>
                <a:effectLst/>
                <a:latin typeface="Arial"/>
                <a:cs typeface="Times New Roman"/>
              </a:rPr>
              <a:t>evelop, coordinate, and facilitate professional learning related to library services. </a:t>
            </a:r>
          </a:p>
          <a:p>
            <a:pPr marL="1257300" lvl="2" indent="-342900" algn="l">
              <a:buFont typeface="Arial" panose="020B0604020202020204" pitchFamily="34" charset="0"/>
              <a:buChar char="•"/>
            </a:pPr>
            <a:r>
              <a:rPr lang="en-US" sz="5600" dirty="0">
                <a:solidFill>
                  <a:srgbClr val="000000"/>
                </a:solidFill>
                <a:latin typeface="Arial"/>
                <a:cs typeface="Times New Roman"/>
              </a:rPr>
              <a:t>P</a:t>
            </a:r>
            <a:r>
              <a:rPr lang="en-US" sz="5600" b="0" i="0" dirty="0">
                <a:solidFill>
                  <a:srgbClr val="000000"/>
                </a:solidFill>
                <a:effectLst/>
                <a:latin typeface="Arial"/>
                <a:cs typeface="Times New Roman"/>
              </a:rPr>
              <a:t>rovide instruction, guidance and materials that increase students’ motivation and engagement of text through integrated literacy events and initiatives. </a:t>
            </a:r>
          </a:p>
          <a:p>
            <a:pPr marL="1257300" lvl="2" indent="-342900" algn="l">
              <a:buFont typeface="Arial" panose="020B0604020202020204" pitchFamily="34" charset="0"/>
              <a:buChar char="•"/>
            </a:pPr>
            <a:endParaRPr lang="en-US" sz="5600" b="0" i="0" dirty="0">
              <a:solidFill>
                <a:srgbClr val="000000"/>
              </a:solidFill>
              <a:effectLst/>
              <a:latin typeface="Arial"/>
              <a:cs typeface="Times New Roman"/>
            </a:endParaRPr>
          </a:p>
          <a:p>
            <a:pPr algn="l"/>
            <a:r>
              <a:rPr lang="en-US" sz="6200" b="1" dirty="0">
                <a:solidFill>
                  <a:srgbClr val="000000"/>
                </a:solidFill>
                <a:latin typeface="Arial"/>
                <a:cs typeface="Arial"/>
              </a:rPr>
              <a:t>Staffing: </a:t>
            </a:r>
            <a:r>
              <a:rPr lang="en-US" sz="6200" dirty="0">
                <a:solidFill>
                  <a:srgbClr val="000000"/>
                </a:solidFill>
                <a:latin typeface="Arial"/>
                <a:ea typeface="+mn-lt"/>
                <a:cs typeface="+mn-lt"/>
              </a:rPr>
              <a:t>Librarians are funded via school budgets. </a:t>
            </a:r>
          </a:p>
          <a:p>
            <a:pPr algn="l"/>
            <a:endParaRPr lang="en-US" sz="6200" dirty="0">
              <a:solidFill>
                <a:srgbClr val="000000"/>
              </a:solidFill>
              <a:latin typeface="Arial"/>
              <a:ea typeface="+mn-lt"/>
              <a:cs typeface="+mn-lt"/>
            </a:endParaRPr>
          </a:p>
          <a:p>
            <a:pPr algn="just" fontAlgn="base"/>
            <a:r>
              <a:rPr lang="en-US" sz="6400" b="1" dirty="0">
                <a:solidFill>
                  <a:srgbClr val="000000"/>
                </a:solidFill>
                <a:latin typeface="Arial"/>
                <a:cs typeface="Arial"/>
              </a:rPr>
              <a:t>Department Goals</a:t>
            </a:r>
          </a:p>
          <a:p>
            <a:pPr marL="1257300" lvl="2" indent="-342900" algn="l">
              <a:buFont typeface="Arial" panose="020B0604020202020204" pitchFamily="34" charset="0"/>
              <a:buChar char="•"/>
            </a:pPr>
            <a:r>
              <a:rPr lang="en-US" sz="5600" dirty="0">
                <a:solidFill>
                  <a:srgbClr val="000000"/>
                </a:solidFill>
                <a:latin typeface="Arial"/>
                <a:cs typeface="Times New Roman"/>
              </a:rPr>
              <a:t>P</a:t>
            </a:r>
            <a:r>
              <a:rPr lang="en-US" sz="5600" b="0" i="0" dirty="0">
                <a:solidFill>
                  <a:srgbClr val="000000"/>
                </a:solidFill>
                <a:effectLst/>
                <a:latin typeface="Arial"/>
                <a:cs typeface="Times New Roman"/>
              </a:rPr>
              <a:t>rovide additional training for new and seasoned librarians in collection development.</a:t>
            </a:r>
          </a:p>
          <a:p>
            <a:pPr marL="1257300" lvl="2" indent="-342900" algn="l">
              <a:buFont typeface="Arial" panose="020B0604020202020204" pitchFamily="34" charset="0"/>
              <a:buChar char="•"/>
            </a:pPr>
            <a:r>
              <a:rPr lang="en-US" sz="5600" dirty="0">
                <a:solidFill>
                  <a:srgbClr val="000000"/>
                </a:solidFill>
                <a:latin typeface="Arial"/>
                <a:cs typeface="Times New Roman"/>
              </a:rPr>
              <a:t>Increase student’s interest in reading high quality fiction and non-fiction, as well as their ability to effectively conduct research using reputable sources. </a:t>
            </a:r>
          </a:p>
          <a:p>
            <a:pPr marL="1257300" lvl="2" indent="-342900" algn="l">
              <a:buFont typeface="Arial" panose="020B0604020202020204" pitchFamily="34" charset="0"/>
              <a:buChar char="•"/>
            </a:pPr>
            <a:r>
              <a:rPr lang="en-US" sz="5600" dirty="0">
                <a:solidFill>
                  <a:srgbClr val="000000"/>
                </a:solidFill>
                <a:latin typeface="Arial"/>
                <a:cs typeface="Times New Roman"/>
              </a:rPr>
              <a:t>Ensure students are critical thinkers, collaborators, and active learners. </a:t>
            </a:r>
          </a:p>
          <a:p>
            <a:pPr marL="1257300" lvl="2" indent="-342900" algn="l">
              <a:buFont typeface="Arial" panose="020B0604020202020204" pitchFamily="34" charset="0"/>
              <a:buChar char="•"/>
            </a:pPr>
            <a:r>
              <a:rPr lang="en-US" sz="5600" b="0" i="0" dirty="0">
                <a:solidFill>
                  <a:srgbClr val="000000"/>
                </a:solidFill>
                <a:effectLst/>
                <a:latin typeface="Arial"/>
                <a:cs typeface="Times New Roman"/>
              </a:rPr>
              <a:t>Broaden access to literature for students through partnerships </a:t>
            </a:r>
            <a:r>
              <a:rPr lang="en-US" sz="5600" dirty="0">
                <a:solidFill>
                  <a:srgbClr val="000000"/>
                </a:solidFill>
                <a:latin typeface="Arial"/>
                <a:cs typeface="Times New Roman"/>
              </a:rPr>
              <a:t>with </a:t>
            </a:r>
            <a:r>
              <a:rPr lang="en-US" sz="5600" b="0" i="0" dirty="0">
                <a:solidFill>
                  <a:srgbClr val="000000"/>
                </a:solidFill>
                <a:effectLst/>
                <a:latin typeface="Arial"/>
                <a:cs typeface="Times New Roman"/>
              </a:rPr>
              <a:t>local libraries, i.e., Carnegie Library of Pittsburgh.</a:t>
            </a:r>
          </a:p>
          <a:p>
            <a:pPr marL="1257300" lvl="2" indent="-342900" algn="l">
              <a:buFont typeface="Arial" panose="020B0604020202020204" pitchFamily="34" charset="0"/>
              <a:buChar char="•"/>
            </a:pPr>
            <a:r>
              <a:rPr lang="en-US" sz="5600" b="0" i="0" dirty="0">
                <a:solidFill>
                  <a:srgbClr val="000000"/>
                </a:solidFill>
                <a:effectLst/>
                <a:latin typeface="Arial"/>
                <a:cs typeface="Times New Roman"/>
              </a:rPr>
              <a:t>Create recommended reading lists for students by grade band to promote reading over the summer.  </a:t>
            </a:r>
            <a:endParaRPr lang="en-US" sz="3000" b="1" dirty="0">
              <a:solidFill>
                <a:srgbClr val="000000"/>
              </a:solidFill>
              <a:latin typeface="Arial"/>
              <a:cs typeface="Arial"/>
            </a:endParaRPr>
          </a:p>
          <a:p>
            <a:pPr marL="285750" indent="-285750" algn="just" fontAlgn="base">
              <a:buFont typeface="Arial" panose="020B0604020202020204" pitchFamily="34" charset="0"/>
              <a:buChar char="•"/>
            </a:pPr>
            <a:endParaRPr lang="en-US" sz="2800" dirty="0">
              <a:solidFill>
                <a:srgbClr val="000000"/>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39</a:t>
            </a:fld>
            <a:endParaRPr lang="en-US"/>
          </a:p>
        </p:txBody>
      </p:sp>
    </p:spTree>
    <p:extLst>
      <p:ext uri="{BB962C8B-B14F-4D97-AF65-F5344CB8AC3E}">
        <p14:creationId xmlns:p14="http://schemas.microsoft.com/office/powerpoint/2010/main" val="3060836191"/>
      </p:ext>
    </p:extLst>
  </p:cSld>
  <p:clrMapOvr>
    <a:masterClrMapping/>
  </p:clrMapOvr>
  <p:extLst>
    <p:ext uri="{6950BFC3-D8DA-4A85-94F7-54DA5524770B}">
      <p188:commentRel xmlns:p188="http://schemas.microsoft.com/office/powerpoint/2018/8/main" r:id="rId2"/>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r>
              <a:rPr lang="en-US" sz="4400">
                <a:latin typeface="Helvetica"/>
                <a:cs typeface="Helvetica"/>
              </a:rPr>
              <a:t>Library Services</a:t>
            </a:r>
            <a:endParaRPr lang="en-US" sz="4400" spc="-150">
              <a:latin typeface="Helvetica" panose="020B0604020202020204" pitchFamily="34" charset="0"/>
              <a:ea typeface="Helvetica" charset="0"/>
              <a:cs typeface="Helvetica" panose="020B0604020202020204" pitchFamily="34" charset="0"/>
            </a:endParaRPr>
          </a:p>
        </p:txBody>
      </p:sp>
      <p:sp>
        <p:nvSpPr>
          <p:cNvPr id="2" name="Slide Number Placeholder 1"/>
          <p:cNvSpPr>
            <a:spLocks noGrp="1"/>
          </p:cNvSpPr>
          <p:nvPr>
            <p:ph type="sldNum" sz="quarter" idx="12"/>
          </p:nvPr>
        </p:nvSpPr>
        <p:spPr/>
        <p:txBody>
          <a:bodyPr/>
          <a:lstStyle/>
          <a:p>
            <a:fld id="{5E9A5FAA-B7F0-42B3-B57A-1A592F13DCAC}" type="slidenum">
              <a:rPr lang="en-US" smtClean="0"/>
              <a:t>40</a:t>
            </a:fld>
            <a:endParaRPr lang="en-US"/>
          </a:p>
        </p:txBody>
      </p:sp>
      <p:pic>
        <p:nvPicPr>
          <p:cNvPr id="8" name="Picture 7">
            <a:extLst>
              <a:ext uri="{FF2B5EF4-FFF2-40B4-BE49-F238E27FC236}">
                <a16:creationId xmlns:a16="http://schemas.microsoft.com/office/drawing/2014/main" id="{AC0F5A83-0462-2100-5FD2-8233A8925B3A}"/>
              </a:ext>
            </a:extLst>
          </p:cNvPr>
          <p:cNvPicPr>
            <a:picLocks noChangeAspect="1"/>
          </p:cNvPicPr>
          <p:nvPr/>
        </p:nvPicPr>
        <p:blipFill>
          <a:blip r:embed="rId4"/>
          <a:stretch>
            <a:fillRect/>
          </a:stretch>
        </p:blipFill>
        <p:spPr>
          <a:xfrm>
            <a:off x="310217" y="1575876"/>
            <a:ext cx="11665043" cy="1598417"/>
          </a:xfrm>
          <a:prstGeom prst="rect">
            <a:avLst/>
          </a:prstGeom>
        </p:spPr>
      </p:pic>
    </p:spTree>
    <p:extLst>
      <p:ext uri="{BB962C8B-B14F-4D97-AF65-F5344CB8AC3E}">
        <p14:creationId xmlns:p14="http://schemas.microsoft.com/office/powerpoint/2010/main" val="6024592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r>
              <a:rPr lang="en-US" sz="3200">
                <a:latin typeface="Helvetica"/>
                <a:cs typeface="Helvetica"/>
              </a:rPr>
              <a:t>Office of Student Support Services: Reporting Departments</a:t>
            </a:r>
            <a:endParaRPr lang="en-US" sz="3200" spc="-150">
              <a:latin typeface="Helvetica"/>
              <a:ea typeface="Helvetica" charset="0"/>
              <a:cs typeface="Helvetica"/>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63381"/>
            <a:ext cx="10515600" cy="485570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3200">
                <a:latin typeface="Arial"/>
                <a:cs typeface="Arial"/>
              </a:rPr>
              <a:t>Student Support Services</a:t>
            </a:r>
            <a:endParaRPr lang="en-US" sz="320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3200">
                <a:latin typeface="Arial"/>
                <a:cs typeface="Arial"/>
              </a:rPr>
              <a:t>Health Services</a:t>
            </a:r>
            <a:endParaRPr lang="en-US" sz="320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3200">
                <a:latin typeface="Arial"/>
                <a:cs typeface="Arial"/>
              </a:rPr>
              <a:t>Interscholastic Athletics</a:t>
            </a:r>
          </a:p>
          <a:p>
            <a:pPr marL="342900" indent="-342900" algn="l">
              <a:buFont typeface="Arial" panose="020B0604020202020204" pitchFamily="34" charset="0"/>
              <a:buChar char="•"/>
            </a:pPr>
            <a:r>
              <a:rPr lang="en-US" sz="3200">
                <a:latin typeface="Arial"/>
                <a:cs typeface="Arial"/>
              </a:rPr>
              <a:t>Early College High School</a:t>
            </a:r>
          </a:p>
        </p:txBody>
      </p:sp>
      <p:sp>
        <p:nvSpPr>
          <p:cNvPr id="7" name="Slide Number Placeholder 6"/>
          <p:cNvSpPr>
            <a:spLocks noGrp="1"/>
          </p:cNvSpPr>
          <p:nvPr>
            <p:ph type="sldNum" sz="quarter" idx="12"/>
          </p:nvPr>
        </p:nvSpPr>
        <p:spPr/>
        <p:txBody>
          <a:bodyPr/>
          <a:lstStyle/>
          <a:p>
            <a:fld id="{5E9A5FAA-B7F0-42B3-B57A-1A592F13DCAC}" type="slidenum">
              <a:rPr lang="en-US" smtClean="0"/>
              <a:t>41</a:t>
            </a:fld>
            <a:endParaRPr lang="en-US"/>
          </a:p>
        </p:txBody>
      </p:sp>
    </p:spTree>
    <p:extLst>
      <p:ext uri="{BB962C8B-B14F-4D97-AF65-F5344CB8AC3E}">
        <p14:creationId xmlns:p14="http://schemas.microsoft.com/office/powerpoint/2010/main" val="18481143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72562"/>
            <a:ext cx="9144000" cy="957263"/>
          </a:xfrm>
        </p:spPr>
        <p:txBody>
          <a:bodyPr>
            <a:noAutofit/>
          </a:bodyPr>
          <a:lstStyle/>
          <a:p>
            <a:pPr algn="ctr"/>
            <a:r>
              <a:rPr lang="en-US" sz="4400" spc="-150">
                <a:latin typeface="Helvetica" charset="0"/>
                <a:ea typeface="Helvetica" charset="0"/>
                <a:cs typeface="Helvetica" charset="0"/>
              </a:rPr>
              <a:t>Student Support Services</a:t>
            </a: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351692" y="1561316"/>
            <a:ext cx="11472008" cy="4855707"/>
          </a:xfrm>
          <a:prstGeom prst="rect">
            <a:avLst/>
          </a:prstGeom>
        </p:spPr>
        <p:txBody>
          <a:bodyPr vert="horz" lIns="91440" tIns="45720" rIns="91440" bIns="45720" rtlCol="0" anchor="t">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just" rtl="0" fontAlgn="base">
              <a:buFont typeface="Arial" panose="020B0604020202020204" pitchFamily="34" charset="0"/>
              <a:buChar char="•"/>
            </a:pPr>
            <a:r>
              <a:rPr lang="en-US" sz="1800" b="1" i="0" dirty="0">
                <a:solidFill>
                  <a:srgbClr val="000000"/>
                </a:solidFill>
                <a:effectLst/>
                <a:latin typeface="Arial" panose="020B0604020202020204" pitchFamily="34" charset="0"/>
                <a:cs typeface="Arial" panose="020B0604020202020204" pitchFamily="34" charset="0"/>
              </a:rPr>
              <a:t>Services Provided</a:t>
            </a:r>
          </a:p>
          <a:p>
            <a:pPr marL="742950" lvl="1" indent="-285750" algn="just" fontAlgn="base">
              <a:buFont typeface="Arial" panose="020B0604020202020204" pitchFamily="34" charset="0"/>
              <a:buChar char="•"/>
            </a:pPr>
            <a:r>
              <a:rPr lang="en-US" sz="1800" b="0" i="0" dirty="0">
                <a:solidFill>
                  <a:srgbClr val="000000"/>
                </a:solidFill>
                <a:effectLst/>
                <a:latin typeface="Arial" panose="020B0604020202020204" pitchFamily="34" charset="0"/>
                <a:cs typeface="Arial" panose="020B0604020202020204" pitchFamily="34" charset="0"/>
              </a:rPr>
              <a:t>To pay for consultant contracts to provide crisis intervention services for individuals and groups of students and families.  The incidents may be related to violence, tragedies, homelessness, and other situations that have serious effects on school and classroom learning environments.  Funds will also be used for special student assistance projects in targeted populations of students. </a:t>
            </a:r>
          </a:p>
          <a:p>
            <a:pPr marL="742950" lvl="1" indent="-285750" algn="just" fontAlgn="base">
              <a:buFont typeface="Arial" panose="020B0604020202020204" pitchFamily="34" charset="0"/>
              <a:buChar char="•"/>
            </a:pPr>
            <a:r>
              <a:rPr lang="en-US" sz="1800" b="0" i="0" dirty="0">
                <a:solidFill>
                  <a:srgbClr val="000000"/>
                </a:solidFill>
                <a:effectLst/>
                <a:latin typeface="Arial" panose="020B0604020202020204" pitchFamily="34" charset="0"/>
                <a:cs typeface="Arial" panose="020B0604020202020204" pitchFamily="34" charset="0"/>
              </a:rPr>
              <a:t>District’s student discipline hearing officer. </a:t>
            </a:r>
          </a:p>
          <a:p>
            <a:pPr marL="742950" lvl="1" indent="-285750" algn="just" fontAlgn="base">
              <a:buFont typeface="Arial" panose="020B0604020202020204" pitchFamily="34" charset="0"/>
              <a:buChar char="•"/>
            </a:pPr>
            <a:r>
              <a:rPr lang="en-US" sz="1800" b="0" i="0" dirty="0">
                <a:solidFill>
                  <a:srgbClr val="000000"/>
                </a:solidFill>
                <a:effectLst/>
                <a:latin typeface="Arial" panose="020B0604020202020204" pitchFamily="34" charset="0"/>
                <a:cs typeface="Arial" panose="020B0604020202020204" pitchFamily="34" charset="0"/>
              </a:rPr>
              <a:t>Student Transportation. </a:t>
            </a:r>
          </a:p>
          <a:p>
            <a:pPr marL="742950" lvl="1" indent="-285750" algn="just" fontAlgn="base">
              <a:buFont typeface="Arial" panose="020B0604020202020204" pitchFamily="34" charset="0"/>
              <a:buChar char="•"/>
            </a:pPr>
            <a:r>
              <a:rPr lang="en-US" sz="1800" b="0" i="0" dirty="0">
                <a:solidFill>
                  <a:srgbClr val="000000"/>
                </a:solidFill>
                <a:effectLst/>
                <a:latin typeface="Arial" panose="020B0604020202020204" pitchFamily="34" charset="0"/>
                <a:cs typeface="Arial" panose="020B0604020202020204" pitchFamily="34" charset="0"/>
              </a:rPr>
              <a:t>Funds will be used to purchase office supplies for Student Services, Discipline Office, Magnet Office, Attendance Office and for the Assistant Superintendent of Support Services, Magnet Fair supplies, signage, etc. </a:t>
            </a:r>
          </a:p>
          <a:p>
            <a:pPr marL="742950" lvl="1" indent="-285750" algn="just" fontAlgn="base">
              <a:buFont typeface="Arial" panose="020B0604020202020204" pitchFamily="34" charset="0"/>
              <a:buChar char="•"/>
            </a:pPr>
            <a:r>
              <a:rPr lang="en-US" sz="1800" b="0" i="0" dirty="0">
                <a:solidFill>
                  <a:srgbClr val="000000"/>
                </a:solidFill>
                <a:effectLst/>
                <a:latin typeface="Arial" panose="020B0604020202020204" pitchFamily="34" charset="0"/>
                <a:cs typeface="Arial" panose="020B0604020202020204" pitchFamily="34" charset="0"/>
              </a:rPr>
              <a:t>Provide meals &amp; refreshments for Retreats &amp; meetings with Counselors &amp; Social Workers, as well as activities/professional learning provided through our Queer Equity Committee (QEC) for students and staff. </a:t>
            </a:r>
          </a:p>
          <a:p>
            <a:pPr marL="742950" lvl="1" indent="-285750" algn="just" fontAlgn="base">
              <a:buFont typeface="Arial" panose="020B0604020202020204" pitchFamily="34" charset="0"/>
              <a:buChar char="•"/>
            </a:pPr>
            <a:r>
              <a:rPr lang="en-US" sz="1800" b="0" i="0" dirty="0">
                <a:solidFill>
                  <a:srgbClr val="000000"/>
                </a:solidFill>
                <a:effectLst/>
                <a:latin typeface="Arial" panose="020B0604020202020204" pitchFamily="34" charset="0"/>
                <a:cs typeface="Arial" panose="020B0604020202020204" pitchFamily="34" charset="0"/>
              </a:rPr>
              <a:t>State Mandated SAP Training. </a:t>
            </a:r>
            <a:endParaRPr lang="en-US" sz="1800" b="1" i="0" dirty="0">
              <a:solidFill>
                <a:srgbClr val="000000"/>
              </a:solidFill>
              <a:effectLst/>
              <a:latin typeface="Arial" panose="020B0604020202020204" pitchFamily="34" charset="0"/>
              <a:cs typeface="Arial" panose="020B0604020202020204" pitchFamily="34" charset="0"/>
            </a:endParaRPr>
          </a:p>
          <a:p>
            <a:pPr marL="285750" indent="-285750" algn="just" fontAlgn="base">
              <a:buFont typeface="Arial" panose="020B0604020202020204" pitchFamily="34" charset="0"/>
              <a:buChar char="•"/>
            </a:pPr>
            <a:r>
              <a:rPr lang="en-US" sz="1800" b="1" dirty="0">
                <a:solidFill>
                  <a:srgbClr val="000000"/>
                </a:solidFill>
                <a:latin typeface="Arial" panose="020B0604020202020204" pitchFamily="34" charset="0"/>
                <a:cs typeface="Arial" panose="020B0604020202020204" pitchFamily="34" charset="0"/>
              </a:rPr>
              <a:t>Staffing</a:t>
            </a:r>
          </a:p>
          <a:p>
            <a:pPr marL="742950" lvl="1" indent="-285750" algn="just">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25 Full-time staff members</a:t>
            </a:r>
          </a:p>
          <a:p>
            <a:pPr marL="285750" indent="-285750" algn="just" fontAlgn="base">
              <a:buFont typeface="Arial" panose="020B0604020202020204" pitchFamily="34" charset="0"/>
              <a:buChar char="•"/>
            </a:pPr>
            <a:r>
              <a:rPr lang="en-US" sz="1800" b="1" dirty="0">
                <a:solidFill>
                  <a:srgbClr val="000000"/>
                </a:solidFill>
                <a:latin typeface="Arial" panose="020B0604020202020204" pitchFamily="34" charset="0"/>
                <a:cs typeface="Arial" panose="020B0604020202020204" pitchFamily="34" charset="0"/>
              </a:rPr>
              <a:t>Department Goals</a:t>
            </a:r>
          </a:p>
          <a:p>
            <a:pPr marL="742950" lvl="1" indent="-285750" algn="just" fontAlgn="base">
              <a:buFont typeface="Arial" panose="020B0604020202020204" pitchFamily="34" charset="0"/>
              <a:buChar char="•"/>
            </a:pPr>
            <a:r>
              <a:rPr lang="en-US" sz="1800" b="0" i="0" dirty="0">
                <a:solidFill>
                  <a:srgbClr val="000000"/>
                </a:solidFill>
                <a:effectLst/>
                <a:latin typeface="Arial" panose="020B0604020202020204" pitchFamily="34" charset="0"/>
                <a:cs typeface="Arial" panose="020B0604020202020204" pitchFamily="34" charset="0"/>
              </a:rPr>
              <a:t>To maintain the level of services necessary to ensure that students are supported in all facets of their academics, socio-emotional, and physical safety within the confines of this budget, as provided. </a:t>
            </a:r>
            <a:endParaRPr lang="en-US" sz="3200" b="1" dirty="0">
              <a:solidFill>
                <a:srgbClr val="000000"/>
              </a:solidFill>
              <a:latin typeface="Arial" panose="020B0604020202020204" pitchFamily="34" charset="0"/>
              <a:cs typeface="Arial" panose="020B0604020202020204" pitchFamily="34" charset="0"/>
            </a:endParaRPr>
          </a:p>
          <a:p>
            <a:pPr marL="742950" lvl="1" indent="-285750" algn="just">
              <a:buFont typeface="Arial" panose="020B0604020202020204" pitchFamily="34" charset="0"/>
              <a:buChar char="•"/>
            </a:pPr>
            <a:endParaRPr lang="en-US" sz="2400" dirty="0">
              <a:solidFill>
                <a:srgbClr val="000000"/>
              </a:solidFill>
              <a:latin typeface="Arial"/>
              <a:cs typeface="Arial"/>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42</a:t>
            </a:fld>
            <a:endParaRPr lang="en-US"/>
          </a:p>
        </p:txBody>
      </p:sp>
    </p:spTree>
    <p:extLst>
      <p:ext uri="{BB962C8B-B14F-4D97-AF65-F5344CB8AC3E}">
        <p14:creationId xmlns:p14="http://schemas.microsoft.com/office/powerpoint/2010/main" val="27969109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0556" y="34729"/>
            <a:ext cx="9144000" cy="957263"/>
          </a:xfrm>
        </p:spPr>
        <p:txBody>
          <a:bodyPr>
            <a:normAutofit/>
          </a:bodyPr>
          <a:lstStyle/>
          <a:p>
            <a:pPr algn="ctr"/>
            <a:r>
              <a:rPr lang="en-US" sz="4400">
                <a:latin typeface="Helvetica" panose="020B0604020202020204" pitchFamily="34" charset="0"/>
                <a:cs typeface="Helvetica" panose="020B0604020202020204" pitchFamily="34" charset="0"/>
              </a:rPr>
              <a:t>Student Support Services</a:t>
            </a:r>
            <a:endParaRPr lang="en-US" sz="4400" spc="-150">
              <a:latin typeface="Helvetica" panose="020B0604020202020204" pitchFamily="34" charset="0"/>
              <a:ea typeface="Helvetica" charset="0"/>
              <a:cs typeface="Helvetica" panose="020B0604020202020204" pitchFamily="34" charset="0"/>
            </a:endParaRPr>
          </a:p>
        </p:txBody>
      </p:sp>
      <p:sp>
        <p:nvSpPr>
          <p:cNvPr id="2" name="Slide Number Placeholder 1"/>
          <p:cNvSpPr>
            <a:spLocks noGrp="1"/>
          </p:cNvSpPr>
          <p:nvPr>
            <p:ph type="sldNum" sz="quarter" idx="12"/>
          </p:nvPr>
        </p:nvSpPr>
        <p:spPr/>
        <p:txBody>
          <a:bodyPr/>
          <a:lstStyle/>
          <a:p>
            <a:fld id="{5E9A5FAA-B7F0-42B3-B57A-1A592F13DCAC}" type="slidenum">
              <a:rPr lang="en-US" smtClean="0"/>
              <a:t>43</a:t>
            </a:fld>
            <a:endParaRPr lang="en-US"/>
          </a:p>
        </p:txBody>
      </p:sp>
      <p:pic>
        <p:nvPicPr>
          <p:cNvPr id="8" name="Picture 7">
            <a:extLst>
              <a:ext uri="{FF2B5EF4-FFF2-40B4-BE49-F238E27FC236}">
                <a16:creationId xmlns:a16="http://schemas.microsoft.com/office/drawing/2014/main" id="{3633EC03-5612-60F7-122F-82B91E35A760}"/>
              </a:ext>
            </a:extLst>
          </p:cNvPr>
          <p:cNvPicPr>
            <a:picLocks noChangeAspect="1"/>
          </p:cNvPicPr>
          <p:nvPr/>
        </p:nvPicPr>
        <p:blipFill>
          <a:blip r:embed="rId4"/>
          <a:stretch>
            <a:fillRect/>
          </a:stretch>
        </p:blipFill>
        <p:spPr>
          <a:xfrm>
            <a:off x="262092" y="1585605"/>
            <a:ext cx="11749698" cy="2791838"/>
          </a:xfrm>
          <a:prstGeom prst="rect">
            <a:avLst/>
          </a:prstGeom>
        </p:spPr>
      </p:pic>
    </p:spTree>
    <p:extLst>
      <p:ext uri="{BB962C8B-B14F-4D97-AF65-F5344CB8AC3E}">
        <p14:creationId xmlns:p14="http://schemas.microsoft.com/office/powerpoint/2010/main" val="1544318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72562"/>
            <a:ext cx="9144000" cy="957263"/>
          </a:xfrm>
        </p:spPr>
        <p:txBody>
          <a:bodyPr>
            <a:noAutofit/>
          </a:bodyPr>
          <a:lstStyle/>
          <a:p>
            <a:pPr algn="ctr"/>
            <a:r>
              <a:rPr lang="en-US" sz="4400" spc="-150">
                <a:latin typeface="Helvetica" charset="0"/>
                <a:ea typeface="Helvetica" charset="0"/>
                <a:cs typeface="Helvetica" charset="0"/>
              </a:rPr>
              <a:t>Health Services</a:t>
            </a: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04571"/>
            <a:ext cx="10515600" cy="4855707"/>
          </a:xfrm>
          <a:prstGeom prst="rect">
            <a:avLst/>
          </a:prstGeom>
        </p:spPr>
        <p:txBody>
          <a:bodyPr vert="horz" lIns="91440" tIns="45720" rIns="91440" bIns="45720" rtlCol="0" anchor="t">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just" rtl="0" fontAlgn="base">
              <a:buFont typeface="Arial" panose="020B0604020202020204" pitchFamily="34" charset="0"/>
              <a:buChar char="•"/>
            </a:pPr>
            <a:r>
              <a:rPr lang="en-US" sz="1600" b="1" i="0" dirty="0">
                <a:solidFill>
                  <a:srgbClr val="000000"/>
                </a:solidFill>
                <a:effectLst/>
                <a:latin typeface="Arial" panose="020B0604020202020204" pitchFamily="34" charset="0"/>
                <a:cs typeface="Arial" panose="020B0604020202020204" pitchFamily="34" charset="0"/>
              </a:rPr>
              <a:t>Services Provided</a:t>
            </a:r>
            <a:r>
              <a:rPr lang="en-US" sz="1600" i="0" dirty="0">
                <a:solidFill>
                  <a:srgbClr val="000000"/>
                </a:solidFill>
                <a:effectLst/>
                <a:latin typeface="Arial" panose="020B0604020202020204" pitchFamily="34" charset="0"/>
                <a:cs typeface="Arial" panose="020B0604020202020204" pitchFamily="34" charset="0"/>
              </a:rPr>
              <a:t> </a:t>
            </a:r>
          </a:p>
          <a:p>
            <a:pPr marL="742950" lvl="1" indent="-285750" algn="just" fontAlgn="base">
              <a:buFont typeface="Arial" panose="020B0604020202020204" pitchFamily="34" charset="0"/>
              <a:buChar char="•"/>
            </a:pPr>
            <a:r>
              <a:rPr lang="en-US" sz="1600" b="0" i="0" dirty="0">
                <a:solidFill>
                  <a:srgbClr val="000000"/>
                </a:solidFill>
                <a:effectLst/>
                <a:latin typeface="Arial" panose="020B0604020202020204" pitchFamily="34" charset="0"/>
                <a:cs typeface="Arial" panose="020B0604020202020204" pitchFamily="34" charset="0"/>
              </a:rPr>
              <a:t>Health Services is responsible for the administration of services for students to address disease prevention, health promotion, dental hygiene program, and mandated service provision through the Department of Health. In addition to our students, private and parochial schools within City limits receive mandated school health services as well.  Health Services serves as a resource to parents when referring students for medical services and supporting documentation; collaborate with school social workers when helping parents to identify and secure services for health care needs. </a:t>
            </a:r>
          </a:p>
          <a:p>
            <a:pPr marL="742950" lvl="1" indent="-285750" algn="just" fontAlgn="base">
              <a:buFont typeface="Arial" panose="020B0604020202020204" pitchFamily="34" charset="0"/>
              <a:buChar char="•"/>
            </a:pPr>
            <a:r>
              <a:rPr lang="en-US" sz="1600" b="0" i="0" dirty="0">
                <a:solidFill>
                  <a:srgbClr val="000000"/>
                </a:solidFill>
                <a:effectLst/>
                <a:latin typeface="Arial" panose="020B0604020202020204" pitchFamily="34" charset="0"/>
                <a:cs typeface="Arial" panose="020B0604020202020204" pitchFamily="34" charset="0"/>
              </a:rPr>
              <a:t>Central Office:  process applications for homebound instruction and medical transportation, coordinate services with contracted agencies to help students with specific complex medical needs, review and determine if specialized one-on-one health care is needed based on the letter of medical necessity.  Official and confidential health records for employees are maintained in Health Services, and student health records are maintained at their respective schools in the school nurse’s office. </a:t>
            </a:r>
          </a:p>
          <a:p>
            <a:pPr marL="742950" lvl="1" indent="-285750" algn="l" fontAlgn="base">
              <a:buFont typeface="Arial" panose="020B0604020202020204" pitchFamily="34" charset="0"/>
              <a:buChar char="•"/>
            </a:pPr>
            <a:r>
              <a:rPr lang="en-US" sz="1600" b="0" i="0" dirty="0">
                <a:solidFill>
                  <a:srgbClr val="000000"/>
                </a:solidFill>
                <a:effectLst/>
                <a:latin typeface="Arial" panose="020B0604020202020204" pitchFamily="34" charset="0"/>
                <a:cs typeface="Arial" panose="020B0604020202020204" pitchFamily="34" charset="0"/>
              </a:rPr>
              <a:t>Support is provided to Human Resources and Employee Relations specific to new hires. </a:t>
            </a:r>
          </a:p>
          <a:p>
            <a:pPr marL="742950" lvl="1" indent="-285750" algn="l" fontAlgn="base">
              <a:buFont typeface="Arial" panose="020B0604020202020204" pitchFamily="34" charset="0"/>
              <a:buChar char="•"/>
            </a:pPr>
            <a:r>
              <a:rPr lang="en-US" sz="1600" b="0" i="0" dirty="0">
                <a:solidFill>
                  <a:srgbClr val="000000"/>
                </a:solidFill>
                <a:effectLst/>
                <a:latin typeface="Arial" panose="020B0604020202020204" pitchFamily="34" charset="0"/>
                <a:cs typeface="Arial" panose="020B0604020202020204" pitchFamily="34" charset="0"/>
              </a:rPr>
              <a:t>Additionally, the Assistant for Health Services has specific duties with Student Services such </a:t>
            </a:r>
            <a:r>
              <a:rPr lang="en-US" sz="1600" dirty="0">
                <a:solidFill>
                  <a:srgbClr val="000000"/>
                </a:solidFill>
                <a:latin typeface="Arial" panose="020B0604020202020204" pitchFamily="34" charset="0"/>
                <a:cs typeface="Arial" panose="020B0604020202020204" pitchFamily="34" charset="0"/>
              </a:rPr>
              <a:t>as student</a:t>
            </a:r>
            <a:r>
              <a:rPr lang="en-US" sz="1600" b="0" i="0" dirty="0">
                <a:solidFill>
                  <a:srgbClr val="000000"/>
                </a:solidFill>
                <a:effectLst/>
                <a:latin typeface="Arial" panose="020B0604020202020204" pitchFamily="34" charset="0"/>
                <a:cs typeface="Arial" panose="020B0604020202020204" pitchFamily="34" charset="0"/>
              </a:rPr>
              <a:t> residency issues, guardianship, foreign exchange students and student work permits. The Assistant is one of the district’s</a:t>
            </a:r>
            <a:r>
              <a:rPr lang="en-US" sz="1600" dirty="0">
                <a:solidFill>
                  <a:srgbClr val="000000"/>
                </a:solidFill>
                <a:latin typeface="Arial" panose="020B0604020202020204" pitchFamily="34" charset="0"/>
                <a:cs typeface="Arial" panose="020B0604020202020204" pitchFamily="34" charset="0"/>
              </a:rPr>
              <a:t> certified</a:t>
            </a:r>
            <a:r>
              <a:rPr lang="en-US" sz="1600" b="0" i="0" dirty="0">
                <a:solidFill>
                  <a:srgbClr val="000000"/>
                </a:solidFill>
                <a:effectLst/>
                <a:latin typeface="Arial" panose="020B0604020202020204" pitchFamily="34" charset="0"/>
                <a:cs typeface="Arial" panose="020B0604020202020204" pitchFamily="34" charset="0"/>
              </a:rPr>
              <a:t> </a:t>
            </a:r>
            <a:r>
              <a:rPr lang="en-US" sz="1600" dirty="0">
                <a:solidFill>
                  <a:srgbClr val="000000"/>
                </a:solidFill>
                <a:latin typeface="Arial" panose="020B0604020202020204" pitchFamily="34" charset="0"/>
                <a:cs typeface="Arial" panose="020B0604020202020204" pitchFamily="34" charset="0"/>
              </a:rPr>
              <a:t>to serve as a </a:t>
            </a:r>
            <a:r>
              <a:rPr lang="en-US" sz="1600" b="0" i="0" dirty="0">
                <a:solidFill>
                  <a:srgbClr val="000000"/>
                </a:solidFill>
                <a:effectLst/>
                <a:latin typeface="Arial" panose="020B0604020202020204" pitchFamily="34" charset="0"/>
                <a:cs typeface="Arial" panose="020B0604020202020204" pitchFamily="34" charset="0"/>
              </a:rPr>
              <a:t>Notary Public. </a:t>
            </a:r>
            <a:endParaRPr lang="en-US" sz="1600" i="0" dirty="0">
              <a:solidFill>
                <a:srgbClr val="000000"/>
              </a:solidFill>
              <a:effectLst/>
              <a:latin typeface="Arial" panose="020B0604020202020204" pitchFamily="34" charset="0"/>
              <a:cs typeface="Arial" panose="020B0604020202020204" pitchFamily="34" charset="0"/>
            </a:endParaRPr>
          </a:p>
          <a:p>
            <a:pPr marL="285750" indent="-285750" algn="just" fontAlgn="base">
              <a:buFont typeface="Arial" panose="020B0604020202020204" pitchFamily="34" charset="0"/>
              <a:buChar char="•"/>
            </a:pPr>
            <a:r>
              <a:rPr lang="en-US" sz="1600" b="1" dirty="0">
                <a:solidFill>
                  <a:srgbClr val="000000"/>
                </a:solidFill>
                <a:latin typeface="Arial" panose="020B0604020202020204" pitchFamily="34" charset="0"/>
                <a:cs typeface="Arial" panose="020B0604020202020204" pitchFamily="34" charset="0"/>
              </a:rPr>
              <a:t>Staffing</a:t>
            </a:r>
          </a:p>
          <a:p>
            <a:pPr marL="742950" lvl="1" indent="-285750" algn="just">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61 Full-time Staff members</a:t>
            </a:r>
          </a:p>
          <a:p>
            <a:pPr marL="285750" indent="-285750" algn="just" fontAlgn="base">
              <a:buFont typeface="Arial" panose="020B0604020202020204" pitchFamily="34" charset="0"/>
              <a:buChar char="•"/>
            </a:pPr>
            <a:r>
              <a:rPr lang="en-US" sz="1600" b="1" dirty="0">
                <a:solidFill>
                  <a:srgbClr val="000000"/>
                </a:solidFill>
                <a:latin typeface="Arial" panose="020B0604020202020204" pitchFamily="34" charset="0"/>
                <a:cs typeface="Arial" panose="020B0604020202020204" pitchFamily="34" charset="0"/>
              </a:rPr>
              <a:t>Department Goals</a:t>
            </a:r>
          </a:p>
          <a:p>
            <a:pPr marL="742950" lvl="1" indent="-285750" algn="just" fontAlgn="base">
              <a:buFont typeface="Arial" panose="020B0604020202020204" pitchFamily="34" charset="0"/>
              <a:buChar char="•"/>
            </a:pPr>
            <a:r>
              <a:rPr lang="en-US" sz="1600" b="0" i="0" dirty="0">
                <a:solidFill>
                  <a:srgbClr val="000000"/>
                </a:solidFill>
                <a:effectLst/>
                <a:latin typeface="Arial" panose="020B0604020202020204" pitchFamily="34" charset="0"/>
                <a:cs typeface="Arial" panose="020B0604020202020204" pitchFamily="34" charset="0"/>
              </a:rPr>
              <a:t>To ensure staffing meets need to adequately limit the spread of COVID-19 in our schools, promote continuity of care and management of student chronic health conditions, state mandated screenings and physicals, dental screenings, examinations and education, increase communication and clarify more unified direction of medical care for all students between families, healthcare providers and PPS staff leading toward providing services equitably and maintain, strengthen and develop partnerships that improve health, wellness and academic success. </a:t>
            </a:r>
            <a:endParaRPr lang="en-US" sz="1600" b="1" dirty="0">
              <a:solidFill>
                <a:srgbClr val="00000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en-US" sz="2800" dirty="0">
              <a:solidFill>
                <a:srgbClr val="000000"/>
              </a:solidFill>
              <a:latin typeface="Arial"/>
              <a:cs typeface="Arial"/>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44</a:t>
            </a:fld>
            <a:endParaRPr lang="en-US"/>
          </a:p>
        </p:txBody>
      </p:sp>
    </p:spTree>
    <p:extLst>
      <p:ext uri="{BB962C8B-B14F-4D97-AF65-F5344CB8AC3E}">
        <p14:creationId xmlns:p14="http://schemas.microsoft.com/office/powerpoint/2010/main" val="18650961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0556" y="34729"/>
            <a:ext cx="9144000" cy="957263"/>
          </a:xfrm>
        </p:spPr>
        <p:txBody>
          <a:bodyPr>
            <a:normAutofit/>
          </a:bodyPr>
          <a:lstStyle/>
          <a:p>
            <a:pPr algn="ctr"/>
            <a:r>
              <a:rPr lang="en-US" sz="4400">
                <a:latin typeface="Helvetica" panose="020B0604020202020204" pitchFamily="34" charset="0"/>
                <a:cs typeface="Helvetica" panose="020B0604020202020204" pitchFamily="34" charset="0"/>
              </a:rPr>
              <a:t>Health Services</a:t>
            </a:r>
            <a:endParaRPr lang="en-US" sz="4400" spc="-150">
              <a:latin typeface="Helvetica" panose="020B0604020202020204" pitchFamily="34" charset="0"/>
              <a:ea typeface="Helvetica" charset="0"/>
              <a:cs typeface="Helvetica" panose="020B0604020202020204" pitchFamily="34" charset="0"/>
            </a:endParaRPr>
          </a:p>
        </p:txBody>
      </p:sp>
      <p:sp>
        <p:nvSpPr>
          <p:cNvPr id="2" name="Slide Number Placeholder 1"/>
          <p:cNvSpPr>
            <a:spLocks noGrp="1"/>
          </p:cNvSpPr>
          <p:nvPr>
            <p:ph type="sldNum" sz="quarter" idx="12"/>
          </p:nvPr>
        </p:nvSpPr>
        <p:spPr/>
        <p:txBody>
          <a:bodyPr/>
          <a:lstStyle/>
          <a:p>
            <a:fld id="{5E9A5FAA-B7F0-42B3-B57A-1A592F13DCAC}" type="slidenum">
              <a:rPr lang="en-US" smtClean="0"/>
              <a:t>45</a:t>
            </a:fld>
            <a:endParaRPr lang="en-US"/>
          </a:p>
        </p:txBody>
      </p:sp>
      <p:pic>
        <p:nvPicPr>
          <p:cNvPr id="8" name="Picture 7">
            <a:extLst>
              <a:ext uri="{FF2B5EF4-FFF2-40B4-BE49-F238E27FC236}">
                <a16:creationId xmlns:a16="http://schemas.microsoft.com/office/drawing/2014/main" id="{629FE4C3-36D4-A747-AF79-4B69989FF5D3}"/>
              </a:ext>
            </a:extLst>
          </p:cNvPr>
          <p:cNvPicPr>
            <a:picLocks noChangeAspect="1"/>
          </p:cNvPicPr>
          <p:nvPr/>
        </p:nvPicPr>
        <p:blipFill>
          <a:blip r:embed="rId4"/>
          <a:stretch>
            <a:fillRect/>
          </a:stretch>
        </p:blipFill>
        <p:spPr>
          <a:xfrm>
            <a:off x="262092" y="1585608"/>
            <a:ext cx="11749698" cy="2791838"/>
          </a:xfrm>
          <a:prstGeom prst="rect">
            <a:avLst/>
          </a:prstGeom>
        </p:spPr>
      </p:pic>
    </p:spTree>
    <p:extLst>
      <p:ext uri="{BB962C8B-B14F-4D97-AF65-F5344CB8AC3E}">
        <p14:creationId xmlns:p14="http://schemas.microsoft.com/office/powerpoint/2010/main" val="25320098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72562"/>
            <a:ext cx="9144000" cy="957263"/>
          </a:xfrm>
        </p:spPr>
        <p:txBody>
          <a:bodyPr>
            <a:noAutofit/>
          </a:bodyPr>
          <a:lstStyle/>
          <a:p>
            <a:pPr algn="ctr"/>
            <a:r>
              <a:rPr lang="en-US" sz="4400" spc="-150">
                <a:latin typeface="Helvetica" charset="0"/>
                <a:ea typeface="Helvetica" charset="0"/>
                <a:cs typeface="Helvetica" charset="0"/>
              </a:rPr>
              <a:t>Interscholastic Athletics</a:t>
            </a: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61316"/>
            <a:ext cx="10515600" cy="4855707"/>
          </a:xfrm>
          <a:prstGeom prst="rect">
            <a:avLst/>
          </a:prstGeom>
        </p:spPr>
        <p:txBody>
          <a:bodyPr vert="horz" lIns="91440" tIns="45720" rIns="91440" bIns="45720" rtlCol="0" anchor="t">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just" fontAlgn="base">
              <a:buFont typeface="Arial" panose="020B0604020202020204" pitchFamily="34" charset="0"/>
              <a:buChar char="•"/>
            </a:pPr>
            <a:r>
              <a:rPr lang="en-US" sz="1900" b="1" i="0" dirty="0">
                <a:solidFill>
                  <a:srgbClr val="000000"/>
                </a:solidFill>
                <a:effectLst/>
                <a:latin typeface="Arial" panose="020B0604020202020204" pitchFamily="34" charset="0"/>
                <a:cs typeface="Arial" panose="020B0604020202020204" pitchFamily="34" charset="0"/>
              </a:rPr>
              <a:t>Services Provided</a:t>
            </a:r>
          </a:p>
          <a:p>
            <a:pPr marL="742950" lvl="1" indent="-285750" algn="just" fontAlgn="base">
              <a:buFont typeface="Arial" panose="020B0604020202020204" pitchFamily="34" charset="0"/>
              <a:buChar char="•"/>
            </a:pPr>
            <a:r>
              <a:rPr lang="en-US" sz="1900" b="0" i="0" dirty="0">
                <a:solidFill>
                  <a:srgbClr val="000000"/>
                </a:solidFill>
                <a:effectLst/>
                <a:latin typeface="Arial" panose="020B0604020202020204" pitchFamily="34" charset="0"/>
                <a:cs typeface="Arial" panose="020B0604020202020204" pitchFamily="34" charset="0"/>
              </a:rPr>
              <a:t>Transportation and Officials for Athletics for middle and high school competitions  </a:t>
            </a:r>
          </a:p>
          <a:p>
            <a:pPr marL="742950" lvl="1" indent="-285750" algn="just" fontAlgn="base">
              <a:buFont typeface="Arial" panose="020B0604020202020204" pitchFamily="34" charset="0"/>
              <a:buChar char="•"/>
            </a:pPr>
            <a:r>
              <a:rPr lang="en-US" sz="1900" b="0" i="0" dirty="0">
                <a:solidFill>
                  <a:srgbClr val="000000"/>
                </a:solidFill>
                <a:effectLst/>
                <a:latin typeface="Arial" panose="020B0604020202020204" pitchFamily="34" charset="0"/>
                <a:cs typeface="Arial" panose="020B0604020202020204" pitchFamily="34" charset="0"/>
              </a:rPr>
              <a:t>Transportation for some elementary athletic events – track and field, swimming </a:t>
            </a:r>
          </a:p>
          <a:p>
            <a:pPr marL="742950" lvl="1" indent="-285750" algn="l" fontAlgn="base">
              <a:buFont typeface="Arial" panose="020B0604020202020204" pitchFamily="34" charset="0"/>
              <a:buChar char="•"/>
            </a:pPr>
            <a:r>
              <a:rPr lang="en-US" sz="1900" b="0" i="0" dirty="0">
                <a:solidFill>
                  <a:srgbClr val="000000"/>
                </a:solidFill>
                <a:effectLst/>
                <a:latin typeface="Arial" panose="020B0604020202020204" pitchFamily="34" charset="0"/>
                <a:cs typeface="Arial" panose="020B0604020202020204" pitchFamily="34" charset="0"/>
              </a:rPr>
              <a:t>Maintenance/Replacement for washers, dryers and ice machines </a:t>
            </a:r>
          </a:p>
          <a:p>
            <a:pPr marL="742950" lvl="1" indent="-285750" algn="l" fontAlgn="base">
              <a:buFont typeface="Arial" panose="020B0604020202020204" pitchFamily="34" charset="0"/>
              <a:buChar char="•"/>
            </a:pPr>
            <a:r>
              <a:rPr lang="en-US" sz="1900" b="0" i="0" dirty="0">
                <a:solidFill>
                  <a:srgbClr val="000000"/>
                </a:solidFill>
                <a:effectLst/>
                <a:latin typeface="Arial" panose="020B0604020202020204" pitchFamily="34" charset="0"/>
                <a:cs typeface="Arial" panose="020B0604020202020204" pitchFamily="34" charset="0"/>
              </a:rPr>
              <a:t>Maintenance/Replacement for athletic equipment </a:t>
            </a:r>
          </a:p>
          <a:p>
            <a:pPr marL="742950" lvl="1" indent="-285750" algn="l" fontAlgn="base">
              <a:buFont typeface="Arial" panose="020B0604020202020204" pitchFamily="34" charset="0"/>
              <a:buChar char="•"/>
            </a:pPr>
            <a:r>
              <a:rPr lang="en-US" sz="1900" b="0" i="0" dirty="0">
                <a:solidFill>
                  <a:srgbClr val="000000"/>
                </a:solidFill>
                <a:effectLst/>
                <a:latin typeface="Arial" panose="020B0604020202020204" pitchFamily="34" charset="0"/>
                <a:cs typeface="Arial" panose="020B0604020202020204" pitchFamily="34" charset="0"/>
              </a:rPr>
              <a:t>Salaries for all middle and high school coaches   </a:t>
            </a:r>
          </a:p>
          <a:p>
            <a:pPr marL="742950" lvl="1" indent="-285750" algn="l" fontAlgn="base">
              <a:buFont typeface="Arial" panose="020B0604020202020204" pitchFamily="34" charset="0"/>
              <a:buChar char="•"/>
            </a:pPr>
            <a:r>
              <a:rPr lang="en-US" sz="1900" b="0" i="0" dirty="0">
                <a:solidFill>
                  <a:srgbClr val="000000"/>
                </a:solidFill>
                <a:effectLst/>
                <a:latin typeface="Arial" panose="020B0604020202020204" pitchFamily="34" charset="0"/>
                <a:cs typeface="Arial" panose="020B0604020202020204" pitchFamily="34" charset="0"/>
              </a:rPr>
              <a:t>Intramural pay for all schools </a:t>
            </a:r>
          </a:p>
          <a:p>
            <a:pPr marL="742950" lvl="1" indent="-285750" algn="l" fontAlgn="base">
              <a:buFont typeface="Arial" panose="020B0604020202020204" pitchFamily="34" charset="0"/>
              <a:buChar char="•"/>
            </a:pPr>
            <a:r>
              <a:rPr lang="en-US" sz="1900" b="0" i="0" dirty="0">
                <a:solidFill>
                  <a:srgbClr val="000000"/>
                </a:solidFill>
                <a:effectLst/>
                <a:latin typeface="Arial" panose="020B0604020202020204" pitchFamily="34" charset="0"/>
                <a:cs typeface="Arial" panose="020B0604020202020204" pitchFamily="34" charset="0"/>
              </a:rPr>
              <a:t>Oversee the Special Olympics for middle school and high school Unified Bocce and high school Unified Track Program – MOU from Special Olympics </a:t>
            </a:r>
          </a:p>
          <a:p>
            <a:pPr marL="742950" lvl="1" indent="-285750" algn="l" fontAlgn="base">
              <a:buFont typeface="Arial" panose="020B0604020202020204" pitchFamily="34" charset="0"/>
              <a:buChar char="•"/>
            </a:pPr>
            <a:r>
              <a:rPr lang="en-US" sz="1900" b="0" i="0" dirty="0">
                <a:solidFill>
                  <a:srgbClr val="000000"/>
                </a:solidFill>
                <a:effectLst/>
                <a:latin typeface="Arial" panose="020B0604020202020204" pitchFamily="34" charset="0"/>
                <a:cs typeface="Arial" panose="020B0604020202020204" pitchFamily="34" charset="0"/>
              </a:rPr>
              <a:t>Salaries for Concession Stand Manager and Concession Stand Workers </a:t>
            </a:r>
          </a:p>
          <a:p>
            <a:pPr marL="742950" lvl="1" indent="-285750" algn="l" fontAlgn="base">
              <a:buFont typeface="Arial" panose="020B0604020202020204" pitchFamily="34" charset="0"/>
              <a:buChar char="•"/>
            </a:pPr>
            <a:r>
              <a:rPr lang="en-US" sz="1900" b="0" i="0" dirty="0">
                <a:solidFill>
                  <a:srgbClr val="000000"/>
                </a:solidFill>
                <a:effectLst/>
                <a:latin typeface="Arial" panose="020B0604020202020204" pitchFamily="34" charset="0"/>
                <a:cs typeface="Arial" panose="020B0604020202020204" pitchFamily="34" charset="0"/>
              </a:rPr>
              <a:t>Payment for Athletic Workers at various athletic events. </a:t>
            </a:r>
          </a:p>
          <a:p>
            <a:pPr marL="742950" lvl="1" indent="-285750" algn="l" fontAlgn="base">
              <a:buFont typeface="Arial" panose="020B0604020202020204" pitchFamily="34" charset="0"/>
              <a:buChar char="•"/>
            </a:pPr>
            <a:r>
              <a:rPr lang="en-US" sz="1900" b="0" i="0" dirty="0">
                <a:solidFill>
                  <a:srgbClr val="000000"/>
                </a:solidFill>
                <a:effectLst/>
                <a:latin typeface="Arial" panose="020B0604020202020204" pitchFamily="34" charset="0"/>
                <a:cs typeface="Arial" panose="020B0604020202020204" pitchFamily="34" charset="0"/>
              </a:rPr>
              <a:t>Hotels, meals and transportation for teams in state playoffs. </a:t>
            </a:r>
          </a:p>
          <a:p>
            <a:pPr marL="742950" lvl="1" indent="-285750" algn="l" fontAlgn="base">
              <a:buFont typeface="Arial" panose="020B0604020202020204" pitchFamily="34" charset="0"/>
              <a:buChar char="•"/>
            </a:pPr>
            <a:r>
              <a:rPr lang="en-US" sz="1900" b="0" i="0" dirty="0">
                <a:solidFill>
                  <a:srgbClr val="000000"/>
                </a:solidFill>
                <a:effectLst/>
                <a:latin typeface="Arial" panose="020B0604020202020204" pitchFamily="34" charset="0"/>
                <a:cs typeface="Arial" panose="020B0604020202020204" pitchFamily="34" charset="0"/>
              </a:rPr>
              <a:t>Membership Fees for PIAA and WPIAL. </a:t>
            </a:r>
            <a:endParaRPr lang="en-US" sz="1900" dirty="0">
              <a:solidFill>
                <a:srgbClr val="000000"/>
              </a:solidFill>
              <a:latin typeface="Arial" panose="020B0604020202020204" pitchFamily="34" charset="0"/>
              <a:cs typeface="Arial" panose="020B0604020202020204" pitchFamily="34" charset="0"/>
            </a:endParaRPr>
          </a:p>
          <a:p>
            <a:pPr marL="285750" indent="-285750" algn="just" fontAlgn="base">
              <a:buFont typeface="Arial,Sans-Serif" panose="020B0604020202020204" pitchFamily="34" charset="0"/>
              <a:buChar char="•"/>
            </a:pPr>
            <a:r>
              <a:rPr lang="en-US" sz="1900" b="1" dirty="0">
                <a:solidFill>
                  <a:srgbClr val="000000"/>
                </a:solidFill>
                <a:latin typeface="Arial" panose="020B0604020202020204" pitchFamily="34" charset="0"/>
                <a:cs typeface="Arial" panose="020B0604020202020204" pitchFamily="34" charset="0"/>
              </a:rPr>
              <a:t>Staffing</a:t>
            </a:r>
            <a:endParaRPr lang="en-US" sz="1900" b="1" dirty="0">
              <a:latin typeface="Arial" panose="020B0604020202020204" pitchFamily="34" charset="0"/>
              <a:ea typeface="+mn-lt"/>
              <a:cs typeface="Arial" panose="020B0604020202020204" pitchFamily="34" charset="0"/>
            </a:endParaRPr>
          </a:p>
          <a:p>
            <a:pPr marL="742950" lvl="1" indent="-285750" algn="just">
              <a:buFont typeface="Arial,Sans-Serif" panose="020B0604020202020204" pitchFamily="34" charset="0"/>
              <a:buChar char="•"/>
            </a:pPr>
            <a:r>
              <a:rPr lang="en-US" sz="1900" dirty="0">
                <a:solidFill>
                  <a:srgbClr val="000000"/>
                </a:solidFill>
                <a:latin typeface="Arial" panose="020B0604020202020204" pitchFamily="34" charset="0"/>
                <a:cs typeface="Arial" panose="020B0604020202020204" pitchFamily="34" charset="0"/>
              </a:rPr>
              <a:t>1 Director of Athletics</a:t>
            </a:r>
            <a:endParaRPr lang="en-US" sz="1900" dirty="0">
              <a:latin typeface="Arial" panose="020B0604020202020204" pitchFamily="34" charset="0"/>
              <a:ea typeface="+mn-lt"/>
              <a:cs typeface="Arial" panose="020B0604020202020204" pitchFamily="34" charset="0"/>
            </a:endParaRPr>
          </a:p>
          <a:p>
            <a:pPr marL="742950" lvl="1" indent="-285750" algn="just">
              <a:buFont typeface="Arial,Sans-Serif" panose="020B0604020202020204" pitchFamily="34" charset="0"/>
              <a:buChar char="•"/>
            </a:pPr>
            <a:r>
              <a:rPr lang="en-US" sz="1900" dirty="0">
                <a:solidFill>
                  <a:srgbClr val="000000"/>
                </a:solidFill>
                <a:latin typeface="Arial" panose="020B0604020202020204" pitchFamily="34" charset="0"/>
                <a:cs typeface="Arial" panose="020B0604020202020204" pitchFamily="34" charset="0"/>
              </a:rPr>
              <a:t>1 Secretary</a:t>
            </a:r>
            <a:endParaRPr lang="en-US" sz="1900" dirty="0">
              <a:latin typeface="Arial" panose="020B0604020202020204" pitchFamily="34" charset="0"/>
              <a:ea typeface="+mn-lt"/>
              <a:cs typeface="Arial" panose="020B0604020202020204" pitchFamily="34" charset="0"/>
            </a:endParaRPr>
          </a:p>
          <a:p>
            <a:pPr marL="742950" lvl="1" indent="-285750" algn="just">
              <a:buFont typeface="Arial,Sans-Serif" panose="020B0604020202020204" pitchFamily="34" charset="0"/>
              <a:buChar char="•"/>
            </a:pPr>
            <a:r>
              <a:rPr lang="en-US" sz="1900" dirty="0">
                <a:solidFill>
                  <a:srgbClr val="000000"/>
                </a:solidFill>
                <a:latin typeface="Arial" panose="020B0604020202020204" pitchFamily="34" charset="0"/>
                <a:cs typeface="Arial" panose="020B0604020202020204" pitchFamily="34" charset="0"/>
              </a:rPr>
              <a:t>1 Maintenance/Repairman</a:t>
            </a:r>
            <a:endParaRPr lang="en-US" sz="1900" dirty="0">
              <a:latin typeface="Arial" panose="020B0604020202020204" pitchFamily="34" charset="0"/>
              <a:cs typeface="Arial" panose="020B0604020202020204" pitchFamily="34" charset="0"/>
            </a:endParaRPr>
          </a:p>
          <a:p>
            <a:pPr marL="285750" indent="-285750" algn="just" fontAlgn="base">
              <a:buFont typeface="Arial" panose="020B0604020202020204" pitchFamily="34" charset="0"/>
              <a:buChar char="•"/>
            </a:pPr>
            <a:r>
              <a:rPr lang="en-US" sz="1900" b="1" dirty="0">
                <a:solidFill>
                  <a:srgbClr val="000000"/>
                </a:solidFill>
                <a:latin typeface="Arial" panose="020B0604020202020204" pitchFamily="34" charset="0"/>
                <a:cs typeface="Arial" panose="020B0604020202020204" pitchFamily="34" charset="0"/>
              </a:rPr>
              <a:t>Department Goals</a:t>
            </a:r>
          </a:p>
          <a:p>
            <a:pPr marL="742950" lvl="1" indent="-285750" algn="just" fontAlgn="base">
              <a:buFont typeface="Arial" panose="020B0604020202020204" pitchFamily="34" charset="0"/>
              <a:buChar char="•"/>
            </a:pPr>
            <a:r>
              <a:rPr lang="en-US" sz="1900" b="0" i="0" u="none" strike="noStrike" dirty="0">
                <a:solidFill>
                  <a:srgbClr val="000000"/>
                </a:solidFill>
                <a:effectLst/>
                <a:latin typeface="Arial" panose="020B0604020202020204" pitchFamily="34" charset="0"/>
                <a:cs typeface="Arial" panose="020B0604020202020204" pitchFamily="34" charset="0"/>
              </a:rPr>
              <a:t>Continue to grow programs in athletics</a:t>
            </a:r>
            <a:r>
              <a:rPr lang="en-US" sz="1900" b="0" i="0" dirty="0">
                <a:solidFill>
                  <a:srgbClr val="000000"/>
                </a:solidFill>
                <a:effectLst/>
                <a:latin typeface="Arial" panose="020B0604020202020204" pitchFamily="34" charset="0"/>
                <a:cs typeface="Arial" panose="020B0604020202020204" pitchFamily="34" charset="0"/>
              </a:rPr>
              <a:t> </a:t>
            </a:r>
          </a:p>
          <a:p>
            <a:pPr marL="742950" lvl="1" indent="-285750" algn="just" fontAlgn="base">
              <a:buFont typeface="Arial" panose="020B0604020202020204" pitchFamily="34" charset="0"/>
              <a:buChar char="•"/>
            </a:pPr>
            <a:r>
              <a:rPr lang="en-US" sz="1900" b="0" i="0" u="none" strike="noStrike" dirty="0">
                <a:solidFill>
                  <a:srgbClr val="000000"/>
                </a:solidFill>
                <a:effectLst/>
                <a:latin typeface="Arial" panose="020B0604020202020204" pitchFamily="34" charset="0"/>
                <a:cs typeface="Arial" panose="020B0604020202020204" pitchFamily="34" charset="0"/>
              </a:rPr>
              <a:t>Looking to move Cheerleading for MS and HS into the Athletic department.</a:t>
            </a:r>
            <a:r>
              <a:rPr lang="en-US" sz="1900" b="0" i="0" dirty="0">
                <a:solidFill>
                  <a:srgbClr val="000000"/>
                </a:solidFill>
                <a:effectLst/>
                <a:latin typeface="Arial" panose="020B0604020202020204" pitchFamily="34" charset="0"/>
                <a:cs typeface="Arial" panose="020B0604020202020204" pitchFamily="34" charset="0"/>
              </a:rPr>
              <a:t> </a:t>
            </a:r>
          </a:p>
          <a:p>
            <a:pPr marL="742950" lvl="1" indent="-285750" algn="just" fontAlgn="base">
              <a:buFont typeface="Arial" panose="020B0604020202020204" pitchFamily="34" charset="0"/>
              <a:buChar char="•"/>
            </a:pPr>
            <a:r>
              <a:rPr lang="en-US" sz="1900" b="0" i="0" u="none" strike="noStrike" dirty="0">
                <a:solidFill>
                  <a:srgbClr val="000000"/>
                </a:solidFill>
                <a:effectLst/>
                <a:latin typeface="Arial" panose="020B0604020202020204" pitchFamily="34" charset="0"/>
                <a:cs typeface="Arial" panose="020B0604020202020204" pitchFamily="34" charset="0"/>
              </a:rPr>
              <a:t>Continue to build relationships with the community, college athletic programs and professional sports teams.</a:t>
            </a:r>
            <a:r>
              <a:rPr lang="en-US" sz="1900" b="0" i="0" dirty="0">
                <a:solidFill>
                  <a:srgbClr val="000000"/>
                </a:solidFill>
                <a:effectLst/>
                <a:latin typeface="Arial" panose="020B0604020202020204" pitchFamily="34" charset="0"/>
                <a:cs typeface="Arial" panose="020B0604020202020204" pitchFamily="34" charset="0"/>
              </a:rPr>
              <a:t> </a:t>
            </a:r>
          </a:p>
          <a:p>
            <a:pPr marL="285750" indent="-285750" algn="just" fontAlgn="base">
              <a:buFont typeface="Arial" panose="020B0604020202020204" pitchFamily="34" charset="0"/>
              <a:buChar char="•"/>
            </a:pPr>
            <a:endParaRPr lang="en-US" sz="2800" b="1" dirty="0">
              <a:solidFill>
                <a:srgbClr val="00000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en-US" sz="2800" dirty="0">
              <a:solidFill>
                <a:srgbClr val="000000"/>
              </a:solidFill>
              <a:latin typeface="Arial"/>
              <a:cs typeface="Arial"/>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46</a:t>
            </a:fld>
            <a:endParaRPr lang="en-US"/>
          </a:p>
        </p:txBody>
      </p:sp>
    </p:spTree>
    <p:extLst>
      <p:ext uri="{BB962C8B-B14F-4D97-AF65-F5344CB8AC3E}">
        <p14:creationId xmlns:p14="http://schemas.microsoft.com/office/powerpoint/2010/main" val="36750694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0556" y="34729"/>
            <a:ext cx="9144000" cy="957263"/>
          </a:xfrm>
        </p:spPr>
        <p:txBody>
          <a:bodyPr>
            <a:normAutofit/>
          </a:bodyPr>
          <a:lstStyle/>
          <a:p>
            <a:pPr algn="ctr"/>
            <a:r>
              <a:rPr lang="en-US" sz="4400">
                <a:latin typeface="Helvetica" panose="020B0604020202020204" pitchFamily="34" charset="0"/>
                <a:cs typeface="Helvetica" panose="020B0604020202020204" pitchFamily="34" charset="0"/>
              </a:rPr>
              <a:t>Interscholastic Athletics</a:t>
            </a:r>
            <a:endParaRPr lang="en-US" sz="4400" spc="-150">
              <a:latin typeface="Helvetica" panose="020B0604020202020204" pitchFamily="34" charset="0"/>
              <a:ea typeface="Helvetica" charset="0"/>
              <a:cs typeface="Helvetica" panose="020B0604020202020204" pitchFamily="34" charset="0"/>
            </a:endParaRPr>
          </a:p>
        </p:txBody>
      </p:sp>
      <p:sp>
        <p:nvSpPr>
          <p:cNvPr id="2" name="Slide Number Placeholder 1"/>
          <p:cNvSpPr>
            <a:spLocks noGrp="1"/>
          </p:cNvSpPr>
          <p:nvPr>
            <p:ph type="sldNum" sz="quarter" idx="12"/>
          </p:nvPr>
        </p:nvSpPr>
        <p:spPr/>
        <p:txBody>
          <a:bodyPr/>
          <a:lstStyle/>
          <a:p>
            <a:fld id="{5E9A5FAA-B7F0-42B3-B57A-1A592F13DCAC}" type="slidenum">
              <a:rPr lang="en-US" smtClean="0"/>
              <a:t>47</a:t>
            </a:fld>
            <a:endParaRPr lang="en-US"/>
          </a:p>
        </p:txBody>
      </p:sp>
      <p:pic>
        <p:nvPicPr>
          <p:cNvPr id="8" name="Picture 7">
            <a:extLst>
              <a:ext uri="{FF2B5EF4-FFF2-40B4-BE49-F238E27FC236}">
                <a16:creationId xmlns:a16="http://schemas.microsoft.com/office/drawing/2014/main" id="{71038E58-6BB2-E3F1-D4A1-C1FEBA16E82C}"/>
              </a:ext>
            </a:extLst>
          </p:cNvPr>
          <p:cNvPicPr>
            <a:picLocks noChangeAspect="1"/>
          </p:cNvPicPr>
          <p:nvPr/>
        </p:nvPicPr>
        <p:blipFill>
          <a:blip r:embed="rId4"/>
          <a:stretch>
            <a:fillRect/>
          </a:stretch>
        </p:blipFill>
        <p:spPr>
          <a:xfrm>
            <a:off x="268945" y="1595334"/>
            <a:ext cx="11686040" cy="3560324"/>
          </a:xfrm>
          <a:prstGeom prst="rect">
            <a:avLst/>
          </a:prstGeom>
        </p:spPr>
      </p:pic>
    </p:spTree>
    <p:extLst>
      <p:ext uri="{BB962C8B-B14F-4D97-AF65-F5344CB8AC3E}">
        <p14:creationId xmlns:p14="http://schemas.microsoft.com/office/powerpoint/2010/main" val="10287196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pPr algn="ctr"/>
            <a:r>
              <a:rPr kumimoji="0" lang="en-US" sz="3600" b="0" i="0" u="none" strike="noStrike" kern="1200" cap="none" spc="0" normalizeH="0" baseline="0" noProof="0">
                <a:ln>
                  <a:noFill/>
                </a:ln>
                <a:solidFill>
                  <a:prstClr val="black"/>
                </a:solidFill>
                <a:effectLst/>
                <a:uLnTx/>
                <a:uFillTx/>
                <a:latin typeface="Helvetica" panose="020B0604020202020204" pitchFamily="34" charset="0"/>
                <a:cs typeface="Helvetica" panose="020B0604020202020204" pitchFamily="34" charset="0"/>
              </a:rPr>
              <a:t>Early College High School</a:t>
            </a:r>
            <a:endParaRPr lang="en-US" sz="2400" spc="-150">
              <a:latin typeface="Helvetica" panose="020B0604020202020204" pitchFamily="34" charset="0"/>
              <a:ea typeface="Helvetica" charset="0"/>
              <a:cs typeface="Helvetica" panose="020B0604020202020204" pitchFamily="34" charset="0"/>
            </a:endParaRP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351692" y="1563381"/>
            <a:ext cx="11472008" cy="4855707"/>
          </a:xfrm>
          <a:prstGeom prst="rect">
            <a:avLst/>
          </a:prstGeom>
        </p:spPr>
        <p:txBody>
          <a:bodyPr vert="horz" lIns="91440" tIns="45720" rIns="91440" bIns="45720" rtlCol="0" anchor="t">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just" rtl="0" fontAlgn="base">
              <a:buFont typeface="Arial" panose="020B0604020202020204" pitchFamily="34" charset="0"/>
              <a:buChar char="•"/>
            </a:pPr>
            <a:r>
              <a:rPr lang="en-US" sz="1400" b="1" i="0" dirty="0">
                <a:solidFill>
                  <a:srgbClr val="000000"/>
                </a:solidFill>
                <a:effectLst/>
                <a:latin typeface="Arial" panose="020B0604020202020204" pitchFamily="34" charset="0"/>
                <a:cs typeface="Arial" panose="020B0604020202020204" pitchFamily="34" charset="0"/>
              </a:rPr>
              <a:t>Services Provided</a:t>
            </a:r>
          </a:p>
          <a:p>
            <a:pPr marL="742950" lvl="1" indent="-285750" algn="just" fontAlgn="base">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Provided students with an ongoing hybrid (in-person &amp; virtual via Microsoft Teams) presence to assist them in navigating through their INDIVIDUALZED journeys to actualize their post-secondary academic &amp; career goals via a Naviance-driven foundation &amp; monthly in-person data chats.</a:t>
            </a:r>
            <a:r>
              <a:rPr lang="en-US" sz="1400" dirty="0">
                <a:solidFill>
                  <a:srgbClr val="000000"/>
                </a:solidFill>
                <a:latin typeface="Arial" panose="020B0604020202020204" pitchFamily="34" charset="0"/>
                <a:cs typeface="Arial" panose="020B0604020202020204" pitchFamily="34" charset="0"/>
              </a:rPr>
              <a:t> </a:t>
            </a:r>
            <a:endParaRPr lang="en-US" sz="1400" b="0" i="0" dirty="0">
              <a:solidFill>
                <a:srgbClr val="000000"/>
              </a:solidFill>
              <a:effectLst/>
              <a:latin typeface="Arial" panose="020B0604020202020204" pitchFamily="34" charset="0"/>
              <a:cs typeface="Arial" panose="020B0604020202020204" pitchFamily="34" charset="0"/>
            </a:endParaRPr>
          </a:p>
          <a:p>
            <a:pPr marL="742950" lvl="1" indent="-285750" algn="just" fontAlgn="base">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Offered rigorous University of Pittsburgh College in High School courses (Pittsburgh </a:t>
            </a:r>
            <a:r>
              <a:rPr lang="en-US" sz="1400" b="0" i="0" dirty="0" err="1">
                <a:solidFill>
                  <a:srgbClr val="000000"/>
                </a:solidFill>
                <a:effectLst/>
                <a:latin typeface="Arial" panose="020B0604020202020204" pitchFamily="34" charset="0"/>
                <a:cs typeface="Arial" panose="020B0604020202020204" pitchFamily="34" charset="0"/>
              </a:rPr>
              <a:t>Milliones</a:t>
            </a:r>
            <a:r>
              <a:rPr lang="en-US" sz="1400" b="0" i="0" dirty="0">
                <a:solidFill>
                  <a:srgbClr val="000000"/>
                </a:solidFill>
                <a:effectLst/>
                <a:latin typeface="Arial" panose="020B0604020202020204" pitchFamily="34" charset="0"/>
                <a:cs typeface="Arial" panose="020B0604020202020204" pitchFamily="34" charset="0"/>
              </a:rPr>
              <a:t>: COMMRC 0500—Argument, SOCWRK 1000—Introduction to Social Justice &amp; HIST 0671—African American History; Pittsburgh Westinghouse: Introduction to Social Justice—SOCWRK 1000, Argument—COMMRC 0500, STAT 0200—Statistics &amp; HIST 0671—African American History and Pittsburgh Perry: SOCKWRK 1000--Introduction to Social Work &amp; STAT 0200—Statistics) in partnership with Justice Scholarship Institute that provided approximately 90 students with a scaffold-level support to enhance academic success in high school and college.</a:t>
            </a:r>
            <a:r>
              <a:rPr lang="en-US" sz="1400" dirty="0">
                <a:solidFill>
                  <a:srgbClr val="000000"/>
                </a:solidFill>
                <a:latin typeface="Arial" panose="020B0604020202020204" pitchFamily="34" charset="0"/>
                <a:cs typeface="Arial" panose="020B0604020202020204" pitchFamily="34" charset="0"/>
              </a:rPr>
              <a:t> </a:t>
            </a:r>
            <a:endParaRPr lang="en-US" sz="1400" b="0" i="0" dirty="0">
              <a:solidFill>
                <a:srgbClr val="000000"/>
              </a:solidFill>
              <a:effectLst/>
              <a:latin typeface="Arial" panose="020B0604020202020204" pitchFamily="34" charset="0"/>
              <a:cs typeface="Arial" panose="020B0604020202020204" pitchFamily="34" charset="0"/>
            </a:endParaRPr>
          </a:p>
          <a:p>
            <a:pPr marL="742950" lvl="1" indent="-285750" algn="just" fontAlgn="base">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Connected students to meaningful individualized social and emotional supports to enhance their ability persist towards graduation in high school &amp; in college.</a:t>
            </a:r>
            <a:r>
              <a:rPr lang="en-US" sz="1400" dirty="0">
                <a:solidFill>
                  <a:srgbClr val="000000"/>
                </a:solidFill>
                <a:latin typeface="Arial" panose="020B0604020202020204" pitchFamily="34" charset="0"/>
                <a:cs typeface="Arial" panose="020B0604020202020204" pitchFamily="34" charset="0"/>
              </a:rPr>
              <a:t> </a:t>
            </a:r>
            <a:endParaRPr lang="en-US" sz="1400" b="0" i="0" dirty="0">
              <a:solidFill>
                <a:srgbClr val="000000"/>
              </a:solidFill>
              <a:effectLst/>
              <a:latin typeface="Arial" panose="020B0604020202020204" pitchFamily="34" charset="0"/>
              <a:cs typeface="Arial" panose="020B0604020202020204" pitchFamily="34" charset="0"/>
            </a:endParaRPr>
          </a:p>
          <a:p>
            <a:pPr marL="742950" lvl="1" indent="-285750" algn="just" fontAlgn="base">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Developed strong Dual Enrollment partnerships between K-12 and higher education institutions (University of Pittsburgh (Board-approved MOU with University of Pittsburgh/Justice Scholars Institute—August 2021 &amp; MOU-draft pending Board-approval </a:t>
            </a:r>
            <a:r>
              <a:rPr lang="en-US" sz="1400" b="0" i="0" dirty="0" err="1">
                <a:solidFill>
                  <a:srgbClr val="000000"/>
                </a:solidFill>
                <a:effectLst/>
                <a:latin typeface="Arial" panose="020B0604020202020204" pitchFamily="34" charset="0"/>
                <a:cs typeface="Arial" panose="020B0604020202020204" pitchFamily="34" charset="0"/>
              </a:rPr>
              <a:t>Carlow</a:t>
            </a:r>
            <a:r>
              <a:rPr lang="en-US" sz="1400" b="0" i="0" dirty="0">
                <a:solidFill>
                  <a:srgbClr val="000000"/>
                </a:solidFill>
                <a:effectLst/>
                <a:latin typeface="Arial" panose="020B0604020202020204" pitchFamily="34" charset="0"/>
                <a:cs typeface="Arial" panose="020B0604020202020204" pitchFamily="34" charset="0"/>
              </a:rPr>
              <a:t> University—October 2022) &amp; community organizations (University of Pittsburgh Black Alumni Association—September 2022 &amp; Life X Labs—March 2022) to cultivate a college &amp;career-going school/district-wide presence &amp; culture.</a:t>
            </a:r>
            <a:r>
              <a:rPr lang="en-US" sz="1400" b="1" i="0" dirty="0">
                <a:solidFill>
                  <a:srgbClr val="000000"/>
                </a:solidFill>
                <a:effectLst/>
                <a:latin typeface="Arial" panose="020B0604020202020204" pitchFamily="34" charset="0"/>
                <a:cs typeface="Arial" panose="020B0604020202020204" pitchFamily="34" charset="0"/>
              </a:rPr>
              <a:t> </a:t>
            </a:r>
            <a:endParaRPr lang="en-US" sz="1400" b="1" dirty="0">
              <a:solidFill>
                <a:srgbClr val="000000"/>
              </a:solidFill>
              <a:effectLst/>
              <a:latin typeface="Arial" panose="020B0604020202020204" pitchFamily="34" charset="0"/>
              <a:cs typeface="Arial" panose="020B0604020202020204" pitchFamily="34" charset="0"/>
            </a:endParaRPr>
          </a:p>
          <a:p>
            <a:pPr marL="285750" indent="-285750" algn="just" fontAlgn="base">
              <a:buFont typeface="Arial" panose="020B0604020202020204" pitchFamily="34" charset="0"/>
              <a:buChar char="•"/>
            </a:pPr>
            <a:r>
              <a:rPr lang="en-US" sz="1400" b="1" dirty="0">
                <a:solidFill>
                  <a:srgbClr val="000000"/>
                </a:solidFill>
                <a:latin typeface="Arial" panose="020B0604020202020204" pitchFamily="34" charset="0"/>
                <a:cs typeface="Arial" panose="020B0604020202020204" pitchFamily="34" charset="0"/>
              </a:rPr>
              <a:t>Staffing</a:t>
            </a:r>
          </a:p>
          <a:p>
            <a:pPr marL="742950" lvl="1" indent="-285750" algn="just">
              <a:buFont typeface="Arial" panose="020B0604020202020204" pitchFamily="34" charset="0"/>
              <a:buChar char="•"/>
            </a:pPr>
            <a:r>
              <a:rPr lang="en-US" sz="1400" dirty="0">
                <a:solidFill>
                  <a:srgbClr val="000000"/>
                </a:solidFill>
                <a:latin typeface="Arial" panose="020B0604020202020204" pitchFamily="34" charset="0"/>
                <a:cs typeface="Arial" panose="020B0604020202020204" pitchFamily="34" charset="0"/>
              </a:rPr>
              <a:t>1Coordinator, Early college in High School</a:t>
            </a:r>
          </a:p>
          <a:p>
            <a:pPr marL="285750" indent="-285750" algn="just" fontAlgn="base">
              <a:buFont typeface="Arial" panose="020B0604020202020204" pitchFamily="34" charset="0"/>
              <a:buChar char="•"/>
            </a:pPr>
            <a:r>
              <a:rPr lang="en-US" sz="1400" b="1" dirty="0">
                <a:solidFill>
                  <a:srgbClr val="000000"/>
                </a:solidFill>
                <a:latin typeface="Arial" panose="020B0604020202020204" pitchFamily="34" charset="0"/>
                <a:cs typeface="Arial" panose="020B0604020202020204" pitchFamily="34" charset="0"/>
              </a:rPr>
              <a:t>Department Goals</a:t>
            </a:r>
          </a:p>
          <a:p>
            <a:pPr marL="800100" lvl="1" indent="-342900" algn="l">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With an overall programmatic lens of enriching students’ educational prospects by providing a framework for academic achievement and skills for college &amp; career—driven success, the following are the 4 goals of ECHS:</a:t>
            </a:r>
          </a:p>
          <a:p>
            <a:pPr marL="1257300" lvl="2" indent="-342900" algn="l">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Goal 1: Retention is the process of actively continuing to retain the enrollment of our current ECHS students</a:t>
            </a:r>
          </a:p>
          <a:p>
            <a:pPr marL="1714500" lvl="3" indent="-342900" algn="l">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Since August 2021, approximately forty-five 11th &amp; 12th grade Pittsburgh </a:t>
            </a:r>
            <a:r>
              <a:rPr lang="en-US" sz="1400" b="0" i="0" dirty="0" err="1">
                <a:solidFill>
                  <a:srgbClr val="000000"/>
                </a:solidFill>
                <a:effectLst/>
                <a:latin typeface="Arial" panose="020B0604020202020204" pitchFamily="34" charset="0"/>
                <a:cs typeface="Arial" panose="020B0604020202020204" pitchFamily="34" charset="0"/>
              </a:rPr>
              <a:t>Milliones</a:t>
            </a:r>
            <a:r>
              <a:rPr lang="en-US" sz="1400" b="0" i="0" dirty="0">
                <a:solidFill>
                  <a:srgbClr val="000000"/>
                </a:solidFill>
                <a:effectLst/>
                <a:latin typeface="Arial" panose="020B0604020202020204" pitchFamily="34" charset="0"/>
                <a:cs typeface="Arial" panose="020B0604020202020204" pitchFamily="34" charset="0"/>
              </a:rPr>
              <a:t> ECHS students enrolled in University of </a:t>
            </a:r>
            <a:r>
              <a:rPr lang="en-US" sz="1400" dirty="0">
                <a:solidFill>
                  <a:srgbClr val="000000"/>
                </a:solidFill>
                <a:latin typeface="Arial" panose="020B0604020202020204" pitchFamily="34" charset="0"/>
                <a:cs typeface="Arial" panose="020B0604020202020204" pitchFamily="34" charset="0"/>
              </a:rPr>
              <a:t>Pittsburgh’s Justice Scholars Institute’s (JSI) courses.</a:t>
            </a:r>
          </a:p>
          <a:p>
            <a:pPr marL="1257300" lvl="2" indent="-342900" algn="l">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Goal 2: Reclamation is the action of actively identifying, attracting, &amp; then re-enrolling our former ECHS students.</a:t>
            </a:r>
          </a:p>
          <a:p>
            <a:pPr marL="1714500" lvl="3" indent="-342900" algn="l">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Since August 2021, approximately forty-five 11th &amp; 12th grade Pittsburgh </a:t>
            </a:r>
            <a:r>
              <a:rPr lang="en-US" sz="1400" b="0" i="0" dirty="0" err="1">
                <a:solidFill>
                  <a:srgbClr val="000000"/>
                </a:solidFill>
                <a:effectLst/>
                <a:latin typeface="Arial" panose="020B0604020202020204" pitchFamily="34" charset="0"/>
                <a:cs typeface="Arial" panose="020B0604020202020204" pitchFamily="34" charset="0"/>
              </a:rPr>
              <a:t>Milliones</a:t>
            </a:r>
            <a:r>
              <a:rPr lang="en-US" sz="1400" b="0" i="0" dirty="0">
                <a:solidFill>
                  <a:srgbClr val="000000"/>
                </a:solidFill>
                <a:effectLst/>
                <a:latin typeface="Arial" panose="020B0604020202020204" pitchFamily="34" charset="0"/>
                <a:cs typeface="Arial" panose="020B0604020202020204" pitchFamily="34" charset="0"/>
              </a:rPr>
              <a:t> ECHS students enrolled in University of Pittsburgh’s Justice Scholars Institute’s (JSI) courses.</a:t>
            </a:r>
          </a:p>
          <a:p>
            <a:pPr marL="1257300" lvl="2" indent="-342900" algn="l">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Goal 3: Recruitment is the action of attracting &amp; then identifying new ‘ideal’ students to enroll in the ECHS program.</a:t>
            </a:r>
          </a:p>
          <a:p>
            <a:pPr marL="1714500" lvl="3" indent="-342900" algn="l">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Since August 2021, forty-five 11th &amp; 12th grade Pittsburgh </a:t>
            </a:r>
            <a:r>
              <a:rPr lang="en-US" sz="1400" b="0" i="0" dirty="0" err="1">
                <a:solidFill>
                  <a:srgbClr val="000000"/>
                </a:solidFill>
                <a:effectLst/>
                <a:latin typeface="Arial" panose="020B0604020202020204" pitchFamily="34" charset="0"/>
                <a:cs typeface="Arial" panose="020B0604020202020204" pitchFamily="34" charset="0"/>
              </a:rPr>
              <a:t>Milliones</a:t>
            </a:r>
            <a:r>
              <a:rPr lang="en-US" sz="1400" b="0" i="0" dirty="0">
                <a:solidFill>
                  <a:srgbClr val="000000"/>
                </a:solidFill>
                <a:effectLst/>
                <a:latin typeface="Arial" panose="020B0604020202020204" pitchFamily="34" charset="0"/>
                <a:cs typeface="Arial" panose="020B0604020202020204" pitchFamily="34" charset="0"/>
              </a:rPr>
              <a:t> ECHS students enrolled in University of Pittsburgh’s Justice Scholars Institute’s (JSI) courses.</a:t>
            </a:r>
          </a:p>
          <a:p>
            <a:pPr marL="1257300" lvl="2" indent="-342900" algn="l">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Goal 4: Reposition is the process of revamping the current blueprint of ECHS in an effort to identify new/wider ideal student demographic at Pittsburgh </a:t>
            </a:r>
            <a:r>
              <a:rPr lang="en-US" sz="1400" b="0" i="0" dirty="0" err="1">
                <a:solidFill>
                  <a:srgbClr val="000000"/>
                </a:solidFill>
                <a:effectLst/>
                <a:latin typeface="Arial" panose="020B0604020202020204" pitchFamily="34" charset="0"/>
                <a:cs typeface="Arial" panose="020B0604020202020204" pitchFamily="34" charset="0"/>
              </a:rPr>
              <a:t>Milliones</a:t>
            </a:r>
            <a:r>
              <a:rPr lang="en-US" sz="1400" b="0" i="0" dirty="0">
                <a:solidFill>
                  <a:srgbClr val="000000"/>
                </a:solidFill>
                <a:effectLst/>
                <a:latin typeface="Arial" panose="020B0604020202020204" pitchFamily="34" charset="0"/>
                <a:cs typeface="Arial" panose="020B0604020202020204" pitchFamily="34" charset="0"/>
              </a:rPr>
              <a:t> as well as onboarding both Pittsburgh Perry H/S &amp; Pittsburgh Westinghouse H/S.</a:t>
            </a:r>
          </a:p>
          <a:p>
            <a:pPr marL="1714500" lvl="3" indent="-342900" algn="l">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Since August 2021, approximately 78 eligible Pittsburgh Perry &amp; Pittsburgh Westinghouse 11th &amp; 12th graders enrolled in University </a:t>
            </a:r>
            <a:r>
              <a:rPr lang="en-US" sz="1400" dirty="0">
                <a:solidFill>
                  <a:srgbClr val="000000"/>
                </a:solidFill>
                <a:latin typeface="Arial" panose="020B0604020202020204" pitchFamily="34" charset="0"/>
                <a:cs typeface="Arial" panose="020B0604020202020204" pitchFamily="34" charset="0"/>
              </a:rPr>
              <a:t>of Pittsburgh’s</a:t>
            </a:r>
            <a:r>
              <a:rPr lang="en-US" sz="1400" b="0" i="0" dirty="0">
                <a:solidFill>
                  <a:srgbClr val="000000"/>
                </a:solidFill>
                <a:effectLst/>
                <a:latin typeface="Arial" panose="020B0604020202020204" pitchFamily="34" charset="0"/>
                <a:cs typeface="Arial" panose="020B0604020202020204" pitchFamily="34" charset="0"/>
              </a:rPr>
              <a:t> Justice Scholars Institute’s (JSI) courses.</a:t>
            </a:r>
          </a:p>
          <a:p>
            <a:pPr marL="285750" indent="-285750" algn="just" fontAlgn="base">
              <a:buFont typeface="Arial" panose="020B0604020202020204" pitchFamily="34" charset="0"/>
              <a:buChar char="•"/>
            </a:pPr>
            <a:endParaRPr lang="en-US" b="1" dirty="0">
              <a:solidFill>
                <a:srgbClr val="000000"/>
              </a:solidFill>
              <a:latin typeface="Arial" panose="020B0604020202020204" pitchFamily="34" charset="0"/>
              <a:cs typeface="Arial" panose="020B0604020202020204" pitchFamily="34" charset="0"/>
            </a:endParaRPr>
          </a:p>
          <a:p>
            <a:pPr marL="285750" indent="-285750" algn="just" fontAlgn="base">
              <a:buFont typeface="Arial" panose="020B0604020202020204" pitchFamily="34" charset="0"/>
              <a:buChar char="•"/>
            </a:pPr>
            <a:endParaRPr lang="en-US" dirty="0">
              <a:solidFill>
                <a:srgbClr val="000000"/>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E9A5FAA-B7F0-42B3-B57A-1A592F13DCAC}" type="slidenum">
              <a:rPr lang="en-US" smtClean="0"/>
              <a:t>48</a:t>
            </a:fld>
            <a:endParaRPr lang="en-US"/>
          </a:p>
        </p:txBody>
      </p:sp>
    </p:spTree>
    <p:extLst>
      <p:ext uri="{BB962C8B-B14F-4D97-AF65-F5344CB8AC3E}">
        <p14:creationId xmlns:p14="http://schemas.microsoft.com/office/powerpoint/2010/main" val="25690561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pPr algn="ctr"/>
            <a:r>
              <a:rPr kumimoji="0" lang="en-US" sz="3600" b="0" i="0" u="none" strike="noStrike" kern="1200" cap="none" spc="0" normalizeH="0" baseline="0" noProof="0">
                <a:ln>
                  <a:noFill/>
                </a:ln>
                <a:solidFill>
                  <a:prstClr val="black"/>
                </a:solidFill>
                <a:effectLst/>
                <a:uLnTx/>
                <a:uFillTx/>
                <a:latin typeface="Helvetica" panose="020B0604020202020204" pitchFamily="34" charset="0"/>
                <a:cs typeface="Helvetica" panose="020B0604020202020204" pitchFamily="34" charset="0"/>
              </a:rPr>
              <a:t>Early College High School</a:t>
            </a:r>
            <a:endParaRPr lang="en-US" sz="2400" spc="-150">
              <a:latin typeface="Helvetica" panose="020B0604020202020204" pitchFamily="34" charset="0"/>
              <a:ea typeface="Helvetica" charset="0"/>
              <a:cs typeface="Helvetica" panose="020B0604020202020204" pitchFamily="34" charset="0"/>
            </a:endParaRPr>
          </a:p>
        </p:txBody>
      </p:sp>
      <p:sp>
        <p:nvSpPr>
          <p:cNvPr id="2" name="Slide Number Placeholder 1"/>
          <p:cNvSpPr>
            <a:spLocks noGrp="1"/>
          </p:cNvSpPr>
          <p:nvPr>
            <p:ph type="sldNum" sz="quarter" idx="12"/>
          </p:nvPr>
        </p:nvSpPr>
        <p:spPr/>
        <p:txBody>
          <a:bodyPr/>
          <a:lstStyle/>
          <a:p>
            <a:fld id="{5E9A5FAA-B7F0-42B3-B57A-1A592F13DCAC}" type="slidenum">
              <a:rPr lang="en-US" smtClean="0"/>
              <a:t>49</a:t>
            </a:fld>
            <a:endParaRPr lang="en-US"/>
          </a:p>
        </p:txBody>
      </p:sp>
      <p:pic>
        <p:nvPicPr>
          <p:cNvPr id="7" name="Picture 6">
            <a:extLst>
              <a:ext uri="{FF2B5EF4-FFF2-40B4-BE49-F238E27FC236}">
                <a16:creationId xmlns:a16="http://schemas.microsoft.com/office/drawing/2014/main" id="{7374AD12-5A88-84DD-743A-28C2E22CFC88}"/>
              </a:ext>
            </a:extLst>
          </p:cNvPr>
          <p:cNvPicPr>
            <a:picLocks noChangeAspect="1"/>
          </p:cNvPicPr>
          <p:nvPr/>
        </p:nvPicPr>
        <p:blipFill>
          <a:blip r:embed="rId4"/>
          <a:stretch>
            <a:fillRect/>
          </a:stretch>
        </p:blipFill>
        <p:spPr>
          <a:xfrm>
            <a:off x="192806" y="1585607"/>
            <a:ext cx="11749350" cy="2003898"/>
          </a:xfrm>
          <a:prstGeom prst="rect">
            <a:avLst/>
          </a:prstGeom>
        </p:spPr>
      </p:pic>
    </p:spTree>
    <p:extLst>
      <p:ext uri="{BB962C8B-B14F-4D97-AF65-F5344CB8AC3E}">
        <p14:creationId xmlns:p14="http://schemas.microsoft.com/office/powerpoint/2010/main" val="10931558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752852" y="16494"/>
            <a:ext cx="9144000" cy="957263"/>
          </a:xfrm>
        </p:spPr>
        <p:txBody>
          <a:bodyPr>
            <a:normAutofit/>
          </a:bodyPr>
          <a:lstStyle/>
          <a:p>
            <a:pPr algn="ctr"/>
            <a:r>
              <a:rPr lang="en-US" sz="4400" spc="-150">
                <a:latin typeface="Helvetica" charset="0"/>
                <a:ea typeface="Helvetica" charset="0"/>
                <a:cs typeface="Helvetica" charset="0"/>
              </a:rPr>
              <a:t>2023 Budget Adoption Timeline</a:t>
            </a:r>
          </a:p>
        </p:txBody>
      </p:sp>
      <p:sp>
        <p:nvSpPr>
          <p:cNvPr id="2" name="Content Placeholder 2">
            <a:extLst>
              <a:ext uri="{FF2B5EF4-FFF2-40B4-BE49-F238E27FC236}">
                <a16:creationId xmlns:a16="http://schemas.microsoft.com/office/drawing/2014/main" id="{55BB0B1D-097D-6AC5-1131-4EEB67AAC139}"/>
              </a:ext>
            </a:extLst>
          </p:cNvPr>
          <p:cNvSpPr txBox="1">
            <a:spLocks/>
          </p:cNvSpPr>
          <p:nvPr/>
        </p:nvSpPr>
        <p:spPr>
          <a:xfrm>
            <a:off x="838199" y="1563381"/>
            <a:ext cx="10515600" cy="485570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400">
                <a:latin typeface="Arial"/>
                <a:cs typeface="Arial"/>
              </a:rPr>
              <a:t>November 16, 2022 – Preliminary Budget Released</a:t>
            </a:r>
          </a:p>
          <a:p>
            <a:pPr marL="342900" indent="-342900" algn="l">
              <a:buFont typeface="Arial" panose="020B0604020202020204" pitchFamily="34" charset="0"/>
              <a:buChar char="•"/>
            </a:pPr>
            <a:r>
              <a:rPr lang="en-US" sz="2400">
                <a:latin typeface="Arial"/>
                <a:cs typeface="Arial"/>
              </a:rPr>
              <a:t>November 29, 2022 – Budget Workshop #1</a:t>
            </a:r>
          </a:p>
          <a:p>
            <a:pPr marL="342900" indent="-342900" algn="l">
              <a:buFont typeface="Arial" panose="020B0604020202020204" pitchFamily="34" charset="0"/>
              <a:buChar char="•"/>
            </a:pPr>
            <a:r>
              <a:rPr lang="en-US" sz="2400">
                <a:latin typeface="Arial"/>
                <a:cs typeface="Arial"/>
              </a:rPr>
              <a:t>December 5, 2022 – Budget Public Hearing</a:t>
            </a:r>
          </a:p>
          <a:p>
            <a:pPr marL="342900" indent="-342900" algn="l">
              <a:buFont typeface="Arial" panose="020B0604020202020204" pitchFamily="34" charset="0"/>
              <a:buChar char="•"/>
            </a:pPr>
            <a:r>
              <a:rPr lang="en-US">
                <a:latin typeface="Arial"/>
                <a:cs typeface="Arial"/>
              </a:rPr>
              <a:t>December 6, 2022 – Budget Workshop #2</a:t>
            </a:r>
          </a:p>
          <a:p>
            <a:pPr marL="342900" indent="-342900" algn="l">
              <a:buFont typeface="Arial" panose="020B0604020202020204" pitchFamily="34" charset="0"/>
              <a:buChar char="•"/>
            </a:pPr>
            <a:r>
              <a:rPr lang="en-US" sz="2400">
                <a:latin typeface="Arial"/>
                <a:cs typeface="Arial"/>
              </a:rPr>
              <a:t>December </a:t>
            </a:r>
            <a:r>
              <a:rPr lang="en-US">
                <a:latin typeface="Arial"/>
                <a:cs typeface="Arial"/>
              </a:rPr>
              <a:t>12</a:t>
            </a:r>
            <a:r>
              <a:rPr lang="en-US" sz="2400">
                <a:latin typeface="Arial"/>
                <a:cs typeface="Arial"/>
              </a:rPr>
              <a:t>, 2022 – Budget Workshop #3</a:t>
            </a:r>
            <a:r>
              <a:rPr lang="en-US">
                <a:latin typeface="Arial"/>
                <a:cs typeface="Arial"/>
              </a:rPr>
              <a:t> </a:t>
            </a:r>
            <a:endParaRPr lang="en-US" sz="240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400">
                <a:latin typeface="Arial"/>
                <a:cs typeface="Arial"/>
              </a:rPr>
              <a:t>December 19, 2022 – Public Hearing</a:t>
            </a:r>
          </a:p>
          <a:p>
            <a:pPr marL="342900" indent="-342900" algn="l">
              <a:buFont typeface="Arial" panose="020B0604020202020204" pitchFamily="34" charset="0"/>
              <a:buChar char="•"/>
            </a:pPr>
            <a:r>
              <a:rPr lang="en-US" sz="2400">
                <a:latin typeface="Arial"/>
                <a:cs typeface="Arial"/>
              </a:rPr>
              <a:t>December 21, 2022 – Legislative Meeting</a:t>
            </a:r>
          </a:p>
        </p:txBody>
      </p:sp>
      <p:sp>
        <p:nvSpPr>
          <p:cNvPr id="7" name="Slide Number Placeholder 6"/>
          <p:cNvSpPr>
            <a:spLocks noGrp="1"/>
          </p:cNvSpPr>
          <p:nvPr>
            <p:ph type="sldNum" sz="quarter" idx="12"/>
          </p:nvPr>
        </p:nvSpPr>
        <p:spPr/>
        <p:txBody>
          <a:bodyPr/>
          <a:lstStyle/>
          <a:p>
            <a:fld id="{5E9A5FAA-B7F0-42B3-B57A-1A592F13DCAC}" type="slidenum">
              <a:rPr lang="en-US" smtClean="0"/>
              <a:t>50</a:t>
            </a:fld>
            <a:endParaRPr lang="en-US"/>
          </a:p>
        </p:txBody>
      </p:sp>
    </p:spTree>
    <p:extLst>
      <p:ext uri="{BB962C8B-B14F-4D97-AF65-F5344CB8AC3E}">
        <p14:creationId xmlns:p14="http://schemas.microsoft.com/office/powerpoint/2010/main" val="13080601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FE9E6ACEB8B043B074224EA2E03B1A" ma:contentTypeVersion="14" ma:contentTypeDescription="Create a new document." ma:contentTypeScope="" ma:versionID="aa2aa3217f94df4f56038bea73edea3e">
  <xsd:schema xmlns:xsd="http://www.w3.org/2001/XMLSchema" xmlns:xs="http://www.w3.org/2001/XMLSchema" xmlns:p="http://schemas.microsoft.com/office/2006/metadata/properties" xmlns:ns3="a06b82fa-d8cc-4b98-9877-a0204d9ee8dd" xmlns:ns4="23aa0acd-5b12-4517-96e9-0851fed0fd5e" targetNamespace="http://schemas.microsoft.com/office/2006/metadata/properties" ma:root="true" ma:fieldsID="e3d1a02d4e81bfdd3ffdc97724e81ebe" ns3:_="" ns4:_="">
    <xsd:import namespace="a06b82fa-d8cc-4b98-9877-a0204d9ee8dd"/>
    <xsd:import namespace="23aa0acd-5b12-4517-96e9-0851fed0fd5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6b82fa-d8cc-4b98-9877-a0204d9ee8d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aa0acd-5b12-4517-96e9-0851fed0fd5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1F32105-4C02-4555-8C74-1FF98F096285}">
  <ds:schemaRefs>
    <ds:schemaRef ds:uri="23aa0acd-5b12-4517-96e9-0851fed0fd5e"/>
    <ds:schemaRef ds:uri="a06b82fa-d8cc-4b98-9877-a0204d9ee8d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5E3A180-E158-4A87-8228-AE7D0D217C0C}">
  <ds:schemaRefs>
    <ds:schemaRef ds:uri="http://schemas.microsoft.com/sharepoint/v3/contenttype/forms"/>
  </ds:schemaRefs>
</ds:datastoreItem>
</file>

<file path=customXml/itemProps3.xml><?xml version="1.0" encoding="utf-8"?>
<ds:datastoreItem xmlns:ds="http://schemas.openxmlformats.org/officeDocument/2006/customXml" ds:itemID="{CAD654D0-B851-47E1-BD3B-F1B7C6CC5E82}">
  <ds:schemaRefs>
    <ds:schemaRef ds:uri="23aa0acd-5b12-4517-96e9-0851fed0fd5e"/>
    <ds:schemaRef ds:uri="a06b82fa-d8cc-4b98-9877-a0204d9ee8d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353</TotalTime>
  <Words>4249</Words>
  <Application>Microsoft Office PowerPoint</Application>
  <PresentationFormat>Widescreen</PresentationFormat>
  <Paragraphs>677</Paragraphs>
  <Slides>50</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8" baseType="lpstr">
      <vt:lpstr>Arial</vt:lpstr>
      <vt:lpstr>Arial,Sans-Serif</vt:lpstr>
      <vt:lpstr>Calibri</vt:lpstr>
      <vt:lpstr>Calibri Light</vt:lpstr>
      <vt:lpstr>Helvetica</vt:lpstr>
      <vt:lpstr>Times New Roman</vt:lpstr>
      <vt:lpstr>Office Theme</vt:lpstr>
      <vt:lpstr>Worksheet</vt:lpstr>
      <vt:lpstr>November 29, 2022 Budget Workshop</vt:lpstr>
      <vt:lpstr>Budget Workshop Goals</vt:lpstr>
      <vt:lpstr>Our Current Financial Outlook Based on Actuals Through September 30, 2022</vt:lpstr>
      <vt:lpstr>Revenue, Expenditure, and Fund Balance Trends</vt:lpstr>
      <vt:lpstr>Both Real Estate and Earned Income Revenue Are Trending Above Budget</vt:lpstr>
      <vt:lpstr>2023 Preliminary Budget</vt:lpstr>
      <vt:lpstr>2023 Revenues</vt:lpstr>
      <vt:lpstr>2023 Revenues</vt:lpstr>
      <vt:lpstr>2023 Revenues</vt:lpstr>
      <vt:lpstr>2023 Appropriations by Major Object</vt:lpstr>
      <vt:lpstr>Major Changes by Object</vt:lpstr>
      <vt:lpstr>Other Expenditures Fixed Charges, Debt Service, Intersystem Payments, Charter Schools, Other Benefits, Contingencies</vt:lpstr>
      <vt:lpstr>42% of Our Expenditures Are Non-Negotiable</vt:lpstr>
      <vt:lpstr>Fixed Charges</vt:lpstr>
      <vt:lpstr>Fixed Charges</vt:lpstr>
      <vt:lpstr>Other Fund Transfers</vt:lpstr>
      <vt:lpstr>Other Fund Transfers</vt:lpstr>
      <vt:lpstr>Debt Service</vt:lpstr>
      <vt:lpstr>Debt Service</vt:lpstr>
      <vt:lpstr>Intersystem Payments</vt:lpstr>
      <vt:lpstr>Intersystem Payments</vt:lpstr>
      <vt:lpstr>Tax Refunds and Contingencies</vt:lpstr>
      <vt:lpstr>Tax Refunds and Contingencies</vt:lpstr>
      <vt:lpstr>Charter School Payments</vt:lpstr>
      <vt:lpstr>Charter School Payments</vt:lpstr>
      <vt:lpstr>Instructional Units Represent 4% of the Budget</vt:lpstr>
      <vt:lpstr>Office of School Performance:  Reporting Departments</vt:lpstr>
      <vt:lpstr>Office of School Performance</vt:lpstr>
      <vt:lpstr>Office of School Performance</vt:lpstr>
      <vt:lpstr>Office of School Performance</vt:lpstr>
      <vt:lpstr>Office of Professional Development</vt:lpstr>
      <vt:lpstr>Office of Professional Development</vt:lpstr>
      <vt:lpstr>Chief Academic Officer: Reporting Departments</vt:lpstr>
      <vt:lpstr>Curriculum and Instruction</vt:lpstr>
      <vt:lpstr>Curriculum and Instruction</vt:lpstr>
      <vt:lpstr>Curriculum and Instruction</vt:lpstr>
      <vt:lpstr>Career and Technical Education</vt:lpstr>
      <vt:lpstr>Career and Technical Education</vt:lpstr>
      <vt:lpstr>Library Services</vt:lpstr>
      <vt:lpstr>Library Services</vt:lpstr>
      <vt:lpstr>Office of Student Support Services: Reporting Departments</vt:lpstr>
      <vt:lpstr>Student Support Services</vt:lpstr>
      <vt:lpstr>Student Support Services</vt:lpstr>
      <vt:lpstr>Health Services</vt:lpstr>
      <vt:lpstr>Health Services</vt:lpstr>
      <vt:lpstr>Interscholastic Athletics</vt:lpstr>
      <vt:lpstr>Interscholastic Athletics</vt:lpstr>
      <vt:lpstr>Early College High School</vt:lpstr>
      <vt:lpstr>Early College High School</vt:lpstr>
      <vt:lpstr>2023 Budget Adoption Timeline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Cold Weather Coverage Starts NOW!!</dc:title>
  <dc:creator>Santucci, Jocelyn</dc:creator>
  <cp:lastModifiedBy>Joseph, Ronald</cp:lastModifiedBy>
  <cp:revision>9</cp:revision>
  <dcterms:created xsi:type="dcterms:W3CDTF">2022-09-27T17:59:12Z</dcterms:created>
  <dcterms:modified xsi:type="dcterms:W3CDTF">2022-11-30T00:20:27Z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0x0101009FFE9E6ACEB8B043B074224EA2E03B1A</vt:lpwstr>
  </property>
</Properties>
</file>