
<file path=[Content_Types].xml><?xml version="1.0" encoding="utf-8"?>
<Types xmlns="http://schemas.openxmlformats.org/package/2006/content-types">
  <Default Extension="emf" ContentType="image/x-emf"/>
  <Default Extension="jpeg" ContentType="image/jpeg"/>
  <Default Extension="jpg" ContentType="image/jpe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theme/themeOverride1.xml" ContentType="application/vnd.openxmlformats-officedocument.themeOverrid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theme/themeOverride2.xml" ContentType="application/vnd.openxmlformats-officedocument.themeOverrid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theme/themeOverride3.xml" ContentType="application/vnd.openxmlformats-officedocument.themeOverr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4"/>
  </p:sldMasterIdLst>
  <p:sldIdLst>
    <p:sldId id="256" r:id="rId5"/>
    <p:sldId id="284" r:id="rId6"/>
    <p:sldId id="279" r:id="rId7"/>
    <p:sldId id="268" r:id="rId8"/>
    <p:sldId id="280" r:id="rId9"/>
    <p:sldId id="277" r:id="rId10"/>
    <p:sldId id="271" r:id="rId11"/>
    <p:sldId id="274" r:id="rId12"/>
    <p:sldId id="261" r:id="rId13"/>
    <p:sldId id="275" r:id="rId14"/>
    <p:sldId id="270" r:id="rId15"/>
    <p:sldId id="264" r:id="rId16"/>
    <p:sldId id="278" r:id="rId17"/>
    <p:sldId id="281" r:id="rId18"/>
    <p:sldId id="283" r:id="rId19"/>
    <p:sldId id="282" r:id="rId20"/>
    <p:sldId id="267" r:id="rId21"/>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5" autoAdjust="0"/>
    <p:restoredTop sz="94660"/>
  </p:normalViewPr>
  <p:slideViewPr>
    <p:cSldViewPr snapToGrid="0">
      <p:cViewPr varScale="1">
        <p:scale>
          <a:sx n="72" d="100"/>
          <a:sy n="72" d="100"/>
        </p:scale>
        <p:origin x="660" y="6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3" Type="http://schemas.openxmlformats.org/officeDocument/2006/relationships/customXml" Target="../customXml/item3.xml"/><Relationship Id="rId21" Type="http://schemas.openxmlformats.org/officeDocument/2006/relationships/slide" Target="slides/slide17.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tableStyles" Target="tableStyles.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theme" Target="theme/theme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viewProps" Target="viewProps.xml"/><Relationship Id="rId10" Type="http://schemas.openxmlformats.org/officeDocument/2006/relationships/slide" Target="slides/slide6.xml"/><Relationship Id="rId19" Type="http://schemas.openxmlformats.org/officeDocument/2006/relationships/slide" Target="slides/slide15.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presProps" Target="presProps.xml"/></Relationships>
</file>

<file path=ppt/charts/_rels/chart1.xml.rels><?xml version="1.0" encoding="UTF-8" standalone="yes"?>
<Relationships xmlns="http://schemas.openxmlformats.org/package/2006/relationships"><Relationship Id="rId3" Type="http://schemas.openxmlformats.org/officeDocument/2006/relationships/themeOverride" Target="../theme/themeOverride1.xml"/><Relationship Id="rId2" Type="http://schemas.microsoft.com/office/2011/relationships/chartColorStyle" Target="colors1.xml"/><Relationship Id="rId1" Type="http://schemas.microsoft.com/office/2011/relationships/chartStyle" Target="style1.xml"/><Relationship Id="rId4" Type="http://schemas.openxmlformats.org/officeDocument/2006/relationships/package" Target="../embeddings/Microsoft_Excel_Worksheet.xlsx"/></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themeOverride" Target="../theme/themeOverride2.xml"/><Relationship Id="rId2" Type="http://schemas.microsoft.com/office/2011/relationships/chartColorStyle" Target="colors3.xml"/><Relationship Id="rId1" Type="http://schemas.microsoft.com/office/2011/relationships/chartStyle" Target="style3.xml"/><Relationship Id="rId4" Type="http://schemas.openxmlformats.org/officeDocument/2006/relationships/package" Target="../embeddings/Microsoft_Excel_Worksheet2.xlsx"/></Relationships>
</file>

<file path=ppt/charts/_rels/chart4.xml.rels><?xml version="1.0" encoding="UTF-8" standalone="yes"?>
<Relationships xmlns="http://schemas.openxmlformats.org/package/2006/relationships"><Relationship Id="rId3" Type="http://schemas.openxmlformats.org/officeDocument/2006/relationships/themeOverride" Target="../theme/themeOverride3.xml"/><Relationship Id="rId2" Type="http://schemas.microsoft.com/office/2011/relationships/chartColorStyle" Target="colors4.xml"/><Relationship Id="rId1" Type="http://schemas.microsoft.com/office/2011/relationships/chartStyle" Target="style4.xml"/><Relationship Id="rId4" Type="http://schemas.openxmlformats.org/officeDocument/2006/relationships/package" Target="../embeddings/Microsoft_Excel_Worksheet3.xlsx"/></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barChart>
        <c:barDir val="col"/>
        <c:grouping val="clustered"/>
        <c:varyColors val="0"/>
        <c:ser>
          <c:idx val="0"/>
          <c:order val="0"/>
          <c:tx>
            <c:strRef>
              <c:f>Sheet1!$A$2</c:f>
              <c:strCache>
                <c:ptCount val="1"/>
                <c:pt idx="0">
                  <c:v>4/30/2022</c:v>
                </c:pt>
              </c:strCache>
            </c:strRef>
          </c:tx>
          <c:spPr>
            <a:solidFill>
              <a:schemeClr val="accent1"/>
            </a:solidFill>
            <a:ln>
              <a:solidFill>
                <a:sysClr val="windowText" lastClr="000000"/>
              </a:solidFill>
            </a:ln>
            <a:effectLst/>
          </c:spPr>
          <c:invertIfNegative val="0"/>
          <c:dPt>
            <c:idx val="2"/>
            <c:invertIfNegative val="0"/>
            <c:bubble3D val="0"/>
            <c:spPr>
              <a:solidFill>
                <a:schemeClr val="accent1"/>
              </a:solidFill>
              <a:ln>
                <a:solidFill>
                  <a:sysClr val="windowText" lastClr="000000"/>
                </a:solidFill>
              </a:ln>
              <a:effectLst/>
            </c:spPr>
            <c:extLst>
              <c:ext xmlns:c16="http://schemas.microsoft.com/office/drawing/2014/chart" uri="{C3380CC4-5D6E-409C-BE32-E72D297353CC}">
                <c16:uniqueId val="{00000001-51E0-4FD4-9AF1-71E012CAC44B}"/>
              </c:ext>
            </c:extLst>
          </c:dPt>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Sheet1!$B$1:$E$1</c:f>
              <c:strCache>
                <c:ptCount val="4"/>
                <c:pt idx="0">
                  <c:v> Revenues </c:v>
                </c:pt>
                <c:pt idx="1">
                  <c:v> Expenditures </c:v>
                </c:pt>
                <c:pt idx="2">
                  <c:v> (Deficit)/Surplus </c:v>
                </c:pt>
                <c:pt idx="3">
                  <c:v> Fund Balance </c:v>
                </c:pt>
              </c:strCache>
            </c:strRef>
          </c:cat>
          <c:val>
            <c:numRef>
              <c:f>Sheet1!$B$2:$E$2</c:f>
              <c:numCache>
                <c:formatCode>_(* #,##0.00_);_(* \(#,##0.00\);_(* "-"??_);_(@_)</c:formatCode>
                <c:ptCount val="4"/>
                <c:pt idx="0">
                  <c:v>214775696</c:v>
                </c:pt>
                <c:pt idx="1">
                  <c:v>196977119</c:v>
                </c:pt>
                <c:pt idx="2">
                  <c:v>17798577</c:v>
                </c:pt>
                <c:pt idx="3">
                  <c:v>110371964</c:v>
                </c:pt>
              </c:numCache>
            </c:numRef>
          </c:val>
          <c:extLst>
            <c:ext xmlns:c16="http://schemas.microsoft.com/office/drawing/2014/chart" uri="{C3380CC4-5D6E-409C-BE32-E72D297353CC}">
              <c16:uniqueId val="{00000002-51E0-4FD4-9AF1-71E012CAC44B}"/>
            </c:ext>
          </c:extLst>
        </c:ser>
        <c:ser>
          <c:idx val="1"/>
          <c:order val="1"/>
          <c:tx>
            <c:strRef>
              <c:f>Sheet1!$A$3</c:f>
              <c:strCache>
                <c:ptCount val="1"/>
                <c:pt idx="0">
                  <c:v>4/30/2023</c:v>
                </c:pt>
              </c:strCache>
            </c:strRef>
          </c:tx>
          <c:spPr>
            <a:solidFill>
              <a:schemeClr val="accent2"/>
            </a:solidFill>
            <a:ln>
              <a:solidFill>
                <a:sysClr val="windowText" lastClr="000000"/>
              </a:solidFill>
            </a:ln>
            <a:effectLst/>
          </c:spPr>
          <c:invertIfNegative val="0"/>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Sheet1!$B$1:$E$1</c:f>
              <c:strCache>
                <c:ptCount val="4"/>
                <c:pt idx="0">
                  <c:v> Revenues </c:v>
                </c:pt>
                <c:pt idx="1">
                  <c:v> Expenditures </c:v>
                </c:pt>
                <c:pt idx="2">
                  <c:v> (Deficit)/Surplus </c:v>
                </c:pt>
                <c:pt idx="3">
                  <c:v> Fund Balance </c:v>
                </c:pt>
              </c:strCache>
            </c:strRef>
          </c:cat>
          <c:val>
            <c:numRef>
              <c:f>Sheet1!$B$3:$E$3</c:f>
              <c:numCache>
                <c:formatCode>_(* #,##0.00_);_(* \(#,##0.00\);_(* "-"??_);_(@_)</c:formatCode>
                <c:ptCount val="4"/>
                <c:pt idx="0">
                  <c:v>256768535</c:v>
                </c:pt>
                <c:pt idx="1">
                  <c:v>190099857</c:v>
                </c:pt>
                <c:pt idx="2">
                  <c:v>66668678</c:v>
                </c:pt>
                <c:pt idx="3">
                  <c:v>151169206</c:v>
                </c:pt>
              </c:numCache>
            </c:numRef>
          </c:val>
          <c:extLst>
            <c:ext xmlns:c16="http://schemas.microsoft.com/office/drawing/2014/chart" uri="{C3380CC4-5D6E-409C-BE32-E72D297353CC}">
              <c16:uniqueId val="{00000003-51E0-4FD4-9AF1-71E012CAC44B}"/>
            </c:ext>
          </c:extLst>
        </c:ser>
        <c:dLbls>
          <c:showLegendKey val="0"/>
          <c:showVal val="0"/>
          <c:showCatName val="0"/>
          <c:showSerName val="0"/>
          <c:showPercent val="0"/>
          <c:showBubbleSize val="0"/>
        </c:dLbls>
        <c:gapWidth val="75"/>
        <c:overlap val="-4"/>
        <c:axId val="1026343263"/>
        <c:axId val="1030136191"/>
      </c:barChart>
      <c:catAx>
        <c:axId val="1026343263"/>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1030136191"/>
        <c:crosses val="autoZero"/>
        <c:auto val="1"/>
        <c:lblAlgn val="ctr"/>
        <c:lblOffset val="100"/>
        <c:noMultiLvlLbl val="0"/>
      </c:catAx>
      <c:valAx>
        <c:axId val="1030136191"/>
        <c:scaling>
          <c:orientation val="minMax"/>
          <c:max val="275000000"/>
          <c:min val="0"/>
        </c:scaling>
        <c:delete val="0"/>
        <c:axPos val="l"/>
        <c:majorGridlines>
          <c:spPr>
            <a:ln w="9525" cap="flat" cmpd="sng" algn="ctr">
              <a:solidFill>
                <a:schemeClr val="tx1">
                  <a:lumMod val="15000"/>
                  <a:lumOff val="85000"/>
                </a:schemeClr>
              </a:solidFill>
              <a:round/>
            </a:ln>
            <a:effectLst/>
          </c:spPr>
        </c:majorGridlines>
        <c:numFmt formatCode="_(* #,##0_);_(* \(#,##0\);_(* &quot;-&quot;_);_(@_)" sourceLinked="0"/>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1026343263"/>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4">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Sheet1!$A$48</c:f>
              <c:strCache>
                <c:ptCount val="1"/>
                <c:pt idx="0">
                  <c:v>4/30/2022</c:v>
                </c:pt>
              </c:strCache>
            </c:strRef>
          </c:tx>
          <c:spPr>
            <a:solidFill>
              <a:schemeClr val="accent1"/>
            </a:solidFill>
            <a:ln>
              <a:solidFill>
                <a:sysClr val="windowText" lastClr="000000"/>
              </a:solidFill>
            </a:ln>
            <a:effectLst/>
          </c:spPr>
          <c:invertIfNegative val="0"/>
          <c:dLbls>
            <c:numFmt formatCode="_(* #,##0_);_(* \(#,##0\);_(* &quot;-&quot;_);_(@_)"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Sheet1!$B$47:$D$47</c:f>
              <c:strCache>
                <c:ptCount val="3"/>
                <c:pt idx="0">
                  <c:v> Earned Income Tax </c:v>
                </c:pt>
                <c:pt idx="1">
                  <c:v> Real Estate Tax </c:v>
                </c:pt>
                <c:pt idx="2">
                  <c:v> Real Estate Transfer Tax </c:v>
                </c:pt>
              </c:strCache>
            </c:strRef>
          </c:cat>
          <c:val>
            <c:numRef>
              <c:f>Sheet1!$B$48:$D$48</c:f>
              <c:numCache>
                <c:formatCode>_(* #,##0.00_);_(* \(#,##0.00\);_(* "-"??_);_(@_)</c:formatCode>
                <c:ptCount val="3"/>
                <c:pt idx="0">
                  <c:v>13939762.859999999</c:v>
                </c:pt>
                <c:pt idx="1">
                  <c:v>165489974.87</c:v>
                </c:pt>
                <c:pt idx="2">
                  <c:v>4920728.95</c:v>
                </c:pt>
              </c:numCache>
            </c:numRef>
          </c:val>
          <c:extLst>
            <c:ext xmlns:c16="http://schemas.microsoft.com/office/drawing/2014/chart" uri="{C3380CC4-5D6E-409C-BE32-E72D297353CC}">
              <c16:uniqueId val="{00000000-3C47-45AE-AD47-F87E3EF086BB}"/>
            </c:ext>
          </c:extLst>
        </c:ser>
        <c:ser>
          <c:idx val="1"/>
          <c:order val="1"/>
          <c:tx>
            <c:strRef>
              <c:f>Sheet1!$A$49</c:f>
              <c:strCache>
                <c:ptCount val="1"/>
                <c:pt idx="0">
                  <c:v>4/30/2023</c:v>
                </c:pt>
              </c:strCache>
            </c:strRef>
          </c:tx>
          <c:spPr>
            <a:solidFill>
              <a:schemeClr val="accent2"/>
            </a:solidFill>
            <a:ln>
              <a:solidFill>
                <a:sysClr val="windowText" lastClr="000000"/>
              </a:solidFill>
            </a:ln>
            <a:effectLst/>
          </c:spPr>
          <c:invertIfNegative val="0"/>
          <c:dLbls>
            <c:numFmt formatCode="_(* #,##0_);_(* \(#,##0\);_(* &quot;-&quot;_);_(@_)"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Sheet1!$B$47:$D$47</c:f>
              <c:strCache>
                <c:ptCount val="3"/>
                <c:pt idx="0">
                  <c:v> Earned Income Tax </c:v>
                </c:pt>
                <c:pt idx="1">
                  <c:v> Real Estate Tax </c:v>
                </c:pt>
                <c:pt idx="2">
                  <c:v> Real Estate Transfer Tax </c:v>
                </c:pt>
              </c:strCache>
            </c:strRef>
          </c:cat>
          <c:val>
            <c:numRef>
              <c:f>Sheet1!$B$49:$D$49</c:f>
              <c:numCache>
                <c:formatCode>_(* #,##0.00_);_(* \(#,##0.00\);_(* "-"??_);_(@_)</c:formatCode>
                <c:ptCount val="3"/>
                <c:pt idx="0">
                  <c:v>12815721.630000001</c:v>
                </c:pt>
                <c:pt idx="1">
                  <c:v>163396371.52000001</c:v>
                </c:pt>
                <c:pt idx="2">
                  <c:v>3587188.84</c:v>
                </c:pt>
              </c:numCache>
            </c:numRef>
          </c:val>
          <c:extLst>
            <c:ext xmlns:c16="http://schemas.microsoft.com/office/drawing/2014/chart" uri="{C3380CC4-5D6E-409C-BE32-E72D297353CC}">
              <c16:uniqueId val="{00000001-3C47-45AE-AD47-F87E3EF086BB}"/>
            </c:ext>
          </c:extLst>
        </c:ser>
        <c:dLbls>
          <c:showLegendKey val="0"/>
          <c:showVal val="0"/>
          <c:showCatName val="0"/>
          <c:showSerName val="0"/>
          <c:showPercent val="0"/>
          <c:showBubbleSize val="0"/>
        </c:dLbls>
        <c:gapWidth val="75"/>
        <c:overlap val="-4"/>
        <c:axId val="1137036191"/>
        <c:axId val="1030137631"/>
        <c:extLst>
          <c:ext xmlns:c15="http://schemas.microsoft.com/office/drawing/2012/chart" uri="{02D57815-91ED-43cb-92C2-25804820EDAC}">
            <c15:filteredBarSeries>
              <c15:ser>
                <c:idx val="2"/>
                <c:order val="2"/>
                <c:tx>
                  <c:strRef>
                    <c:extLst>
                      <c:ext uri="{02D57815-91ED-43cb-92C2-25804820EDAC}">
                        <c15:formulaRef>
                          <c15:sqref>Sheet1!#REF!</c15:sqref>
                        </c15:formulaRef>
                      </c:ext>
                    </c:extLst>
                    <c:strCache>
                      <c:ptCount val="1"/>
                      <c:pt idx="0">
                        <c:v>#REF!</c:v>
                      </c:pt>
                    </c:strCache>
                  </c:strRef>
                </c:tx>
                <c:spPr>
                  <a:solidFill>
                    <a:schemeClr val="accent3"/>
                  </a:solidFill>
                  <a:ln>
                    <a:noFill/>
                  </a:ln>
                  <a:effectLst/>
                </c:spPr>
                <c:invertIfNegative val="0"/>
                <c:cat>
                  <c:strRef>
                    <c:extLst>
                      <c:ext uri="{02D57815-91ED-43cb-92C2-25804820EDAC}">
                        <c15:formulaRef>
                          <c15:sqref>Sheet1!$B$47:$D$47</c15:sqref>
                        </c15:formulaRef>
                      </c:ext>
                    </c:extLst>
                    <c:strCache>
                      <c:ptCount val="3"/>
                      <c:pt idx="0">
                        <c:v> Earned Income Tax </c:v>
                      </c:pt>
                      <c:pt idx="1">
                        <c:v> Real Estate Tax </c:v>
                      </c:pt>
                      <c:pt idx="2">
                        <c:v> Real Estate Transfer Tax </c:v>
                      </c:pt>
                    </c:strCache>
                  </c:strRef>
                </c:cat>
                <c:val>
                  <c:numRef>
                    <c:extLst>
                      <c:ext uri="{02D57815-91ED-43cb-92C2-25804820EDAC}">
                        <c15:formulaRef>
                          <c15:sqref>Sheet1!#REF!</c15:sqref>
                        </c15:formulaRef>
                      </c:ext>
                    </c:extLst>
                    <c:numCache>
                      <c:formatCode>General</c:formatCode>
                      <c:ptCount val="1"/>
                      <c:pt idx="0">
                        <c:v>1</c:v>
                      </c:pt>
                    </c:numCache>
                  </c:numRef>
                </c:val>
                <c:extLst>
                  <c:ext xmlns:c16="http://schemas.microsoft.com/office/drawing/2014/chart" uri="{C3380CC4-5D6E-409C-BE32-E72D297353CC}">
                    <c16:uniqueId val="{00000002-3C47-45AE-AD47-F87E3EF086BB}"/>
                  </c:ext>
                </c:extLst>
              </c15:ser>
            </c15:filteredBarSeries>
          </c:ext>
        </c:extLst>
      </c:barChart>
      <c:catAx>
        <c:axId val="1137036191"/>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1030137631"/>
        <c:crosses val="autoZero"/>
        <c:auto val="1"/>
        <c:lblAlgn val="ctr"/>
        <c:lblOffset val="100"/>
        <c:noMultiLvlLbl val="0"/>
      </c:catAx>
      <c:valAx>
        <c:axId val="1030137631"/>
        <c:scaling>
          <c:orientation val="minMax"/>
          <c:max val="180000000"/>
        </c:scaling>
        <c:delete val="0"/>
        <c:axPos val="l"/>
        <c:majorGridlines>
          <c:spPr>
            <a:ln w="9525" cap="flat" cmpd="sng" algn="ctr">
              <a:solidFill>
                <a:schemeClr val="tx1">
                  <a:lumMod val="15000"/>
                  <a:lumOff val="85000"/>
                </a:schemeClr>
              </a:solidFill>
              <a:round/>
            </a:ln>
            <a:effectLst/>
          </c:spPr>
        </c:majorGridlines>
        <c:numFmt formatCode="_(* #,##0_);_(* \(#,##0\);_(* &quot;-&quot;_);_(@_)" sourceLinked="0"/>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1137036191"/>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barChart>
        <c:barDir val="col"/>
        <c:grouping val="clustered"/>
        <c:varyColors val="0"/>
        <c:ser>
          <c:idx val="0"/>
          <c:order val="0"/>
          <c:tx>
            <c:strRef>
              <c:f>Sheet1!$A$54</c:f>
              <c:strCache>
                <c:ptCount val="1"/>
                <c:pt idx="0">
                  <c:v>4/30/2022</c:v>
                </c:pt>
              </c:strCache>
            </c:strRef>
          </c:tx>
          <c:spPr>
            <a:solidFill>
              <a:schemeClr val="accent1"/>
            </a:solidFill>
            <a:ln>
              <a:solidFill>
                <a:sysClr val="windowText" lastClr="000000"/>
              </a:solidFill>
            </a:ln>
            <a:effectLst/>
          </c:spPr>
          <c:invertIfNegative val="0"/>
          <c:dLbls>
            <c:numFmt formatCode="_(* #,##0_);_(* \(#,##0\);_(* &quot;-&quot;_);_(@_)"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(Sheet1!$B$53:$C$53,Sheet1!$F$53)</c:f>
              <c:strCache>
                <c:ptCount val="3"/>
                <c:pt idx="0">
                  <c:v> Basic Ed Subsidy </c:v>
                </c:pt>
                <c:pt idx="1">
                  <c:v> Special Ed Subdsidy </c:v>
                </c:pt>
                <c:pt idx="2">
                  <c:v> Transportation </c:v>
                </c:pt>
              </c:strCache>
              <c:extLst/>
            </c:strRef>
          </c:cat>
          <c:val>
            <c:numRef>
              <c:f>(Sheet1!$B$54:$C$54,Sheet1!$F$54)</c:f>
              <c:numCache>
                <c:formatCode>_(* #,##0.00_);_(* \(#,##0.00\);_(* "-"??_);_(@_)</c:formatCode>
                <c:ptCount val="3"/>
                <c:pt idx="0">
                  <c:v>22644108</c:v>
                </c:pt>
                <c:pt idx="1">
                  <c:v>8703676</c:v>
                </c:pt>
                <c:pt idx="2">
                  <c:v>1569654</c:v>
                </c:pt>
              </c:numCache>
              <c:extLst/>
            </c:numRef>
          </c:val>
          <c:extLst>
            <c:ext xmlns:c16="http://schemas.microsoft.com/office/drawing/2014/chart" uri="{C3380CC4-5D6E-409C-BE32-E72D297353CC}">
              <c16:uniqueId val="{00000000-F68C-460B-8E52-A2B0736ADA52}"/>
            </c:ext>
          </c:extLst>
        </c:ser>
        <c:ser>
          <c:idx val="1"/>
          <c:order val="1"/>
          <c:tx>
            <c:strRef>
              <c:f>Sheet1!$A$55</c:f>
              <c:strCache>
                <c:ptCount val="1"/>
                <c:pt idx="0">
                  <c:v>4/30/2023</c:v>
                </c:pt>
              </c:strCache>
            </c:strRef>
          </c:tx>
          <c:spPr>
            <a:solidFill>
              <a:schemeClr val="accent2"/>
            </a:solidFill>
            <a:ln>
              <a:solidFill>
                <a:sysClr val="windowText" lastClr="000000"/>
              </a:solidFill>
            </a:ln>
            <a:effectLst/>
          </c:spPr>
          <c:invertIfNegative val="0"/>
          <c:dLbls>
            <c:numFmt formatCode="_(* #,##0_);_(* \(#,##0\);_(* &quot;-&quot;_);_(@_)"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(Sheet1!$B$53:$C$53,Sheet1!$F$53)</c:f>
              <c:strCache>
                <c:ptCount val="3"/>
                <c:pt idx="0">
                  <c:v> Basic Ed Subsidy </c:v>
                </c:pt>
                <c:pt idx="1">
                  <c:v> Special Ed Subdsidy </c:v>
                </c:pt>
                <c:pt idx="2">
                  <c:v> Transportation </c:v>
                </c:pt>
              </c:strCache>
              <c:extLst/>
            </c:strRef>
          </c:cat>
          <c:val>
            <c:numRef>
              <c:f>(Sheet1!$B$55:$C$55,Sheet1!$F$55)</c:f>
              <c:numCache>
                <c:formatCode>_(* #,##0.00_);_(* \(#,##0.00\);_(* "-"??_);_(@_)</c:formatCode>
                <c:ptCount val="3"/>
                <c:pt idx="0">
                  <c:v>47191865</c:v>
                </c:pt>
                <c:pt idx="1">
                  <c:v>8919270</c:v>
                </c:pt>
                <c:pt idx="2">
                  <c:v>2436300</c:v>
                </c:pt>
              </c:numCache>
              <c:extLst/>
            </c:numRef>
          </c:val>
          <c:extLst>
            <c:ext xmlns:c16="http://schemas.microsoft.com/office/drawing/2014/chart" uri="{C3380CC4-5D6E-409C-BE32-E72D297353CC}">
              <c16:uniqueId val="{00000001-F68C-460B-8E52-A2B0736ADA52}"/>
            </c:ext>
          </c:extLst>
        </c:ser>
        <c:dLbls>
          <c:showLegendKey val="0"/>
          <c:showVal val="0"/>
          <c:showCatName val="0"/>
          <c:showSerName val="0"/>
          <c:showPercent val="0"/>
          <c:showBubbleSize val="0"/>
        </c:dLbls>
        <c:gapWidth val="75"/>
        <c:overlap val="-4"/>
        <c:axId val="1930946064"/>
        <c:axId val="1930950384"/>
      </c:barChart>
      <c:catAx>
        <c:axId val="193094606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1930950384"/>
        <c:crosses val="autoZero"/>
        <c:auto val="1"/>
        <c:lblAlgn val="ctr"/>
        <c:lblOffset val="100"/>
        <c:noMultiLvlLbl val="0"/>
      </c:catAx>
      <c:valAx>
        <c:axId val="1930950384"/>
        <c:scaling>
          <c:orientation val="minMax"/>
        </c:scaling>
        <c:delete val="0"/>
        <c:axPos val="l"/>
        <c:majorGridlines>
          <c:spPr>
            <a:ln w="9525" cap="flat" cmpd="sng" algn="ctr">
              <a:solidFill>
                <a:schemeClr val="tx1">
                  <a:lumMod val="15000"/>
                  <a:lumOff val="85000"/>
                </a:schemeClr>
              </a:solidFill>
              <a:round/>
            </a:ln>
            <a:effectLst/>
          </c:spPr>
        </c:majorGridlines>
        <c:numFmt formatCode="_(* #,##0_);_(* \(#,##0\);_(* &quot;-&quot;_);_(@_)" sourceLinked="0"/>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193094606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4">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barChart>
        <c:barDir val="col"/>
        <c:grouping val="clustered"/>
        <c:varyColors val="0"/>
        <c:ser>
          <c:idx val="0"/>
          <c:order val="0"/>
          <c:tx>
            <c:strRef>
              <c:f>Sheet1!$A$59</c:f>
              <c:strCache>
                <c:ptCount val="1"/>
                <c:pt idx="0">
                  <c:v>4/30/2022</c:v>
                </c:pt>
              </c:strCache>
            </c:strRef>
          </c:tx>
          <c:spPr>
            <a:solidFill>
              <a:schemeClr val="accent1"/>
            </a:solidFill>
            <a:ln>
              <a:solidFill>
                <a:sysClr val="windowText" lastClr="000000"/>
              </a:solidFill>
            </a:ln>
            <a:effectLst/>
          </c:spPr>
          <c:invertIfNegative val="0"/>
          <c:cat>
            <c:strRef>
              <c:f>Sheet1!$B$58:$H$58</c:f>
              <c:strCache>
                <c:ptCount val="7"/>
                <c:pt idx="0">
                  <c:v> Salaries </c:v>
                </c:pt>
                <c:pt idx="1">
                  <c:v> Benefits </c:v>
                </c:pt>
                <c:pt idx="2">
                  <c:v> Special Education </c:v>
                </c:pt>
                <c:pt idx="3">
                  <c:v> Transportation </c:v>
                </c:pt>
                <c:pt idx="4">
                  <c:v> Charter Schools </c:v>
                </c:pt>
                <c:pt idx="5">
                  <c:v> Debt Service </c:v>
                </c:pt>
                <c:pt idx="6">
                  <c:v> Tax Appeals </c:v>
                </c:pt>
              </c:strCache>
            </c:strRef>
          </c:cat>
          <c:val>
            <c:numRef>
              <c:f>Sheet1!$B$59:$H$59</c:f>
              <c:numCache>
                <c:formatCode>_(* #,##0.00_);_(* \(#,##0.00\);_(* "-"??_);_(@_)</c:formatCode>
                <c:ptCount val="7"/>
                <c:pt idx="0">
                  <c:v>75488431.150000006</c:v>
                </c:pt>
                <c:pt idx="1">
                  <c:v>47458651.439999998</c:v>
                </c:pt>
                <c:pt idx="2">
                  <c:v>8703676</c:v>
                </c:pt>
                <c:pt idx="3">
                  <c:v>8242833.1200000001</c:v>
                </c:pt>
                <c:pt idx="4">
                  <c:v>45027635.369999997</c:v>
                </c:pt>
                <c:pt idx="5">
                  <c:v>0</c:v>
                </c:pt>
                <c:pt idx="6">
                  <c:v>1342728.71</c:v>
                </c:pt>
              </c:numCache>
            </c:numRef>
          </c:val>
          <c:extLst>
            <c:ext xmlns:c16="http://schemas.microsoft.com/office/drawing/2014/chart" uri="{C3380CC4-5D6E-409C-BE32-E72D297353CC}">
              <c16:uniqueId val="{00000000-D0E3-4601-9024-FA71B966F003}"/>
            </c:ext>
          </c:extLst>
        </c:ser>
        <c:ser>
          <c:idx val="1"/>
          <c:order val="1"/>
          <c:tx>
            <c:strRef>
              <c:f>Sheet1!$A$60</c:f>
              <c:strCache>
                <c:ptCount val="1"/>
                <c:pt idx="0">
                  <c:v>4/30/2023</c:v>
                </c:pt>
              </c:strCache>
            </c:strRef>
          </c:tx>
          <c:spPr>
            <a:solidFill>
              <a:schemeClr val="accent2"/>
            </a:solidFill>
            <a:ln>
              <a:solidFill>
                <a:sysClr val="windowText" lastClr="000000"/>
              </a:solidFill>
            </a:ln>
            <a:effectLst/>
          </c:spPr>
          <c:invertIfNegative val="0"/>
          <c:cat>
            <c:strRef>
              <c:f>Sheet1!$B$58:$H$58</c:f>
              <c:strCache>
                <c:ptCount val="7"/>
                <c:pt idx="0">
                  <c:v> Salaries </c:v>
                </c:pt>
                <c:pt idx="1">
                  <c:v> Benefits </c:v>
                </c:pt>
                <c:pt idx="2">
                  <c:v> Special Education </c:v>
                </c:pt>
                <c:pt idx="3">
                  <c:v> Transportation </c:v>
                </c:pt>
                <c:pt idx="4">
                  <c:v> Charter Schools </c:v>
                </c:pt>
                <c:pt idx="5">
                  <c:v> Debt Service </c:v>
                </c:pt>
                <c:pt idx="6">
                  <c:v> Tax Appeals </c:v>
                </c:pt>
              </c:strCache>
            </c:strRef>
          </c:cat>
          <c:val>
            <c:numRef>
              <c:f>Sheet1!$B$60:$H$60</c:f>
              <c:numCache>
                <c:formatCode>_(* #,##0.00_);_(* \(#,##0.00\);_(* "-"??_);_(@_)</c:formatCode>
                <c:ptCount val="7"/>
                <c:pt idx="0">
                  <c:v>71177059.670000002</c:v>
                </c:pt>
                <c:pt idx="1">
                  <c:v>47736843.630000003</c:v>
                </c:pt>
                <c:pt idx="2">
                  <c:v>0</c:v>
                </c:pt>
                <c:pt idx="3">
                  <c:v>8382997.2999999998</c:v>
                </c:pt>
                <c:pt idx="4">
                  <c:v>46708852.840000004</c:v>
                </c:pt>
                <c:pt idx="5">
                  <c:v>6967484.4500000002</c:v>
                </c:pt>
                <c:pt idx="6">
                  <c:v>514031.1</c:v>
                </c:pt>
              </c:numCache>
            </c:numRef>
          </c:val>
          <c:extLst>
            <c:ext xmlns:c16="http://schemas.microsoft.com/office/drawing/2014/chart" uri="{C3380CC4-5D6E-409C-BE32-E72D297353CC}">
              <c16:uniqueId val="{00000001-D0E3-4601-9024-FA71B966F003}"/>
            </c:ext>
          </c:extLst>
        </c:ser>
        <c:dLbls>
          <c:showLegendKey val="0"/>
          <c:showVal val="0"/>
          <c:showCatName val="0"/>
          <c:showSerName val="0"/>
          <c:showPercent val="0"/>
          <c:showBubbleSize val="0"/>
        </c:dLbls>
        <c:gapWidth val="150"/>
        <c:axId val="2095863199"/>
        <c:axId val="2095860319"/>
      </c:barChart>
      <c:catAx>
        <c:axId val="2095863199"/>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2095860319"/>
        <c:crosses val="autoZero"/>
        <c:auto val="1"/>
        <c:lblAlgn val="ctr"/>
        <c:lblOffset val="100"/>
        <c:noMultiLvlLbl val="0"/>
      </c:catAx>
      <c:valAx>
        <c:axId val="2095860319"/>
        <c:scaling>
          <c:orientation val="minMax"/>
        </c:scaling>
        <c:delete val="0"/>
        <c:axPos val="l"/>
        <c:majorGridlines>
          <c:spPr>
            <a:ln w="9525" cap="flat" cmpd="sng" algn="ctr">
              <a:solidFill>
                <a:schemeClr val="tx1">
                  <a:lumMod val="15000"/>
                  <a:lumOff val="85000"/>
                </a:schemeClr>
              </a:solidFill>
              <a:round/>
            </a:ln>
            <a:effectLst/>
          </c:spPr>
        </c:majorGridlines>
        <c:numFmt formatCode="_(* #,##0_);_(* \(#,##0\);_(* &quot;-&quot;_);_(@_)" sourceLinked="0"/>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2095863199"/>
        <c:crosses val="autoZero"/>
        <c:crossBetween val="between"/>
      </c:valAx>
      <c:dTable>
        <c:showHorzBorder val="1"/>
        <c:showVertBorder val="1"/>
        <c:showOutline val="1"/>
        <c:showKeys val="1"/>
        <c:spPr>
          <a:noFill/>
          <a:ln w="9525" cap="flat" cmpd="sng" algn="ctr">
            <a:solidFill>
              <a:schemeClr val="tx1">
                <a:lumMod val="15000"/>
                <a:lumOff val="85000"/>
              </a:schemeClr>
            </a:solidFill>
            <a:round/>
          </a:ln>
          <a:effectLst/>
        </c:spPr>
        <c:txPr>
          <a:bodyPr rot="0" spcFirstLastPara="1" vertOverflow="ellipsis" vert="horz" wrap="square" anchor="ctr" anchorCtr="1"/>
          <a:lstStyle/>
          <a:p>
            <a:pPr rtl="0">
              <a:defRPr sz="900" b="0" i="0" u="none" strike="noStrike" kern="1200" baseline="0">
                <a:solidFill>
                  <a:schemeClr val="tx1">
                    <a:lumMod val="65000"/>
                    <a:lumOff val="35000"/>
                  </a:schemeClr>
                </a:solidFill>
                <a:latin typeface="+mn-lt"/>
                <a:ea typeface="+mn-ea"/>
                <a:cs typeface="+mn-cs"/>
              </a:defRPr>
            </a:pPr>
            <a:endParaRPr lang="en-US"/>
          </a:p>
        </c:txPr>
      </c:dTable>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4">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fld id="{EDCF4EFC-DE64-4312-A42A-8A5F74DC39E9}" type="datetime1">
              <a:rPr lang="en-US" smtClean="0"/>
              <a:t>6/9/2023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E9A5FAA-B7F0-42B3-B57A-1A592F13DCAC}" type="slidenum">
              <a:rPr lang="en-US" smtClean="0"/>
              <a:t>‹#›</a:t>
            </a:fld>
            <a:endParaRPr lang="en-US"/>
          </a:p>
        </p:txBody>
      </p:sp>
    </p:spTree>
    <p:extLst>
      <p:ext uri="{BB962C8B-B14F-4D97-AF65-F5344CB8AC3E}">
        <p14:creationId xmlns:p14="http://schemas.microsoft.com/office/powerpoint/2010/main" val="57054257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BDEFD3F7-0035-44C5-8666-80443707B253}" type="datetime1">
              <a:rPr lang="en-US" smtClean="0"/>
              <a:t>6/9/2023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E9A5FAA-B7F0-42B3-B57A-1A592F13DCAC}" type="slidenum">
              <a:rPr lang="en-US" smtClean="0"/>
              <a:t>‹#›</a:t>
            </a:fld>
            <a:endParaRPr lang="en-US"/>
          </a:p>
        </p:txBody>
      </p:sp>
    </p:spTree>
    <p:extLst>
      <p:ext uri="{BB962C8B-B14F-4D97-AF65-F5344CB8AC3E}">
        <p14:creationId xmlns:p14="http://schemas.microsoft.com/office/powerpoint/2010/main" val="107359225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DE714B7C-AA29-4280-8508-BA078F10B53C}" type="datetime1">
              <a:rPr lang="en-US" smtClean="0"/>
              <a:t>6/9/2023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E9A5FAA-B7F0-42B3-B57A-1A592F13DCAC}" type="slidenum">
              <a:rPr lang="en-US" smtClean="0"/>
              <a:t>‹#›</a:t>
            </a:fld>
            <a:endParaRPr lang="en-US"/>
          </a:p>
        </p:txBody>
      </p:sp>
    </p:spTree>
    <p:extLst>
      <p:ext uri="{BB962C8B-B14F-4D97-AF65-F5344CB8AC3E}">
        <p14:creationId xmlns:p14="http://schemas.microsoft.com/office/powerpoint/2010/main" val="187132878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CD5D8AB7-CD77-42EC-9FC6-39DBA99426FB}" type="datetime1">
              <a:rPr lang="en-US" smtClean="0"/>
              <a:t>6/9/2023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E9A5FAA-B7F0-42B3-B57A-1A592F13DCAC}" type="slidenum">
              <a:rPr lang="en-US" smtClean="0"/>
              <a:t>‹#›</a:t>
            </a:fld>
            <a:endParaRPr lang="en-US"/>
          </a:p>
        </p:txBody>
      </p:sp>
    </p:spTree>
    <p:extLst>
      <p:ext uri="{BB962C8B-B14F-4D97-AF65-F5344CB8AC3E}">
        <p14:creationId xmlns:p14="http://schemas.microsoft.com/office/powerpoint/2010/main" val="141382160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DB5036E0-EE5E-40B3-B31C-57FE1DF606BD}" type="datetime1">
              <a:rPr lang="en-US" smtClean="0"/>
              <a:t>6/9/2023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5E9A5FAA-B7F0-42B3-B57A-1A592F13DCAC}" type="slidenum">
              <a:rPr lang="en-US" smtClean="0"/>
              <a:t>‹#›</a:t>
            </a:fld>
            <a:endParaRPr lang="en-US"/>
          </a:p>
        </p:txBody>
      </p:sp>
    </p:spTree>
    <p:extLst>
      <p:ext uri="{BB962C8B-B14F-4D97-AF65-F5344CB8AC3E}">
        <p14:creationId xmlns:p14="http://schemas.microsoft.com/office/powerpoint/2010/main" val="166678953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35183CBF-5A41-431D-B56B-5C5E1CF1227F}" type="datetime1">
              <a:rPr lang="en-US" smtClean="0"/>
              <a:t>6/9/2023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5E9A5FAA-B7F0-42B3-B57A-1A592F13DCAC}" type="slidenum">
              <a:rPr lang="en-US" smtClean="0"/>
              <a:t>‹#›</a:t>
            </a:fld>
            <a:endParaRPr lang="en-US"/>
          </a:p>
        </p:txBody>
      </p:sp>
    </p:spTree>
    <p:extLst>
      <p:ext uri="{BB962C8B-B14F-4D97-AF65-F5344CB8AC3E}">
        <p14:creationId xmlns:p14="http://schemas.microsoft.com/office/powerpoint/2010/main" val="193655039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0174B1C2-631A-476F-81F9-DE5F82A3FAF7}" type="datetime1">
              <a:rPr lang="en-US" smtClean="0"/>
              <a:t>6/9/2023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5E9A5FAA-B7F0-42B3-B57A-1A592F13DCAC}" type="slidenum">
              <a:rPr lang="en-US" smtClean="0"/>
              <a:t>‹#›</a:t>
            </a:fld>
            <a:endParaRPr lang="en-US"/>
          </a:p>
        </p:txBody>
      </p:sp>
    </p:spTree>
    <p:extLst>
      <p:ext uri="{BB962C8B-B14F-4D97-AF65-F5344CB8AC3E}">
        <p14:creationId xmlns:p14="http://schemas.microsoft.com/office/powerpoint/2010/main" val="398015948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BB95631F-30A6-4206-A67D-EEB1C66D8027}" type="datetime1">
              <a:rPr lang="en-US" smtClean="0"/>
              <a:t>6/9/2023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E9A5FAA-B7F0-42B3-B57A-1A592F13DCAC}" type="slidenum">
              <a:rPr lang="en-US" smtClean="0"/>
              <a:t>‹#›</a:t>
            </a:fld>
            <a:endParaRPr lang="en-US"/>
          </a:p>
        </p:txBody>
      </p:sp>
    </p:spTree>
    <p:extLst>
      <p:ext uri="{BB962C8B-B14F-4D97-AF65-F5344CB8AC3E}">
        <p14:creationId xmlns:p14="http://schemas.microsoft.com/office/powerpoint/2010/main" val="411197358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780FB4E8-1D35-48E9-8257-8DB008464695}" type="datetime1">
              <a:rPr lang="en-US" smtClean="0"/>
              <a:t>6/9/2023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E9A5FAA-B7F0-42B3-B57A-1A592F13DCAC}" type="slidenum">
              <a:rPr lang="en-US" smtClean="0"/>
              <a:t>‹#›</a:t>
            </a:fld>
            <a:endParaRPr lang="en-US"/>
          </a:p>
        </p:txBody>
      </p:sp>
    </p:spTree>
    <p:extLst>
      <p:ext uri="{BB962C8B-B14F-4D97-AF65-F5344CB8AC3E}">
        <p14:creationId xmlns:p14="http://schemas.microsoft.com/office/powerpoint/2010/main" val="388222334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22483C6B-1497-4B72-BF14-B3AEA632E679}" type="datetime1">
              <a:rPr lang="en-US" smtClean="0"/>
              <a:t>6/9/2023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E9A5FAA-B7F0-42B3-B57A-1A592F13DCAC}" type="slidenum">
              <a:rPr lang="en-US" smtClean="0"/>
              <a:t>‹#›</a:t>
            </a:fld>
            <a:endParaRPr lang="en-US"/>
          </a:p>
        </p:txBody>
      </p:sp>
    </p:spTree>
    <p:extLst>
      <p:ext uri="{BB962C8B-B14F-4D97-AF65-F5344CB8AC3E}">
        <p14:creationId xmlns:p14="http://schemas.microsoft.com/office/powerpoint/2010/main" val="88899031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EEBAFDD2-073A-4754-8451-29E63403C272}" type="datetime1">
              <a:rPr lang="en-US" smtClean="0"/>
              <a:t>6/9/2023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E9A5FAA-B7F0-42B3-B57A-1A592F13DCAC}" type="slidenum">
              <a:rPr lang="en-US" smtClean="0"/>
              <a:t>‹#›</a:t>
            </a:fld>
            <a:endParaRPr lang="en-US"/>
          </a:p>
        </p:txBody>
      </p:sp>
    </p:spTree>
    <p:extLst>
      <p:ext uri="{BB962C8B-B14F-4D97-AF65-F5344CB8AC3E}">
        <p14:creationId xmlns:p14="http://schemas.microsoft.com/office/powerpoint/2010/main" val="188867034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C900439-036F-41FF-842E-D850F103F3E8}" type="datetime1">
              <a:rPr lang="en-US" smtClean="0"/>
              <a:t>6/9/2023</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E9A5FAA-B7F0-42B3-B57A-1A592F13DCAC}" type="slidenum">
              <a:rPr lang="en-US" smtClean="0"/>
              <a:t>‹#›</a:t>
            </a:fld>
            <a:endParaRPr lang="en-US"/>
          </a:p>
        </p:txBody>
      </p:sp>
    </p:spTree>
    <p:extLst>
      <p:ext uri="{BB962C8B-B14F-4D97-AF65-F5344CB8AC3E}">
        <p14:creationId xmlns:p14="http://schemas.microsoft.com/office/powerpoint/2010/main" val="104905453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eg"/><Relationship Id="rId1" Type="http://schemas.openxmlformats.org/officeDocument/2006/relationships/slideLayout" Target="../slideLayouts/slideLayout1.xml"/><Relationship Id="rId4" Type="http://schemas.openxmlformats.org/officeDocument/2006/relationships/image" Target="../media/image3.jpg"/></Relationships>
</file>

<file path=ppt/slides/_rels/slide2.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image" Target="../media/image1.jpeg"/><Relationship Id="rId1" Type="http://schemas.openxmlformats.org/officeDocument/2006/relationships/slideLayout" Target="../slideLayouts/slideLayout1.xml"/><Relationship Id="rId4" Type="http://schemas.openxmlformats.org/officeDocument/2006/relationships/image" Target="../media/image4.emf"/></Relationships>
</file>

<file path=ppt/slides/_rels/slide5.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image" Target="../media/image1.jpeg"/><Relationship Id="rId1" Type="http://schemas.openxmlformats.org/officeDocument/2006/relationships/slideLayout" Target="../slideLayouts/slideLayout1.xml"/><Relationship Id="rId4" Type="http://schemas.openxmlformats.org/officeDocument/2006/relationships/chart" Target="../charts/chart1.xml"/></Relationships>
</file>

<file path=ppt/slides/_rels/slide8.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image" Target="../media/image1.jpeg"/><Relationship Id="rId1" Type="http://schemas.openxmlformats.org/officeDocument/2006/relationships/slideLayout" Target="../slideLayouts/slideLayout1.xml"/><Relationship Id="rId4" Type="http://schemas.openxmlformats.org/officeDocument/2006/relationships/chart" Target="../charts/chart2.xml"/></Relationships>
</file>

<file path=ppt/slides/_rels/slide9.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image" Target="../media/image1.jpeg"/><Relationship Id="rId1" Type="http://schemas.openxmlformats.org/officeDocument/2006/relationships/slideLayout" Target="../slideLayouts/slideLayout1.xml"/><Relationship Id="rId4" Type="http://schemas.openxmlformats.org/officeDocument/2006/relationships/chart" Target="../charts/chart3.xml"/></Relationships>
</file>

<file path=ppt/slides/_rels/slide10.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image" Target="../media/image1.jpeg"/><Relationship Id="rId1" Type="http://schemas.openxmlformats.org/officeDocument/2006/relationships/slideLayout" Target="../slideLayouts/slideLayout1.xml"/><Relationship Id="rId4" Type="http://schemas.openxmlformats.org/officeDocument/2006/relationships/chart" Target="../charts/chart4.xml"/></Relationships>
</file>

<file path=ppt/slides/_rels/slide11.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image" Target="../media/image1.jpeg"/><Relationship Id="rId1" Type="http://schemas.openxmlformats.org/officeDocument/2006/relationships/slideLayout" Target="../slideLayouts/slideLayout1.xml"/><Relationship Id="rId4" Type="http://schemas.openxmlformats.org/officeDocument/2006/relationships/image" Target="../media/image5.emf"/></Relationships>
</file>

<file path=ppt/slides/_rels/slide13.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image" Target="../media/image1.jpe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 name="Slide Number Placeholder 2"/>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E9A5FAA-B7F0-42B3-B57A-1A592F13DCAC}"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a:t>
            </a:fld>
            <a:endParaRPr kumimoji="0" lang="en-US" sz="1200" b="0" i="0" u="none" strike="noStrike" kern="1200" cap="none" spc="0" normalizeH="0" baseline="0" noProof="0" dirty="0">
              <a:ln>
                <a:noFill/>
              </a:ln>
              <a:solidFill>
                <a:prstClr val="black">
                  <a:tint val="75000"/>
                </a:prstClr>
              </a:solidFill>
              <a:effectLst/>
              <a:uLnTx/>
              <a:uFillTx/>
              <a:latin typeface="Calibri" panose="020F0502020204030204"/>
              <a:ea typeface="+mn-ea"/>
              <a:cs typeface="+mn-cs"/>
            </a:endParaRPr>
          </a:p>
        </p:txBody>
      </p:sp>
      <p:sp>
        <p:nvSpPr>
          <p:cNvPr id="2" name="Title 1"/>
          <p:cNvSpPr>
            <a:spLocks noGrp="1"/>
          </p:cNvSpPr>
          <p:nvPr>
            <p:ph type="ctrTitle"/>
          </p:nvPr>
        </p:nvSpPr>
        <p:spPr>
          <a:xfrm>
            <a:off x="1597891" y="3126108"/>
            <a:ext cx="10329283" cy="1355750"/>
          </a:xfrm>
        </p:spPr>
        <p:txBody>
          <a:bodyPr>
            <a:normAutofit/>
          </a:bodyPr>
          <a:lstStyle/>
          <a:p>
            <a:pPr algn="l"/>
            <a:r>
              <a:rPr lang="en-US" sz="4600" dirty="0">
                <a:latin typeface="Arial" panose="020B0604020202020204" pitchFamily="34" charset="0"/>
                <a:cs typeface="Arial" panose="020B0604020202020204" pitchFamily="34" charset="0"/>
              </a:rPr>
              <a:t>Financial Statements for the Month Ending April 30, 2023</a:t>
            </a:r>
          </a:p>
        </p:txBody>
      </p:sp>
      <p:sp>
        <p:nvSpPr>
          <p:cNvPr id="11" name="Freeform 20">
            <a:extLst>
              <a:ext uri="{FF2B5EF4-FFF2-40B4-BE49-F238E27FC236}">
                <a16:creationId xmlns:a16="http://schemas.microsoft.com/office/drawing/2014/main" id="{B5128750-6DE7-4BD7-B6DD-399E90474D1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0" y="-22758"/>
            <a:ext cx="4522796" cy="2919017"/>
          </a:xfrm>
          <a:custGeom>
            <a:avLst/>
            <a:gdLst>
              <a:gd name="connsiteX0" fmla="*/ 0 w 4522796"/>
              <a:gd name="connsiteY0" fmla="*/ 2919017 h 2919017"/>
              <a:gd name="connsiteX1" fmla="*/ 4522796 w 4522796"/>
              <a:gd name="connsiteY1" fmla="*/ 2919017 h 2919017"/>
              <a:gd name="connsiteX2" fmla="*/ 3170909 w 4522796"/>
              <a:gd name="connsiteY2" fmla="*/ 0 h 2919017"/>
              <a:gd name="connsiteX3" fmla="*/ 0 w 4522796"/>
              <a:gd name="connsiteY3" fmla="*/ 0 h 2919017"/>
            </a:gdLst>
            <a:ahLst/>
            <a:cxnLst>
              <a:cxn ang="0">
                <a:pos x="connsiteX0" y="connsiteY0"/>
              </a:cxn>
              <a:cxn ang="0">
                <a:pos x="connsiteX1" y="connsiteY1"/>
              </a:cxn>
              <a:cxn ang="0">
                <a:pos x="connsiteX2" y="connsiteY2"/>
              </a:cxn>
              <a:cxn ang="0">
                <a:pos x="connsiteX3" y="connsiteY3"/>
              </a:cxn>
            </a:cxnLst>
            <a:rect l="l" t="t" r="r" b="b"/>
            <a:pathLst>
              <a:path w="4522796" h="2919017">
                <a:moveTo>
                  <a:pt x="0" y="2919017"/>
                </a:moveTo>
                <a:lnTo>
                  <a:pt x="4522796" y="2919017"/>
                </a:lnTo>
                <a:lnTo>
                  <a:pt x="3170909" y="0"/>
                </a:lnTo>
                <a:lnTo>
                  <a:pt x="0" y="0"/>
                </a:ln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1"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4" name="Picture 3" descr="Graphical user interface&#10;&#10;Description automatically generated with low confidence"/>
          <p:cNvPicPr/>
          <p:nvPr/>
        </p:nvPicPr>
        <p:blipFill>
          <a:blip r:embed="rId2" cstate="print">
            <a:extLst>
              <a:ext uri="{28A0092B-C50C-407E-A947-70E740481C1C}">
                <a14:useLocalDpi xmlns:a14="http://schemas.microsoft.com/office/drawing/2010/main" val="0"/>
              </a:ext>
            </a:extLst>
          </a:blip>
          <a:stretch>
            <a:fillRect/>
          </a:stretch>
        </p:blipFill>
        <p:spPr>
          <a:xfrm>
            <a:off x="4579567" y="1115628"/>
            <a:ext cx="3410479" cy="1133983"/>
          </a:xfrm>
          <a:prstGeom prst="rect">
            <a:avLst/>
          </a:prstGeom>
        </p:spPr>
      </p:pic>
      <p:pic>
        <p:nvPicPr>
          <p:cNvPr id="6" name="Picture 5"/>
          <p:cNvPicPr/>
          <p:nvPr/>
        </p:nvPicPr>
        <p:blipFill>
          <a:blip r:embed="rId3" cstate="print">
            <a:extLst>
              <a:ext uri="{28A0092B-C50C-407E-A947-70E740481C1C}">
                <a14:useLocalDpi xmlns:a14="http://schemas.microsoft.com/office/drawing/2010/main" val="0"/>
              </a:ext>
            </a:extLst>
          </a:blip>
          <a:stretch>
            <a:fillRect/>
          </a:stretch>
        </p:blipFill>
        <p:spPr>
          <a:xfrm rot="10800000">
            <a:off x="8310086" y="1537675"/>
            <a:ext cx="3410482" cy="289890"/>
          </a:xfrm>
          <a:prstGeom prst="rect">
            <a:avLst/>
          </a:prstGeom>
        </p:spPr>
      </p:pic>
      <p:sp>
        <p:nvSpPr>
          <p:cNvPr id="13" name="Freeform 12">
            <a:extLst>
              <a:ext uri="{FF2B5EF4-FFF2-40B4-BE49-F238E27FC236}">
                <a16:creationId xmlns:a16="http://schemas.microsoft.com/office/drawing/2014/main" id="{07BA6415-1CCB-4FE4-8D1D-DE0505D993E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266810" y="5448626"/>
            <a:ext cx="5925190" cy="1409374"/>
          </a:xfrm>
          <a:custGeom>
            <a:avLst/>
            <a:gdLst>
              <a:gd name="connsiteX0" fmla="*/ 652725 w 5925190"/>
              <a:gd name="connsiteY0" fmla="*/ 0 h 1409374"/>
              <a:gd name="connsiteX1" fmla="*/ 5925190 w 5925190"/>
              <a:gd name="connsiteY1" fmla="*/ 0 h 1409374"/>
              <a:gd name="connsiteX2" fmla="*/ 5925190 w 5925190"/>
              <a:gd name="connsiteY2" fmla="*/ 1409374 h 1409374"/>
              <a:gd name="connsiteX3" fmla="*/ 0 w 5925190"/>
              <a:gd name="connsiteY3" fmla="*/ 1409374 h 1409374"/>
            </a:gdLst>
            <a:ahLst/>
            <a:cxnLst>
              <a:cxn ang="0">
                <a:pos x="connsiteX0" y="connsiteY0"/>
              </a:cxn>
              <a:cxn ang="0">
                <a:pos x="connsiteX1" y="connsiteY1"/>
              </a:cxn>
              <a:cxn ang="0">
                <a:pos x="connsiteX2" y="connsiteY2"/>
              </a:cxn>
              <a:cxn ang="0">
                <a:pos x="connsiteX3" y="connsiteY3"/>
              </a:cxn>
            </a:cxnLst>
            <a:rect l="l" t="t" r="r" b="b"/>
            <a:pathLst>
              <a:path w="5925190" h="1409374">
                <a:moveTo>
                  <a:pt x="652725" y="0"/>
                </a:moveTo>
                <a:lnTo>
                  <a:pt x="5925190" y="0"/>
                </a:lnTo>
                <a:lnTo>
                  <a:pt x="5925190" y="1409374"/>
                </a:lnTo>
                <a:lnTo>
                  <a:pt x="0" y="1409374"/>
                </a:lnTo>
                <a:close/>
              </a:path>
            </a:pathLst>
          </a:custGeom>
          <a:solidFill>
            <a:srgbClr val="4A4A4A"/>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5" name="Freeform 22">
            <a:extLst>
              <a:ext uri="{FF2B5EF4-FFF2-40B4-BE49-F238E27FC236}">
                <a16:creationId xmlns:a16="http://schemas.microsoft.com/office/drawing/2014/main" id="{CA1B373B-0DE9-4AE4-A839-26F801A340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5448626"/>
            <a:ext cx="6754821" cy="1409374"/>
          </a:xfrm>
          <a:custGeom>
            <a:avLst/>
            <a:gdLst>
              <a:gd name="connsiteX0" fmla="*/ 0 w 6754821"/>
              <a:gd name="connsiteY0" fmla="*/ 0 h 1409374"/>
              <a:gd name="connsiteX1" fmla="*/ 6754821 w 6754821"/>
              <a:gd name="connsiteY1" fmla="*/ 0 h 1409374"/>
              <a:gd name="connsiteX2" fmla="*/ 6102096 w 6754821"/>
              <a:gd name="connsiteY2" fmla="*/ 1409374 h 1409374"/>
              <a:gd name="connsiteX3" fmla="*/ 0 w 6754821"/>
              <a:gd name="connsiteY3" fmla="*/ 1409374 h 1409374"/>
            </a:gdLst>
            <a:ahLst/>
            <a:cxnLst>
              <a:cxn ang="0">
                <a:pos x="connsiteX0" y="connsiteY0"/>
              </a:cxn>
              <a:cxn ang="0">
                <a:pos x="connsiteX1" y="connsiteY1"/>
              </a:cxn>
              <a:cxn ang="0">
                <a:pos x="connsiteX2" y="connsiteY2"/>
              </a:cxn>
              <a:cxn ang="0">
                <a:pos x="connsiteX3" y="connsiteY3"/>
              </a:cxn>
            </a:cxnLst>
            <a:rect l="l" t="t" r="r" b="b"/>
            <a:pathLst>
              <a:path w="6754821" h="1409374">
                <a:moveTo>
                  <a:pt x="0" y="0"/>
                </a:moveTo>
                <a:lnTo>
                  <a:pt x="6754821" y="0"/>
                </a:lnTo>
                <a:lnTo>
                  <a:pt x="6102096" y="1409374"/>
                </a:lnTo>
                <a:lnTo>
                  <a:pt x="0" y="1409374"/>
                </a:lnTo>
                <a:close/>
              </a:path>
            </a:pathLst>
          </a:custGeom>
          <a:solidFill>
            <a:srgbClr val="898989">
              <a:alpha val="4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5" name="Picture 4"/>
          <p:cNvPicPr/>
          <p:nvPr/>
        </p:nvPicPr>
        <p:blipFill>
          <a:blip r:embed="rId4">
            <a:extLst>
              <a:ext uri="{28A0092B-C50C-407E-A947-70E740481C1C}">
                <a14:useLocalDpi xmlns:a14="http://schemas.microsoft.com/office/drawing/2010/main" val="0"/>
              </a:ext>
            </a:extLst>
          </a:blip>
          <a:stretch>
            <a:fillRect/>
          </a:stretch>
        </p:blipFill>
        <p:spPr>
          <a:xfrm>
            <a:off x="0" y="6419088"/>
            <a:ext cx="12191999" cy="438912"/>
          </a:xfrm>
          <a:prstGeom prst="rect">
            <a:avLst/>
          </a:prstGeom>
        </p:spPr>
      </p:pic>
    </p:spTree>
    <p:extLst>
      <p:ext uri="{BB962C8B-B14F-4D97-AF65-F5344CB8AC3E}">
        <p14:creationId xmlns:p14="http://schemas.microsoft.com/office/powerpoint/2010/main" val="285675596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Graphical user interface&#10;&#10;Description automatically generated with low confidence"/>
          <p:cNvPicPr/>
          <p:nvPr/>
        </p:nvPicPr>
        <p:blipFill>
          <a:blip r:embed="rId2" cstate="print">
            <a:extLst>
              <a:ext uri="{28A0092B-C50C-407E-A947-70E740481C1C}">
                <a14:useLocalDpi xmlns:a14="http://schemas.microsoft.com/office/drawing/2010/main" val="0"/>
              </a:ext>
            </a:extLst>
          </a:blip>
          <a:stretch>
            <a:fillRect/>
          </a:stretch>
        </p:blipFill>
        <p:spPr>
          <a:xfrm>
            <a:off x="172387" y="112119"/>
            <a:ext cx="2703226" cy="899884"/>
          </a:xfrm>
          <a:prstGeom prst="rect">
            <a:avLst/>
          </a:prstGeom>
        </p:spPr>
      </p:pic>
      <p:pic>
        <p:nvPicPr>
          <p:cNvPr id="5" name="Picture 4"/>
          <p:cNvPicPr/>
          <p:nvPr/>
        </p:nvPicPr>
        <p:blipFill>
          <a:blip r:embed="rId3">
            <a:extLst>
              <a:ext uri="{28A0092B-C50C-407E-A947-70E740481C1C}">
                <a14:useLocalDpi xmlns:a14="http://schemas.microsoft.com/office/drawing/2010/main" val="0"/>
              </a:ext>
            </a:extLst>
          </a:blip>
          <a:stretch>
            <a:fillRect/>
          </a:stretch>
        </p:blipFill>
        <p:spPr>
          <a:xfrm>
            <a:off x="1" y="6419088"/>
            <a:ext cx="12191999" cy="438912"/>
          </a:xfrm>
          <a:prstGeom prst="rect">
            <a:avLst/>
          </a:prstGeom>
        </p:spPr>
      </p:pic>
      <p:pic>
        <p:nvPicPr>
          <p:cNvPr id="6" name="Picture 5"/>
          <p:cNvPicPr/>
          <p:nvPr/>
        </p:nvPicPr>
        <p:blipFill>
          <a:blip r:embed="rId3">
            <a:extLst>
              <a:ext uri="{28A0092B-C50C-407E-A947-70E740481C1C}">
                <a14:useLocalDpi xmlns:a14="http://schemas.microsoft.com/office/drawing/2010/main" val="0"/>
              </a:ext>
            </a:extLst>
          </a:blip>
          <a:stretch>
            <a:fillRect/>
          </a:stretch>
        </p:blipFill>
        <p:spPr>
          <a:xfrm rot="10800000">
            <a:off x="-1" y="1012004"/>
            <a:ext cx="12192000" cy="430682"/>
          </a:xfrm>
          <a:prstGeom prst="rect">
            <a:avLst/>
          </a:prstGeom>
        </p:spPr>
      </p:pic>
      <p:sp>
        <p:nvSpPr>
          <p:cNvPr id="3" name="Title 2"/>
          <p:cNvSpPr>
            <a:spLocks noGrp="1"/>
          </p:cNvSpPr>
          <p:nvPr>
            <p:ph type="ctrTitle"/>
          </p:nvPr>
        </p:nvSpPr>
        <p:spPr>
          <a:xfrm>
            <a:off x="2679700" y="112119"/>
            <a:ext cx="9144000" cy="957263"/>
          </a:xfrm>
        </p:spPr>
        <p:txBody>
          <a:bodyPr>
            <a:noAutofit/>
          </a:bodyPr>
          <a:lstStyle/>
          <a:p>
            <a:pPr algn="ctr"/>
            <a:r>
              <a:rPr lang="en-US" sz="3600" spc="-150" dirty="0">
                <a:latin typeface="Helvetica" charset="0"/>
                <a:ea typeface="Helvetica" charset="0"/>
                <a:cs typeface="Helvetica" charset="0"/>
              </a:rPr>
              <a:t>Monthly Financial Reports</a:t>
            </a:r>
          </a:p>
        </p:txBody>
      </p:sp>
      <p:sp>
        <p:nvSpPr>
          <p:cNvPr id="2" name="Slide Number Placeholder 1"/>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E9A5FAA-B7F0-42B3-B57A-1A592F13DCAC}"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8" name="Content Placeholder 2">
            <a:extLst>
              <a:ext uri="{FF2B5EF4-FFF2-40B4-BE49-F238E27FC236}">
                <a16:creationId xmlns:a16="http://schemas.microsoft.com/office/drawing/2014/main" id="{1710D6DC-FA48-243D-2B6B-2CB047FD1010}"/>
              </a:ext>
            </a:extLst>
          </p:cNvPr>
          <p:cNvSpPr txBox="1">
            <a:spLocks/>
          </p:cNvSpPr>
          <p:nvPr/>
        </p:nvSpPr>
        <p:spPr>
          <a:xfrm>
            <a:off x="838200" y="1469880"/>
            <a:ext cx="10515600" cy="4855707"/>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marL="457200" indent="-457200" algn="just" hangingPunct="0">
              <a:spcBef>
                <a:spcPts val="0"/>
              </a:spcBef>
              <a:buFont typeface="Arial" panose="020B0604020202020204" pitchFamily="34" charset="0"/>
              <a:buChar char="•"/>
            </a:pPr>
            <a:r>
              <a:rPr lang="en-US" sz="3200" kern="1400" dirty="0">
                <a:latin typeface="Arial" panose="020B0604020202020204" pitchFamily="34" charset="0"/>
                <a:cs typeface="Arial" panose="020B0604020202020204" pitchFamily="34" charset="0"/>
              </a:rPr>
              <a:t>The Board is provided the following reports on a monthly basis:</a:t>
            </a:r>
          </a:p>
          <a:p>
            <a:pPr marL="914400" lvl="1" indent="-457200" algn="just" hangingPunct="0">
              <a:spcBef>
                <a:spcPts val="0"/>
              </a:spcBef>
              <a:buFont typeface="Arial" panose="020B0604020202020204" pitchFamily="34" charset="0"/>
              <a:buChar char="•"/>
            </a:pPr>
            <a:r>
              <a:rPr lang="en-US" sz="2800" kern="1400" dirty="0">
                <a:latin typeface="Arial" panose="020B0604020202020204" pitchFamily="34" charset="0"/>
                <a:ea typeface="Times New Roman" panose="02020603050405020304" pitchFamily="18" charset="0"/>
                <a:cs typeface="Arial" panose="020B0604020202020204" pitchFamily="34" charset="0"/>
              </a:rPr>
              <a:t>Financial Statements</a:t>
            </a:r>
          </a:p>
          <a:p>
            <a:pPr marL="914400" lvl="1" indent="-457200" algn="just" hangingPunct="0">
              <a:spcBef>
                <a:spcPts val="0"/>
              </a:spcBef>
              <a:buFont typeface="Arial" panose="020B0604020202020204" pitchFamily="34" charset="0"/>
              <a:buChar char="•"/>
            </a:pPr>
            <a:r>
              <a:rPr lang="en-US" sz="2800" kern="1400" dirty="0">
                <a:latin typeface="Arial" panose="020B0604020202020204" pitchFamily="34" charset="0"/>
                <a:ea typeface="Times New Roman" panose="02020603050405020304" pitchFamily="18" charset="0"/>
                <a:cs typeface="Arial" panose="020B0604020202020204" pitchFamily="34" charset="0"/>
              </a:rPr>
              <a:t>Controller’s Report</a:t>
            </a:r>
          </a:p>
          <a:p>
            <a:pPr marL="914400" lvl="1" indent="-457200" algn="just" hangingPunct="0">
              <a:spcBef>
                <a:spcPts val="0"/>
              </a:spcBef>
              <a:buFont typeface="Arial" panose="020B0604020202020204" pitchFamily="34" charset="0"/>
              <a:buChar char="•"/>
            </a:pPr>
            <a:r>
              <a:rPr lang="en-US" sz="2800" kern="1400" dirty="0">
                <a:latin typeface="Arial" panose="020B0604020202020204" pitchFamily="34" charset="0"/>
                <a:ea typeface="Times New Roman" panose="02020603050405020304" pitchFamily="18" charset="0"/>
                <a:cs typeface="Arial" panose="020B0604020202020204" pitchFamily="34" charset="0"/>
              </a:rPr>
              <a:t>EBE Report</a:t>
            </a:r>
          </a:p>
          <a:p>
            <a:pPr marL="914400" lvl="1" indent="-457200" algn="just" hangingPunct="0">
              <a:spcBef>
                <a:spcPts val="0"/>
              </a:spcBef>
              <a:buFont typeface="Arial" panose="020B0604020202020204" pitchFamily="34" charset="0"/>
              <a:buChar char="•"/>
            </a:pPr>
            <a:r>
              <a:rPr lang="en-US" sz="2800" kern="1400" dirty="0">
                <a:latin typeface="Arial" panose="020B0604020202020204" pitchFamily="34" charset="0"/>
                <a:ea typeface="Times New Roman" panose="02020603050405020304" pitchFamily="18" charset="0"/>
                <a:cs typeface="Arial" panose="020B0604020202020204" pitchFamily="34" charset="0"/>
              </a:rPr>
              <a:t>Travel Report</a:t>
            </a:r>
          </a:p>
          <a:p>
            <a:pPr marL="914400" lvl="1" indent="-457200" algn="just" hangingPunct="0">
              <a:spcBef>
                <a:spcPts val="0"/>
              </a:spcBef>
              <a:buFont typeface="Arial" panose="020B0604020202020204" pitchFamily="34" charset="0"/>
              <a:buChar char="•"/>
            </a:pPr>
            <a:r>
              <a:rPr lang="en-US" sz="2800" kern="1400" dirty="0">
                <a:latin typeface="Arial" panose="020B0604020202020204" pitchFamily="34" charset="0"/>
                <a:ea typeface="Times New Roman" panose="02020603050405020304" pitchFamily="18" charset="0"/>
                <a:cs typeface="Arial" panose="020B0604020202020204" pitchFamily="34" charset="0"/>
              </a:rPr>
              <a:t>Change Order Report</a:t>
            </a:r>
          </a:p>
          <a:p>
            <a:pPr marL="457200" indent="-457200" algn="just" hangingPunct="0">
              <a:spcBef>
                <a:spcPts val="0"/>
              </a:spcBef>
              <a:buFont typeface="Arial" panose="020B0604020202020204" pitchFamily="34" charset="0"/>
              <a:buChar char="•"/>
            </a:pPr>
            <a:r>
              <a:rPr lang="en-US" sz="3200" kern="1400" dirty="0">
                <a:latin typeface="Arial" panose="020B0604020202020204" pitchFamily="34" charset="0"/>
                <a:ea typeface="Times New Roman" panose="02020603050405020304" pitchFamily="18" charset="0"/>
                <a:cs typeface="Arial" panose="020B0604020202020204" pitchFamily="34" charset="0"/>
              </a:rPr>
              <a:t>This presentation will focus on the key financial indicators and cash and investment </a:t>
            </a:r>
            <a:r>
              <a:rPr lang="en-US" sz="3200" kern="1400">
                <a:latin typeface="Arial" panose="020B0604020202020204" pitchFamily="34" charset="0"/>
                <a:ea typeface="Times New Roman" panose="02020603050405020304" pitchFamily="18" charset="0"/>
                <a:cs typeface="Arial" panose="020B0604020202020204" pitchFamily="34" charset="0"/>
              </a:rPr>
              <a:t>information from </a:t>
            </a:r>
            <a:r>
              <a:rPr lang="en-US" sz="3200" kern="1400" dirty="0">
                <a:latin typeface="Arial" panose="020B0604020202020204" pitchFamily="34" charset="0"/>
                <a:ea typeface="Times New Roman" panose="02020603050405020304" pitchFamily="18" charset="0"/>
                <a:cs typeface="Arial" panose="020B0604020202020204" pitchFamily="34" charset="0"/>
              </a:rPr>
              <a:t>the monthly financial statements</a:t>
            </a:r>
          </a:p>
          <a:p>
            <a:pPr marL="457200" indent="-457200" algn="just" hangingPunct="0">
              <a:spcBef>
                <a:spcPts val="0"/>
              </a:spcBef>
              <a:buFont typeface="Arial" panose="020B0604020202020204" pitchFamily="34" charset="0"/>
              <a:buChar char="•"/>
            </a:pPr>
            <a:endParaRPr lang="en-US" sz="2800" kern="1400" dirty="0">
              <a:effectLst/>
              <a:latin typeface="Arial" panose="020B0604020202020204" pitchFamily="34" charset="0"/>
              <a:ea typeface="Times New Roman" panose="02020603050405020304" pitchFamily="18" charset="0"/>
              <a:cs typeface="Arial" panose="020B0604020202020204" pitchFamily="34" charset="0"/>
            </a:endParaRPr>
          </a:p>
        </p:txBody>
      </p:sp>
    </p:spTree>
    <p:extLst>
      <p:ext uri="{BB962C8B-B14F-4D97-AF65-F5344CB8AC3E}">
        <p14:creationId xmlns:p14="http://schemas.microsoft.com/office/powerpoint/2010/main" val="318289567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Graphical user interface&#10;&#10;Description automatically generated with low confidence"/>
          <p:cNvPicPr/>
          <p:nvPr/>
        </p:nvPicPr>
        <p:blipFill>
          <a:blip r:embed="rId2" cstate="print">
            <a:extLst>
              <a:ext uri="{28A0092B-C50C-407E-A947-70E740481C1C}">
                <a14:useLocalDpi xmlns:a14="http://schemas.microsoft.com/office/drawing/2010/main" val="0"/>
              </a:ext>
            </a:extLst>
          </a:blip>
          <a:stretch>
            <a:fillRect/>
          </a:stretch>
        </p:blipFill>
        <p:spPr>
          <a:xfrm>
            <a:off x="172387" y="112119"/>
            <a:ext cx="2703226" cy="899884"/>
          </a:xfrm>
          <a:prstGeom prst="rect">
            <a:avLst/>
          </a:prstGeom>
        </p:spPr>
      </p:pic>
      <p:pic>
        <p:nvPicPr>
          <p:cNvPr id="5" name="Picture 4"/>
          <p:cNvPicPr/>
          <p:nvPr/>
        </p:nvPicPr>
        <p:blipFill>
          <a:blip r:embed="rId3">
            <a:extLst>
              <a:ext uri="{28A0092B-C50C-407E-A947-70E740481C1C}">
                <a14:useLocalDpi xmlns:a14="http://schemas.microsoft.com/office/drawing/2010/main" val="0"/>
              </a:ext>
            </a:extLst>
          </a:blip>
          <a:stretch>
            <a:fillRect/>
          </a:stretch>
        </p:blipFill>
        <p:spPr>
          <a:xfrm>
            <a:off x="1" y="6419088"/>
            <a:ext cx="12191999" cy="438912"/>
          </a:xfrm>
          <a:prstGeom prst="rect">
            <a:avLst/>
          </a:prstGeom>
        </p:spPr>
      </p:pic>
      <p:pic>
        <p:nvPicPr>
          <p:cNvPr id="6" name="Picture 5"/>
          <p:cNvPicPr/>
          <p:nvPr/>
        </p:nvPicPr>
        <p:blipFill>
          <a:blip r:embed="rId3">
            <a:extLst>
              <a:ext uri="{28A0092B-C50C-407E-A947-70E740481C1C}">
                <a14:useLocalDpi xmlns:a14="http://schemas.microsoft.com/office/drawing/2010/main" val="0"/>
              </a:ext>
            </a:extLst>
          </a:blip>
          <a:stretch>
            <a:fillRect/>
          </a:stretch>
        </p:blipFill>
        <p:spPr>
          <a:xfrm rot="10800000">
            <a:off x="-1" y="1012004"/>
            <a:ext cx="12192000" cy="430682"/>
          </a:xfrm>
          <a:prstGeom prst="rect">
            <a:avLst/>
          </a:prstGeom>
        </p:spPr>
      </p:pic>
      <p:sp>
        <p:nvSpPr>
          <p:cNvPr id="3" name="Title 2"/>
          <p:cNvSpPr>
            <a:spLocks noGrp="1"/>
          </p:cNvSpPr>
          <p:nvPr>
            <p:ph type="ctrTitle"/>
          </p:nvPr>
        </p:nvSpPr>
        <p:spPr>
          <a:xfrm>
            <a:off x="1376217" y="2707538"/>
            <a:ext cx="9819405" cy="957263"/>
          </a:xfrm>
        </p:spPr>
        <p:txBody>
          <a:bodyPr>
            <a:noAutofit/>
          </a:bodyPr>
          <a:lstStyle/>
          <a:p>
            <a:pPr algn="ctr"/>
            <a:r>
              <a:rPr lang="en-US" sz="4400" spc="-150" dirty="0">
                <a:latin typeface="Helvetica" charset="0"/>
                <a:ea typeface="Helvetica" charset="0"/>
                <a:cs typeface="Helvetica" charset="0"/>
              </a:rPr>
              <a:t>Review of Revenues and Expenditures</a:t>
            </a:r>
          </a:p>
        </p:txBody>
      </p:sp>
      <p:sp>
        <p:nvSpPr>
          <p:cNvPr id="2" name="Slide Number Placeholder 1"/>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E9A5FAA-B7F0-42B3-B57A-1A592F13DCAC}"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63353296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Graphical user interface&#10;&#10;Description automatically generated with low confidence"/>
          <p:cNvPicPr/>
          <p:nvPr/>
        </p:nvPicPr>
        <p:blipFill>
          <a:blip r:embed="rId2" cstate="print">
            <a:extLst>
              <a:ext uri="{28A0092B-C50C-407E-A947-70E740481C1C}">
                <a14:useLocalDpi xmlns:a14="http://schemas.microsoft.com/office/drawing/2010/main" val="0"/>
              </a:ext>
            </a:extLst>
          </a:blip>
          <a:stretch>
            <a:fillRect/>
          </a:stretch>
        </p:blipFill>
        <p:spPr>
          <a:xfrm>
            <a:off x="172387" y="112119"/>
            <a:ext cx="2703226" cy="899884"/>
          </a:xfrm>
          <a:prstGeom prst="rect">
            <a:avLst/>
          </a:prstGeom>
        </p:spPr>
      </p:pic>
      <p:pic>
        <p:nvPicPr>
          <p:cNvPr id="5" name="Picture 4"/>
          <p:cNvPicPr/>
          <p:nvPr/>
        </p:nvPicPr>
        <p:blipFill>
          <a:blip r:embed="rId3">
            <a:extLst>
              <a:ext uri="{28A0092B-C50C-407E-A947-70E740481C1C}">
                <a14:useLocalDpi xmlns:a14="http://schemas.microsoft.com/office/drawing/2010/main" val="0"/>
              </a:ext>
            </a:extLst>
          </a:blip>
          <a:stretch>
            <a:fillRect/>
          </a:stretch>
        </p:blipFill>
        <p:spPr>
          <a:xfrm>
            <a:off x="1" y="6419088"/>
            <a:ext cx="12191999" cy="438912"/>
          </a:xfrm>
          <a:prstGeom prst="rect">
            <a:avLst/>
          </a:prstGeom>
        </p:spPr>
      </p:pic>
      <p:pic>
        <p:nvPicPr>
          <p:cNvPr id="6" name="Picture 5"/>
          <p:cNvPicPr/>
          <p:nvPr/>
        </p:nvPicPr>
        <p:blipFill>
          <a:blip r:embed="rId3">
            <a:extLst>
              <a:ext uri="{28A0092B-C50C-407E-A947-70E740481C1C}">
                <a14:useLocalDpi xmlns:a14="http://schemas.microsoft.com/office/drawing/2010/main" val="0"/>
              </a:ext>
            </a:extLst>
          </a:blip>
          <a:stretch>
            <a:fillRect/>
          </a:stretch>
        </p:blipFill>
        <p:spPr>
          <a:xfrm rot="10800000">
            <a:off x="-1" y="1012004"/>
            <a:ext cx="12192000" cy="430682"/>
          </a:xfrm>
          <a:prstGeom prst="rect">
            <a:avLst/>
          </a:prstGeom>
        </p:spPr>
      </p:pic>
      <p:sp>
        <p:nvSpPr>
          <p:cNvPr id="3" name="Title 2"/>
          <p:cNvSpPr>
            <a:spLocks noGrp="1"/>
          </p:cNvSpPr>
          <p:nvPr>
            <p:ph type="ctrTitle"/>
          </p:nvPr>
        </p:nvSpPr>
        <p:spPr>
          <a:xfrm>
            <a:off x="2346035" y="112119"/>
            <a:ext cx="9819405" cy="957263"/>
          </a:xfrm>
        </p:spPr>
        <p:txBody>
          <a:bodyPr>
            <a:noAutofit/>
          </a:bodyPr>
          <a:lstStyle/>
          <a:p>
            <a:pPr algn="ctr"/>
            <a:r>
              <a:rPr lang="en-US" sz="3600" spc="-150" dirty="0">
                <a:latin typeface="Helvetica" charset="0"/>
                <a:ea typeface="Helvetica" charset="0"/>
                <a:cs typeface="Helvetica" charset="0"/>
              </a:rPr>
              <a:t>Key Financial Indicators April 2023</a:t>
            </a:r>
          </a:p>
        </p:txBody>
      </p:sp>
      <p:sp>
        <p:nvSpPr>
          <p:cNvPr id="2" name="Slide Number Placeholder 1"/>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E9A5FAA-B7F0-42B3-B57A-1A592F13DCAC}"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pic>
        <p:nvPicPr>
          <p:cNvPr id="8" name="Picture 7">
            <a:extLst>
              <a:ext uri="{FF2B5EF4-FFF2-40B4-BE49-F238E27FC236}">
                <a16:creationId xmlns:a16="http://schemas.microsoft.com/office/drawing/2014/main" id="{2A4462B3-A1B5-B0D5-8067-12D348D00D13}"/>
              </a:ext>
            </a:extLst>
          </p:cNvPr>
          <p:cNvPicPr>
            <a:picLocks noChangeAspect="1"/>
          </p:cNvPicPr>
          <p:nvPr/>
        </p:nvPicPr>
        <p:blipFill>
          <a:blip r:embed="rId4"/>
          <a:stretch>
            <a:fillRect/>
          </a:stretch>
        </p:blipFill>
        <p:spPr>
          <a:xfrm>
            <a:off x="807395" y="1586581"/>
            <a:ext cx="10577209" cy="4616782"/>
          </a:xfrm>
          <a:prstGeom prst="rect">
            <a:avLst/>
          </a:prstGeom>
        </p:spPr>
      </p:pic>
    </p:spTree>
    <p:extLst>
      <p:ext uri="{BB962C8B-B14F-4D97-AF65-F5344CB8AC3E}">
        <p14:creationId xmlns:p14="http://schemas.microsoft.com/office/powerpoint/2010/main" val="305870348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Graphical user interface&#10;&#10;Description automatically generated with low confidence"/>
          <p:cNvPicPr/>
          <p:nvPr/>
        </p:nvPicPr>
        <p:blipFill>
          <a:blip r:embed="rId2" cstate="print">
            <a:extLst>
              <a:ext uri="{28A0092B-C50C-407E-A947-70E740481C1C}">
                <a14:useLocalDpi xmlns:a14="http://schemas.microsoft.com/office/drawing/2010/main" val="0"/>
              </a:ext>
            </a:extLst>
          </a:blip>
          <a:stretch>
            <a:fillRect/>
          </a:stretch>
        </p:blipFill>
        <p:spPr>
          <a:xfrm>
            <a:off x="172387" y="112119"/>
            <a:ext cx="2703226" cy="899884"/>
          </a:xfrm>
          <a:prstGeom prst="rect">
            <a:avLst/>
          </a:prstGeom>
        </p:spPr>
      </p:pic>
      <p:pic>
        <p:nvPicPr>
          <p:cNvPr id="5" name="Picture 4"/>
          <p:cNvPicPr/>
          <p:nvPr/>
        </p:nvPicPr>
        <p:blipFill>
          <a:blip r:embed="rId3">
            <a:extLst>
              <a:ext uri="{28A0092B-C50C-407E-A947-70E740481C1C}">
                <a14:useLocalDpi xmlns:a14="http://schemas.microsoft.com/office/drawing/2010/main" val="0"/>
              </a:ext>
            </a:extLst>
          </a:blip>
          <a:stretch>
            <a:fillRect/>
          </a:stretch>
        </p:blipFill>
        <p:spPr>
          <a:xfrm>
            <a:off x="1" y="6419088"/>
            <a:ext cx="12191999" cy="438912"/>
          </a:xfrm>
          <a:prstGeom prst="rect">
            <a:avLst/>
          </a:prstGeom>
        </p:spPr>
      </p:pic>
      <p:pic>
        <p:nvPicPr>
          <p:cNvPr id="6" name="Picture 5"/>
          <p:cNvPicPr/>
          <p:nvPr/>
        </p:nvPicPr>
        <p:blipFill>
          <a:blip r:embed="rId3">
            <a:extLst>
              <a:ext uri="{28A0092B-C50C-407E-A947-70E740481C1C}">
                <a14:useLocalDpi xmlns:a14="http://schemas.microsoft.com/office/drawing/2010/main" val="0"/>
              </a:ext>
            </a:extLst>
          </a:blip>
          <a:stretch>
            <a:fillRect/>
          </a:stretch>
        </p:blipFill>
        <p:spPr>
          <a:xfrm rot="10800000">
            <a:off x="-1" y="1012004"/>
            <a:ext cx="12192000" cy="430682"/>
          </a:xfrm>
          <a:prstGeom prst="rect">
            <a:avLst/>
          </a:prstGeom>
        </p:spPr>
      </p:pic>
      <p:sp>
        <p:nvSpPr>
          <p:cNvPr id="3" name="Title 2"/>
          <p:cNvSpPr>
            <a:spLocks noGrp="1"/>
          </p:cNvSpPr>
          <p:nvPr>
            <p:ph type="ctrTitle"/>
          </p:nvPr>
        </p:nvSpPr>
        <p:spPr>
          <a:xfrm>
            <a:off x="2679700" y="112119"/>
            <a:ext cx="9144000" cy="957263"/>
          </a:xfrm>
        </p:spPr>
        <p:txBody>
          <a:bodyPr>
            <a:noAutofit/>
          </a:bodyPr>
          <a:lstStyle/>
          <a:p>
            <a:pPr algn="ctr"/>
            <a:r>
              <a:rPr lang="en-US" sz="3600" spc="-150" dirty="0">
                <a:latin typeface="Helvetica" charset="0"/>
                <a:ea typeface="Helvetica" charset="0"/>
                <a:cs typeface="Helvetica" charset="0"/>
              </a:rPr>
              <a:t>Financial Statement Highlights</a:t>
            </a:r>
          </a:p>
        </p:txBody>
      </p:sp>
      <p:sp>
        <p:nvSpPr>
          <p:cNvPr id="2" name="Slide Number Placeholder 1"/>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E9A5FAA-B7F0-42B3-B57A-1A592F13DCAC}"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8" name="Content Placeholder 2">
            <a:extLst>
              <a:ext uri="{FF2B5EF4-FFF2-40B4-BE49-F238E27FC236}">
                <a16:creationId xmlns:a16="http://schemas.microsoft.com/office/drawing/2014/main" id="{1710D6DC-FA48-243D-2B6B-2CB047FD1010}"/>
              </a:ext>
            </a:extLst>
          </p:cNvPr>
          <p:cNvSpPr txBox="1">
            <a:spLocks/>
          </p:cNvSpPr>
          <p:nvPr/>
        </p:nvSpPr>
        <p:spPr>
          <a:xfrm>
            <a:off x="838200" y="1469880"/>
            <a:ext cx="10515600" cy="4855707"/>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marL="0" marR="0" algn="just" hangingPunct="0">
              <a:spcBef>
                <a:spcPts val="0"/>
              </a:spcBef>
              <a:spcAft>
                <a:spcPts val="0"/>
              </a:spcAft>
            </a:pPr>
            <a:r>
              <a:rPr lang="en-US" sz="1800" b="1" kern="1400" dirty="0">
                <a:effectLst/>
                <a:latin typeface="Arial" panose="020B0604020202020204" pitchFamily="34" charset="0"/>
                <a:ea typeface="Times New Roman" panose="02020603050405020304" pitchFamily="18" charset="0"/>
                <a:cs typeface="Arial" panose="020B0604020202020204" pitchFamily="34" charset="0"/>
              </a:rPr>
              <a:t>REVENUES:</a:t>
            </a:r>
            <a:endParaRPr lang="en-US" sz="1800" b="1" kern="1400" dirty="0">
              <a:latin typeface="Arial" panose="020B0604020202020204" pitchFamily="34" charset="0"/>
              <a:ea typeface="Times New Roman" panose="02020603050405020304" pitchFamily="18" charset="0"/>
              <a:cs typeface="Arial" panose="020B0604020202020204" pitchFamily="34" charset="0"/>
            </a:endParaRPr>
          </a:p>
          <a:p>
            <a:pPr marL="0" marR="0" algn="just" hangingPunct="0">
              <a:spcBef>
                <a:spcPts val="0"/>
              </a:spcBef>
              <a:spcAft>
                <a:spcPts val="0"/>
              </a:spcAft>
            </a:pPr>
            <a:r>
              <a:rPr lang="en-US" sz="1800" kern="1400" dirty="0">
                <a:effectLst/>
                <a:latin typeface="Arial" panose="020B0604020202020204" pitchFamily="34" charset="0"/>
                <a:ea typeface="Times New Roman" panose="02020603050405020304" pitchFamily="18" charset="0"/>
                <a:cs typeface="Arial" panose="020B0604020202020204" pitchFamily="34" charset="0"/>
              </a:rPr>
              <a:t>State Sources:</a:t>
            </a:r>
          </a:p>
          <a:p>
            <a:pPr marL="342900" marR="0" lvl="0" indent="-342900" algn="just" hangingPunct="0">
              <a:spcBef>
                <a:spcPts val="0"/>
              </a:spcBef>
              <a:spcAft>
                <a:spcPts val="0"/>
              </a:spcAft>
              <a:buFont typeface="Symbol" panose="05050102010706020507" pitchFamily="18" charset="2"/>
              <a:buChar char=""/>
            </a:pPr>
            <a:r>
              <a:rPr lang="en-US" sz="1800" kern="1400" dirty="0">
                <a:effectLst/>
                <a:latin typeface="Arial" panose="020B0604020202020204" pitchFamily="34" charset="0"/>
                <a:ea typeface="Times New Roman" panose="02020603050405020304" pitchFamily="18" charset="0"/>
                <a:cs typeface="Arial" panose="020B0604020202020204" pitchFamily="34" charset="0"/>
              </a:rPr>
              <a:t>State subsidies accounted for 14% of District’s revenues.</a:t>
            </a:r>
          </a:p>
          <a:p>
            <a:pPr marL="342900" marR="0" lvl="0" indent="-342900" algn="just" hangingPunct="0">
              <a:spcBef>
                <a:spcPts val="0"/>
              </a:spcBef>
              <a:spcAft>
                <a:spcPts val="0"/>
              </a:spcAft>
              <a:buFont typeface="Symbol" panose="05050102010706020507" pitchFamily="18" charset="2"/>
              <a:buChar char=""/>
            </a:pPr>
            <a:r>
              <a:rPr lang="en-US" sz="1800" kern="1400" dirty="0">
                <a:effectLst/>
                <a:latin typeface="Arial" panose="020B0604020202020204" pitchFamily="34" charset="0"/>
                <a:ea typeface="Times New Roman" panose="02020603050405020304" pitchFamily="18" charset="0"/>
                <a:cs typeface="Arial" panose="020B0604020202020204" pitchFamily="34" charset="0"/>
              </a:rPr>
              <a:t>Basic Education subsidy of $47.2 million was $24.5 million greater than the April 2022 subsidy. This difference is due to timing.</a:t>
            </a:r>
          </a:p>
          <a:p>
            <a:pPr marL="0" marR="0" algn="just" hangingPunct="0">
              <a:spcBef>
                <a:spcPts val="0"/>
              </a:spcBef>
              <a:spcAft>
                <a:spcPts val="0"/>
              </a:spcAft>
            </a:pPr>
            <a:r>
              <a:rPr lang="en-US" sz="1800" kern="1400" dirty="0">
                <a:effectLst/>
                <a:latin typeface="Arial" panose="020B0604020202020204" pitchFamily="34" charset="0"/>
                <a:ea typeface="Times New Roman" panose="02020603050405020304" pitchFamily="18" charset="0"/>
                <a:cs typeface="Arial" panose="020B0604020202020204" pitchFamily="34" charset="0"/>
              </a:rPr>
              <a:t> </a:t>
            </a:r>
          </a:p>
          <a:p>
            <a:pPr marL="0" marR="0" algn="just" hangingPunct="0">
              <a:spcBef>
                <a:spcPts val="0"/>
              </a:spcBef>
              <a:spcAft>
                <a:spcPts val="0"/>
              </a:spcAft>
            </a:pPr>
            <a:r>
              <a:rPr lang="en-US" sz="1800" kern="1400" dirty="0">
                <a:effectLst/>
                <a:latin typeface="Arial" panose="020B0604020202020204" pitchFamily="34" charset="0"/>
                <a:ea typeface="Times New Roman" panose="02020603050405020304" pitchFamily="18" charset="0"/>
                <a:cs typeface="Arial" panose="020B0604020202020204" pitchFamily="34" charset="0"/>
              </a:rPr>
              <a:t>Other Sources:</a:t>
            </a:r>
          </a:p>
          <a:p>
            <a:pPr marL="342900" marR="0" lvl="0" indent="-342900" algn="just" hangingPunct="0">
              <a:spcBef>
                <a:spcPts val="0"/>
              </a:spcBef>
              <a:spcAft>
                <a:spcPts val="0"/>
              </a:spcAft>
              <a:buFont typeface="Symbol" panose="05050102010706020507" pitchFamily="18" charset="2"/>
              <a:buChar char=""/>
            </a:pPr>
            <a:r>
              <a:rPr lang="en-US" sz="1800" kern="1400" dirty="0">
                <a:effectLst/>
                <a:latin typeface="Arial" panose="020B0604020202020204" pitchFamily="34" charset="0"/>
                <a:ea typeface="Times New Roman" panose="02020603050405020304" pitchFamily="18" charset="0"/>
                <a:cs typeface="Arial" panose="020B0604020202020204" pitchFamily="34" charset="0"/>
              </a:rPr>
              <a:t>Tuition from other Districts and federal grants accounted for less than 1% of total revenues.  </a:t>
            </a:r>
          </a:p>
          <a:p>
            <a:pPr marL="0" marR="0" algn="just" hangingPunct="0">
              <a:spcBef>
                <a:spcPts val="0"/>
              </a:spcBef>
              <a:spcAft>
                <a:spcPts val="0"/>
              </a:spcAft>
            </a:pPr>
            <a:r>
              <a:rPr lang="en-US" sz="1800" kern="1400" dirty="0">
                <a:effectLst/>
                <a:latin typeface="Arial" panose="020B0604020202020204" pitchFamily="34" charset="0"/>
                <a:ea typeface="Times New Roman" panose="02020603050405020304" pitchFamily="18" charset="0"/>
                <a:cs typeface="Arial" panose="020B0604020202020204" pitchFamily="34" charset="0"/>
              </a:rPr>
              <a:t> </a:t>
            </a:r>
          </a:p>
          <a:p>
            <a:pPr marL="0" marR="0" algn="just" hangingPunct="0">
              <a:spcBef>
                <a:spcPts val="0"/>
              </a:spcBef>
              <a:spcAft>
                <a:spcPts val="0"/>
              </a:spcAft>
            </a:pPr>
            <a:r>
              <a:rPr lang="en-US" sz="1800" b="1" kern="1400" dirty="0">
                <a:effectLst/>
                <a:latin typeface="Arial" panose="020B0604020202020204" pitchFamily="34" charset="0"/>
                <a:ea typeface="Times New Roman" panose="02020603050405020304" pitchFamily="18" charset="0"/>
                <a:cs typeface="Arial" panose="020B0604020202020204" pitchFamily="34" charset="0"/>
              </a:rPr>
              <a:t>EXPENDITURES:</a:t>
            </a:r>
            <a:endParaRPr lang="en-US" sz="1800" kern="1400" dirty="0">
              <a:effectLst/>
              <a:latin typeface="Arial" panose="020B0604020202020204" pitchFamily="34" charset="0"/>
              <a:ea typeface="Times New Roman" panose="02020603050405020304" pitchFamily="18" charset="0"/>
              <a:cs typeface="Arial" panose="020B0604020202020204" pitchFamily="34" charset="0"/>
            </a:endParaRPr>
          </a:p>
          <a:p>
            <a:pPr marL="0" marR="0" algn="just" hangingPunct="0">
              <a:spcBef>
                <a:spcPts val="0"/>
              </a:spcBef>
              <a:spcAft>
                <a:spcPts val="0"/>
              </a:spcAft>
            </a:pPr>
            <a:r>
              <a:rPr lang="en-US" sz="1800" kern="1400" dirty="0">
                <a:effectLst/>
                <a:latin typeface="Arial" panose="020B0604020202020204" pitchFamily="34" charset="0"/>
                <a:ea typeface="Times New Roman" panose="02020603050405020304" pitchFamily="18" charset="0"/>
                <a:cs typeface="Arial" panose="020B0604020202020204" pitchFamily="34" charset="0"/>
              </a:rPr>
              <a:t>Expenditures as a whole were $6.9 million or 3.49% less than 2022.  Several factors to point out:</a:t>
            </a:r>
          </a:p>
          <a:p>
            <a:pPr marL="685800" marR="0" algn="just" hangingPunct="0">
              <a:spcBef>
                <a:spcPts val="0"/>
              </a:spcBef>
              <a:spcAft>
                <a:spcPts val="0"/>
              </a:spcAft>
            </a:pPr>
            <a:r>
              <a:rPr lang="en-US" sz="1800" kern="1400" dirty="0">
                <a:effectLst/>
                <a:latin typeface="Arial" panose="020B0604020202020204" pitchFamily="34" charset="0"/>
                <a:ea typeface="Times New Roman" panose="02020603050405020304" pitchFamily="18" charset="0"/>
                <a:cs typeface="Arial" panose="020B0604020202020204" pitchFamily="34" charset="0"/>
              </a:rPr>
              <a:t> </a:t>
            </a:r>
          </a:p>
          <a:p>
            <a:pPr marL="342900" marR="0" lvl="0" indent="-342900" algn="just" hangingPunct="0">
              <a:spcBef>
                <a:spcPts val="0"/>
              </a:spcBef>
              <a:spcAft>
                <a:spcPts val="0"/>
              </a:spcAft>
              <a:buFont typeface="Symbol" panose="05050102010706020507" pitchFamily="18" charset="2"/>
              <a:buChar char=""/>
              <a:tabLst>
                <a:tab pos="228600" algn="l"/>
              </a:tabLst>
            </a:pPr>
            <a:r>
              <a:rPr lang="en-US" sz="1800" kern="1400" dirty="0">
                <a:effectLst/>
                <a:latin typeface="Arial" panose="020B0604020202020204" pitchFamily="34" charset="0"/>
                <a:ea typeface="Times New Roman" panose="02020603050405020304" pitchFamily="18" charset="0"/>
                <a:cs typeface="Arial" panose="020B0604020202020204" pitchFamily="34" charset="0"/>
              </a:rPr>
              <a:t>Charter School expenses saw an increase of $1.7 million or 3.73% over 2022.</a:t>
            </a:r>
          </a:p>
          <a:p>
            <a:pPr marL="342900" marR="0" lvl="0" indent="-342900" algn="just" hangingPunct="0">
              <a:spcBef>
                <a:spcPts val="0"/>
              </a:spcBef>
              <a:spcAft>
                <a:spcPts val="0"/>
              </a:spcAft>
              <a:buFont typeface="Symbol" panose="05050102010706020507" pitchFamily="18" charset="2"/>
              <a:buChar char=""/>
              <a:tabLst>
                <a:tab pos="228600" algn="l"/>
              </a:tabLst>
            </a:pPr>
            <a:r>
              <a:rPr lang="en-US" sz="1800" kern="1400" dirty="0">
                <a:effectLst/>
                <a:latin typeface="Arial" panose="020B0604020202020204" pitchFamily="34" charset="0"/>
                <a:ea typeface="Times New Roman" panose="02020603050405020304" pitchFamily="18" charset="0"/>
                <a:cs typeface="Arial" panose="020B0604020202020204" pitchFamily="34" charset="0"/>
              </a:rPr>
              <a:t>Salaries continue to decrease with a loss of $4.3 million or 5.71% over the 2022 counterpart.  </a:t>
            </a:r>
          </a:p>
        </p:txBody>
      </p:sp>
    </p:spTree>
    <p:extLst>
      <p:ext uri="{BB962C8B-B14F-4D97-AF65-F5344CB8AC3E}">
        <p14:creationId xmlns:p14="http://schemas.microsoft.com/office/powerpoint/2010/main" val="162641708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Graphical user interface&#10;&#10;Description automatically generated with low confidence"/>
          <p:cNvPicPr/>
          <p:nvPr/>
        </p:nvPicPr>
        <p:blipFill>
          <a:blip r:embed="rId2" cstate="print">
            <a:extLst>
              <a:ext uri="{28A0092B-C50C-407E-A947-70E740481C1C}">
                <a14:useLocalDpi xmlns:a14="http://schemas.microsoft.com/office/drawing/2010/main" val="0"/>
              </a:ext>
            </a:extLst>
          </a:blip>
          <a:stretch>
            <a:fillRect/>
          </a:stretch>
        </p:blipFill>
        <p:spPr>
          <a:xfrm>
            <a:off x="172387" y="112119"/>
            <a:ext cx="2703226" cy="899884"/>
          </a:xfrm>
          <a:prstGeom prst="rect">
            <a:avLst/>
          </a:prstGeom>
        </p:spPr>
      </p:pic>
      <p:pic>
        <p:nvPicPr>
          <p:cNvPr id="5" name="Picture 4"/>
          <p:cNvPicPr/>
          <p:nvPr/>
        </p:nvPicPr>
        <p:blipFill>
          <a:blip r:embed="rId3">
            <a:extLst>
              <a:ext uri="{28A0092B-C50C-407E-A947-70E740481C1C}">
                <a14:useLocalDpi xmlns:a14="http://schemas.microsoft.com/office/drawing/2010/main" val="0"/>
              </a:ext>
            </a:extLst>
          </a:blip>
          <a:stretch>
            <a:fillRect/>
          </a:stretch>
        </p:blipFill>
        <p:spPr>
          <a:xfrm>
            <a:off x="1" y="6419088"/>
            <a:ext cx="12191999" cy="438912"/>
          </a:xfrm>
          <a:prstGeom prst="rect">
            <a:avLst/>
          </a:prstGeom>
        </p:spPr>
      </p:pic>
      <p:pic>
        <p:nvPicPr>
          <p:cNvPr id="6" name="Picture 5"/>
          <p:cNvPicPr/>
          <p:nvPr/>
        </p:nvPicPr>
        <p:blipFill>
          <a:blip r:embed="rId3">
            <a:extLst>
              <a:ext uri="{28A0092B-C50C-407E-A947-70E740481C1C}">
                <a14:useLocalDpi xmlns:a14="http://schemas.microsoft.com/office/drawing/2010/main" val="0"/>
              </a:ext>
            </a:extLst>
          </a:blip>
          <a:stretch>
            <a:fillRect/>
          </a:stretch>
        </p:blipFill>
        <p:spPr>
          <a:xfrm rot="10800000">
            <a:off x="-1" y="1012004"/>
            <a:ext cx="12192000" cy="430682"/>
          </a:xfrm>
          <a:prstGeom prst="rect">
            <a:avLst/>
          </a:prstGeom>
        </p:spPr>
      </p:pic>
      <p:sp>
        <p:nvSpPr>
          <p:cNvPr id="3" name="Title 2"/>
          <p:cNvSpPr>
            <a:spLocks noGrp="1"/>
          </p:cNvSpPr>
          <p:nvPr>
            <p:ph type="ctrTitle"/>
          </p:nvPr>
        </p:nvSpPr>
        <p:spPr>
          <a:xfrm>
            <a:off x="2679700" y="112119"/>
            <a:ext cx="9144000" cy="957263"/>
          </a:xfrm>
        </p:spPr>
        <p:txBody>
          <a:bodyPr>
            <a:noAutofit/>
          </a:bodyPr>
          <a:lstStyle/>
          <a:p>
            <a:pPr algn="ctr"/>
            <a:r>
              <a:rPr lang="en-US" sz="3600" spc="-150" dirty="0">
                <a:latin typeface="Helvetica" charset="0"/>
                <a:ea typeface="Helvetica" charset="0"/>
                <a:cs typeface="Helvetica" charset="0"/>
              </a:rPr>
              <a:t>Financial Statement Highlights</a:t>
            </a:r>
          </a:p>
        </p:txBody>
      </p:sp>
      <p:sp>
        <p:nvSpPr>
          <p:cNvPr id="2" name="Slide Number Placeholder 1"/>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E9A5FAA-B7F0-42B3-B57A-1A592F13DCAC}"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8" name="Content Placeholder 2">
            <a:extLst>
              <a:ext uri="{FF2B5EF4-FFF2-40B4-BE49-F238E27FC236}">
                <a16:creationId xmlns:a16="http://schemas.microsoft.com/office/drawing/2014/main" id="{1710D6DC-FA48-243D-2B6B-2CB047FD1010}"/>
              </a:ext>
            </a:extLst>
          </p:cNvPr>
          <p:cNvSpPr txBox="1">
            <a:spLocks/>
          </p:cNvSpPr>
          <p:nvPr/>
        </p:nvSpPr>
        <p:spPr>
          <a:xfrm>
            <a:off x="838200" y="1469880"/>
            <a:ext cx="10515600" cy="4855707"/>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marL="0" marR="0" algn="just" hangingPunct="0">
              <a:spcBef>
                <a:spcPts val="0"/>
              </a:spcBef>
              <a:spcAft>
                <a:spcPts val="0"/>
              </a:spcAft>
            </a:pPr>
            <a:r>
              <a:rPr lang="en-US" sz="1800" b="1" kern="1400" dirty="0">
                <a:effectLst/>
                <a:latin typeface="Arial" panose="020B0604020202020204" pitchFamily="34" charset="0"/>
                <a:ea typeface="Times New Roman" panose="02020603050405020304" pitchFamily="18" charset="0"/>
                <a:cs typeface="Arial" panose="020B0604020202020204" pitchFamily="34" charset="0"/>
              </a:rPr>
              <a:t>4 MONTH ROLLFORWARD FOR THE GENERAL FUND:</a:t>
            </a:r>
            <a:endParaRPr lang="en-US" sz="1800" kern="1400" dirty="0">
              <a:effectLst/>
              <a:latin typeface="Arial" panose="020B0604020202020204" pitchFamily="34" charset="0"/>
              <a:ea typeface="Times New Roman" panose="02020603050405020304" pitchFamily="18" charset="0"/>
              <a:cs typeface="Arial" panose="020B0604020202020204" pitchFamily="34" charset="0"/>
            </a:endParaRPr>
          </a:p>
          <a:p>
            <a:pPr marL="0" marR="0" algn="just" hangingPunct="0">
              <a:spcBef>
                <a:spcPts val="0"/>
              </a:spcBef>
              <a:spcAft>
                <a:spcPts val="0"/>
              </a:spcAft>
            </a:pPr>
            <a:r>
              <a:rPr lang="en-US" sz="1800" b="1" kern="1400" dirty="0">
                <a:effectLst/>
                <a:latin typeface="Arial" panose="020B0604020202020204" pitchFamily="34" charset="0"/>
                <a:ea typeface="Times New Roman" panose="02020603050405020304" pitchFamily="18" charset="0"/>
                <a:cs typeface="Arial" panose="020B0604020202020204" pitchFamily="34" charset="0"/>
              </a:rPr>
              <a:t> </a:t>
            </a:r>
            <a:endParaRPr lang="en-US" sz="1800" kern="1400" dirty="0">
              <a:effectLst/>
              <a:latin typeface="Arial" panose="020B0604020202020204" pitchFamily="34" charset="0"/>
              <a:ea typeface="Times New Roman" panose="02020603050405020304" pitchFamily="18" charset="0"/>
              <a:cs typeface="Arial" panose="020B0604020202020204" pitchFamily="34" charset="0"/>
            </a:endParaRPr>
          </a:p>
          <a:p>
            <a:pPr marL="342900" marR="0" lvl="0" indent="-342900" algn="just" hangingPunct="0">
              <a:spcBef>
                <a:spcPts val="0"/>
              </a:spcBef>
              <a:spcAft>
                <a:spcPts val="0"/>
              </a:spcAft>
              <a:buFont typeface="Symbol" panose="05050102010706020507" pitchFamily="18" charset="2"/>
              <a:buChar char=""/>
              <a:tabLst>
                <a:tab pos="457200" algn="l"/>
              </a:tabLst>
            </a:pPr>
            <a:r>
              <a:rPr lang="en-US" sz="1800" kern="1400" dirty="0">
                <a:effectLst/>
                <a:latin typeface="Arial" panose="020B0604020202020204" pitchFamily="34" charset="0"/>
                <a:ea typeface="Times New Roman" panose="02020603050405020304" pitchFamily="18" charset="0"/>
                <a:cs typeface="Arial" panose="020B0604020202020204" pitchFamily="34" charset="0"/>
              </a:rPr>
              <a:t>During the 4-month period ending April 30, 2023, total General Fund balance was $151.2 million.  For the same period in 2022, the fund balance was $110.4 million.</a:t>
            </a:r>
          </a:p>
          <a:p>
            <a:pPr marL="342900" marR="0" lvl="0" indent="-342900" algn="just" hangingPunct="0">
              <a:spcBef>
                <a:spcPts val="0"/>
              </a:spcBef>
              <a:spcAft>
                <a:spcPts val="0"/>
              </a:spcAft>
              <a:buFont typeface="Symbol" panose="05050102010706020507" pitchFamily="18" charset="2"/>
              <a:buChar char=""/>
              <a:tabLst>
                <a:tab pos="457200" algn="l"/>
              </a:tabLst>
            </a:pPr>
            <a:r>
              <a:rPr lang="en-US" sz="1800" kern="1400" dirty="0">
                <a:effectLst/>
                <a:latin typeface="Arial" panose="020B0604020202020204" pitchFamily="34" charset="0"/>
                <a:ea typeface="Times New Roman" panose="02020603050405020304" pitchFamily="18" charset="0"/>
                <a:cs typeface="Arial" panose="020B0604020202020204" pitchFamily="34" charset="0"/>
              </a:rPr>
              <a:t>This fund balance has two major components:  Total funds available for future spending are $101.2 million and total funds of $50.0 million are committed for specific uses.</a:t>
            </a:r>
          </a:p>
          <a:p>
            <a:pPr marL="228600" marR="0" algn="just" hangingPunct="0">
              <a:spcBef>
                <a:spcPts val="0"/>
              </a:spcBef>
              <a:spcAft>
                <a:spcPts val="0"/>
              </a:spcAft>
            </a:pPr>
            <a:r>
              <a:rPr lang="en-US" sz="1800" kern="1400" dirty="0">
                <a:effectLst/>
                <a:latin typeface="Arial" panose="020B0604020202020204" pitchFamily="34" charset="0"/>
                <a:ea typeface="Times New Roman" panose="02020603050405020304" pitchFamily="18" charset="0"/>
                <a:cs typeface="Arial" panose="020B0604020202020204" pitchFamily="34" charset="0"/>
              </a:rPr>
              <a:t> </a:t>
            </a:r>
          </a:p>
          <a:p>
            <a:pPr marL="0" marR="0" algn="just" hangingPunct="0">
              <a:spcBef>
                <a:spcPts val="0"/>
              </a:spcBef>
              <a:spcAft>
                <a:spcPts val="0"/>
              </a:spcAft>
            </a:pPr>
            <a:r>
              <a:rPr lang="en-US" sz="1800" b="1" kern="1400" dirty="0">
                <a:effectLst/>
                <a:latin typeface="Arial" panose="020B0604020202020204" pitchFamily="34" charset="0"/>
                <a:ea typeface="Times New Roman" panose="02020603050405020304" pitchFamily="18" charset="0"/>
                <a:cs typeface="Arial" panose="020B0604020202020204" pitchFamily="34" charset="0"/>
              </a:rPr>
              <a:t>GENERAL FUND:</a:t>
            </a:r>
            <a:endParaRPr lang="en-US" sz="1800" kern="1400" dirty="0">
              <a:effectLst/>
              <a:latin typeface="Arial" panose="020B0604020202020204" pitchFamily="34" charset="0"/>
              <a:ea typeface="Times New Roman" panose="02020603050405020304" pitchFamily="18" charset="0"/>
              <a:cs typeface="Arial" panose="020B0604020202020204" pitchFamily="34" charset="0"/>
            </a:endParaRPr>
          </a:p>
          <a:p>
            <a:pPr marL="0" marR="0" algn="just" hangingPunct="0">
              <a:spcBef>
                <a:spcPts val="0"/>
              </a:spcBef>
              <a:spcAft>
                <a:spcPts val="0"/>
              </a:spcAft>
            </a:pPr>
            <a:r>
              <a:rPr lang="en-US" sz="1800" b="1" kern="1400" dirty="0">
                <a:effectLst/>
                <a:latin typeface="Arial" panose="020B0604020202020204" pitchFamily="34" charset="0"/>
                <a:ea typeface="Times New Roman" panose="02020603050405020304" pitchFamily="18" charset="0"/>
                <a:cs typeface="Arial" panose="020B0604020202020204" pitchFamily="34" charset="0"/>
              </a:rPr>
              <a:t> </a:t>
            </a:r>
            <a:endParaRPr lang="en-US" sz="1800" kern="1400" dirty="0">
              <a:effectLst/>
              <a:latin typeface="Arial" panose="020B0604020202020204" pitchFamily="34" charset="0"/>
              <a:ea typeface="Times New Roman" panose="02020603050405020304" pitchFamily="18" charset="0"/>
              <a:cs typeface="Arial" panose="020B0604020202020204" pitchFamily="34" charset="0"/>
            </a:endParaRPr>
          </a:p>
          <a:p>
            <a:pPr marL="0" marR="0" algn="just" hangingPunct="0">
              <a:spcBef>
                <a:spcPts val="0"/>
              </a:spcBef>
              <a:spcAft>
                <a:spcPts val="0"/>
              </a:spcAft>
            </a:pPr>
            <a:r>
              <a:rPr lang="en-US" sz="1800" kern="1400" dirty="0">
                <a:effectLst/>
                <a:latin typeface="Arial" panose="020B0604020202020204" pitchFamily="34" charset="0"/>
                <a:ea typeface="Times New Roman" panose="02020603050405020304" pitchFamily="18" charset="0"/>
                <a:cs typeface="Arial" panose="020B0604020202020204" pitchFamily="34" charset="0"/>
              </a:rPr>
              <a:t>Actual revenues of $256.8 million were greater than expenditures of $190.1 million by $66.7 million for the period January 1, 2023 – April 30, 2023.</a:t>
            </a:r>
          </a:p>
          <a:p>
            <a:pPr marL="0" marR="0" algn="just" hangingPunct="0">
              <a:spcBef>
                <a:spcPts val="0"/>
              </a:spcBef>
              <a:spcAft>
                <a:spcPts val="0"/>
              </a:spcAft>
            </a:pPr>
            <a:r>
              <a:rPr lang="en-US" sz="1800" b="1" kern="1400" dirty="0">
                <a:effectLst/>
                <a:latin typeface="Arial" panose="020B0604020202020204" pitchFamily="34" charset="0"/>
                <a:ea typeface="Times New Roman" panose="02020603050405020304" pitchFamily="18" charset="0"/>
                <a:cs typeface="Arial" panose="020B0604020202020204" pitchFamily="34" charset="0"/>
              </a:rPr>
              <a:t> </a:t>
            </a:r>
            <a:endParaRPr lang="en-US" sz="1800" kern="1400" dirty="0">
              <a:effectLst/>
              <a:latin typeface="Arial" panose="020B0604020202020204" pitchFamily="34" charset="0"/>
              <a:ea typeface="Times New Roman" panose="02020603050405020304" pitchFamily="18" charset="0"/>
              <a:cs typeface="Arial" panose="020B0604020202020204" pitchFamily="34" charset="0"/>
            </a:endParaRPr>
          </a:p>
          <a:p>
            <a:pPr marL="0" marR="0" algn="just" hangingPunct="0">
              <a:spcBef>
                <a:spcPts val="0"/>
              </a:spcBef>
              <a:spcAft>
                <a:spcPts val="0"/>
              </a:spcAft>
            </a:pPr>
            <a:r>
              <a:rPr lang="en-US" sz="1800" b="1" kern="1400" dirty="0">
                <a:effectLst/>
                <a:latin typeface="Arial" panose="020B0604020202020204" pitchFamily="34" charset="0"/>
                <a:ea typeface="Times New Roman" panose="02020603050405020304" pitchFamily="18" charset="0"/>
                <a:cs typeface="Arial" panose="020B0604020202020204" pitchFamily="34" charset="0"/>
              </a:rPr>
              <a:t>REVENUES:</a:t>
            </a:r>
            <a:endParaRPr lang="en-US" sz="1800" kern="1400" dirty="0">
              <a:effectLst/>
              <a:latin typeface="Arial" panose="020B0604020202020204" pitchFamily="34" charset="0"/>
              <a:ea typeface="Times New Roman" panose="02020603050405020304" pitchFamily="18" charset="0"/>
              <a:cs typeface="Arial" panose="020B0604020202020204" pitchFamily="34" charset="0"/>
            </a:endParaRPr>
          </a:p>
          <a:p>
            <a:pPr marL="0" marR="0" algn="just" hangingPunct="0">
              <a:spcBef>
                <a:spcPts val="0"/>
              </a:spcBef>
              <a:spcAft>
                <a:spcPts val="0"/>
              </a:spcAft>
            </a:pPr>
            <a:r>
              <a:rPr lang="en-US" sz="1800" kern="1400" dirty="0">
                <a:effectLst/>
                <a:latin typeface="Arial" panose="020B0604020202020204" pitchFamily="34" charset="0"/>
                <a:ea typeface="Times New Roman" panose="02020603050405020304" pitchFamily="18" charset="0"/>
                <a:cs typeface="Arial" panose="020B0604020202020204" pitchFamily="34" charset="0"/>
              </a:rPr>
              <a:t>Revenues as of April 30, 2023 were $41.3 million or 19.55% greater than 2022 revenues.</a:t>
            </a:r>
          </a:p>
          <a:p>
            <a:pPr marL="0" marR="0" algn="just" hangingPunct="0">
              <a:spcBef>
                <a:spcPts val="0"/>
              </a:spcBef>
              <a:spcAft>
                <a:spcPts val="0"/>
              </a:spcAft>
            </a:pPr>
            <a:r>
              <a:rPr lang="en-US" sz="1800" kern="1400" dirty="0">
                <a:effectLst/>
                <a:latin typeface="Arial" panose="020B0604020202020204" pitchFamily="34" charset="0"/>
                <a:ea typeface="Times New Roman" panose="02020603050405020304" pitchFamily="18" charset="0"/>
                <a:cs typeface="Arial" panose="020B0604020202020204" pitchFamily="34" charset="0"/>
              </a:rPr>
              <a:t> </a:t>
            </a:r>
          </a:p>
          <a:p>
            <a:pPr marL="0" marR="0" algn="just" hangingPunct="0">
              <a:spcBef>
                <a:spcPts val="0"/>
              </a:spcBef>
              <a:spcAft>
                <a:spcPts val="0"/>
              </a:spcAft>
            </a:pPr>
            <a:r>
              <a:rPr lang="en-US" sz="1800" kern="1400" dirty="0">
                <a:effectLst/>
                <a:latin typeface="Arial" panose="020B0604020202020204" pitchFamily="34" charset="0"/>
                <a:ea typeface="Times New Roman" panose="02020603050405020304" pitchFamily="18" charset="0"/>
                <a:cs typeface="Arial" panose="020B0604020202020204" pitchFamily="34" charset="0"/>
              </a:rPr>
              <a:t>Local Sources:</a:t>
            </a:r>
          </a:p>
          <a:p>
            <a:pPr marL="342900" marR="0" lvl="0" indent="-342900" algn="just" hangingPunct="0">
              <a:spcBef>
                <a:spcPts val="0"/>
              </a:spcBef>
              <a:spcAft>
                <a:spcPts val="0"/>
              </a:spcAft>
              <a:buFont typeface="Symbol" panose="05050102010706020507" pitchFamily="18" charset="2"/>
              <a:buChar char=""/>
            </a:pPr>
            <a:r>
              <a:rPr lang="en-US" sz="1800" kern="1400" dirty="0">
                <a:effectLst/>
                <a:latin typeface="Arial" panose="020B0604020202020204" pitchFamily="34" charset="0"/>
                <a:ea typeface="Times New Roman" panose="02020603050405020304" pitchFamily="18" charset="0"/>
                <a:cs typeface="Arial" panose="020B0604020202020204" pitchFamily="34" charset="0"/>
              </a:rPr>
              <a:t>Local sources, such as taxes account for 86% of the District’s revenue. </a:t>
            </a:r>
          </a:p>
          <a:p>
            <a:pPr marL="342900" marR="0" lvl="0" indent="-342900" algn="just" hangingPunct="0">
              <a:spcBef>
                <a:spcPts val="0"/>
              </a:spcBef>
              <a:spcAft>
                <a:spcPts val="0"/>
              </a:spcAft>
              <a:buFont typeface="Symbol" panose="05050102010706020507" pitchFamily="18" charset="2"/>
              <a:buChar char=""/>
            </a:pPr>
            <a:r>
              <a:rPr lang="en-US" sz="1800" kern="1400" dirty="0">
                <a:effectLst/>
                <a:latin typeface="Arial" panose="020B0604020202020204" pitchFamily="34" charset="0"/>
                <a:ea typeface="Times New Roman" panose="02020603050405020304" pitchFamily="18" charset="0"/>
                <a:cs typeface="Arial" panose="020B0604020202020204" pitchFamily="34" charset="0"/>
              </a:rPr>
              <a:t>Real Estate taxes were $2.1 million or 1.27% less than their 2022 counterpart. </a:t>
            </a:r>
          </a:p>
          <a:p>
            <a:pPr marL="0" marR="0" algn="just" hangingPunct="0">
              <a:spcBef>
                <a:spcPts val="0"/>
              </a:spcBef>
              <a:spcAft>
                <a:spcPts val="0"/>
              </a:spcAft>
            </a:pPr>
            <a:r>
              <a:rPr lang="en-US" sz="1400" kern="1400" dirty="0">
                <a:effectLst/>
                <a:latin typeface="Arial" panose="020B0604020202020204" pitchFamily="34" charset="0"/>
                <a:ea typeface="Times New Roman" panose="02020603050405020304" pitchFamily="18" charset="0"/>
                <a:cs typeface="Arial" panose="020B0604020202020204" pitchFamily="34" charset="0"/>
              </a:rPr>
              <a:t>  </a:t>
            </a:r>
          </a:p>
        </p:txBody>
      </p:sp>
    </p:spTree>
    <p:extLst>
      <p:ext uri="{BB962C8B-B14F-4D97-AF65-F5344CB8AC3E}">
        <p14:creationId xmlns:p14="http://schemas.microsoft.com/office/powerpoint/2010/main" val="279357796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Graphical user interface&#10;&#10;Description automatically generated with low confidence"/>
          <p:cNvPicPr/>
          <p:nvPr/>
        </p:nvPicPr>
        <p:blipFill>
          <a:blip r:embed="rId2" cstate="print">
            <a:extLst>
              <a:ext uri="{28A0092B-C50C-407E-A947-70E740481C1C}">
                <a14:useLocalDpi xmlns:a14="http://schemas.microsoft.com/office/drawing/2010/main" val="0"/>
              </a:ext>
            </a:extLst>
          </a:blip>
          <a:stretch>
            <a:fillRect/>
          </a:stretch>
        </p:blipFill>
        <p:spPr>
          <a:xfrm>
            <a:off x="172387" y="112119"/>
            <a:ext cx="2703226" cy="899884"/>
          </a:xfrm>
          <a:prstGeom prst="rect">
            <a:avLst/>
          </a:prstGeom>
        </p:spPr>
      </p:pic>
      <p:pic>
        <p:nvPicPr>
          <p:cNvPr id="5" name="Picture 4"/>
          <p:cNvPicPr/>
          <p:nvPr/>
        </p:nvPicPr>
        <p:blipFill>
          <a:blip r:embed="rId3">
            <a:extLst>
              <a:ext uri="{28A0092B-C50C-407E-A947-70E740481C1C}">
                <a14:useLocalDpi xmlns:a14="http://schemas.microsoft.com/office/drawing/2010/main" val="0"/>
              </a:ext>
            </a:extLst>
          </a:blip>
          <a:stretch>
            <a:fillRect/>
          </a:stretch>
        </p:blipFill>
        <p:spPr>
          <a:xfrm>
            <a:off x="1" y="6419088"/>
            <a:ext cx="12191999" cy="438912"/>
          </a:xfrm>
          <a:prstGeom prst="rect">
            <a:avLst/>
          </a:prstGeom>
        </p:spPr>
      </p:pic>
      <p:pic>
        <p:nvPicPr>
          <p:cNvPr id="6" name="Picture 5"/>
          <p:cNvPicPr/>
          <p:nvPr/>
        </p:nvPicPr>
        <p:blipFill>
          <a:blip r:embed="rId3">
            <a:extLst>
              <a:ext uri="{28A0092B-C50C-407E-A947-70E740481C1C}">
                <a14:useLocalDpi xmlns:a14="http://schemas.microsoft.com/office/drawing/2010/main" val="0"/>
              </a:ext>
            </a:extLst>
          </a:blip>
          <a:stretch>
            <a:fillRect/>
          </a:stretch>
        </p:blipFill>
        <p:spPr>
          <a:xfrm rot="10800000">
            <a:off x="-1" y="1012004"/>
            <a:ext cx="12192000" cy="430682"/>
          </a:xfrm>
          <a:prstGeom prst="rect">
            <a:avLst/>
          </a:prstGeom>
        </p:spPr>
      </p:pic>
      <p:sp>
        <p:nvSpPr>
          <p:cNvPr id="3" name="Title 2"/>
          <p:cNvSpPr>
            <a:spLocks noGrp="1"/>
          </p:cNvSpPr>
          <p:nvPr>
            <p:ph type="ctrTitle"/>
          </p:nvPr>
        </p:nvSpPr>
        <p:spPr>
          <a:xfrm>
            <a:off x="2346035" y="112119"/>
            <a:ext cx="9819405" cy="957263"/>
          </a:xfrm>
        </p:spPr>
        <p:txBody>
          <a:bodyPr>
            <a:noAutofit/>
          </a:bodyPr>
          <a:lstStyle/>
          <a:p>
            <a:pPr algn="ctr"/>
            <a:r>
              <a:rPr lang="en-US" sz="3600" spc="-150" dirty="0">
                <a:latin typeface="Helvetica" charset="0"/>
                <a:ea typeface="Helvetica" charset="0"/>
                <a:cs typeface="Helvetica" charset="0"/>
              </a:rPr>
              <a:t>Year to Date Comparison</a:t>
            </a:r>
          </a:p>
        </p:txBody>
      </p:sp>
      <p:sp>
        <p:nvSpPr>
          <p:cNvPr id="2" name="Slide Number Placeholder 1"/>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E9A5FAA-B7F0-42B3-B57A-1A592F13DCAC}"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graphicFrame>
        <p:nvGraphicFramePr>
          <p:cNvPr id="7" name="Chart 6">
            <a:extLst>
              <a:ext uri="{FF2B5EF4-FFF2-40B4-BE49-F238E27FC236}">
                <a16:creationId xmlns:a16="http://schemas.microsoft.com/office/drawing/2014/main" id="{778FA42F-B6B6-211D-1176-68B1262FB123}"/>
              </a:ext>
            </a:extLst>
          </p:cNvPr>
          <p:cNvGraphicFramePr>
            <a:graphicFrameLocks noGrp="1"/>
          </p:cNvGraphicFramePr>
          <p:nvPr>
            <p:extLst>
              <p:ext uri="{D42A27DB-BD31-4B8C-83A1-F6EECF244321}">
                <p14:modId xmlns:p14="http://schemas.microsoft.com/office/powerpoint/2010/main" val="2895124400"/>
              </p:ext>
            </p:extLst>
          </p:nvPr>
        </p:nvGraphicFramePr>
        <p:xfrm>
          <a:off x="1151101" y="1442687"/>
          <a:ext cx="9889796" cy="4976400"/>
        </p:xfrm>
        <a:graphic>
          <a:graphicData uri="http://schemas.openxmlformats.org/drawingml/2006/chart">
            <c:chart xmlns:c="http://schemas.openxmlformats.org/drawingml/2006/chart" xmlns:r="http://schemas.openxmlformats.org/officeDocument/2006/relationships" r:id="rId4"/>
          </a:graphicData>
        </a:graphic>
      </p:graphicFrame>
    </p:spTree>
    <p:extLst>
      <p:ext uri="{BB962C8B-B14F-4D97-AF65-F5344CB8AC3E}">
        <p14:creationId xmlns:p14="http://schemas.microsoft.com/office/powerpoint/2010/main" val="326003681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Graphical user interface&#10;&#10;Description automatically generated with low confidence"/>
          <p:cNvPicPr/>
          <p:nvPr/>
        </p:nvPicPr>
        <p:blipFill>
          <a:blip r:embed="rId2" cstate="print">
            <a:extLst>
              <a:ext uri="{28A0092B-C50C-407E-A947-70E740481C1C}">
                <a14:useLocalDpi xmlns:a14="http://schemas.microsoft.com/office/drawing/2010/main" val="0"/>
              </a:ext>
            </a:extLst>
          </a:blip>
          <a:stretch>
            <a:fillRect/>
          </a:stretch>
        </p:blipFill>
        <p:spPr>
          <a:xfrm>
            <a:off x="172387" y="112119"/>
            <a:ext cx="2703226" cy="899884"/>
          </a:xfrm>
          <a:prstGeom prst="rect">
            <a:avLst/>
          </a:prstGeom>
        </p:spPr>
      </p:pic>
      <p:pic>
        <p:nvPicPr>
          <p:cNvPr id="5" name="Picture 4"/>
          <p:cNvPicPr/>
          <p:nvPr/>
        </p:nvPicPr>
        <p:blipFill>
          <a:blip r:embed="rId3">
            <a:extLst>
              <a:ext uri="{28A0092B-C50C-407E-A947-70E740481C1C}">
                <a14:useLocalDpi xmlns:a14="http://schemas.microsoft.com/office/drawing/2010/main" val="0"/>
              </a:ext>
            </a:extLst>
          </a:blip>
          <a:stretch>
            <a:fillRect/>
          </a:stretch>
        </p:blipFill>
        <p:spPr>
          <a:xfrm>
            <a:off x="1" y="6453176"/>
            <a:ext cx="12191999" cy="438912"/>
          </a:xfrm>
          <a:prstGeom prst="rect">
            <a:avLst/>
          </a:prstGeom>
        </p:spPr>
      </p:pic>
      <p:pic>
        <p:nvPicPr>
          <p:cNvPr id="6" name="Picture 5"/>
          <p:cNvPicPr/>
          <p:nvPr/>
        </p:nvPicPr>
        <p:blipFill>
          <a:blip r:embed="rId3">
            <a:extLst>
              <a:ext uri="{28A0092B-C50C-407E-A947-70E740481C1C}">
                <a14:useLocalDpi xmlns:a14="http://schemas.microsoft.com/office/drawing/2010/main" val="0"/>
              </a:ext>
            </a:extLst>
          </a:blip>
          <a:stretch>
            <a:fillRect/>
          </a:stretch>
        </p:blipFill>
        <p:spPr>
          <a:xfrm rot="10800000">
            <a:off x="-1" y="1012004"/>
            <a:ext cx="12192000" cy="430682"/>
          </a:xfrm>
          <a:prstGeom prst="rect">
            <a:avLst/>
          </a:prstGeom>
        </p:spPr>
      </p:pic>
      <p:sp>
        <p:nvSpPr>
          <p:cNvPr id="3" name="Title 2"/>
          <p:cNvSpPr>
            <a:spLocks noGrp="1"/>
          </p:cNvSpPr>
          <p:nvPr>
            <p:ph type="ctrTitle"/>
          </p:nvPr>
        </p:nvSpPr>
        <p:spPr>
          <a:xfrm>
            <a:off x="2679700" y="112119"/>
            <a:ext cx="9144000" cy="957263"/>
          </a:xfrm>
        </p:spPr>
        <p:txBody>
          <a:bodyPr>
            <a:noAutofit/>
          </a:bodyPr>
          <a:lstStyle/>
          <a:p>
            <a:pPr algn="ctr"/>
            <a:r>
              <a:rPr lang="en-US" sz="3600" spc="-150" dirty="0">
                <a:latin typeface="Helvetica" charset="0"/>
                <a:ea typeface="Helvetica" charset="0"/>
                <a:cs typeface="Helvetica" charset="0"/>
              </a:rPr>
              <a:t>Year to Date Comparison for Local Revenues</a:t>
            </a:r>
          </a:p>
        </p:txBody>
      </p:sp>
      <p:sp>
        <p:nvSpPr>
          <p:cNvPr id="2" name="Slide Number Placeholder 1"/>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E9A5FAA-B7F0-42B3-B57A-1A592F13DCAC}"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graphicFrame>
        <p:nvGraphicFramePr>
          <p:cNvPr id="7" name="Chart 6">
            <a:extLst>
              <a:ext uri="{FF2B5EF4-FFF2-40B4-BE49-F238E27FC236}">
                <a16:creationId xmlns:a16="http://schemas.microsoft.com/office/drawing/2014/main" id="{17022BD2-2EA3-40F5-0972-5B2EA3F4876C}"/>
              </a:ext>
            </a:extLst>
          </p:cNvPr>
          <p:cNvGraphicFramePr>
            <a:graphicFrameLocks noGrp="1"/>
          </p:cNvGraphicFramePr>
          <p:nvPr>
            <p:extLst>
              <p:ext uri="{D42A27DB-BD31-4B8C-83A1-F6EECF244321}">
                <p14:modId xmlns:p14="http://schemas.microsoft.com/office/powerpoint/2010/main" val="3530950038"/>
              </p:ext>
            </p:extLst>
          </p:nvPr>
        </p:nvGraphicFramePr>
        <p:xfrm>
          <a:off x="377470" y="1539513"/>
          <a:ext cx="11446230" cy="4816838"/>
        </p:xfrm>
        <a:graphic>
          <a:graphicData uri="http://schemas.openxmlformats.org/drawingml/2006/chart">
            <c:chart xmlns:c="http://schemas.openxmlformats.org/drawingml/2006/chart" xmlns:r="http://schemas.openxmlformats.org/officeDocument/2006/relationships" r:id="rId4"/>
          </a:graphicData>
        </a:graphic>
      </p:graphicFrame>
    </p:spTree>
    <p:extLst>
      <p:ext uri="{BB962C8B-B14F-4D97-AF65-F5344CB8AC3E}">
        <p14:creationId xmlns:p14="http://schemas.microsoft.com/office/powerpoint/2010/main" val="54435267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Graphical user interface&#10;&#10;Description automatically generated with low confidence"/>
          <p:cNvPicPr/>
          <p:nvPr/>
        </p:nvPicPr>
        <p:blipFill>
          <a:blip r:embed="rId2" cstate="print">
            <a:extLst>
              <a:ext uri="{28A0092B-C50C-407E-A947-70E740481C1C}">
                <a14:useLocalDpi xmlns:a14="http://schemas.microsoft.com/office/drawing/2010/main" val="0"/>
              </a:ext>
            </a:extLst>
          </a:blip>
          <a:stretch>
            <a:fillRect/>
          </a:stretch>
        </p:blipFill>
        <p:spPr>
          <a:xfrm>
            <a:off x="172387" y="112119"/>
            <a:ext cx="2703226" cy="899884"/>
          </a:xfrm>
          <a:prstGeom prst="rect">
            <a:avLst/>
          </a:prstGeom>
        </p:spPr>
      </p:pic>
      <p:pic>
        <p:nvPicPr>
          <p:cNvPr id="5" name="Picture 4"/>
          <p:cNvPicPr/>
          <p:nvPr/>
        </p:nvPicPr>
        <p:blipFill>
          <a:blip r:embed="rId3">
            <a:extLst>
              <a:ext uri="{28A0092B-C50C-407E-A947-70E740481C1C}">
                <a14:useLocalDpi xmlns:a14="http://schemas.microsoft.com/office/drawing/2010/main" val="0"/>
              </a:ext>
            </a:extLst>
          </a:blip>
          <a:stretch>
            <a:fillRect/>
          </a:stretch>
        </p:blipFill>
        <p:spPr>
          <a:xfrm>
            <a:off x="1" y="6453176"/>
            <a:ext cx="12191999" cy="438912"/>
          </a:xfrm>
          <a:prstGeom prst="rect">
            <a:avLst/>
          </a:prstGeom>
        </p:spPr>
      </p:pic>
      <p:pic>
        <p:nvPicPr>
          <p:cNvPr id="6" name="Picture 5"/>
          <p:cNvPicPr/>
          <p:nvPr/>
        </p:nvPicPr>
        <p:blipFill>
          <a:blip r:embed="rId3">
            <a:extLst>
              <a:ext uri="{28A0092B-C50C-407E-A947-70E740481C1C}">
                <a14:useLocalDpi xmlns:a14="http://schemas.microsoft.com/office/drawing/2010/main" val="0"/>
              </a:ext>
            </a:extLst>
          </a:blip>
          <a:stretch>
            <a:fillRect/>
          </a:stretch>
        </p:blipFill>
        <p:spPr>
          <a:xfrm rot="10800000">
            <a:off x="-1" y="1012004"/>
            <a:ext cx="12192000" cy="430682"/>
          </a:xfrm>
          <a:prstGeom prst="rect">
            <a:avLst/>
          </a:prstGeom>
        </p:spPr>
      </p:pic>
      <p:sp>
        <p:nvSpPr>
          <p:cNvPr id="3" name="Title 2"/>
          <p:cNvSpPr>
            <a:spLocks noGrp="1"/>
          </p:cNvSpPr>
          <p:nvPr>
            <p:ph type="ctrTitle"/>
          </p:nvPr>
        </p:nvSpPr>
        <p:spPr>
          <a:xfrm>
            <a:off x="2679700" y="112119"/>
            <a:ext cx="9144000" cy="957263"/>
          </a:xfrm>
        </p:spPr>
        <p:txBody>
          <a:bodyPr>
            <a:noAutofit/>
          </a:bodyPr>
          <a:lstStyle/>
          <a:p>
            <a:pPr algn="ctr"/>
            <a:r>
              <a:rPr lang="en-US" sz="3600" spc="-150" dirty="0">
                <a:latin typeface="Helvetica" charset="0"/>
                <a:ea typeface="Helvetica" charset="0"/>
                <a:cs typeface="Helvetica" charset="0"/>
              </a:rPr>
              <a:t>Year to Date Comparison for  State Revenues</a:t>
            </a:r>
          </a:p>
        </p:txBody>
      </p:sp>
      <p:sp>
        <p:nvSpPr>
          <p:cNvPr id="2" name="Slide Number Placeholder 1"/>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E9A5FAA-B7F0-42B3-B57A-1A592F13DCAC}"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graphicFrame>
        <p:nvGraphicFramePr>
          <p:cNvPr id="7" name="Chart 6">
            <a:extLst>
              <a:ext uri="{FF2B5EF4-FFF2-40B4-BE49-F238E27FC236}">
                <a16:creationId xmlns:a16="http://schemas.microsoft.com/office/drawing/2014/main" id="{F790C41C-1BED-AA5A-3243-D0B411F27876}"/>
              </a:ext>
            </a:extLst>
          </p:cNvPr>
          <p:cNvGraphicFramePr>
            <a:graphicFrameLocks noGrp="1"/>
          </p:cNvGraphicFramePr>
          <p:nvPr>
            <p:extLst>
              <p:ext uri="{D42A27DB-BD31-4B8C-83A1-F6EECF244321}">
                <p14:modId xmlns:p14="http://schemas.microsoft.com/office/powerpoint/2010/main" val="2630231649"/>
              </p:ext>
            </p:extLst>
          </p:nvPr>
        </p:nvGraphicFramePr>
        <p:xfrm>
          <a:off x="707731" y="1611745"/>
          <a:ext cx="10776535" cy="4793018"/>
        </p:xfrm>
        <a:graphic>
          <a:graphicData uri="http://schemas.openxmlformats.org/drawingml/2006/chart">
            <c:chart xmlns:c="http://schemas.openxmlformats.org/drawingml/2006/chart" xmlns:r="http://schemas.openxmlformats.org/officeDocument/2006/relationships" r:id="rId4"/>
          </a:graphicData>
        </a:graphic>
      </p:graphicFrame>
    </p:spTree>
    <p:extLst>
      <p:ext uri="{BB962C8B-B14F-4D97-AF65-F5344CB8AC3E}">
        <p14:creationId xmlns:p14="http://schemas.microsoft.com/office/powerpoint/2010/main" val="320167076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Graphical user interface&#10;&#10;Description automatically generated with low confidence"/>
          <p:cNvPicPr/>
          <p:nvPr/>
        </p:nvPicPr>
        <p:blipFill>
          <a:blip r:embed="rId2" cstate="print">
            <a:extLst>
              <a:ext uri="{28A0092B-C50C-407E-A947-70E740481C1C}">
                <a14:useLocalDpi xmlns:a14="http://schemas.microsoft.com/office/drawing/2010/main" val="0"/>
              </a:ext>
            </a:extLst>
          </a:blip>
          <a:stretch>
            <a:fillRect/>
          </a:stretch>
        </p:blipFill>
        <p:spPr>
          <a:xfrm>
            <a:off x="172387" y="112119"/>
            <a:ext cx="2703226" cy="899884"/>
          </a:xfrm>
          <a:prstGeom prst="rect">
            <a:avLst/>
          </a:prstGeom>
        </p:spPr>
      </p:pic>
      <p:pic>
        <p:nvPicPr>
          <p:cNvPr id="5" name="Picture 4"/>
          <p:cNvPicPr/>
          <p:nvPr/>
        </p:nvPicPr>
        <p:blipFill>
          <a:blip r:embed="rId3">
            <a:extLst>
              <a:ext uri="{28A0092B-C50C-407E-A947-70E740481C1C}">
                <a14:useLocalDpi xmlns:a14="http://schemas.microsoft.com/office/drawing/2010/main" val="0"/>
              </a:ext>
            </a:extLst>
          </a:blip>
          <a:stretch>
            <a:fillRect/>
          </a:stretch>
        </p:blipFill>
        <p:spPr>
          <a:xfrm>
            <a:off x="1" y="6453176"/>
            <a:ext cx="12191999" cy="438912"/>
          </a:xfrm>
          <a:prstGeom prst="rect">
            <a:avLst/>
          </a:prstGeom>
        </p:spPr>
      </p:pic>
      <p:pic>
        <p:nvPicPr>
          <p:cNvPr id="6" name="Picture 5"/>
          <p:cNvPicPr/>
          <p:nvPr/>
        </p:nvPicPr>
        <p:blipFill>
          <a:blip r:embed="rId3">
            <a:extLst>
              <a:ext uri="{28A0092B-C50C-407E-A947-70E740481C1C}">
                <a14:useLocalDpi xmlns:a14="http://schemas.microsoft.com/office/drawing/2010/main" val="0"/>
              </a:ext>
            </a:extLst>
          </a:blip>
          <a:stretch>
            <a:fillRect/>
          </a:stretch>
        </p:blipFill>
        <p:spPr>
          <a:xfrm rot="10800000">
            <a:off x="-1" y="1012004"/>
            <a:ext cx="12192000" cy="430682"/>
          </a:xfrm>
          <a:prstGeom prst="rect">
            <a:avLst/>
          </a:prstGeom>
        </p:spPr>
      </p:pic>
      <p:sp>
        <p:nvSpPr>
          <p:cNvPr id="3" name="Title 2"/>
          <p:cNvSpPr>
            <a:spLocks noGrp="1"/>
          </p:cNvSpPr>
          <p:nvPr>
            <p:ph type="ctrTitle"/>
          </p:nvPr>
        </p:nvSpPr>
        <p:spPr>
          <a:xfrm>
            <a:off x="2679700" y="112119"/>
            <a:ext cx="9144000" cy="957263"/>
          </a:xfrm>
        </p:spPr>
        <p:txBody>
          <a:bodyPr>
            <a:noAutofit/>
          </a:bodyPr>
          <a:lstStyle/>
          <a:p>
            <a:pPr algn="ctr"/>
            <a:r>
              <a:rPr lang="en-US" sz="3600" spc="-150" dirty="0">
                <a:latin typeface="Helvetica" charset="0"/>
                <a:ea typeface="Helvetica" charset="0"/>
                <a:cs typeface="Helvetica" charset="0"/>
              </a:rPr>
              <a:t>Year to Date Comparison for Expenditures</a:t>
            </a:r>
          </a:p>
        </p:txBody>
      </p:sp>
      <p:sp>
        <p:nvSpPr>
          <p:cNvPr id="2" name="Slide Number Placeholder 1"/>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E9A5FAA-B7F0-42B3-B57A-1A592F13DCAC}"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graphicFrame>
        <p:nvGraphicFramePr>
          <p:cNvPr id="8" name="Chart 7">
            <a:extLst>
              <a:ext uri="{FF2B5EF4-FFF2-40B4-BE49-F238E27FC236}">
                <a16:creationId xmlns:a16="http://schemas.microsoft.com/office/drawing/2014/main" id="{A850A646-A732-96D4-2F7F-5F9FF6A9EE63}"/>
              </a:ext>
            </a:extLst>
          </p:cNvPr>
          <p:cNvGraphicFramePr>
            <a:graphicFrameLocks noGrp="1"/>
          </p:cNvGraphicFramePr>
          <p:nvPr>
            <p:extLst>
              <p:ext uri="{D42A27DB-BD31-4B8C-83A1-F6EECF244321}">
                <p14:modId xmlns:p14="http://schemas.microsoft.com/office/powerpoint/2010/main" val="2989143426"/>
              </p:ext>
            </p:extLst>
          </p:nvPr>
        </p:nvGraphicFramePr>
        <p:xfrm>
          <a:off x="528531" y="1539513"/>
          <a:ext cx="11134936" cy="4816837"/>
        </p:xfrm>
        <a:graphic>
          <a:graphicData uri="http://schemas.openxmlformats.org/drawingml/2006/chart">
            <c:chart xmlns:c="http://schemas.openxmlformats.org/drawingml/2006/chart" xmlns:r="http://schemas.openxmlformats.org/officeDocument/2006/relationships" r:id="rId4"/>
          </a:graphicData>
        </a:graphic>
      </p:graphicFrame>
    </p:spTree>
    <p:extLst>
      <p:ext uri="{BB962C8B-B14F-4D97-AF65-F5344CB8AC3E}">
        <p14:creationId xmlns:p14="http://schemas.microsoft.com/office/powerpoint/2010/main" val="380358220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Graphical user interface&#10;&#10;Description automatically generated with low confidence"/>
          <p:cNvPicPr/>
          <p:nvPr/>
        </p:nvPicPr>
        <p:blipFill>
          <a:blip r:embed="rId2" cstate="print">
            <a:extLst>
              <a:ext uri="{28A0092B-C50C-407E-A947-70E740481C1C}">
                <a14:useLocalDpi xmlns:a14="http://schemas.microsoft.com/office/drawing/2010/main" val="0"/>
              </a:ext>
            </a:extLst>
          </a:blip>
          <a:stretch>
            <a:fillRect/>
          </a:stretch>
        </p:blipFill>
        <p:spPr>
          <a:xfrm>
            <a:off x="172387" y="112119"/>
            <a:ext cx="2703226" cy="899884"/>
          </a:xfrm>
          <a:prstGeom prst="rect">
            <a:avLst/>
          </a:prstGeom>
        </p:spPr>
      </p:pic>
      <p:pic>
        <p:nvPicPr>
          <p:cNvPr id="5" name="Picture 4"/>
          <p:cNvPicPr/>
          <p:nvPr/>
        </p:nvPicPr>
        <p:blipFill>
          <a:blip r:embed="rId3">
            <a:extLst>
              <a:ext uri="{28A0092B-C50C-407E-A947-70E740481C1C}">
                <a14:useLocalDpi xmlns:a14="http://schemas.microsoft.com/office/drawing/2010/main" val="0"/>
              </a:ext>
            </a:extLst>
          </a:blip>
          <a:stretch>
            <a:fillRect/>
          </a:stretch>
        </p:blipFill>
        <p:spPr>
          <a:xfrm>
            <a:off x="1" y="6419088"/>
            <a:ext cx="12191999" cy="438912"/>
          </a:xfrm>
          <a:prstGeom prst="rect">
            <a:avLst/>
          </a:prstGeom>
        </p:spPr>
      </p:pic>
      <p:pic>
        <p:nvPicPr>
          <p:cNvPr id="6" name="Picture 5"/>
          <p:cNvPicPr/>
          <p:nvPr/>
        </p:nvPicPr>
        <p:blipFill>
          <a:blip r:embed="rId3">
            <a:extLst>
              <a:ext uri="{28A0092B-C50C-407E-A947-70E740481C1C}">
                <a14:useLocalDpi xmlns:a14="http://schemas.microsoft.com/office/drawing/2010/main" val="0"/>
              </a:ext>
            </a:extLst>
          </a:blip>
          <a:stretch>
            <a:fillRect/>
          </a:stretch>
        </p:blipFill>
        <p:spPr>
          <a:xfrm rot="10800000">
            <a:off x="-1" y="1012004"/>
            <a:ext cx="12192000" cy="430682"/>
          </a:xfrm>
          <a:prstGeom prst="rect">
            <a:avLst/>
          </a:prstGeom>
        </p:spPr>
      </p:pic>
      <p:sp>
        <p:nvSpPr>
          <p:cNvPr id="3" name="Title 2"/>
          <p:cNvSpPr>
            <a:spLocks noGrp="1"/>
          </p:cNvSpPr>
          <p:nvPr>
            <p:ph type="ctrTitle"/>
          </p:nvPr>
        </p:nvSpPr>
        <p:spPr>
          <a:xfrm>
            <a:off x="2346035" y="112119"/>
            <a:ext cx="9819405" cy="957263"/>
          </a:xfrm>
        </p:spPr>
        <p:txBody>
          <a:bodyPr>
            <a:noAutofit/>
          </a:bodyPr>
          <a:lstStyle/>
          <a:p>
            <a:pPr algn="ctr"/>
            <a:r>
              <a:rPr lang="en-US" sz="3600" spc="-150" dirty="0">
                <a:latin typeface="Helvetica" charset="0"/>
                <a:ea typeface="Helvetica" charset="0"/>
                <a:cs typeface="Helvetica" charset="0"/>
              </a:rPr>
              <a:t>Current Forecast</a:t>
            </a:r>
          </a:p>
        </p:txBody>
      </p:sp>
      <p:sp>
        <p:nvSpPr>
          <p:cNvPr id="2" name="Slide Number Placeholder 1"/>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E9A5FAA-B7F0-42B3-B57A-1A592F13DCAC}"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11</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graphicFrame>
        <p:nvGraphicFramePr>
          <p:cNvPr id="8" name="Table 7">
            <a:extLst>
              <a:ext uri="{FF2B5EF4-FFF2-40B4-BE49-F238E27FC236}">
                <a16:creationId xmlns:a16="http://schemas.microsoft.com/office/drawing/2014/main" id="{F66677FF-D924-F188-309E-38F7DC06C49C}"/>
              </a:ext>
            </a:extLst>
          </p:cNvPr>
          <p:cNvGraphicFramePr>
            <a:graphicFrameLocks noGrp="1"/>
          </p:cNvGraphicFramePr>
          <p:nvPr>
            <p:extLst>
              <p:ext uri="{D42A27DB-BD31-4B8C-83A1-F6EECF244321}">
                <p14:modId xmlns:p14="http://schemas.microsoft.com/office/powerpoint/2010/main" val="4082911949"/>
              </p:ext>
            </p:extLst>
          </p:nvPr>
        </p:nvGraphicFramePr>
        <p:xfrm>
          <a:off x="361219" y="1571744"/>
          <a:ext cx="11469561" cy="4648081"/>
        </p:xfrm>
        <a:graphic>
          <a:graphicData uri="http://schemas.openxmlformats.org/drawingml/2006/table">
            <a:tbl>
              <a:tblPr/>
              <a:tblGrid>
                <a:gridCol w="4231645">
                  <a:extLst>
                    <a:ext uri="{9D8B030D-6E8A-4147-A177-3AD203B41FA5}">
                      <a16:colId xmlns:a16="http://schemas.microsoft.com/office/drawing/2014/main" val="4109909498"/>
                    </a:ext>
                  </a:extLst>
                </a:gridCol>
                <a:gridCol w="1421442">
                  <a:extLst>
                    <a:ext uri="{9D8B030D-6E8A-4147-A177-3AD203B41FA5}">
                      <a16:colId xmlns:a16="http://schemas.microsoft.com/office/drawing/2014/main" val="756074316"/>
                    </a:ext>
                  </a:extLst>
                </a:gridCol>
                <a:gridCol w="1421442">
                  <a:extLst>
                    <a:ext uri="{9D8B030D-6E8A-4147-A177-3AD203B41FA5}">
                      <a16:colId xmlns:a16="http://schemas.microsoft.com/office/drawing/2014/main" val="499495613"/>
                    </a:ext>
                  </a:extLst>
                </a:gridCol>
                <a:gridCol w="1421442">
                  <a:extLst>
                    <a:ext uri="{9D8B030D-6E8A-4147-A177-3AD203B41FA5}">
                      <a16:colId xmlns:a16="http://schemas.microsoft.com/office/drawing/2014/main" val="2760077252"/>
                    </a:ext>
                  </a:extLst>
                </a:gridCol>
                <a:gridCol w="1421442">
                  <a:extLst>
                    <a:ext uri="{9D8B030D-6E8A-4147-A177-3AD203B41FA5}">
                      <a16:colId xmlns:a16="http://schemas.microsoft.com/office/drawing/2014/main" val="4202452781"/>
                    </a:ext>
                  </a:extLst>
                </a:gridCol>
                <a:gridCol w="1552148">
                  <a:extLst>
                    <a:ext uri="{9D8B030D-6E8A-4147-A177-3AD203B41FA5}">
                      <a16:colId xmlns:a16="http://schemas.microsoft.com/office/drawing/2014/main" val="3600713708"/>
                    </a:ext>
                  </a:extLst>
                </a:gridCol>
              </a:tblGrid>
              <a:tr h="227775">
                <a:tc>
                  <a:txBody>
                    <a:bodyPr/>
                    <a:lstStyle/>
                    <a:p>
                      <a:pPr algn="l" fontAlgn="b"/>
                      <a:r>
                        <a:rPr lang="en-US" sz="1400" b="1" i="0" u="none" strike="noStrike">
                          <a:effectLst/>
                          <a:latin typeface="Arial" panose="020B0604020202020204" pitchFamily="34" charset="0"/>
                        </a:rPr>
                        <a:t> </a:t>
                      </a:r>
                    </a:p>
                  </a:txBody>
                  <a:tcPr marL="0" marR="0" marT="0" marB="0" anchor="b">
                    <a:lnL w="1270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a:noFill/>
                    </a:lnB>
                    <a:solidFill>
                      <a:srgbClr val="FFFFFF"/>
                    </a:solidFill>
                  </a:tcPr>
                </a:tc>
                <a:tc>
                  <a:txBody>
                    <a:bodyPr/>
                    <a:lstStyle/>
                    <a:p>
                      <a:pPr algn="l" fontAlgn="b"/>
                      <a:r>
                        <a:rPr lang="en-US" sz="1000" b="0" i="0" u="none" strike="noStrike">
                          <a:effectLst/>
                          <a:latin typeface="Arial" panose="020B0604020202020204" pitchFamily="34" charset="0"/>
                        </a:rPr>
                        <a:t> </a:t>
                      </a:r>
                    </a:p>
                  </a:txBody>
                  <a:tcPr marL="0" marR="0" marT="0" marB="0" anchor="b">
                    <a:lnL>
                      <a:noFill/>
                    </a:lnL>
                    <a:lnR>
                      <a:noFill/>
                    </a:lnR>
                    <a:lnT w="12700" cap="flat" cmpd="sng" algn="ctr">
                      <a:solidFill>
                        <a:srgbClr val="000000"/>
                      </a:solidFill>
                      <a:prstDash val="solid"/>
                      <a:round/>
                      <a:headEnd type="none" w="med" len="med"/>
                      <a:tailEnd type="none" w="med" len="med"/>
                    </a:lnT>
                    <a:lnB>
                      <a:noFill/>
                    </a:lnB>
                    <a:solidFill>
                      <a:srgbClr val="FFFFFF"/>
                    </a:solidFill>
                  </a:tcPr>
                </a:tc>
                <a:tc>
                  <a:txBody>
                    <a:bodyPr/>
                    <a:lstStyle/>
                    <a:p>
                      <a:pPr algn="l" fontAlgn="b"/>
                      <a:r>
                        <a:rPr lang="en-US" sz="1000" b="0" i="0" u="none" strike="noStrike">
                          <a:effectLst/>
                          <a:latin typeface="Arial" panose="020B0604020202020204" pitchFamily="34" charset="0"/>
                        </a:rPr>
                        <a:t> </a:t>
                      </a:r>
                    </a:p>
                  </a:txBody>
                  <a:tcPr marL="0" marR="0" marT="0" marB="0" anchor="b">
                    <a:lnL>
                      <a:noFill/>
                    </a:lnL>
                    <a:lnR>
                      <a:noFill/>
                    </a:lnR>
                    <a:lnT w="12700" cap="flat" cmpd="sng" algn="ctr">
                      <a:solidFill>
                        <a:srgbClr val="000000"/>
                      </a:solidFill>
                      <a:prstDash val="solid"/>
                      <a:round/>
                      <a:headEnd type="none" w="med" len="med"/>
                      <a:tailEnd type="none" w="med" len="med"/>
                    </a:lnT>
                    <a:lnB>
                      <a:noFill/>
                    </a:lnB>
                    <a:solidFill>
                      <a:srgbClr val="FFFFFF"/>
                    </a:solidFill>
                  </a:tcPr>
                </a:tc>
                <a:tc>
                  <a:txBody>
                    <a:bodyPr/>
                    <a:lstStyle/>
                    <a:p>
                      <a:pPr algn="l" fontAlgn="b"/>
                      <a:r>
                        <a:rPr lang="en-US" sz="1000" b="0" i="0" u="none" strike="noStrike">
                          <a:effectLst/>
                          <a:latin typeface="Arial" panose="020B0604020202020204" pitchFamily="34" charset="0"/>
                        </a:rPr>
                        <a:t> </a:t>
                      </a:r>
                    </a:p>
                  </a:txBody>
                  <a:tcPr marL="0" marR="0" marT="0" marB="0" anchor="b">
                    <a:lnL>
                      <a:noFill/>
                    </a:lnL>
                    <a:lnR>
                      <a:noFill/>
                    </a:lnR>
                    <a:lnT w="12700" cap="flat" cmpd="sng" algn="ctr">
                      <a:solidFill>
                        <a:srgbClr val="000000"/>
                      </a:solidFill>
                      <a:prstDash val="solid"/>
                      <a:round/>
                      <a:headEnd type="none" w="med" len="med"/>
                      <a:tailEnd type="none" w="med" len="med"/>
                    </a:lnT>
                    <a:lnB>
                      <a:noFill/>
                    </a:lnB>
                    <a:solidFill>
                      <a:srgbClr val="FFFFFF"/>
                    </a:solidFill>
                  </a:tcPr>
                </a:tc>
                <a:tc>
                  <a:txBody>
                    <a:bodyPr/>
                    <a:lstStyle/>
                    <a:p>
                      <a:pPr algn="l" fontAlgn="b"/>
                      <a:r>
                        <a:rPr lang="en-US" sz="1000" b="0" i="0" u="none" strike="noStrike">
                          <a:effectLst/>
                          <a:latin typeface="Arial" panose="020B0604020202020204" pitchFamily="34" charset="0"/>
                        </a:rPr>
                        <a:t> </a:t>
                      </a:r>
                    </a:p>
                  </a:txBody>
                  <a:tcPr marL="0" marR="0" marT="0" marB="0" anchor="b">
                    <a:lnL>
                      <a:noFill/>
                    </a:lnL>
                    <a:lnR>
                      <a:noFill/>
                    </a:lnR>
                    <a:lnT w="12700" cap="flat" cmpd="sng" algn="ctr">
                      <a:solidFill>
                        <a:srgbClr val="000000"/>
                      </a:solidFill>
                      <a:prstDash val="solid"/>
                      <a:round/>
                      <a:headEnd type="none" w="med" len="med"/>
                      <a:tailEnd type="none" w="med" len="med"/>
                    </a:lnT>
                    <a:lnB>
                      <a:noFill/>
                    </a:lnB>
                    <a:solidFill>
                      <a:srgbClr val="FFFFFF"/>
                    </a:solidFill>
                  </a:tcPr>
                </a:tc>
                <a:tc>
                  <a:txBody>
                    <a:bodyPr/>
                    <a:lstStyle/>
                    <a:p>
                      <a:pPr algn="l" fontAlgn="b"/>
                      <a:r>
                        <a:rPr lang="en-US" sz="1000" b="0" i="0" u="none" strike="noStrike">
                          <a:effectLst/>
                          <a:latin typeface="Arial" panose="020B0604020202020204" pitchFamily="34" charset="0"/>
                        </a:rPr>
                        <a:t> </a:t>
                      </a:r>
                    </a:p>
                  </a:txBody>
                  <a:tcPr marL="0" marR="0" marT="0" marB="0" anchor="b">
                    <a:lnL>
                      <a:noFill/>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solidFill>
                      <a:srgbClr val="FFFFFF"/>
                    </a:solidFill>
                  </a:tcPr>
                </a:tc>
                <a:extLst>
                  <a:ext uri="{0D108BD9-81ED-4DB2-BD59-A6C34878D82A}">
                    <a16:rowId xmlns:a16="http://schemas.microsoft.com/office/drawing/2014/main" val="2610454378"/>
                  </a:ext>
                </a:extLst>
              </a:tr>
              <a:tr h="200923">
                <a:tc>
                  <a:txBody>
                    <a:bodyPr/>
                    <a:lstStyle/>
                    <a:p>
                      <a:pPr algn="l" fontAlgn="b"/>
                      <a:r>
                        <a:rPr lang="en-US" sz="1000" b="0" i="0" u="none" strike="noStrike">
                          <a:effectLst/>
                          <a:latin typeface="Arial" panose="020B0604020202020204" pitchFamily="34" charset="0"/>
                        </a:rPr>
                        <a:t> </a:t>
                      </a:r>
                    </a:p>
                  </a:txBody>
                  <a:tcPr marL="0" marR="0" marT="0" marB="0" anchor="b">
                    <a:lnL w="12700" cap="flat" cmpd="sng" algn="ctr">
                      <a:solidFill>
                        <a:srgbClr val="000000"/>
                      </a:solidFill>
                      <a:prstDash val="solid"/>
                      <a:round/>
                      <a:headEnd type="none" w="med" len="med"/>
                      <a:tailEnd type="none" w="med" len="med"/>
                    </a:lnL>
                    <a:lnR>
                      <a:noFill/>
                    </a:lnR>
                    <a:lnT>
                      <a:noFill/>
                    </a:lnT>
                    <a:lnB>
                      <a:noFill/>
                    </a:lnB>
                    <a:solidFill>
                      <a:srgbClr val="FFFFFF"/>
                    </a:solidFill>
                  </a:tcPr>
                </a:tc>
                <a:tc>
                  <a:txBody>
                    <a:bodyPr/>
                    <a:lstStyle/>
                    <a:p>
                      <a:pPr algn="l" fontAlgn="b"/>
                      <a:r>
                        <a:rPr lang="en-US" sz="1000" b="0" i="0" u="none" strike="noStrike">
                          <a:effectLst/>
                          <a:latin typeface="Arial" panose="020B0604020202020204" pitchFamily="34" charset="0"/>
                        </a:rPr>
                        <a:t> </a:t>
                      </a:r>
                    </a:p>
                  </a:txBody>
                  <a:tcPr marL="0" marR="0" marT="0" marB="0" anchor="b">
                    <a:lnL>
                      <a:noFill/>
                    </a:lnL>
                    <a:lnR>
                      <a:noFill/>
                    </a:lnR>
                    <a:lnT>
                      <a:noFill/>
                    </a:lnT>
                    <a:lnB>
                      <a:noFill/>
                    </a:lnB>
                    <a:solidFill>
                      <a:srgbClr val="FFFFFF"/>
                    </a:solidFill>
                  </a:tcPr>
                </a:tc>
                <a:tc>
                  <a:txBody>
                    <a:bodyPr/>
                    <a:lstStyle/>
                    <a:p>
                      <a:pPr algn="l" fontAlgn="b"/>
                      <a:r>
                        <a:rPr lang="en-US" sz="1000" b="0" i="0" u="none" strike="noStrike">
                          <a:effectLst/>
                          <a:latin typeface="Arial" panose="020B0604020202020204" pitchFamily="34" charset="0"/>
                        </a:rPr>
                        <a:t> </a:t>
                      </a:r>
                    </a:p>
                  </a:txBody>
                  <a:tcPr marL="0" marR="0" marT="0" marB="0" anchor="b">
                    <a:lnL>
                      <a:noFill/>
                    </a:lnL>
                    <a:lnR>
                      <a:noFill/>
                    </a:lnR>
                    <a:lnT>
                      <a:noFill/>
                    </a:lnT>
                    <a:lnB>
                      <a:noFill/>
                    </a:lnB>
                    <a:solidFill>
                      <a:srgbClr val="FFFFFF"/>
                    </a:solidFill>
                  </a:tcPr>
                </a:tc>
                <a:tc>
                  <a:txBody>
                    <a:bodyPr/>
                    <a:lstStyle/>
                    <a:p>
                      <a:pPr algn="l" fontAlgn="b"/>
                      <a:r>
                        <a:rPr lang="en-US" sz="1000" b="0" i="0" u="none" strike="noStrike">
                          <a:effectLst/>
                          <a:latin typeface="Arial" panose="020B0604020202020204" pitchFamily="34" charset="0"/>
                        </a:rPr>
                        <a:t> </a:t>
                      </a:r>
                    </a:p>
                  </a:txBody>
                  <a:tcPr marL="0" marR="0" marT="0" marB="0" anchor="b">
                    <a:lnL>
                      <a:noFill/>
                    </a:lnL>
                    <a:lnR>
                      <a:noFill/>
                    </a:lnR>
                    <a:lnT>
                      <a:noFill/>
                    </a:lnT>
                    <a:lnB>
                      <a:noFill/>
                    </a:lnB>
                    <a:solidFill>
                      <a:srgbClr val="FFFFFF"/>
                    </a:solidFill>
                  </a:tcPr>
                </a:tc>
                <a:tc>
                  <a:txBody>
                    <a:bodyPr/>
                    <a:lstStyle/>
                    <a:p>
                      <a:pPr algn="l" fontAlgn="b"/>
                      <a:r>
                        <a:rPr lang="en-US" sz="1000" b="0" i="0" u="none" strike="noStrike">
                          <a:effectLst/>
                          <a:latin typeface="Arial" panose="020B0604020202020204" pitchFamily="34" charset="0"/>
                        </a:rPr>
                        <a:t> </a:t>
                      </a:r>
                    </a:p>
                  </a:txBody>
                  <a:tcPr marL="0" marR="0" marT="0" marB="0" anchor="b">
                    <a:lnL>
                      <a:noFill/>
                    </a:lnL>
                    <a:lnR>
                      <a:noFill/>
                    </a:lnR>
                    <a:lnT>
                      <a:noFill/>
                    </a:lnT>
                    <a:lnB>
                      <a:noFill/>
                    </a:lnB>
                    <a:solidFill>
                      <a:srgbClr val="FFFFFF"/>
                    </a:solidFill>
                  </a:tcPr>
                </a:tc>
                <a:tc>
                  <a:txBody>
                    <a:bodyPr/>
                    <a:lstStyle/>
                    <a:p>
                      <a:pPr algn="l" fontAlgn="b"/>
                      <a:r>
                        <a:rPr lang="en-US" sz="1000" b="0" i="0" u="none" strike="noStrike">
                          <a:effectLst/>
                          <a:latin typeface="Arial" panose="020B0604020202020204" pitchFamily="34" charset="0"/>
                        </a:rPr>
                        <a:t> </a:t>
                      </a:r>
                    </a:p>
                  </a:txBody>
                  <a:tcPr marL="0" marR="0" marT="0" marB="0" anchor="b">
                    <a:lnL>
                      <a:noFill/>
                    </a:lnL>
                    <a:lnR w="12700" cap="flat" cmpd="sng" algn="ctr">
                      <a:solidFill>
                        <a:srgbClr val="000000"/>
                      </a:solidFill>
                      <a:prstDash val="solid"/>
                      <a:round/>
                      <a:headEnd type="none" w="med" len="med"/>
                      <a:tailEnd type="none" w="med" len="med"/>
                    </a:lnR>
                    <a:lnT>
                      <a:noFill/>
                    </a:lnT>
                    <a:lnB>
                      <a:noFill/>
                    </a:lnB>
                    <a:solidFill>
                      <a:srgbClr val="FFFFFF"/>
                    </a:solidFill>
                  </a:tcPr>
                </a:tc>
                <a:extLst>
                  <a:ext uri="{0D108BD9-81ED-4DB2-BD59-A6C34878D82A}">
                    <a16:rowId xmlns:a16="http://schemas.microsoft.com/office/drawing/2014/main" val="2653597989"/>
                  </a:ext>
                </a:extLst>
              </a:tr>
              <a:tr h="200923">
                <a:tc>
                  <a:txBody>
                    <a:bodyPr/>
                    <a:lstStyle/>
                    <a:p>
                      <a:pPr algn="ctr" fontAlgn="b"/>
                      <a:r>
                        <a:rPr lang="en-US" sz="1000" b="0" i="0" u="none" strike="noStrike">
                          <a:effectLst/>
                          <a:latin typeface="Arial" panose="020B0604020202020204" pitchFamily="34" charset="0"/>
                        </a:rPr>
                        <a:t> </a:t>
                      </a:r>
                    </a:p>
                  </a:txBody>
                  <a:tcPr marL="0" marR="0" marT="0" marB="0" anchor="b">
                    <a:lnL w="12700" cap="flat" cmpd="sng" algn="ctr">
                      <a:solidFill>
                        <a:srgbClr val="000000"/>
                      </a:solidFill>
                      <a:prstDash val="solid"/>
                      <a:round/>
                      <a:headEnd type="none" w="med" len="med"/>
                      <a:tailEnd type="none" w="med" len="med"/>
                    </a:lnL>
                    <a:lnR>
                      <a:noFill/>
                    </a:lnR>
                    <a:lnT>
                      <a:noFill/>
                    </a:lnT>
                    <a:lnB>
                      <a:noFill/>
                    </a:lnB>
                    <a:solidFill>
                      <a:srgbClr val="FFFFFF"/>
                    </a:solidFill>
                  </a:tcPr>
                </a:tc>
                <a:tc>
                  <a:txBody>
                    <a:bodyPr/>
                    <a:lstStyle/>
                    <a:p>
                      <a:pPr algn="ctr" fontAlgn="b"/>
                      <a:r>
                        <a:rPr lang="en-US" sz="1000" b="1" i="0" u="none" strike="noStrike">
                          <a:effectLst/>
                          <a:latin typeface="Arial" panose="020B0604020202020204" pitchFamily="34" charset="0"/>
                        </a:rPr>
                        <a:t>Actual</a:t>
                      </a:r>
                    </a:p>
                  </a:txBody>
                  <a:tcPr marL="0" marR="0" marT="0" marB="0" anchor="b">
                    <a:lnL>
                      <a:noFill/>
                    </a:lnL>
                    <a:lnR>
                      <a:noFill/>
                    </a:lnR>
                    <a:lnT>
                      <a:noFill/>
                    </a:lnT>
                    <a:lnB>
                      <a:noFill/>
                    </a:lnB>
                    <a:solidFill>
                      <a:srgbClr val="FFFFFF"/>
                    </a:solidFill>
                  </a:tcPr>
                </a:tc>
                <a:tc>
                  <a:txBody>
                    <a:bodyPr/>
                    <a:lstStyle/>
                    <a:p>
                      <a:pPr algn="ctr" fontAlgn="b"/>
                      <a:r>
                        <a:rPr lang="en-US" sz="1000" b="1" i="0" u="none" strike="noStrike">
                          <a:effectLst/>
                          <a:latin typeface="Arial" panose="020B0604020202020204" pitchFamily="34" charset="0"/>
                        </a:rPr>
                        <a:t>Adopted</a:t>
                      </a:r>
                    </a:p>
                  </a:txBody>
                  <a:tcPr marL="0" marR="0" marT="0" marB="0" anchor="b">
                    <a:lnL>
                      <a:noFill/>
                    </a:lnL>
                    <a:lnR>
                      <a:noFill/>
                    </a:lnR>
                    <a:lnT>
                      <a:noFill/>
                    </a:lnT>
                    <a:lnB>
                      <a:noFill/>
                    </a:lnB>
                    <a:solidFill>
                      <a:srgbClr val="FFFFFF"/>
                    </a:solidFill>
                  </a:tcPr>
                </a:tc>
                <a:tc>
                  <a:txBody>
                    <a:bodyPr/>
                    <a:lstStyle/>
                    <a:p>
                      <a:pPr algn="ctr" fontAlgn="b"/>
                      <a:r>
                        <a:rPr lang="en-US" sz="1000" b="1" i="0" u="none" strike="noStrike">
                          <a:effectLst/>
                          <a:latin typeface="Arial" panose="020B0604020202020204" pitchFamily="34" charset="0"/>
                        </a:rPr>
                        <a:t>Actual</a:t>
                      </a:r>
                    </a:p>
                  </a:txBody>
                  <a:tcPr marL="0" marR="0" marT="0" marB="0" anchor="b">
                    <a:lnL>
                      <a:noFill/>
                    </a:lnL>
                    <a:lnR>
                      <a:noFill/>
                    </a:lnR>
                    <a:lnT>
                      <a:noFill/>
                    </a:lnT>
                    <a:lnB>
                      <a:noFill/>
                    </a:lnB>
                    <a:solidFill>
                      <a:srgbClr val="FFFFFF"/>
                    </a:solidFill>
                  </a:tcPr>
                </a:tc>
                <a:tc>
                  <a:txBody>
                    <a:bodyPr/>
                    <a:lstStyle/>
                    <a:p>
                      <a:pPr algn="ctr" fontAlgn="b"/>
                      <a:r>
                        <a:rPr lang="en-US" sz="1000" b="1" i="0" u="none" strike="noStrike">
                          <a:effectLst/>
                          <a:latin typeface="Arial" panose="020B0604020202020204" pitchFamily="34" charset="0"/>
                        </a:rPr>
                        <a:t>Projected</a:t>
                      </a:r>
                    </a:p>
                  </a:txBody>
                  <a:tcPr marL="0" marR="0" marT="0" marB="0" anchor="b">
                    <a:lnL>
                      <a:noFill/>
                    </a:lnL>
                    <a:lnR>
                      <a:noFill/>
                    </a:lnR>
                    <a:lnT>
                      <a:noFill/>
                    </a:lnT>
                    <a:lnB>
                      <a:noFill/>
                    </a:lnB>
                    <a:solidFill>
                      <a:srgbClr val="FFFFFF"/>
                    </a:solidFill>
                  </a:tcPr>
                </a:tc>
                <a:tc>
                  <a:txBody>
                    <a:bodyPr/>
                    <a:lstStyle/>
                    <a:p>
                      <a:pPr algn="ctr" fontAlgn="b"/>
                      <a:r>
                        <a:rPr lang="en-US" sz="1000" b="1" i="0" u="none" strike="noStrike">
                          <a:effectLst/>
                          <a:latin typeface="Arial" panose="020B0604020202020204" pitchFamily="34" charset="0"/>
                        </a:rPr>
                        <a:t>Projected</a:t>
                      </a:r>
                    </a:p>
                  </a:txBody>
                  <a:tcPr marL="0" marR="0" marT="0" marB="0" anchor="b">
                    <a:lnL>
                      <a:noFill/>
                    </a:lnL>
                    <a:lnR w="12700" cap="flat" cmpd="sng" algn="ctr">
                      <a:solidFill>
                        <a:srgbClr val="000000"/>
                      </a:solidFill>
                      <a:prstDash val="solid"/>
                      <a:round/>
                      <a:headEnd type="none" w="med" len="med"/>
                      <a:tailEnd type="none" w="med" len="med"/>
                    </a:lnR>
                    <a:lnT>
                      <a:noFill/>
                    </a:lnT>
                    <a:lnB>
                      <a:noFill/>
                    </a:lnB>
                    <a:solidFill>
                      <a:srgbClr val="FFFFFF"/>
                    </a:solidFill>
                  </a:tcPr>
                </a:tc>
                <a:extLst>
                  <a:ext uri="{0D108BD9-81ED-4DB2-BD59-A6C34878D82A}">
                    <a16:rowId xmlns:a16="http://schemas.microsoft.com/office/drawing/2014/main" val="1267194357"/>
                  </a:ext>
                </a:extLst>
              </a:tr>
              <a:tr h="200923">
                <a:tc>
                  <a:txBody>
                    <a:bodyPr/>
                    <a:lstStyle/>
                    <a:p>
                      <a:pPr algn="l" fontAlgn="b"/>
                      <a:r>
                        <a:rPr lang="en-US" sz="1000" b="0" i="0" u="none" strike="noStrike">
                          <a:effectLst/>
                          <a:latin typeface="Arial" panose="020B0604020202020204" pitchFamily="34" charset="0"/>
                        </a:rPr>
                        <a:t> </a:t>
                      </a:r>
                    </a:p>
                  </a:txBody>
                  <a:tcPr marL="0" marR="0" marT="0" marB="0" anchor="b">
                    <a:lnL w="12700" cap="flat" cmpd="sng" algn="ctr">
                      <a:solidFill>
                        <a:srgbClr val="000000"/>
                      </a:solidFill>
                      <a:prstDash val="solid"/>
                      <a:round/>
                      <a:headEnd type="none" w="med" len="med"/>
                      <a:tailEnd type="none" w="med" len="med"/>
                    </a:lnL>
                    <a:lnR>
                      <a:noFill/>
                    </a:lnR>
                    <a:lnT>
                      <a:noFill/>
                    </a:lnT>
                    <a:lnB>
                      <a:noFill/>
                    </a:lnB>
                    <a:solidFill>
                      <a:srgbClr val="FFFFFF"/>
                    </a:solidFill>
                  </a:tcPr>
                </a:tc>
                <a:tc>
                  <a:txBody>
                    <a:bodyPr/>
                    <a:lstStyle/>
                    <a:p>
                      <a:pPr algn="ctr" fontAlgn="b"/>
                      <a:r>
                        <a:rPr lang="en-US" sz="1000" b="1" i="0" u="none" strike="noStrike">
                          <a:effectLst/>
                          <a:latin typeface="Arial" panose="020B0604020202020204" pitchFamily="34" charset="0"/>
                        </a:rPr>
                        <a:t>Year Ended 2021</a:t>
                      </a:r>
                    </a:p>
                  </a:txBody>
                  <a:tcPr marL="0" marR="0" marT="0" marB="0" anchor="b">
                    <a:lnL>
                      <a:noFill/>
                    </a:lnL>
                    <a:lnR>
                      <a:noFill/>
                    </a:lnR>
                    <a:lnT>
                      <a:noFill/>
                    </a:lnT>
                    <a:lnB w="1270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1000" b="1" i="0" u="none" strike="noStrike">
                          <a:effectLst/>
                          <a:latin typeface="Arial" panose="020B0604020202020204" pitchFamily="34" charset="0"/>
                        </a:rPr>
                        <a:t>Year Ended 2022</a:t>
                      </a:r>
                    </a:p>
                  </a:txBody>
                  <a:tcPr marL="0" marR="0" marT="0" marB="0" anchor="b">
                    <a:lnL>
                      <a:noFill/>
                    </a:lnL>
                    <a:lnR>
                      <a:noFill/>
                    </a:lnR>
                    <a:lnT>
                      <a:noFill/>
                    </a:lnT>
                    <a:lnB w="1270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1000" b="1" i="0" u="none" strike="noStrike">
                          <a:effectLst/>
                          <a:latin typeface="Arial" panose="020B0604020202020204" pitchFamily="34" charset="0"/>
                        </a:rPr>
                        <a:t>Year Ended 2022</a:t>
                      </a:r>
                    </a:p>
                  </a:txBody>
                  <a:tcPr marL="0" marR="0" marT="0" marB="0" anchor="b">
                    <a:lnL>
                      <a:noFill/>
                    </a:lnL>
                    <a:lnR>
                      <a:noFill/>
                    </a:lnR>
                    <a:lnT>
                      <a:noFill/>
                    </a:lnT>
                    <a:lnB w="1270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1000" b="1" i="0" u="none" strike="noStrike">
                          <a:effectLst/>
                          <a:latin typeface="Arial" panose="020B0604020202020204" pitchFamily="34" charset="0"/>
                        </a:rPr>
                        <a:t>Year Ended 2023</a:t>
                      </a:r>
                    </a:p>
                  </a:txBody>
                  <a:tcPr marL="0" marR="0" marT="0" marB="0" anchor="b">
                    <a:lnL>
                      <a:noFill/>
                    </a:lnL>
                    <a:lnR>
                      <a:noFill/>
                    </a:lnR>
                    <a:lnT>
                      <a:noFill/>
                    </a:lnT>
                    <a:lnB w="1270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1000" b="1" i="0" u="none" strike="noStrike">
                          <a:effectLst/>
                          <a:latin typeface="Arial" panose="020B0604020202020204" pitchFamily="34" charset="0"/>
                        </a:rPr>
                        <a:t>Year Ended 2024</a:t>
                      </a:r>
                    </a:p>
                  </a:txBody>
                  <a:tcPr marL="0" marR="0" marT="0" marB="0" anchor="b">
                    <a:lnL>
                      <a:noFill/>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493590943"/>
                  </a:ext>
                </a:extLst>
              </a:tr>
              <a:tr h="200923">
                <a:tc>
                  <a:txBody>
                    <a:bodyPr/>
                    <a:lstStyle/>
                    <a:p>
                      <a:pPr algn="l" fontAlgn="b"/>
                      <a:r>
                        <a:rPr lang="en-US" sz="1000" b="0" i="0" u="none" strike="noStrike">
                          <a:effectLst/>
                          <a:latin typeface="Arial" panose="020B0604020202020204" pitchFamily="34" charset="0"/>
                        </a:rPr>
                        <a:t> </a:t>
                      </a:r>
                    </a:p>
                  </a:txBody>
                  <a:tcPr marL="0" marR="0" marT="0" marB="0" anchor="b">
                    <a:lnL w="12700" cap="flat" cmpd="sng" algn="ctr">
                      <a:solidFill>
                        <a:srgbClr val="000000"/>
                      </a:solidFill>
                      <a:prstDash val="solid"/>
                      <a:round/>
                      <a:headEnd type="none" w="med" len="med"/>
                      <a:tailEnd type="none" w="med" len="med"/>
                    </a:lnL>
                    <a:lnR>
                      <a:noFill/>
                    </a:lnR>
                    <a:lnT>
                      <a:noFill/>
                    </a:lnT>
                    <a:lnB>
                      <a:noFill/>
                    </a:lnB>
                    <a:solidFill>
                      <a:srgbClr val="FFFFFF"/>
                    </a:solidFill>
                  </a:tcPr>
                </a:tc>
                <a:tc>
                  <a:txBody>
                    <a:bodyPr/>
                    <a:lstStyle/>
                    <a:p>
                      <a:pPr algn="l" fontAlgn="b"/>
                      <a:r>
                        <a:rPr lang="en-US" sz="1000" b="0" i="0" u="none" strike="noStrike">
                          <a:effectLst/>
                          <a:latin typeface="Arial" panose="020B0604020202020204" pitchFamily="34" charset="0"/>
                        </a:rPr>
                        <a:t> </a:t>
                      </a:r>
                    </a:p>
                  </a:txBody>
                  <a:tcPr marL="0" marR="0" marT="0" marB="0" anchor="b">
                    <a:lnL>
                      <a:noFill/>
                    </a:lnL>
                    <a:lnR>
                      <a:noFill/>
                    </a:lnR>
                    <a:lnT w="12700" cap="flat" cmpd="sng" algn="ctr">
                      <a:solidFill>
                        <a:srgbClr val="000000"/>
                      </a:solidFill>
                      <a:prstDash val="solid"/>
                      <a:round/>
                      <a:headEnd type="none" w="med" len="med"/>
                      <a:tailEnd type="none" w="med" len="med"/>
                    </a:lnT>
                    <a:lnB>
                      <a:noFill/>
                    </a:lnB>
                    <a:solidFill>
                      <a:srgbClr val="FFFFFF"/>
                    </a:solidFill>
                  </a:tcPr>
                </a:tc>
                <a:tc>
                  <a:txBody>
                    <a:bodyPr/>
                    <a:lstStyle/>
                    <a:p>
                      <a:pPr algn="l" fontAlgn="b"/>
                      <a:r>
                        <a:rPr lang="en-US" sz="1000" b="0" i="0" u="none" strike="noStrike">
                          <a:effectLst/>
                          <a:latin typeface="Arial" panose="020B0604020202020204" pitchFamily="34" charset="0"/>
                        </a:rPr>
                        <a:t> </a:t>
                      </a:r>
                    </a:p>
                  </a:txBody>
                  <a:tcPr marL="0" marR="0" marT="0" marB="0" anchor="b">
                    <a:lnL>
                      <a:noFill/>
                    </a:lnL>
                    <a:lnR>
                      <a:noFill/>
                    </a:lnR>
                    <a:lnT w="12700" cap="flat" cmpd="sng" algn="ctr">
                      <a:solidFill>
                        <a:srgbClr val="000000"/>
                      </a:solidFill>
                      <a:prstDash val="solid"/>
                      <a:round/>
                      <a:headEnd type="none" w="med" len="med"/>
                      <a:tailEnd type="none" w="med" len="med"/>
                    </a:lnT>
                    <a:lnB>
                      <a:noFill/>
                    </a:lnB>
                    <a:solidFill>
                      <a:srgbClr val="FFFFFF"/>
                    </a:solidFill>
                  </a:tcPr>
                </a:tc>
                <a:tc>
                  <a:txBody>
                    <a:bodyPr/>
                    <a:lstStyle/>
                    <a:p>
                      <a:pPr algn="l" fontAlgn="b"/>
                      <a:r>
                        <a:rPr lang="en-US" sz="1000" b="0" i="0" u="none" strike="noStrike">
                          <a:effectLst/>
                          <a:latin typeface="Arial" panose="020B0604020202020204" pitchFamily="34" charset="0"/>
                        </a:rPr>
                        <a:t> </a:t>
                      </a:r>
                    </a:p>
                  </a:txBody>
                  <a:tcPr marL="0" marR="0" marT="0" marB="0" anchor="b">
                    <a:lnL>
                      <a:noFill/>
                    </a:lnL>
                    <a:lnR>
                      <a:noFill/>
                    </a:lnR>
                    <a:lnT w="12700" cap="flat" cmpd="sng" algn="ctr">
                      <a:solidFill>
                        <a:srgbClr val="000000"/>
                      </a:solidFill>
                      <a:prstDash val="solid"/>
                      <a:round/>
                      <a:headEnd type="none" w="med" len="med"/>
                      <a:tailEnd type="none" w="med" len="med"/>
                    </a:lnT>
                    <a:lnB>
                      <a:noFill/>
                    </a:lnB>
                    <a:solidFill>
                      <a:srgbClr val="FFFFFF"/>
                    </a:solidFill>
                  </a:tcPr>
                </a:tc>
                <a:tc>
                  <a:txBody>
                    <a:bodyPr/>
                    <a:lstStyle/>
                    <a:p>
                      <a:pPr algn="l" fontAlgn="b"/>
                      <a:r>
                        <a:rPr lang="en-US" sz="1000" b="0" i="0" u="none" strike="noStrike">
                          <a:effectLst/>
                          <a:latin typeface="Arial" panose="020B0604020202020204" pitchFamily="34" charset="0"/>
                        </a:rPr>
                        <a:t> </a:t>
                      </a:r>
                    </a:p>
                  </a:txBody>
                  <a:tcPr marL="0" marR="0" marT="0" marB="0" anchor="b">
                    <a:lnL>
                      <a:noFill/>
                    </a:lnL>
                    <a:lnR>
                      <a:noFill/>
                    </a:lnR>
                    <a:lnT w="12700" cap="flat" cmpd="sng" algn="ctr">
                      <a:solidFill>
                        <a:srgbClr val="000000"/>
                      </a:solidFill>
                      <a:prstDash val="solid"/>
                      <a:round/>
                      <a:headEnd type="none" w="med" len="med"/>
                      <a:tailEnd type="none" w="med" len="med"/>
                    </a:lnT>
                    <a:lnB>
                      <a:noFill/>
                    </a:lnB>
                    <a:solidFill>
                      <a:srgbClr val="FFFFFF"/>
                    </a:solidFill>
                  </a:tcPr>
                </a:tc>
                <a:tc>
                  <a:txBody>
                    <a:bodyPr/>
                    <a:lstStyle/>
                    <a:p>
                      <a:pPr algn="l" fontAlgn="b"/>
                      <a:r>
                        <a:rPr lang="en-US" sz="1000" b="0" i="0" u="none" strike="noStrike">
                          <a:effectLst/>
                          <a:latin typeface="Arial" panose="020B0604020202020204" pitchFamily="34" charset="0"/>
                        </a:rPr>
                        <a:t> </a:t>
                      </a:r>
                    </a:p>
                  </a:txBody>
                  <a:tcPr marL="0" marR="0" marT="0" marB="0" anchor="b">
                    <a:lnL>
                      <a:noFill/>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solidFill>
                      <a:srgbClr val="FFFFFF"/>
                    </a:solidFill>
                  </a:tcPr>
                </a:tc>
                <a:extLst>
                  <a:ext uri="{0D108BD9-81ED-4DB2-BD59-A6C34878D82A}">
                    <a16:rowId xmlns:a16="http://schemas.microsoft.com/office/drawing/2014/main" val="2308595762"/>
                  </a:ext>
                </a:extLst>
              </a:tr>
              <a:tr h="200923">
                <a:tc>
                  <a:txBody>
                    <a:bodyPr/>
                    <a:lstStyle/>
                    <a:p>
                      <a:pPr algn="l" fontAlgn="b"/>
                      <a:r>
                        <a:rPr lang="en-US" sz="1000" b="0" i="0" u="none" strike="noStrike">
                          <a:effectLst/>
                          <a:latin typeface="Arial" panose="020B0604020202020204" pitchFamily="34" charset="0"/>
                        </a:rPr>
                        <a:t>Total Revenues </a:t>
                      </a:r>
                    </a:p>
                  </a:txBody>
                  <a:tcPr marL="0" marR="0" marT="0" marB="0" anchor="b">
                    <a:lnL w="12700" cap="flat" cmpd="sng" algn="ctr">
                      <a:solidFill>
                        <a:srgbClr val="000000"/>
                      </a:solidFill>
                      <a:prstDash val="solid"/>
                      <a:round/>
                      <a:headEnd type="none" w="med" len="med"/>
                      <a:tailEnd type="none" w="med" len="med"/>
                    </a:lnL>
                    <a:lnR>
                      <a:noFill/>
                    </a:lnR>
                    <a:lnT>
                      <a:noFill/>
                    </a:lnT>
                    <a:lnB>
                      <a:noFill/>
                    </a:lnB>
                    <a:solidFill>
                      <a:srgbClr val="FFFFFF"/>
                    </a:solidFill>
                  </a:tcPr>
                </a:tc>
                <a:tc>
                  <a:txBody>
                    <a:bodyPr/>
                    <a:lstStyle/>
                    <a:p>
                      <a:pPr algn="r" fontAlgn="b"/>
                      <a:r>
                        <a:rPr lang="en-US" sz="1000" b="0" i="0" u="none" strike="noStrike">
                          <a:effectLst/>
                          <a:latin typeface="Arial" panose="020B0604020202020204" pitchFamily="34" charset="0"/>
                        </a:rPr>
                        <a:t>$633,263,128 </a:t>
                      </a:r>
                    </a:p>
                  </a:txBody>
                  <a:tcPr marL="0" marR="0" marT="0" marB="0" anchor="b">
                    <a:lnL>
                      <a:noFill/>
                    </a:lnL>
                    <a:lnR>
                      <a:noFill/>
                    </a:lnR>
                    <a:lnT>
                      <a:noFill/>
                    </a:lnT>
                    <a:lnB>
                      <a:noFill/>
                    </a:lnB>
                    <a:solidFill>
                      <a:srgbClr val="FFFFFF"/>
                    </a:solidFill>
                  </a:tcPr>
                </a:tc>
                <a:tc>
                  <a:txBody>
                    <a:bodyPr/>
                    <a:lstStyle/>
                    <a:p>
                      <a:pPr algn="r" fontAlgn="b"/>
                      <a:r>
                        <a:rPr lang="en-US" sz="1000" b="0" i="0" u="none" strike="noStrike">
                          <a:effectLst/>
                          <a:latin typeface="Arial" panose="020B0604020202020204" pitchFamily="34" charset="0"/>
                        </a:rPr>
                        <a:t>$638,751,328 </a:t>
                      </a:r>
                    </a:p>
                  </a:txBody>
                  <a:tcPr marL="0" marR="0" marT="0" marB="0" anchor="b">
                    <a:lnL>
                      <a:noFill/>
                    </a:lnL>
                    <a:lnR>
                      <a:noFill/>
                    </a:lnR>
                    <a:lnT>
                      <a:noFill/>
                    </a:lnT>
                    <a:lnB>
                      <a:noFill/>
                    </a:lnB>
                    <a:solidFill>
                      <a:srgbClr val="FFFFFF"/>
                    </a:solidFill>
                  </a:tcPr>
                </a:tc>
                <a:tc>
                  <a:txBody>
                    <a:bodyPr/>
                    <a:lstStyle/>
                    <a:p>
                      <a:pPr algn="r" fontAlgn="b"/>
                      <a:r>
                        <a:rPr lang="en-US" sz="1000" b="0" i="0" u="none" strike="noStrike">
                          <a:effectLst/>
                          <a:latin typeface="Arial" panose="020B0604020202020204" pitchFamily="34" charset="0"/>
                        </a:rPr>
                        <a:t>$652,954,802 </a:t>
                      </a:r>
                    </a:p>
                  </a:txBody>
                  <a:tcPr marL="0" marR="0" marT="0" marB="0" anchor="b">
                    <a:lnL>
                      <a:noFill/>
                    </a:lnL>
                    <a:lnR>
                      <a:noFill/>
                    </a:lnR>
                    <a:lnT>
                      <a:noFill/>
                    </a:lnT>
                    <a:lnB>
                      <a:noFill/>
                    </a:lnB>
                    <a:solidFill>
                      <a:srgbClr val="FFFFFF"/>
                    </a:solidFill>
                  </a:tcPr>
                </a:tc>
                <a:tc>
                  <a:txBody>
                    <a:bodyPr/>
                    <a:lstStyle/>
                    <a:p>
                      <a:pPr algn="r" fontAlgn="b"/>
                      <a:r>
                        <a:rPr lang="en-US" sz="1000" b="0" i="0" u="none" strike="noStrike">
                          <a:effectLst/>
                          <a:latin typeface="Arial" panose="020B0604020202020204" pitchFamily="34" charset="0"/>
                        </a:rPr>
                        <a:t>$672,791,871 </a:t>
                      </a:r>
                    </a:p>
                  </a:txBody>
                  <a:tcPr marL="0" marR="0" marT="0" marB="0" anchor="b">
                    <a:lnL>
                      <a:noFill/>
                    </a:lnL>
                    <a:lnR>
                      <a:noFill/>
                    </a:lnR>
                    <a:lnT>
                      <a:noFill/>
                    </a:lnT>
                    <a:lnB>
                      <a:noFill/>
                    </a:lnB>
                    <a:solidFill>
                      <a:srgbClr val="FFFFFF"/>
                    </a:solidFill>
                  </a:tcPr>
                </a:tc>
                <a:tc>
                  <a:txBody>
                    <a:bodyPr/>
                    <a:lstStyle/>
                    <a:p>
                      <a:pPr algn="r" fontAlgn="b"/>
                      <a:r>
                        <a:rPr lang="en-US" sz="1000" b="0" i="0" u="none" strike="noStrike">
                          <a:effectLst/>
                          <a:latin typeface="Arial" panose="020B0604020202020204" pitchFamily="34" charset="0"/>
                        </a:rPr>
                        <a:t>$689,306,479 </a:t>
                      </a:r>
                    </a:p>
                  </a:txBody>
                  <a:tcPr marL="0" marR="0" marT="0" marB="0" anchor="b">
                    <a:lnL>
                      <a:noFill/>
                    </a:lnL>
                    <a:lnR w="12700" cap="flat" cmpd="sng" algn="ctr">
                      <a:solidFill>
                        <a:srgbClr val="000000"/>
                      </a:solidFill>
                      <a:prstDash val="solid"/>
                      <a:round/>
                      <a:headEnd type="none" w="med" len="med"/>
                      <a:tailEnd type="none" w="med" len="med"/>
                    </a:lnR>
                    <a:lnT>
                      <a:noFill/>
                    </a:lnT>
                    <a:lnB>
                      <a:noFill/>
                    </a:lnB>
                    <a:solidFill>
                      <a:srgbClr val="FFFFFF"/>
                    </a:solidFill>
                  </a:tcPr>
                </a:tc>
                <a:extLst>
                  <a:ext uri="{0D108BD9-81ED-4DB2-BD59-A6C34878D82A}">
                    <a16:rowId xmlns:a16="http://schemas.microsoft.com/office/drawing/2014/main" val="1043858055"/>
                  </a:ext>
                </a:extLst>
              </a:tr>
              <a:tr h="200923">
                <a:tc>
                  <a:txBody>
                    <a:bodyPr/>
                    <a:lstStyle/>
                    <a:p>
                      <a:pPr algn="l" fontAlgn="b"/>
                      <a:r>
                        <a:rPr lang="en-US" sz="1000" b="0" i="0" u="none" strike="noStrike">
                          <a:effectLst/>
                          <a:latin typeface="Arial" panose="020B0604020202020204" pitchFamily="34" charset="0"/>
                        </a:rPr>
                        <a:t> </a:t>
                      </a:r>
                    </a:p>
                  </a:txBody>
                  <a:tcPr marL="0" marR="0" marT="0" marB="0" anchor="b">
                    <a:lnL w="12700" cap="flat" cmpd="sng" algn="ctr">
                      <a:solidFill>
                        <a:srgbClr val="000000"/>
                      </a:solidFill>
                      <a:prstDash val="solid"/>
                      <a:round/>
                      <a:headEnd type="none" w="med" len="med"/>
                      <a:tailEnd type="none" w="med" len="med"/>
                    </a:lnL>
                    <a:lnR>
                      <a:noFill/>
                    </a:lnR>
                    <a:lnT>
                      <a:noFill/>
                    </a:lnT>
                    <a:lnB>
                      <a:noFill/>
                    </a:lnB>
                    <a:solidFill>
                      <a:srgbClr val="FFFFFF"/>
                    </a:solidFill>
                  </a:tcPr>
                </a:tc>
                <a:tc>
                  <a:txBody>
                    <a:bodyPr/>
                    <a:lstStyle/>
                    <a:p>
                      <a:pPr algn="l" fontAlgn="b"/>
                      <a:r>
                        <a:rPr lang="en-US" sz="1000" b="0" i="0" u="none" strike="noStrike">
                          <a:effectLst/>
                          <a:latin typeface="Arial" panose="020B0604020202020204" pitchFamily="34" charset="0"/>
                        </a:rPr>
                        <a:t> </a:t>
                      </a:r>
                    </a:p>
                  </a:txBody>
                  <a:tcPr marL="0" marR="0" marT="0" marB="0" anchor="b">
                    <a:lnL>
                      <a:noFill/>
                    </a:lnL>
                    <a:lnR>
                      <a:noFill/>
                    </a:lnR>
                    <a:lnT>
                      <a:noFill/>
                    </a:lnT>
                    <a:lnB>
                      <a:noFill/>
                    </a:lnB>
                    <a:solidFill>
                      <a:srgbClr val="FFFFFF"/>
                    </a:solidFill>
                  </a:tcPr>
                </a:tc>
                <a:tc>
                  <a:txBody>
                    <a:bodyPr/>
                    <a:lstStyle/>
                    <a:p>
                      <a:pPr algn="l" fontAlgn="b"/>
                      <a:r>
                        <a:rPr lang="en-US" sz="1000" b="0" i="0" u="none" strike="noStrike">
                          <a:effectLst/>
                          <a:latin typeface="Arial" panose="020B0604020202020204" pitchFamily="34" charset="0"/>
                        </a:rPr>
                        <a:t> </a:t>
                      </a:r>
                    </a:p>
                  </a:txBody>
                  <a:tcPr marL="0" marR="0" marT="0" marB="0" anchor="b">
                    <a:lnL>
                      <a:noFill/>
                    </a:lnL>
                    <a:lnR>
                      <a:noFill/>
                    </a:lnR>
                    <a:lnT>
                      <a:noFill/>
                    </a:lnT>
                    <a:lnB>
                      <a:noFill/>
                    </a:lnB>
                    <a:solidFill>
                      <a:srgbClr val="FFFFFF"/>
                    </a:solidFill>
                  </a:tcPr>
                </a:tc>
                <a:tc>
                  <a:txBody>
                    <a:bodyPr/>
                    <a:lstStyle/>
                    <a:p>
                      <a:pPr algn="l" fontAlgn="b"/>
                      <a:r>
                        <a:rPr lang="en-US" sz="1000" b="0" i="0" u="none" strike="noStrike">
                          <a:effectLst/>
                          <a:latin typeface="Arial" panose="020B0604020202020204" pitchFamily="34" charset="0"/>
                        </a:rPr>
                        <a:t> </a:t>
                      </a:r>
                    </a:p>
                  </a:txBody>
                  <a:tcPr marL="0" marR="0" marT="0" marB="0" anchor="b">
                    <a:lnL>
                      <a:noFill/>
                    </a:lnL>
                    <a:lnR>
                      <a:noFill/>
                    </a:lnR>
                    <a:lnT>
                      <a:noFill/>
                    </a:lnT>
                    <a:lnB>
                      <a:noFill/>
                    </a:lnB>
                    <a:solidFill>
                      <a:srgbClr val="FFFFFF"/>
                    </a:solidFill>
                  </a:tcPr>
                </a:tc>
                <a:tc>
                  <a:txBody>
                    <a:bodyPr/>
                    <a:lstStyle/>
                    <a:p>
                      <a:pPr algn="l" fontAlgn="b"/>
                      <a:r>
                        <a:rPr lang="en-US" sz="1000" b="0" i="0" u="none" strike="noStrike">
                          <a:effectLst/>
                          <a:latin typeface="Arial" panose="020B0604020202020204" pitchFamily="34" charset="0"/>
                        </a:rPr>
                        <a:t> </a:t>
                      </a:r>
                    </a:p>
                  </a:txBody>
                  <a:tcPr marL="0" marR="0" marT="0" marB="0" anchor="b">
                    <a:lnL>
                      <a:noFill/>
                    </a:lnL>
                    <a:lnR>
                      <a:noFill/>
                    </a:lnR>
                    <a:lnT>
                      <a:noFill/>
                    </a:lnT>
                    <a:lnB>
                      <a:noFill/>
                    </a:lnB>
                    <a:solidFill>
                      <a:srgbClr val="FFFFFF"/>
                    </a:solidFill>
                  </a:tcPr>
                </a:tc>
                <a:tc>
                  <a:txBody>
                    <a:bodyPr/>
                    <a:lstStyle/>
                    <a:p>
                      <a:pPr algn="l" fontAlgn="b"/>
                      <a:r>
                        <a:rPr lang="en-US" sz="1000" b="0" i="0" u="none" strike="noStrike">
                          <a:effectLst/>
                          <a:latin typeface="Arial" panose="020B0604020202020204" pitchFamily="34" charset="0"/>
                        </a:rPr>
                        <a:t> </a:t>
                      </a:r>
                    </a:p>
                  </a:txBody>
                  <a:tcPr marL="0" marR="0" marT="0" marB="0" anchor="b">
                    <a:lnL>
                      <a:noFill/>
                    </a:lnL>
                    <a:lnR w="12700" cap="flat" cmpd="sng" algn="ctr">
                      <a:solidFill>
                        <a:srgbClr val="000000"/>
                      </a:solidFill>
                      <a:prstDash val="solid"/>
                      <a:round/>
                      <a:headEnd type="none" w="med" len="med"/>
                      <a:tailEnd type="none" w="med" len="med"/>
                    </a:lnR>
                    <a:lnT>
                      <a:noFill/>
                    </a:lnT>
                    <a:lnB>
                      <a:noFill/>
                    </a:lnB>
                    <a:solidFill>
                      <a:srgbClr val="FFFFFF"/>
                    </a:solidFill>
                  </a:tcPr>
                </a:tc>
                <a:extLst>
                  <a:ext uri="{0D108BD9-81ED-4DB2-BD59-A6C34878D82A}">
                    <a16:rowId xmlns:a16="http://schemas.microsoft.com/office/drawing/2014/main" val="3077625526"/>
                  </a:ext>
                </a:extLst>
              </a:tr>
              <a:tr h="200923">
                <a:tc>
                  <a:txBody>
                    <a:bodyPr/>
                    <a:lstStyle/>
                    <a:p>
                      <a:pPr algn="l" fontAlgn="b"/>
                      <a:r>
                        <a:rPr lang="en-US" sz="1000" b="0" i="0" u="none" strike="noStrike">
                          <a:effectLst/>
                          <a:latin typeface="Arial" panose="020B0604020202020204" pitchFamily="34" charset="0"/>
                        </a:rPr>
                        <a:t>Total Expenditures </a:t>
                      </a:r>
                    </a:p>
                  </a:txBody>
                  <a:tcPr marL="0" marR="0" marT="0" marB="0" anchor="b">
                    <a:lnL w="12700" cap="flat" cmpd="sng" algn="ctr">
                      <a:solidFill>
                        <a:srgbClr val="000000"/>
                      </a:solidFill>
                      <a:prstDash val="solid"/>
                      <a:round/>
                      <a:headEnd type="none" w="med" len="med"/>
                      <a:tailEnd type="none" w="med" len="med"/>
                    </a:lnL>
                    <a:lnR>
                      <a:noFill/>
                    </a:lnR>
                    <a:lnT>
                      <a:noFill/>
                    </a:lnT>
                    <a:lnB>
                      <a:noFill/>
                    </a:lnB>
                    <a:solidFill>
                      <a:srgbClr val="FFFFFF"/>
                    </a:solidFill>
                  </a:tcPr>
                </a:tc>
                <a:tc>
                  <a:txBody>
                    <a:bodyPr/>
                    <a:lstStyle/>
                    <a:p>
                      <a:pPr algn="r" fontAlgn="b"/>
                      <a:r>
                        <a:rPr lang="en-US" sz="1000" b="0" i="0" u="none" strike="noStrike">
                          <a:effectLst/>
                          <a:latin typeface="Arial" panose="020B0604020202020204" pitchFamily="34" charset="0"/>
                        </a:rPr>
                        <a:t>$638,337,948 </a:t>
                      </a:r>
                    </a:p>
                  </a:txBody>
                  <a:tcPr marL="0" marR="0" marT="0" marB="0" anchor="b">
                    <a:lnL>
                      <a:noFill/>
                    </a:lnL>
                    <a:lnR>
                      <a:noFill/>
                    </a:lnR>
                    <a:lnT>
                      <a:noFill/>
                    </a:lnT>
                    <a:lnB>
                      <a:noFill/>
                    </a:lnB>
                    <a:solidFill>
                      <a:srgbClr val="FFFFFF"/>
                    </a:solidFill>
                  </a:tcPr>
                </a:tc>
                <a:tc>
                  <a:txBody>
                    <a:bodyPr/>
                    <a:lstStyle/>
                    <a:p>
                      <a:pPr algn="r" fontAlgn="b"/>
                      <a:r>
                        <a:rPr lang="en-US" sz="1000" b="0" i="0" u="none" strike="noStrike">
                          <a:effectLst/>
                          <a:latin typeface="Arial" panose="020B0604020202020204" pitchFamily="34" charset="0"/>
                        </a:rPr>
                        <a:t>$665,753,162 </a:t>
                      </a:r>
                    </a:p>
                  </a:txBody>
                  <a:tcPr marL="0" marR="0" marT="0" marB="0" anchor="b">
                    <a:lnL>
                      <a:noFill/>
                    </a:lnL>
                    <a:lnR>
                      <a:noFill/>
                    </a:lnR>
                    <a:lnT>
                      <a:noFill/>
                    </a:lnT>
                    <a:lnB>
                      <a:noFill/>
                    </a:lnB>
                    <a:solidFill>
                      <a:srgbClr val="FFFFFF"/>
                    </a:solidFill>
                  </a:tcPr>
                </a:tc>
                <a:tc>
                  <a:txBody>
                    <a:bodyPr/>
                    <a:lstStyle/>
                    <a:p>
                      <a:pPr algn="r" fontAlgn="b"/>
                      <a:r>
                        <a:rPr lang="en-US" sz="1000" b="0" i="0" u="none" strike="noStrike">
                          <a:effectLst/>
                          <a:latin typeface="Arial" panose="020B0604020202020204" pitchFamily="34" charset="0"/>
                        </a:rPr>
                        <a:t>$656,174,842 </a:t>
                      </a:r>
                    </a:p>
                  </a:txBody>
                  <a:tcPr marL="0" marR="0" marT="0" marB="0" anchor="b">
                    <a:lnL>
                      <a:noFill/>
                    </a:lnL>
                    <a:lnR>
                      <a:noFill/>
                    </a:lnR>
                    <a:lnT>
                      <a:noFill/>
                    </a:lnT>
                    <a:lnB>
                      <a:noFill/>
                    </a:lnB>
                    <a:solidFill>
                      <a:srgbClr val="FFFFFF"/>
                    </a:solidFill>
                  </a:tcPr>
                </a:tc>
                <a:tc>
                  <a:txBody>
                    <a:bodyPr/>
                    <a:lstStyle/>
                    <a:p>
                      <a:pPr algn="r" fontAlgn="b"/>
                      <a:r>
                        <a:rPr lang="en-US" sz="1000" b="0" i="0" u="none" strike="noStrike">
                          <a:effectLst/>
                          <a:latin typeface="Arial" panose="020B0604020202020204" pitchFamily="34" charset="0"/>
                        </a:rPr>
                        <a:t>$686,284,570 </a:t>
                      </a:r>
                    </a:p>
                  </a:txBody>
                  <a:tcPr marL="0" marR="0" marT="0" marB="0" anchor="b">
                    <a:lnL>
                      <a:noFill/>
                    </a:lnL>
                    <a:lnR>
                      <a:noFill/>
                    </a:lnR>
                    <a:lnT>
                      <a:noFill/>
                    </a:lnT>
                    <a:lnB>
                      <a:noFill/>
                    </a:lnB>
                    <a:solidFill>
                      <a:srgbClr val="FFFFFF"/>
                    </a:solidFill>
                  </a:tcPr>
                </a:tc>
                <a:tc>
                  <a:txBody>
                    <a:bodyPr/>
                    <a:lstStyle/>
                    <a:p>
                      <a:pPr algn="r" fontAlgn="b"/>
                      <a:r>
                        <a:rPr lang="en-US" sz="1000" b="0" i="0" u="none" strike="noStrike">
                          <a:effectLst/>
                          <a:latin typeface="Arial" panose="020B0604020202020204" pitchFamily="34" charset="0"/>
                        </a:rPr>
                        <a:t>$699,800,881 </a:t>
                      </a:r>
                    </a:p>
                  </a:txBody>
                  <a:tcPr marL="0" marR="0" marT="0" marB="0" anchor="b">
                    <a:lnL>
                      <a:noFill/>
                    </a:lnL>
                    <a:lnR w="12700" cap="flat" cmpd="sng" algn="ctr">
                      <a:solidFill>
                        <a:srgbClr val="000000"/>
                      </a:solidFill>
                      <a:prstDash val="solid"/>
                      <a:round/>
                      <a:headEnd type="none" w="med" len="med"/>
                      <a:tailEnd type="none" w="med" len="med"/>
                    </a:lnR>
                    <a:lnT>
                      <a:noFill/>
                    </a:lnT>
                    <a:lnB>
                      <a:noFill/>
                    </a:lnB>
                    <a:solidFill>
                      <a:srgbClr val="FFFFFF"/>
                    </a:solidFill>
                  </a:tcPr>
                </a:tc>
                <a:extLst>
                  <a:ext uri="{0D108BD9-81ED-4DB2-BD59-A6C34878D82A}">
                    <a16:rowId xmlns:a16="http://schemas.microsoft.com/office/drawing/2014/main" val="1328055897"/>
                  </a:ext>
                </a:extLst>
              </a:tr>
              <a:tr h="200923">
                <a:tc>
                  <a:txBody>
                    <a:bodyPr/>
                    <a:lstStyle/>
                    <a:p>
                      <a:pPr algn="l" fontAlgn="b"/>
                      <a:r>
                        <a:rPr lang="en-US" sz="1000" b="0" i="0" u="none" strike="noStrike">
                          <a:effectLst/>
                          <a:latin typeface="Arial" panose="020B0604020202020204" pitchFamily="34" charset="0"/>
                        </a:rPr>
                        <a:t> </a:t>
                      </a:r>
                    </a:p>
                  </a:txBody>
                  <a:tcPr marL="0" marR="0" marT="0" marB="0" anchor="b">
                    <a:lnL w="12700" cap="flat" cmpd="sng" algn="ctr">
                      <a:solidFill>
                        <a:srgbClr val="000000"/>
                      </a:solidFill>
                      <a:prstDash val="solid"/>
                      <a:round/>
                      <a:headEnd type="none" w="med" len="med"/>
                      <a:tailEnd type="none" w="med" len="med"/>
                    </a:lnL>
                    <a:lnR>
                      <a:noFill/>
                    </a:lnR>
                    <a:lnT>
                      <a:noFill/>
                    </a:lnT>
                    <a:lnB>
                      <a:noFill/>
                    </a:lnB>
                    <a:solidFill>
                      <a:srgbClr val="FFFFFF"/>
                    </a:solidFill>
                  </a:tcPr>
                </a:tc>
                <a:tc>
                  <a:txBody>
                    <a:bodyPr/>
                    <a:lstStyle/>
                    <a:p>
                      <a:pPr algn="l" fontAlgn="b"/>
                      <a:r>
                        <a:rPr lang="en-US" sz="1000" b="0" i="0" u="none" strike="noStrike">
                          <a:effectLst/>
                          <a:latin typeface="Arial" panose="020B0604020202020204" pitchFamily="34" charset="0"/>
                        </a:rPr>
                        <a:t> </a:t>
                      </a:r>
                    </a:p>
                  </a:txBody>
                  <a:tcPr marL="0" marR="0" marT="0" marB="0" anchor="b">
                    <a:lnL>
                      <a:noFill/>
                    </a:lnL>
                    <a:lnR>
                      <a:noFill/>
                    </a:lnR>
                    <a:lnT>
                      <a:noFill/>
                    </a:lnT>
                    <a:lnB>
                      <a:noFill/>
                    </a:lnB>
                    <a:solidFill>
                      <a:srgbClr val="FFFFFF"/>
                    </a:solidFill>
                  </a:tcPr>
                </a:tc>
                <a:tc>
                  <a:txBody>
                    <a:bodyPr/>
                    <a:lstStyle/>
                    <a:p>
                      <a:pPr algn="l" fontAlgn="b"/>
                      <a:r>
                        <a:rPr lang="en-US" sz="1000" b="0" i="0" u="none" strike="noStrike">
                          <a:effectLst/>
                          <a:latin typeface="Arial" panose="020B0604020202020204" pitchFamily="34" charset="0"/>
                        </a:rPr>
                        <a:t> </a:t>
                      </a:r>
                    </a:p>
                  </a:txBody>
                  <a:tcPr marL="0" marR="0" marT="0" marB="0" anchor="b">
                    <a:lnL>
                      <a:noFill/>
                    </a:lnL>
                    <a:lnR>
                      <a:noFill/>
                    </a:lnR>
                    <a:lnT>
                      <a:noFill/>
                    </a:lnT>
                    <a:lnB>
                      <a:noFill/>
                    </a:lnB>
                    <a:solidFill>
                      <a:srgbClr val="FFFFFF"/>
                    </a:solidFill>
                  </a:tcPr>
                </a:tc>
                <a:tc>
                  <a:txBody>
                    <a:bodyPr/>
                    <a:lstStyle/>
                    <a:p>
                      <a:pPr algn="l" fontAlgn="b"/>
                      <a:r>
                        <a:rPr lang="en-US" sz="1000" b="0" i="0" u="none" strike="noStrike">
                          <a:effectLst/>
                          <a:latin typeface="Arial" panose="020B0604020202020204" pitchFamily="34" charset="0"/>
                        </a:rPr>
                        <a:t> </a:t>
                      </a:r>
                    </a:p>
                  </a:txBody>
                  <a:tcPr marL="0" marR="0" marT="0" marB="0" anchor="b">
                    <a:lnL>
                      <a:noFill/>
                    </a:lnL>
                    <a:lnR>
                      <a:noFill/>
                    </a:lnR>
                    <a:lnT>
                      <a:noFill/>
                    </a:lnT>
                    <a:lnB>
                      <a:noFill/>
                    </a:lnB>
                    <a:solidFill>
                      <a:srgbClr val="FFFFFF"/>
                    </a:solidFill>
                  </a:tcPr>
                </a:tc>
                <a:tc>
                  <a:txBody>
                    <a:bodyPr/>
                    <a:lstStyle/>
                    <a:p>
                      <a:pPr algn="l" fontAlgn="b"/>
                      <a:r>
                        <a:rPr lang="en-US" sz="1000" b="0" i="0" u="none" strike="noStrike">
                          <a:effectLst/>
                          <a:latin typeface="Arial" panose="020B0604020202020204" pitchFamily="34" charset="0"/>
                        </a:rPr>
                        <a:t> </a:t>
                      </a:r>
                    </a:p>
                  </a:txBody>
                  <a:tcPr marL="0" marR="0" marT="0" marB="0" anchor="b">
                    <a:lnL>
                      <a:noFill/>
                    </a:lnL>
                    <a:lnR>
                      <a:noFill/>
                    </a:lnR>
                    <a:lnT>
                      <a:noFill/>
                    </a:lnT>
                    <a:lnB>
                      <a:noFill/>
                    </a:lnB>
                    <a:solidFill>
                      <a:srgbClr val="FFFFFF"/>
                    </a:solidFill>
                  </a:tcPr>
                </a:tc>
                <a:tc>
                  <a:txBody>
                    <a:bodyPr/>
                    <a:lstStyle/>
                    <a:p>
                      <a:pPr algn="l" fontAlgn="b"/>
                      <a:r>
                        <a:rPr lang="en-US" sz="1000" b="0" i="0" u="none" strike="noStrike">
                          <a:effectLst/>
                          <a:latin typeface="Arial" panose="020B0604020202020204" pitchFamily="34" charset="0"/>
                        </a:rPr>
                        <a:t> </a:t>
                      </a:r>
                    </a:p>
                  </a:txBody>
                  <a:tcPr marL="0" marR="0" marT="0" marB="0" anchor="b">
                    <a:lnL>
                      <a:noFill/>
                    </a:lnL>
                    <a:lnR w="12700" cap="flat" cmpd="sng" algn="ctr">
                      <a:solidFill>
                        <a:srgbClr val="000000"/>
                      </a:solidFill>
                      <a:prstDash val="solid"/>
                      <a:round/>
                      <a:headEnd type="none" w="med" len="med"/>
                      <a:tailEnd type="none" w="med" len="med"/>
                    </a:lnR>
                    <a:lnT>
                      <a:noFill/>
                    </a:lnT>
                    <a:lnB>
                      <a:noFill/>
                    </a:lnB>
                    <a:solidFill>
                      <a:srgbClr val="FFFFFF"/>
                    </a:solidFill>
                  </a:tcPr>
                </a:tc>
                <a:extLst>
                  <a:ext uri="{0D108BD9-81ED-4DB2-BD59-A6C34878D82A}">
                    <a16:rowId xmlns:a16="http://schemas.microsoft.com/office/drawing/2014/main" val="4225266996"/>
                  </a:ext>
                </a:extLst>
              </a:tr>
              <a:tr h="200923">
                <a:tc>
                  <a:txBody>
                    <a:bodyPr/>
                    <a:lstStyle/>
                    <a:p>
                      <a:pPr algn="l" fontAlgn="b"/>
                      <a:r>
                        <a:rPr lang="en-US" sz="1000" b="0" i="0" u="none" strike="noStrike">
                          <a:effectLst/>
                          <a:latin typeface="Arial" panose="020B0604020202020204" pitchFamily="34" charset="0"/>
                        </a:rPr>
                        <a:t>Beginning Balance</a:t>
                      </a:r>
                    </a:p>
                  </a:txBody>
                  <a:tcPr marL="0" marR="0" marT="0" marB="0" anchor="b">
                    <a:lnL w="12700" cap="flat" cmpd="sng" algn="ctr">
                      <a:solidFill>
                        <a:srgbClr val="000000"/>
                      </a:solidFill>
                      <a:prstDash val="solid"/>
                      <a:round/>
                      <a:headEnd type="none" w="med" len="med"/>
                      <a:tailEnd type="none" w="med" len="med"/>
                    </a:lnL>
                    <a:lnR>
                      <a:noFill/>
                    </a:lnR>
                    <a:lnT>
                      <a:noFill/>
                    </a:lnT>
                    <a:lnB w="6350" cap="flat" cmpd="sng" algn="ctr">
                      <a:solidFill>
                        <a:srgbClr val="000000"/>
                      </a:solidFill>
                      <a:prstDash val="solid"/>
                      <a:round/>
                      <a:headEnd type="none" w="med" len="med"/>
                      <a:tailEnd type="none" w="med" len="med"/>
                    </a:lnB>
                    <a:solidFill>
                      <a:srgbClr val="FFFFFF"/>
                    </a:solidFill>
                  </a:tcPr>
                </a:tc>
                <a:tc>
                  <a:txBody>
                    <a:bodyPr/>
                    <a:lstStyle/>
                    <a:p>
                      <a:pPr algn="r" fontAlgn="b"/>
                      <a:r>
                        <a:rPr lang="en-US" sz="1000" b="0" i="0" u="none" strike="noStrike">
                          <a:effectLst/>
                          <a:latin typeface="Arial" panose="020B0604020202020204" pitchFamily="34" charset="0"/>
                        </a:rPr>
                        <a:t>$91,701,905 </a:t>
                      </a:r>
                    </a:p>
                  </a:txBody>
                  <a:tcPr marL="0" marR="0" marT="0" marB="0" anchor="b">
                    <a:lnL>
                      <a:noFill/>
                    </a:lnL>
                    <a:lnR>
                      <a:noFill/>
                    </a:lnR>
                    <a:lnT>
                      <a:noFill/>
                    </a:lnT>
                    <a:lnB w="6350" cap="flat" cmpd="sng" algn="ctr">
                      <a:solidFill>
                        <a:srgbClr val="000000"/>
                      </a:solidFill>
                      <a:prstDash val="solid"/>
                      <a:round/>
                      <a:headEnd type="none" w="med" len="med"/>
                      <a:tailEnd type="none" w="med" len="med"/>
                    </a:lnB>
                    <a:solidFill>
                      <a:srgbClr val="FFFFFF"/>
                    </a:solidFill>
                  </a:tcPr>
                </a:tc>
                <a:tc>
                  <a:txBody>
                    <a:bodyPr/>
                    <a:lstStyle/>
                    <a:p>
                      <a:pPr algn="r" fontAlgn="b"/>
                      <a:r>
                        <a:rPr lang="en-US" sz="1000" b="0" i="0" u="none" strike="noStrike">
                          <a:effectLst/>
                          <a:latin typeface="Arial" panose="020B0604020202020204" pitchFamily="34" charset="0"/>
                        </a:rPr>
                        <a:t>$86,627,084 </a:t>
                      </a:r>
                    </a:p>
                  </a:txBody>
                  <a:tcPr marL="0" marR="0" marT="0" marB="0" anchor="b">
                    <a:lnL>
                      <a:noFill/>
                    </a:lnL>
                    <a:lnR>
                      <a:noFill/>
                    </a:lnR>
                    <a:lnT>
                      <a:noFill/>
                    </a:lnT>
                    <a:lnB w="6350" cap="flat" cmpd="sng" algn="ctr">
                      <a:solidFill>
                        <a:srgbClr val="000000"/>
                      </a:solidFill>
                      <a:prstDash val="solid"/>
                      <a:round/>
                      <a:headEnd type="none" w="med" len="med"/>
                      <a:tailEnd type="none" w="med" len="med"/>
                    </a:lnB>
                    <a:solidFill>
                      <a:srgbClr val="FFFFFF"/>
                    </a:solidFill>
                  </a:tcPr>
                </a:tc>
                <a:tc>
                  <a:txBody>
                    <a:bodyPr/>
                    <a:lstStyle/>
                    <a:p>
                      <a:pPr algn="r" fontAlgn="b"/>
                      <a:r>
                        <a:rPr lang="en-US" sz="1000" b="0" i="0" u="none" strike="noStrike">
                          <a:effectLst/>
                          <a:latin typeface="Arial" panose="020B0604020202020204" pitchFamily="34" charset="0"/>
                        </a:rPr>
                        <a:t>$86,627,084 </a:t>
                      </a:r>
                    </a:p>
                  </a:txBody>
                  <a:tcPr marL="0" marR="0" marT="0" marB="0" anchor="b">
                    <a:lnL>
                      <a:noFill/>
                    </a:lnL>
                    <a:lnR>
                      <a:noFill/>
                    </a:lnR>
                    <a:lnT>
                      <a:noFill/>
                    </a:lnT>
                    <a:lnB w="6350" cap="flat" cmpd="sng" algn="ctr">
                      <a:solidFill>
                        <a:srgbClr val="000000"/>
                      </a:solidFill>
                      <a:prstDash val="solid"/>
                      <a:round/>
                      <a:headEnd type="none" w="med" len="med"/>
                      <a:tailEnd type="none" w="med" len="med"/>
                    </a:lnB>
                    <a:solidFill>
                      <a:srgbClr val="FFFFFF"/>
                    </a:solidFill>
                  </a:tcPr>
                </a:tc>
                <a:tc>
                  <a:txBody>
                    <a:bodyPr/>
                    <a:lstStyle/>
                    <a:p>
                      <a:pPr algn="r" fontAlgn="b"/>
                      <a:r>
                        <a:rPr lang="en-US" sz="1000" b="0" i="0" u="none" strike="noStrike">
                          <a:effectLst/>
                          <a:latin typeface="Arial" panose="020B0604020202020204" pitchFamily="34" charset="0"/>
                        </a:rPr>
                        <a:t>$83,407,045 </a:t>
                      </a:r>
                    </a:p>
                  </a:txBody>
                  <a:tcPr marL="0" marR="0" marT="0" marB="0" anchor="b">
                    <a:lnL>
                      <a:noFill/>
                    </a:lnL>
                    <a:lnR>
                      <a:noFill/>
                    </a:lnR>
                    <a:lnT>
                      <a:noFill/>
                    </a:lnT>
                    <a:lnB w="6350" cap="flat" cmpd="sng" algn="ctr">
                      <a:solidFill>
                        <a:srgbClr val="000000"/>
                      </a:solidFill>
                      <a:prstDash val="solid"/>
                      <a:round/>
                      <a:headEnd type="none" w="med" len="med"/>
                      <a:tailEnd type="none" w="med" len="med"/>
                    </a:lnB>
                    <a:solidFill>
                      <a:srgbClr val="FFFFFF"/>
                    </a:solidFill>
                  </a:tcPr>
                </a:tc>
                <a:tc>
                  <a:txBody>
                    <a:bodyPr/>
                    <a:lstStyle/>
                    <a:p>
                      <a:pPr algn="r" fontAlgn="b"/>
                      <a:r>
                        <a:rPr lang="en-US" sz="1000" b="0" i="0" u="none" strike="noStrike">
                          <a:effectLst/>
                          <a:latin typeface="Arial" panose="020B0604020202020204" pitchFamily="34" charset="0"/>
                        </a:rPr>
                        <a:t>$69,914,346 </a:t>
                      </a:r>
                    </a:p>
                  </a:txBody>
                  <a:tcPr marL="0" marR="0" marT="0" marB="0" anchor="b">
                    <a:lnL>
                      <a:noFill/>
                    </a:lnL>
                    <a:lnR w="1270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3036107076"/>
                  </a:ext>
                </a:extLst>
              </a:tr>
              <a:tr h="200923">
                <a:tc>
                  <a:txBody>
                    <a:bodyPr/>
                    <a:lstStyle/>
                    <a:p>
                      <a:pPr algn="l" fontAlgn="b"/>
                      <a:r>
                        <a:rPr lang="en-US" sz="1000" b="0" i="0" u="none" strike="noStrike">
                          <a:effectLst/>
                          <a:latin typeface="Arial" panose="020B0604020202020204" pitchFamily="34" charset="0"/>
                        </a:rPr>
                        <a:t>Operating Surplus/(Deficit)</a:t>
                      </a:r>
                    </a:p>
                  </a:txBody>
                  <a:tcPr marL="0" marR="0" marT="0" marB="0" anchor="b">
                    <a:lnL w="1270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C99"/>
                    </a:solidFill>
                  </a:tcPr>
                </a:tc>
                <a:tc>
                  <a:txBody>
                    <a:bodyPr/>
                    <a:lstStyle/>
                    <a:p>
                      <a:pPr algn="r" fontAlgn="b"/>
                      <a:r>
                        <a:rPr lang="en-US" sz="1000" b="0" i="0" u="none" strike="noStrike">
                          <a:effectLst/>
                          <a:latin typeface="Arial" panose="020B0604020202020204" pitchFamily="34" charset="0"/>
                        </a:rPr>
                        <a:t>($5,074,821)</a:t>
                      </a:r>
                    </a:p>
                  </a:txBody>
                  <a:tcPr marL="0" marR="0" marT="0"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C99"/>
                    </a:solidFill>
                  </a:tcPr>
                </a:tc>
                <a:tc>
                  <a:txBody>
                    <a:bodyPr/>
                    <a:lstStyle/>
                    <a:p>
                      <a:pPr algn="r" fontAlgn="b"/>
                      <a:r>
                        <a:rPr lang="en-US" sz="1000" b="0" i="0" u="none" strike="noStrike">
                          <a:effectLst/>
                          <a:latin typeface="Arial" panose="020B0604020202020204" pitchFamily="34" charset="0"/>
                        </a:rPr>
                        <a:t>($27,001,834)</a:t>
                      </a:r>
                    </a:p>
                  </a:txBody>
                  <a:tcPr marL="0" marR="0" marT="0"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C99"/>
                    </a:solidFill>
                  </a:tcPr>
                </a:tc>
                <a:tc>
                  <a:txBody>
                    <a:bodyPr/>
                    <a:lstStyle/>
                    <a:p>
                      <a:pPr algn="r" fontAlgn="b"/>
                      <a:r>
                        <a:rPr lang="en-US" sz="1000" b="0" i="0" u="none" strike="noStrike">
                          <a:effectLst/>
                          <a:latin typeface="Arial" panose="020B0604020202020204" pitchFamily="34" charset="0"/>
                        </a:rPr>
                        <a:t>($3,220,039)</a:t>
                      </a:r>
                    </a:p>
                  </a:txBody>
                  <a:tcPr marL="0" marR="0" marT="0"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C99"/>
                    </a:solidFill>
                  </a:tcPr>
                </a:tc>
                <a:tc>
                  <a:txBody>
                    <a:bodyPr/>
                    <a:lstStyle/>
                    <a:p>
                      <a:pPr algn="r" fontAlgn="b"/>
                      <a:r>
                        <a:rPr lang="en-US" sz="1000" b="0" i="0" u="none" strike="noStrike">
                          <a:effectLst/>
                          <a:latin typeface="Arial" panose="020B0604020202020204" pitchFamily="34" charset="0"/>
                        </a:rPr>
                        <a:t>($13,492,699)</a:t>
                      </a:r>
                    </a:p>
                  </a:txBody>
                  <a:tcPr marL="0" marR="0" marT="0"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C99"/>
                    </a:solidFill>
                  </a:tcPr>
                </a:tc>
                <a:tc>
                  <a:txBody>
                    <a:bodyPr/>
                    <a:lstStyle/>
                    <a:p>
                      <a:pPr algn="r" fontAlgn="b"/>
                      <a:r>
                        <a:rPr lang="en-US" sz="1000" b="0" i="0" u="none" strike="noStrike">
                          <a:effectLst/>
                          <a:latin typeface="Arial" panose="020B0604020202020204" pitchFamily="34" charset="0"/>
                        </a:rPr>
                        <a:t>($10,494,401)</a:t>
                      </a:r>
                    </a:p>
                  </a:txBody>
                  <a:tcPr marL="0" marR="0" marT="0" marB="0" anchor="b">
                    <a:lnL>
                      <a:noFill/>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C99"/>
                    </a:solidFill>
                  </a:tcPr>
                </a:tc>
                <a:extLst>
                  <a:ext uri="{0D108BD9-81ED-4DB2-BD59-A6C34878D82A}">
                    <a16:rowId xmlns:a16="http://schemas.microsoft.com/office/drawing/2014/main" val="3375665894"/>
                  </a:ext>
                </a:extLst>
              </a:tr>
              <a:tr h="200923">
                <a:tc>
                  <a:txBody>
                    <a:bodyPr/>
                    <a:lstStyle/>
                    <a:p>
                      <a:pPr algn="l" fontAlgn="b"/>
                      <a:r>
                        <a:rPr lang="en-US" sz="1000" b="0" i="0" u="none" strike="noStrike">
                          <a:effectLst/>
                          <a:latin typeface="Arial" panose="020B0604020202020204" pitchFamily="34" charset="0"/>
                        </a:rPr>
                        <a:t>Ending Fund Balance</a:t>
                      </a:r>
                    </a:p>
                  </a:txBody>
                  <a:tcPr marL="0" marR="0" marT="0" marB="0" anchor="b">
                    <a:lnL w="1270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a:noFill/>
                    </a:lnB>
                    <a:solidFill>
                      <a:srgbClr val="FFFFFF"/>
                    </a:solidFill>
                  </a:tcPr>
                </a:tc>
                <a:tc>
                  <a:txBody>
                    <a:bodyPr/>
                    <a:lstStyle/>
                    <a:p>
                      <a:pPr algn="r" fontAlgn="b"/>
                      <a:r>
                        <a:rPr lang="en-US" sz="1000" b="0" i="0" u="none" strike="noStrike">
                          <a:effectLst/>
                          <a:latin typeface="Arial" panose="020B0604020202020204" pitchFamily="34" charset="0"/>
                        </a:rPr>
                        <a:t>$86,627,084 </a:t>
                      </a:r>
                    </a:p>
                  </a:txBody>
                  <a:tcPr marL="0" marR="0" marT="0" marB="0" anchor="b">
                    <a:lnL>
                      <a:noFill/>
                    </a:lnL>
                    <a:lnR>
                      <a:noFill/>
                    </a:lnR>
                    <a:lnT w="6350" cap="flat" cmpd="sng" algn="ctr">
                      <a:solidFill>
                        <a:srgbClr val="000000"/>
                      </a:solidFill>
                      <a:prstDash val="solid"/>
                      <a:round/>
                      <a:headEnd type="none" w="med" len="med"/>
                      <a:tailEnd type="none" w="med" len="med"/>
                    </a:lnT>
                    <a:lnB>
                      <a:noFill/>
                    </a:lnB>
                    <a:solidFill>
                      <a:srgbClr val="FFFFFF"/>
                    </a:solidFill>
                  </a:tcPr>
                </a:tc>
                <a:tc>
                  <a:txBody>
                    <a:bodyPr/>
                    <a:lstStyle/>
                    <a:p>
                      <a:pPr algn="r" fontAlgn="b"/>
                      <a:r>
                        <a:rPr lang="en-US" sz="1000" b="0" i="0" u="none" strike="noStrike">
                          <a:effectLst/>
                          <a:latin typeface="Arial" panose="020B0604020202020204" pitchFamily="34" charset="0"/>
                        </a:rPr>
                        <a:t>$59,625,250 </a:t>
                      </a:r>
                    </a:p>
                  </a:txBody>
                  <a:tcPr marL="0" marR="0" marT="0" marB="0" anchor="b">
                    <a:lnL>
                      <a:noFill/>
                    </a:lnL>
                    <a:lnR>
                      <a:noFill/>
                    </a:lnR>
                    <a:lnT w="6350" cap="flat" cmpd="sng" algn="ctr">
                      <a:solidFill>
                        <a:srgbClr val="000000"/>
                      </a:solidFill>
                      <a:prstDash val="solid"/>
                      <a:round/>
                      <a:headEnd type="none" w="med" len="med"/>
                      <a:tailEnd type="none" w="med" len="med"/>
                    </a:lnT>
                    <a:lnB>
                      <a:noFill/>
                    </a:lnB>
                    <a:solidFill>
                      <a:srgbClr val="FFFFFF"/>
                    </a:solidFill>
                  </a:tcPr>
                </a:tc>
                <a:tc>
                  <a:txBody>
                    <a:bodyPr/>
                    <a:lstStyle/>
                    <a:p>
                      <a:pPr algn="r" fontAlgn="b"/>
                      <a:r>
                        <a:rPr lang="en-US" sz="1000" b="0" i="0" u="none" strike="noStrike">
                          <a:effectLst/>
                          <a:latin typeface="Arial" panose="020B0604020202020204" pitchFamily="34" charset="0"/>
                        </a:rPr>
                        <a:t>$83,407,045 </a:t>
                      </a:r>
                    </a:p>
                  </a:txBody>
                  <a:tcPr marL="0" marR="0" marT="0" marB="0" anchor="b">
                    <a:lnL>
                      <a:noFill/>
                    </a:lnL>
                    <a:lnR>
                      <a:noFill/>
                    </a:lnR>
                    <a:lnT w="6350" cap="flat" cmpd="sng" algn="ctr">
                      <a:solidFill>
                        <a:srgbClr val="000000"/>
                      </a:solidFill>
                      <a:prstDash val="solid"/>
                      <a:round/>
                      <a:headEnd type="none" w="med" len="med"/>
                      <a:tailEnd type="none" w="med" len="med"/>
                    </a:lnT>
                    <a:lnB>
                      <a:noFill/>
                    </a:lnB>
                    <a:solidFill>
                      <a:srgbClr val="FFFFFF"/>
                    </a:solidFill>
                  </a:tcPr>
                </a:tc>
                <a:tc>
                  <a:txBody>
                    <a:bodyPr/>
                    <a:lstStyle/>
                    <a:p>
                      <a:pPr algn="r" fontAlgn="b"/>
                      <a:r>
                        <a:rPr lang="en-US" sz="1000" b="0" i="0" u="none" strike="noStrike">
                          <a:effectLst/>
                          <a:latin typeface="Arial" panose="020B0604020202020204" pitchFamily="34" charset="0"/>
                        </a:rPr>
                        <a:t>$69,914,346 </a:t>
                      </a:r>
                    </a:p>
                  </a:txBody>
                  <a:tcPr marL="0" marR="0" marT="0" marB="0" anchor="b">
                    <a:lnL>
                      <a:noFill/>
                    </a:lnL>
                    <a:lnR>
                      <a:noFill/>
                    </a:lnR>
                    <a:lnT w="6350" cap="flat" cmpd="sng" algn="ctr">
                      <a:solidFill>
                        <a:srgbClr val="000000"/>
                      </a:solidFill>
                      <a:prstDash val="solid"/>
                      <a:round/>
                      <a:headEnd type="none" w="med" len="med"/>
                      <a:tailEnd type="none" w="med" len="med"/>
                    </a:lnT>
                    <a:lnB>
                      <a:noFill/>
                    </a:lnB>
                    <a:solidFill>
                      <a:srgbClr val="FFFFFF"/>
                    </a:solidFill>
                  </a:tcPr>
                </a:tc>
                <a:tc>
                  <a:txBody>
                    <a:bodyPr/>
                    <a:lstStyle/>
                    <a:p>
                      <a:pPr algn="r" fontAlgn="b"/>
                      <a:r>
                        <a:rPr lang="en-US" sz="1000" b="0" i="0" u="none" strike="noStrike">
                          <a:effectLst/>
                          <a:latin typeface="Arial" panose="020B0604020202020204" pitchFamily="34" charset="0"/>
                        </a:rPr>
                        <a:t>$59,419,944 </a:t>
                      </a:r>
                    </a:p>
                  </a:txBody>
                  <a:tcPr marL="0" marR="0" marT="0" marB="0" anchor="b">
                    <a:lnL>
                      <a:noFill/>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solidFill>
                      <a:srgbClr val="FFFFFF"/>
                    </a:solidFill>
                  </a:tcPr>
                </a:tc>
                <a:extLst>
                  <a:ext uri="{0D108BD9-81ED-4DB2-BD59-A6C34878D82A}">
                    <a16:rowId xmlns:a16="http://schemas.microsoft.com/office/drawing/2014/main" val="3645383067"/>
                  </a:ext>
                </a:extLst>
              </a:tr>
              <a:tr h="200923">
                <a:tc>
                  <a:txBody>
                    <a:bodyPr/>
                    <a:lstStyle/>
                    <a:p>
                      <a:pPr algn="l" fontAlgn="b"/>
                      <a:r>
                        <a:rPr lang="en-US" sz="1000" b="0" i="0" u="none" strike="noStrike">
                          <a:effectLst/>
                          <a:latin typeface="Arial" panose="020B0604020202020204" pitchFamily="34" charset="0"/>
                        </a:rPr>
                        <a:t>Less Projected Reservations</a:t>
                      </a:r>
                    </a:p>
                  </a:txBody>
                  <a:tcPr marL="0" marR="0" marT="0" marB="0" anchor="b">
                    <a:lnL w="12700" cap="flat" cmpd="sng" algn="ctr">
                      <a:solidFill>
                        <a:srgbClr val="000000"/>
                      </a:solidFill>
                      <a:prstDash val="solid"/>
                      <a:round/>
                      <a:headEnd type="none" w="med" len="med"/>
                      <a:tailEnd type="none" w="med" len="med"/>
                    </a:lnL>
                    <a:lnR>
                      <a:noFill/>
                    </a:lnR>
                    <a:lnT>
                      <a:noFill/>
                    </a:lnT>
                    <a:lnB>
                      <a:noFill/>
                    </a:lnB>
                    <a:solidFill>
                      <a:srgbClr val="FFFFFF"/>
                    </a:solidFill>
                  </a:tcPr>
                </a:tc>
                <a:tc>
                  <a:txBody>
                    <a:bodyPr/>
                    <a:lstStyle/>
                    <a:p>
                      <a:pPr algn="r" fontAlgn="b"/>
                      <a:r>
                        <a:rPr lang="en-US" sz="1000" b="0" i="0" u="none" strike="noStrike">
                          <a:effectLst/>
                          <a:latin typeface="Arial" panose="020B0604020202020204" pitchFamily="34" charset="0"/>
                        </a:rPr>
                        <a:t>($4,131,698)</a:t>
                      </a:r>
                    </a:p>
                  </a:txBody>
                  <a:tcPr marL="0" marR="0" marT="0" marB="0" anchor="b">
                    <a:lnL>
                      <a:noFill/>
                    </a:lnL>
                    <a:lnR>
                      <a:noFill/>
                    </a:lnR>
                    <a:lnT>
                      <a:noFill/>
                    </a:lnT>
                    <a:lnB>
                      <a:noFill/>
                    </a:lnB>
                    <a:solidFill>
                      <a:srgbClr val="FFFFFF"/>
                    </a:solidFill>
                  </a:tcPr>
                </a:tc>
                <a:tc>
                  <a:txBody>
                    <a:bodyPr/>
                    <a:lstStyle/>
                    <a:p>
                      <a:pPr algn="r" fontAlgn="b"/>
                      <a:r>
                        <a:rPr lang="en-US" sz="1000" b="0" i="0" u="none" strike="noStrike">
                          <a:effectLst/>
                          <a:latin typeface="Arial" panose="020B0604020202020204" pitchFamily="34" charset="0"/>
                        </a:rPr>
                        <a:t>($2,500,000)</a:t>
                      </a:r>
                    </a:p>
                  </a:txBody>
                  <a:tcPr marL="0" marR="0" marT="0" marB="0" anchor="b">
                    <a:lnL>
                      <a:noFill/>
                    </a:lnL>
                    <a:lnR>
                      <a:noFill/>
                    </a:lnR>
                    <a:lnT>
                      <a:noFill/>
                    </a:lnT>
                    <a:lnB>
                      <a:noFill/>
                    </a:lnB>
                    <a:solidFill>
                      <a:srgbClr val="FFFFFF"/>
                    </a:solidFill>
                  </a:tcPr>
                </a:tc>
                <a:tc>
                  <a:txBody>
                    <a:bodyPr/>
                    <a:lstStyle/>
                    <a:p>
                      <a:pPr algn="r" fontAlgn="b"/>
                      <a:r>
                        <a:rPr lang="en-US" sz="1000" b="0" i="0" u="none" strike="noStrike">
                          <a:effectLst/>
                          <a:latin typeface="Arial" panose="020B0604020202020204" pitchFamily="34" charset="0"/>
                        </a:rPr>
                        <a:t>($2,500,000)</a:t>
                      </a:r>
                    </a:p>
                  </a:txBody>
                  <a:tcPr marL="0" marR="0" marT="0" marB="0" anchor="b">
                    <a:lnL>
                      <a:noFill/>
                    </a:lnL>
                    <a:lnR>
                      <a:noFill/>
                    </a:lnR>
                    <a:lnT>
                      <a:noFill/>
                    </a:lnT>
                    <a:lnB>
                      <a:noFill/>
                    </a:lnB>
                    <a:solidFill>
                      <a:srgbClr val="FFFFFF"/>
                    </a:solidFill>
                  </a:tcPr>
                </a:tc>
                <a:tc>
                  <a:txBody>
                    <a:bodyPr/>
                    <a:lstStyle/>
                    <a:p>
                      <a:pPr algn="r" fontAlgn="b"/>
                      <a:r>
                        <a:rPr lang="en-US" sz="1000" b="0" i="0" u="none" strike="noStrike">
                          <a:effectLst/>
                          <a:latin typeface="Arial" panose="020B0604020202020204" pitchFamily="34" charset="0"/>
                        </a:rPr>
                        <a:t>($2,500,000)</a:t>
                      </a:r>
                    </a:p>
                  </a:txBody>
                  <a:tcPr marL="0" marR="0" marT="0" marB="0" anchor="b">
                    <a:lnL>
                      <a:noFill/>
                    </a:lnL>
                    <a:lnR>
                      <a:noFill/>
                    </a:lnR>
                    <a:lnT>
                      <a:noFill/>
                    </a:lnT>
                    <a:lnB>
                      <a:noFill/>
                    </a:lnB>
                    <a:solidFill>
                      <a:srgbClr val="FFFFFF"/>
                    </a:solidFill>
                  </a:tcPr>
                </a:tc>
                <a:tc>
                  <a:txBody>
                    <a:bodyPr/>
                    <a:lstStyle/>
                    <a:p>
                      <a:pPr algn="r" fontAlgn="b"/>
                      <a:r>
                        <a:rPr lang="en-US" sz="1000" b="0" i="0" u="none" strike="noStrike">
                          <a:effectLst/>
                          <a:latin typeface="Arial" panose="020B0604020202020204" pitchFamily="34" charset="0"/>
                        </a:rPr>
                        <a:t>($2,500,000)</a:t>
                      </a:r>
                    </a:p>
                  </a:txBody>
                  <a:tcPr marL="0" marR="0" marT="0" marB="0" anchor="b">
                    <a:lnL>
                      <a:noFill/>
                    </a:lnL>
                    <a:lnR w="12700" cap="flat" cmpd="sng" algn="ctr">
                      <a:solidFill>
                        <a:srgbClr val="000000"/>
                      </a:solidFill>
                      <a:prstDash val="solid"/>
                      <a:round/>
                      <a:headEnd type="none" w="med" len="med"/>
                      <a:tailEnd type="none" w="med" len="med"/>
                    </a:lnR>
                    <a:lnT>
                      <a:noFill/>
                    </a:lnT>
                    <a:lnB>
                      <a:noFill/>
                    </a:lnB>
                    <a:solidFill>
                      <a:srgbClr val="FFFFFF"/>
                    </a:solidFill>
                  </a:tcPr>
                </a:tc>
                <a:extLst>
                  <a:ext uri="{0D108BD9-81ED-4DB2-BD59-A6C34878D82A}">
                    <a16:rowId xmlns:a16="http://schemas.microsoft.com/office/drawing/2014/main" val="2403166878"/>
                  </a:ext>
                </a:extLst>
              </a:tr>
              <a:tr h="200923">
                <a:tc>
                  <a:txBody>
                    <a:bodyPr/>
                    <a:lstStyle/>
                    <a:p>
                      <a:pPr algn="l" fontAlgn="b"/>
                      <a:r>
                        <a:rPr lang="en-US" sz="1000" b="0" i="0" u="none" strike="noStrike">
                          <a:effectLst/>
                          <a:latin typeface="Arial" panose="020B0604020202020204" pitchFamily="34" charset="0"/>
                        </a:rPr>
                        <a:t>Less Committed Fund Balance</a:t>
                      </a:r>
                    </a:p>
                  </a:txBody>
                  <a:tcPr marL="0" marR="0" marT="0" marB="0" anchor="b">
                    <a:lnL w="12700" cap="flat" cmpd="sng" algn="ctr">
                      <a:solidFill>
                        <a:srgbClr val="000000"/>
                      </a:solidFill>
                      <a:prstDash val="solid"/>
                      <a:round/>
                      <a:headEnd type="none" w="med" len="med"/>
                      <a:tailEnd type="none" w="med" len="med"/>
                    </a:lnL>
                    <a:lnR>
                      <a:noFill/>
                    </a:lnR>
                    <a:lnT>
                      <a:noFill/>
                    </a:lnT>
                    <a:lnB>
                      <a:noFill/>
                    </a:lnB>
                    <a:solidFill>
                      <a:srgbClr val="FFFFFF"/>
                    </a:solidFill>
                  </a:tcPr>
                </a:tc>
                <a:tc>
                  <a:txBody>
                    <a:bodyPr/>
                    <a:lstStyle/>
                    <a:p>
                      <a:pPr algn="r" fontAlgn="b"/>
                      <a:r>
                        <a:rPr lang="en-US" sz="1000" b="0" i="0" u="none" strike="noStrike">
                          <a:effectLst/>
                          <a:latin typeface="Arial" panose="020B0604020202020204" pitchFamily="34" charset="0"/>
                        </a:rPr>
                        <a:t>$0 </a:t>
                      </a:r>
                    </a:p>
                  </a:txBody>
                  <a:tcPr marL="0" marR="0" marT="0" marB="0" anchor="b">
                    <a:lnL>
                      <a:noFill/>
                    </a:lnL>
                    <a:lnR>
                      <a:noFill/>
                    </a:lnR>
                    <a:lnT>
                      <a:noFill/>
                    </a:lnT>
                    <a:lnB>
                      <a:noFill/>
                    </a:lnB>
                    <a:solidFill>
                      <a:srgbClr val="FFFFFF"/>
                    </a:solidFill>
                  </a:tcPr>
                </a:tc>
                <a:tc>
                  <a:txBody>
                    <a:bodyPr/>
                    <a:lstStyle/>
                    <a:p>
                      <a:pPr algn="r" fontAlgn="b"/>
                      <a:r>
                        <a:rPr lang="en-US" sz="1000" b="0" i="0" u="none" strike="noStrike">
                          <a:effectLst/>
                          <a:latin typeface="Arial" panose="020B0604020202020204" pitchFamily="34" charset="0"/>
                        </a:rPr>
                        <a:t>$0 </a:t>
                      </a:r>
                    </a:p>
                  </a:txBody>
                  <a:tcPr marL="0" marR="0" marT="0" marB="0" anchor="b">
                    <a:lnL>
                      <a:noFill/>
                    </a:lnL>
                    <a:lnR>
                      <a:noFill/>
                    </a:lnR>
                    <a:lnT>
                      <a:noFill/>
                    </a:lnT>
                    <a:lnB>
                      <a:noFill/>
                    </a:lnB>
                    <a:solidFill>
                      <a:srgbClr val="FFFFFF"/>
                    </a:solidFill>
                  </a:tcPr>
                </a:tc>
                <a:tc>
                  <a:txBody>
                    <a:bodyPr/>
                    <a:lstStyle/>
                    <a:p>
                      <a:pPr algn="r" fontAlgn="b"/>
                      <a:r>
                        <a:rPr lang="en-US" sz="1000" b="0" i="0" u="none" strike="noStrike">
                          <a:effectLst/>
                          <a:latin typeface="Arial" panose="020B0604020202020204" pitchFamily="34" charset="0"/>
                        </a:rPr>
                        <a:t>$0 </a:t>
                      </a:r>
                    </a:p>
                  </a:txBody>
                  <a:tcPr marL="0" marR="0" marT="0" marB="0" anchor="b">
                    <a:lnL>
                      <a:noFill/>
                    </a:lnL>
                    <a:lnR>
                      <a:noFill/>
                    </a:lnR>
                    <a:lnT>
                      <a:noFill/>
                    </a:lnT>
                    <a:lnB>
                      <a:noFill/>
                    </a:lnB>
                    <a:solidFill>
                      <a:srgbClr val="FFFFFF"/>
                    </a:solidFill>
                  </a:tcPr>
                </a:tc>
                <a:tc>
                  <a:txBody>
                    <a:bodyPr/>
                    <a:lstStyle/>
                    <a:p>
                      <a:pPr algn="r" fontAlgn="b"/>
                      <a:r>
                        <a:rPr lang="en-US" sz="1000" b="0" i="0" u="none" strike="noStrike">
                          <a:effectLst/>
                          <a:latin typeface="Arial" panose="020B0604020202020204" pitchFamily="34" charset="0"/>
                        </a:rPr>
                        <a:t>$0 </a:t>
                      </a:r>
                    </a:p>
                  </a:txBody>
                  <a:tcPr marL="0" marR="0" marT="0" marB="0" anchor="b">
                    <a:lnL>
                      <a:noFill/>
                    </a:lnL>
                    <a:lnR>
                      <a:noFill/>
                    </a:lnR>
                    <a:lnT>
                      <a:noFill/>
                    </a:lnT>
                    <a:lnB>
                      <a:noFill/>
                    </a:lnB>
                    <a:solidFill>
                      <a:srgbClr val="FFFFFF"/>
                    </a:solidFill>
                  </a:tcPr>
                </a:tc>
                <a:tc>
                  <a:txBody>
                    <a:bodyPr/>
                    <a:lstStyle/>
                    <a:p>
                      <a:pPr algn="r" fontAlgn="b"/>
                      <a:r>
                        <a:rPr lang="en-US" sz="1000" b="0" i="0" u="none" strike="noStrike">
                          <a:effectLst/>
                          <a:latin typeface="Arial" panose="020B0604020202020204" pitchFamily="34" charset="0"/>
                        </a:rPr>
                        <a:t>$0 </a:t>
                      </a:r>
                    </a:p>
                  </a:txBody>
                  <a:tcPr marL="0" marR="0" marT="0" marB="0" anchor="b">
                    <a:lnL>
                      <a:noFill/>
                    </a:lnL>
                    <a:lnR w="12700" cap="flat" cmpd="sng" algn="ctr">
                      <a:solidFill>
                        <a:srgbClr val="000000"/>
                      </a:solidFill>
                      <a:prstDash val="solid"/>
                      <a:round/>
                      <a:headEnd type="none" w="med" len="med"/>
                      <a:tailEnd type="none" w="med" len="med"/>
                    </a:lnR>
                    <a:lnT>
                      <a:noFill/>
                    </a:lnT>
                    <a:lnB>
                      <a:noFill/>
                    </a:lnB>
                    <a:solidFill>
                      <a:srgbClr val="FFFFFF"/>
                    </a:solidFill>
                  </a:tcPr>
                </a:tc>
                <a:extLst>
                  <a:ext uri="{0D108BD9-81ED-4DB2-BD59-A6C34878D82A}">
                    <a16:rowId xmlns:a16="http://schemas.microsoft.com/office/drawing/2014/main" val="1520329670"/>
                  </a:ext>
                </a:extLst>
              </a:tr>
              <a:tr h="200923">
                <a:tc>
                  <a:txBody>
                    <a:bodyPr/>
                    <a:lstStyle/>
                    <a:p>
                      <a:pPr algn="l" fontAlgn="b"/>
                      <a:r>
                        <a:rPr lang="en-US" sz="1000" b="0" i="0" u="none" strike="noStrike">
                          <a:effectLst/>
                          <a:latin typeface="Arial" panose="020B0604020202020204" pitchFamily="34" charset="0"/>
                        </a:rPr>
                        <a:t>Less Assigned Fund Balance</a:t>
                      </a:r>
                    </a:p>
                  </a:txBody>
                  <a:tcPr marL="0" marR="0" marT="0" marB="0" anchor="b">
                    <a:lnL w="12700" cap="flat" cmpd="sng" algn="ctr">
                      <a:solidFill>
                        <a:srgbClr val="000000"/>
                      </a:solidFill>
                      <a:prstDash val="solid"/>
                      <a:round/>
                      <a:headEnd type="none" w="med" len="med"/>
                      <a:tailEnd type="none" w="med" len="med"/>
                    </a:lnL>
                    <a:lnR>
                      <a:noFill/>
                    </a:lnR>
                    <a:lnT>
                      <a:noFill/>
                    </a:lnT>
                    <a:lnB w="6350" cap="flat" cmpd="sng" algn="ctr">
                      <a:solidFill>
                        <a:srgbClr val="000000"/>
                      </a:solidFill>
                      <a:prstDash val="solid"/>
                      <a:round/>
                      <a:headEnd type="none" w="med" len="med"/>
                      <a:tailEnd type="none" w="med" len="med"/>
                    </a:lnB>
                    <a:solidFill>
                      <a:srgbClr val="FFFFFF"/>
                    </a:solidFill>
                  </a:tcPr>
                </a:tc>
                <a:tc>
                  <a:txBody>
                    <a:bodyPr/>
                    <a:lstStyle/>
                    <a:p>
                      <a:pPr algn="r" fontAlgn="b"/>
                      <a:r>
                        <a:rPr lang="en-US" sz="1000" b="0" i="0" u="none" strike="noStrike" dirty="0">
                          <a:effectLst/>
                          <a:latin typeface="Arial" panose="020B0604020202020204" pitchFamily="34" charset="0"/>
                        </a:rPr>
                        <a:t>        (27,001,834)</a:t>
                      </a:r>
                    </a:p>
                  </a:txBody>
                  <a:tcPr marL="0" marR="0" marT="0" marB="0" anchor="b">
                    <a:lnL>
                      <a:noFill/>
                    </a:lnL>
                    <a:lnR>
                      <a:noFill/>
                    </a:lnR>
                    <a:lnT>
                      <a:noFill/>
                    </a:lnT>
                    <a:lnB w="6350" cap="flat" cmpd="sng" algn="ctr">
                      <a:solidFill>
                        <a:srgbClr val="000000"/>
                      </a:solidFill>
                      <a:prstDash val="solid"/>
                      <a:round/>
                      <a:headEnd type="none" w="med" len="med"/>
                      <a:tailEnd type="none" w="med" len="med"/>
                    </a:lnB>
                    <a:solidFill>
                      <a:srgbClr val="FFFFFF"/>
                    </a:solidFill>
                  </a:tcPr>
                </a:tc>
                <a:tc>
                  <a:txBody>
                    <a:bodyPr/>
                    <a:lstStyle/>
                    <a:p>
                      <a:pPr algn="r" fontAlgn="b"/>
                      <a:r>
                        <a:rPr lang="en-US" sz="1000" b="0" i="0" u="none" strike="noStrike" dirty="0">
                          <a:effectLst/>
                          <a:latin typeface="Arial" panose="020B0604020202020204" pitchFamily="34" charset="0"/>
                        </a:rPr>
                        <a:t>        (16,448,232)</a:t>
                      </a:r>
                    </a:p>
                  </a:txBody>
                  <a:tcPr marL="0" marR="0" marT="0" marB="0" anchor="b">
                    <a:lnL>
                      <a:noFill/>
                    </a:lnL>
                    <a:lnR>
                      <a:noFill/>
                    </a:lnR>
                    <a:lnT>
                      <a:noFill/>
                    </a:lnT>
                    <a:lnB w="6350" cap="flat" cmpd="sng" algn="ctr">
                      <a:solidFill>
                        <a:srgbClr val="000000"/>
                      </a:solidFill>
                      <a:prstDash val="solid"/>
                      <a:round/>
                      <a:headEnd type="none" w="med" len="med"/>
                      <a:tailEnd type="none" w="med" len="med"/>
                    </a:lnB>
                    <a:solidFill>
                      <a:srgbClr val="FFFFFF"/>
                    </a:solidFill>
                  </a:tcPr>
                </a:tc>
                <a:tc>
                  <a:txBody>
                    <a:bodyPr/>
                    <a:lstStyle/>
                    <a:p>
                      <a:pPr algn="r" fontAlgn="b"/>
                      <a:r>
                        <a:rPr lang="en-US" sz="1000" b="0" i="0" u="none" strike="noStrike">
                          <a:effectLst/>
                          <a:latin typeface="Arial" panose="020B0604020202020204" pitchFamily="34" charset="0"/>
                        </a:rPr>
                        <a:t>        (16,448,232)</a:t>
                      </a:r>
                    </a:p>
                  </a:txBody>
                  <a:tcPr marL="0" marR="0" marT="0" marB="0" anchor="b">
                    <a:lnL>
                      <a:noFill/>
                    </a:lnL>
                    <a:lnR>
                      <a:noFill/>
                    </a:lnR>
                    <a:lnT>
                      <a:noFill/>
                    </a:lnT>
                    <a:lnB w="6350" cap="flat" cmpd="sng" algn="ctr">
                      <a:solidFill>
                        <a:srgbClr val="000000"/>
                      </a:solidFill>
                      <a:prstDash val="solid"/>
                      <a:round/>
                      <a:headEnd type="none" w="med" len="med"/>
                      <a:tailEnd type="none" w="med" len="med"/>
                    </a:lnB>
                    <a:solidFill>
                      <a:srgbClr val="FFFFFF"/>
                    </a:solidFill>
                  </a:tcPr>
                </a:tc>
                <a:tc>
                  <a:txBody>
                    <a:bodyPr/>
                    <a:lstStyle/>
                    <a:p>
                      <a:pPr algn="r" fontAlgn="b"/>
                      <a:r>
                        <a:rPr lang="en-US" sz="1000" b="0" i="0" u="none" strike="noStrike">
                          <a:effectLst/>
                          <a:latin typeface="Arial" panose="020B0604020202020204" pitchFamily="34" charset="0"/>
                        </a:rPr>
                        <a:t>        (10,494,401)</a:t>
                      </a:r>
                    </a:p>
                  </a:txBody>
                  <a:tcPr marL="0" marR="0" marT="0" marB="0" anchor="b">
                    <a:lnL>
                      <a:noFill/>
                    </a:lnL>
                    <a:lnR>
                      <a:noFill/>
                    </a:lnR>
                    <a:lnT>
                      <a:noFill/>
                    </a:lnT>
                    <a:lnB w="6350" cap="flat" cmpd="sng" algn="ctr">
                      <a:solidFill>
                        <a:srgbClr val="000000"/>
                      </a:solidFill>
                      <a:prstDash val="solid"/>
                      <a:round/>
                      <a:headEnd type="none" w="med" len="med"/>
                      <a:tailEnd type="none" w="med" len="med"/>
                    </a:lnB>
                    <a:solidFill>
                      <a:srgbClr val="FFFFFF"/>
                    </a:solidFill>
                  </a:tcPr>
                </a:tc>
                <a:tc>
                  <a:txBody>
                    <a:bodyPr/>
                    <a:lstStyle/>
                    <a:p>
                      <a:pPr algn="r" fontAlgn="b"/>
                      <a:r>
                        <a:rPr lang="en-US" sz="1000" b="0" i="0" u="none" strike="noStrike" dirty="0">
                          <a:effectLst/>
                          <a:latin typeface="Arial" panose="020B0604020202020204" pitchFamily="34" charset="0"/>
                        </a:rPr>
                        <a:t>($17,126,121)</a:t>
                      </a:r>
                    </a:p>
                  </a:txBody>
                  <a:tcPr marL="0" marR="0" marT="0" marB="0" anchor="b">
                    <a:lnL>
                      <a:noFill/>
                    </a:lnL>
                    <a:lnR w="1270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3411091350"/>
                  </a:ext>
                </a:extLst>
              </a:tr>
              <a:tr h="200923">
                <a:tc>
                  <a:txBody>
                    <a:bodyPr/>
                    <a:lstStyle/>
                    <a:p>
                      <a:pPr algn="l" fontAlgn="b"/>
                      <a:r>
                        <a:rPr lang="en-US" sz="1000" b="0" i="0" u="none" strike="noStrike">
                          <a:effectLst/>
                          <a:latin typeface="Arial" panose="020B0604020202020204" pitchFamily="34" charset="0"/>
                        </a:rPr>
                        <a:t>Unassigned Fund Balance</a:t>
                      </a:r>
                    </a:p>
                  </a:txBody>
                  <a:tcPr marL="0" marR="0" marT="0" marB="0" anchor="b">
                    <a:lnL w="1270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r" fontAlgn="b"/>
                      <a:r>
                        <a:rPr lang="en-US" sz="1000" b="0" i="0" u="none" strike="noStrike">
                          <a:effectLst/>
                          <a:latin typeface="Arial" panose="020B0604020202020204" pitchFamily="34" charset="0"/>
                        </a:rPr>
                        <a:t>$55,493,552 </a:t>
                      </a:r>
                    </a:p>
                  </a:txBody>
                  <a:tcPr marL="0" marR="0" marT="0"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r" fontAlgn="b"/>
                      <a:r>
                        <a:rPr lang="en-US" sz="1000" b="0" i="0" u="none" strike="noStrike">
                          <a:effectLst/>
                          <a:latin typeface="Arial" panose="020B0604020202020204" pitchFamily="34" charset="0"/>
                        </a:rPr>
                        <a:t>$40,677,018 </a:t>
                      </a:r>
                    </a:p>
                  </a:txBody>
                  <a:tcPr marL="0" marR="0" marT="0"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r" fontAlgn="b"/>
                      <a:r>
                        <a:rPr lang="en-US" sz="1000" b="0" i="0" u="none" strike="noStrike" dirty="0">
                          <a:effectLst/>
                          <a:latin typeface="Arial" panose="020B0604020202020204" pitchFamily="34" charset="0"/>
                        </a:rPr>
                        <a:t>$64,458,813 </a:t>
                      </a:r>
                    </a:p>
                  </a:txBody>
                  <a:tcPr marL="0" marR="0" marT="0"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r" fontAlgn="b"/>
                      <a:r>
                        <a:rPr lang="en-US" sz="1000" b="0" i="0" u="none" strike="noStrike" dirty="0">
                          <a:effectLst/>
                          <a:latin typeface="Arial" panose="020B0604020202020204" pitchFamily="34" charset="0"/>
                        </a:rPr>
                        <a:t>$56,919,944 </a:t>
                      </a:r>
                    </a:p>
                  </a:txBody>
                  <a:tcPr marL="0" marR="0" marT="0"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r" fontAlgn="b"/>
                      <a:r>
                        <a:rPr lang="en-US" sz="1000" b="0" i="0" u="none" strike="noStrike" dirty="0">
                          <a:effectLst/>
                          <a:latin typeface="Arial" panose="020B0604020202020204" pitchFamily="34" charset="0"/>
                        </a:rPr>
                        <a:t>$39,793,823 </a:t>
                      </a:r>
                    </a:p>
                  </a:txBody>
                  <a:tcPr marL="0" marR="0" marT="0" marB="0" anchor="b">
                    <a:lnL>
                      <a:noFill/>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extLst>
                  <a:ext uri="{0D108BD9-81ED-4DB2-BD59-A6C34878D82A}">
                    <a16:rowId xmlns:a16="http://schemas.microsoft.com/office/drawing/2014/main" val="689350310"/>
                  </a:ext>
                </a:extLst>
              </a:tr>
              <a:tr h="200923">
                <a:tc>
                  <a:txBody>
                    <a:bodyPr/>
                    <a:lstStyle/>
                    <a:p>
                      <a:pPr algn="l" fontAlgn="b"/>
                      <a:r>
                        <a:rPr lang="en-US" sz="1000" b="0" i="0" u="none" strike="noStrike">
                          <a:effectLst/>
                          <a:latin typeface="Arial" panose="020B0604020202020204" pitchFamily="34" charset="0"/>
                        </a:rPr>
                        <a:t>% Budgeted Expenditures</a:t>
                      </a:r>
                    </a:p>
                  </a:txBody>
                  <a:tcPr marL="0" marR="0" marT="0" marB="0" anchor="b">
                    <a:lnL w="1270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a:noFill/>
                    </a:lnB>
                    <a:solidFill>
                      <a:srgbClr val="FFFFFF"/>
                    </a:solidFill>
                  </a:tcPr>
                </a:tc>
                <a:tc>
                  <a:txBody>
                    <a:bodyPr/>
                    <a:lstStyle/>
                    <a:p>
                      <a:pPr algn="r" fontAlgn="b"/>
                      <a:r>
                        <a:rPr lang="en-US" sz="1000" b="0" i="0" u="none" strike="noStrike">
                          <a:effectLst/>
                          <a:latin typeface="Arial" panose="020B0604020202020204" pitchFamily="34" charset="0"/>
                        </a:rPr>
                        <a:t>8.69%</a:t>
                      </a:r>
                    </a:p>
                  </a:txBody>
                  <a:tcPr marL="0" marR="0" marT="0" marB="0" anchor="b">
                    <a:lnL>
                      <a:noFill/>
                    </a:lnL>
                    <a:lnR>
                      <a:noFill/>
                    </a:lnR>
                    <a:lnT w="6350" cap="flat" cmpd="sng" algn="ctr">
                      <a:solidFill>
                        <a:srgbClr val="000000"/>
                      </a:solidFill>
                      <a:prstDash val="solid"/>
                      <a:round/>
                      <a:headEnd type="none" w="med" len="med"/>
                      <a:tailEnd type="none" w="med" len="med"/>
                    </a:lnT>
                    <a:lnB>
                      <a:noFill/>
                    </a:lnB>
                    <a:solidFill>
                      <a:srgbClr val="FFFFFF"/>
                    </a:solidFill>
                  </a:tcPr>
                </a:tc>
                <a:tc>
                  <a:txBody>
                    <a:bodyPr/>
                    <a:lstStyle/>
                    <a:p>
                      <a:pPr algn="r" fontAlgn="b"/>
                      <a:r>
                        <a:rPr lang="en-US" sz="1000" b="0" i="0" u="none" strike="noStrike">
                          <a:effectLst/>
                          <a:latin typeface="Arial" panose="020B0604020202020204" pitchFamily="34" charset="0"/>
                        </a:rPr>
                        <a:t>6.11%</a:t>
                      </a:r>
                    </a:p>
                  </a:txBody>
                  <a:tcPr marL="0" marR="0" marT="0" marB="0" anchor="b">
                    <a:lnL>
                      <a:noFill/>
                    </a:lnL>
                    <a:lnR>
                      <a:noFill/>
                    </a:lnR>
                    <a:lnT w="6350" cap="flat" cmpd="sng" algn="ctr">
                      <a:solidFill>
                        <a:srgbClr val="000000"/>
                      </a:solidFill>
                      <a:prstDash val="solid"/>
                      <a:round/>
                      <a:headEnd type="none" w="med" len="med"/>
                      <a:tailEnd type="none" w="med" len="med"/>
                    </a:lnT>
                    <a:lnB>
                      <a:noFill/>
                    </a:lnB>
                    <a:solidFill>
                      <a:srgbClr val="FFFFFF"/>
                    </a:solidFill>
                  </a:tcPr>
                </a:tc>
                <a:tc>
                  <a:txBody>
                    <a:bodyPr/>
                    <a:lstStyle/>
                    <a:p>
                      <a:pPr algn="r" fontAlgn="b"/>
                      <a:r>
                        <a:rPr lang="en-US" sz="1000" b="0" i="0" u="none" strike="noStrike">
                          <a:effectLst/>
                          <a:latin typeface="Arial" panose="020B0604020202020204" pitchFamily="34" charset="0"/>
                        </a:rPr>
                        <a:t>9.82%</a:t>
                      </a:r>
                    </a:p>
                  </a:txBody>
                  <a:tcPr marL="0" marR="0" marT="0" marB="0" anchor="b">
                    <a:lnL>
                      <a:noFill/>
                    </a:lnL>
                    <a:lnR>
                      <a:noFill/>
                    </a:lnR>
                    <a:lnT w="6350" cap="flat" cmpd="sng" algn="ctr">
                      <a:solidFill>
                        <a:srgbClr val="000000"/>
                      </a:solidFill>
                      <a:prstDash val="solid"/>
                      <a:round/>
                      <a:headEnd type="none" w="med" len="med"/>
                      <a:tailEnd type="none" w="med" len="med"/>
                    </a:lnT>
                    <a:lnB>
                      <a:noFill/>
                    </a:lnB>
                    <a:solidFill>
                      <a:srgbClr val="FFFFFF"/>
                    </a:solidFill>
                  </a:tcPr>
                </a:tc>
                <a:tc>
                  <a:txBody>
                    <a:bodyPr/>
                    <a:lstStyle/>
                    <a:p>
                      <a:pPr algn="r" fontAlgn="b"/>
                      <a:r>
                        <a:rPr lang="en-US" sz="1000" b="0" i="0" u="none" strike="noStrike">
                          <a:effectLst/>
                          <a:latin typeface="Arial" panose="020B0604020202020204" pitchFamily="34" charset="0"/>
                        </a:rPr>
                        <a:t>8.29%</a:t>
                      </a:r>
                    </a:p>
                  </a:txBody>
                  <a:tcPr marL="0" marR="0" marT="0" marB="0" anchor="b">
                    <a:lnL>
                      <a:noFill/>
                    </a:lnL>
                    <a:lnR>
                      <a:noFill/>
                    </a:lnR>
                    <a:lnT w="6350" cap="flat" cmpd="sng" algn="ctr">
                      <a:solidFill>
                        <a:srgbClr val="000000"/>
                      </a:solidFill>
                      <a:prstDash val="solid"/>
                      <a:round/>
                      <a:headEnd type="none" w="med" len="med"/>
                      <a:tailEnd type="none" w="med" len="med"/>
                    </a:lnT>
                    <a:lnB>
                      <a:noFill/>
                    </a:lnB>
                    <a:solidFill>
                      <a:srgbClr val="FFFFFF"/>
                    </a:solidFill>
                  </a:tcPr>
                </a:tc>
                <a:tc>
                  <a:txBody>
                    <a:bodyPr/>
                    <a:lstStyle/>
                    <a:p>
                      <a:pPr algn="r" fontAlgn="b"/>
                      <a:r>
                        <a:rPr lang="en-US" sz="1000" b="0" i="0" u="none" strike="noStrike">
                          <a:effectLst/>
                          <a:latin typeface="Arial" panose="020B0604020202020204" pitchFamily="34" charset="0"/>
                        </a:rPr>
                        <a:t>5.69%</a:t>
                      </a:r>
                    </a:p>
                  </a:txBody>
                  <a:tcPr marL="0" marR="0" marT="0" marB="0" anchor="b">
                    <a:lnL>
                      <a:noFill/>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solidFill>
                      <a:srgbClr val="FFFFFF"/>
                    </a:solidFill>
                  </a:tcPr>
                </a:tc>
                <a:extLst>
                  <a:ext uri="{0D108BD9-81ED-4DB2-BD59-A6C34878D82A}">
                    <a16:rowId xmlns:a16="http://schemas.microsoft.com/office/drawing/2014/main" val="2172830603"/>
                  </a:ext>
                </a:extLst>
              </a:tr>
              <a:tr h="200923">
                <a:tc>
                  <a:txBody>
                    <a:bodyPr/>
                    <a:lstStyle/>
                    <a:p>
                      <a:pPr algn="l" fontAlgn="b"/>
                      <a:r>
                        <a:rPr lang="en-US" sz="1000" b="0" i="0" u="none" strike="noStrike">
                          <a:effectLst/>
                          <a:latin typeface="Arial" panose="020B0604020202020204" pitchFamily="34" charset="0"/>
                        </a:rPr>
                        <a:t> </a:t>
                      </a:r>
                    </a:p>
                  </a:txBody>
                  <a:tcPr marL="0" marR="0" marT="0" marB="0" anchor="b">
                    <a:lnL w="12700" cap="flat" cmpd="sng" algn="ctr">
                      <a:solidFill>
                        <a:srgbClr val="000000"/>
                      </a:solidFill>
                      <a:prstDash val="solid"/>
                      <a:round/>
                      <a:headEnd type="none" w="med" len="med"/>
                      <a:tailEnd type="none" w="med" len="med"/>
                    </a:lnL>
                    <a:lnR>
                      <a:noFill/>
                    </a:lnR>
                    <a:lnT>
                      <a:noFill/>
                    </a:lnT>
                    <a:lnB>
                      <a:noFill/>
                    </a:lnB>
                    <a:solidFill>
                      <a:srgbClr val="FFFFFF"/>
                    </a:solidFill>
                  </a:tcPr>
                </a:tc>
                <a:tc>
                  <a:txBody>
                    <a:bodyPr/>
                    <a:lstStyle/>
                    <a:p>
                      <a:pPr algn="l" fontAlgn="b"/>
                      <a:r>
                        <a:rPr lang="en-US" sz="1000" b="0" i="0" u="none" strike="noStrike">
                          <a:effectLst/>
                          <a:latin typeface="Arial" panose="020B0604020202020204" pitchFamily="34" charset="0"/>
                        </a:rPr>
                        <a:t> </a:t>
                      </a:r>
                    </a:p>
                  </a:txBody>
                  <a:tcPr marL="0" marR="0" marT="0" marB="0" anchor="b">
                    <a:lnL>
                      <a:noFill/>
                    </a:lnL>
                    <a:lnR>
                      <a:noFill/>
                    </a:lnR>
                    <a:lnT>
                      <a:noFill/>
                    </a:lnT>
                    <a:lnB>
                      <a:noFill/>
                    </a:lnB>
                    <a:solidFill>
                      <a:srgbClr val="FFFFFF"/>
                    </a:solidFill>
                  </a:tcPr>
                </a:tc>
                <a:tc>
                  <a:txBody>
                    <a:bodyPr/>
                    <a:lstStyle/>
                    <a:p>
                      <a:pPr algn="l" fontAlgn="b"/>
                      <a:r>
                        <a:rPr lang="en-US" sz="1000" b="0" i="0" u="none" strike="noStrike">
                          <a:effectLst/>
                          <a:latin typeface="Arial" panose="020B0604020202020204" pitchFamily="34" charset="0"/>
                        </a:rPr>
                        <a:t> </a:t>
                      </a:r>
                    </a:p>
                  </a:txBody>
                  <a:tcPr marL="0" marR="0" marT="0" marB="0" anchor="b">
                    <a:lnL>
                      <a:noFill/>
                    </a:lnL>
                    <a:lnR>
                      <a:noFill/>
                    </a:lnR>
                    <a:lnT>
                      <a:noFill/>
                    </a:lnT>
                    <a:lnB>
                      <a:noFill/>
                    </a:lnB>
                    <a:solidFill>
                      <a:srgbClr val="FFFFFF"/>
                    </a:solidFill>
                  </a:tcPr>
                </a:tc>
                <a:tc>
                  <a:txBody>
                    <a:bodyPr/>
                    <a:lstStyle/>
                    <a:p>
                      <a:pPr algn="l" fontAlgn="b"/>
                      <a:r>
                        <a:rPr lang="en-US" sz="1000" b="0" i="0" u="none" strike="noStrike">
                          <a:effectLst/>
                          <a:latin typeface="Arial" panose="020B0604020202020204" pitchFamily="34" charset="0"/>
                        </a:rPr>
                        <a:t> </a:t>
                      </a:r>
                    </a:p>
                  </a:txBody>
                  <a:tcPr marL="0" marR="0" marT="0" marB="0" anchor="b">
                    <a:lnL>
                      <a:noFill/>
                    </a:lnL>
                    <a:lnR>
                      <a:noFill/>
                    </a:lnR>
                    <a:lnT>
                      <a:noFill/>
                    </a:lnT>
                    <a:lnB>
                      <a:noFill/>
                    </a:lnB>
                    <a:solidFill>
                      <a:srgbClr val="FFFFFF"/>
                    </a:solidFill>
                  </a:tcPr>
                </a:tc>
                <a:tc>
                  <a:txBody>
                    <a:bodyPr/>
                    <a:lstStyle/>
                    <a:p>
                      <a:pPr algn="l" fontAlgn="b"/>
                      <a:r>
                        <a:rPr lang="en-US" sz="1000" b="0" i="0" u="none" strike="noStrike">
                          <a:effectLst/>
                          <a:latin typeface="Arial" panose="020B0604020202020204" pitchFamily="34" charset="0"/>
                        </a:rPr>
                        <a:t> </a:t>
                      </a:r>
                    </a:p>
                  </a:txBody>
                  <a:tcPr marL="0" marR="0" marT="0" marB="0" anchor="b">
                    <a:lnL>
                      <a:noFill/>
                    </a:lnL>
                    <a:lnR>
                      <a:noFill/>
                    </a:lnR>
                    <a:lnT>
                      <a:noFill/>
                    </a:lnT>
                    <a:lnB>
                      <a:noFill/>
                    </a:lnB>
                    <a:solidFill>
                      <a:srgbClr val="FFFFFF"/>
                    </a:solidFill>
                  </a:tcPr>
                </a:tc>
                <a:tc>
                  <a:txBody>
                    <a:bodyPr/>
                    <a:lstStyle/>
                    <a:p>
                      <a:pPr algn="l" fontAlgn="b"/>
                      <a:r>
                        <a:rPr lang="en-US" sz="1000" b="0" i="0" u="none" strike="noStrike">
                          <a:effectLst/>
                          <a:latin typeface="Arial" panose="020B0604020202020204" pitchFamily="34" charset="0"/>
                        </a:rPr>
                        <a:t> </a:t>
                      </a:r>
                    </a:p>
                  </a:txBody>
                  <a:tcPr marL="0" marR="0" marT="0" marB="0" anchor="b">
                    <a:lnL>
                      <a:noFill/>
                    </a:lnL>
                    <a:lnR w="12700" cap="flat" cmpd="sng" algn="ctr">
                      <a:solidFill>
                        <a:srgbClr val="000000"/>
                      </a:solidFill>
                      <a:prstDash val="solid"/>
                      <a:round/>
                      <a:headEnd type="none" w="med" len="med"/>
                      <a:tailEnd type="none" w="med" len="med"/>
                    </a:lnR>
                    <a:lnT>
                      <a:noFill/>
                    </a:lnT>
                    <a:lnB>
                      <a:noFill/>
                    </a:lnB>
                    <a:solidFill>
                      <a:srgbClr val="FFFFFF"/>
                    </a:solidFill>
                  </a:tcPr>
                </a:tc>
                <a:extLst>
                  <a:ext uri="{0D108BD9-81ED-4DB2-BD59-A6C34878D82A}">
                    <a16:rowId xmlns:a16="http://schemas.microsoft.com/office/drawing/2014/main" val="3938276499"/>
                  </a:ext>
                </a:extLst>
              </a:tr>
              <a:tr h="200923">
                <a:tc>
                  <a:txBody>
                    <a:bodyPr/>
                    <a:lstStyle/>
                    <a:p>
                      <a:pPr algn="l" fontAlgn="b"/>
                      <a:r>
                        <a:rPr lang="en-US" sz="1000" b="0" i="0" u="none" strike="noStrike">
                          <a:effectLst/>
                          <a:latin typeface="Arial" panose="020B0604020202020204" pitchFamily="34" charset="0"/>
                        </a:rPr>
                        <a:t>Minimum Fund Balance per Board Policy #721</a:t>
                      </a:r>
                    </a:p>
                  </a:txBody>
                  <a:tcPr marL="0" marR="0" marT="0" marB="0" anchor="b">
                    <a:lnL w="12700" cap="flat" cmpd="sng" algn="ctr">
                      <a:solidFill>
                        <a:srgbClr val="000000"/>
                      </a:solidFill>
                      <a:prstDash val="solid"/>
                      <a:round/>
                      <a:headEnd type="none" w="med" len="med"/>
                      <a:tailEnd type="none" w="med" len="med"/>
                    </a:lnL>
                    <a:lnR>
                      <a:noFill/>
                    </a:lnR>
                    <a:lnT>
                      <a:noFill/>
                    </a:lnT>
                    <a:lnB>
                      <a:noFill/>
                    </a:lnB>
                    <a:solidFill>
                      <a:srgbClr val="FFFFFF"/>
                    </a:solidFill>
                  </a:tcPr>
                </a:tc>
                <a:tc>
                  <a:txBody>
                    <a:bodyPr/>
                    <a:lstStyle/>
                    <a:p>
                      <a:pPr algn="r" fontAlgn="b"/>
                      <a:r>
                        <a:rPr lang="en-US" sz="1000" b="0" i="0" u="none" strike="noStrike">
                          <a:effectLst/>
                          <a:latin typeface="Arial" panose="020B0604020202020204" pitchFamily="34" charset="0"/>
                        </a:rPr>
                        <a:t>$31,916,897 </a:t>
                      </a:r>
                    </a:p>
                  </a:txBody>
                  <a:tcPr marL="0" marR="0" marT="0" marB="0" anchor="b">
                    <a:lnL>
                      <a:noFill/>
                    </a:lnL>
                    <a:lnR>
                      <a:noFill/>
                    </a:lnR>
                    <a:lnT>
                      <a:noFill/>
                    </a:lnT>
                    <a:lnB>
                      <a:noFill/>
                    </a:lnB>
                    <a:solidFill>
                      <a:srgbClr val="FFFFFF"/>
                    </a:solidFill>
                  </a:tcPr>
                </a:tc>
                <a:tc>
                  <a:txBody>
                    <a:bodyPr/>
                    <a:lstStyle/>
                    <a:p>
                      <a:pPr algn="r" fontAlgn="b"/>
                      <a:r>
                        <a:rPr lang="en-US" sz="1000" b="0" i="0" u="none" strike="noStrike">
                          <a:effectLst/>
                          <a:latin typeface="Arial" panose="020B0604020202020204" pitchFamily="34" charset="0"/>
                        </a:rPr>
                        <a:t>$33,287,658 </a:t>
                      </a:r>
                    </a:p>
                  </a:txBody>
                  <a:tcPr marL="0" marR="0" marT="0" marB="0" anchor="b">
                    <a:lnL>
                      <a:noFill/>
                    </a:lnL>
                    <a:lnR>
                      <a:noFill/>
                    </a:lnR>
                    <a:lnT>
                      <a:noFill/>
                    </a:lnT>
                    <a:lnB>
                      <a:noFill/>
                    </a:lnB>
                    <a:solidFill>
                      <a:srgbClr val="FFFFFF"/>
                    </a:solidFill>
                  </a:tcPr>
                </a:tc>
                <a:tc>
                  <a:txBody>
                    <a:bodyPr/>
                    <a:lstStyle/>
                    <a:p>
                      <a:pPr algn="r" fontAlgn="b"/>
                      <a:r>
                        <a:rPr lang="en-US" sz="1000" b="0" i="0" u="none" strike="noStrike">
                          <a:effectLst/>
                          <a:latin typeface="Arial" panose="020B0604020202020204" pitchFamily="34" charset="0"/>
                        </a:rPr>
                        <a:t>$32,808,742 </a:t>
                      </a:r>
                    </a:p>
                  </a:txBody>
                  <a:tcPr marL="0" marR="0" marT="0" marB="0" anchor="b">
                    <a:lnL>
                      <a:noFill/>
                    </a:lnL>
                    <a:lnR>
                      <a:noFill/>
                    </a:lnR>
                    <a:lnT>
                      <a:noFill/>
                    </a:lnT>
                    <a:lnB>
                      <a:noFill/>
                    </a:lnB>
                    <a:solidFill>
                      <a:srgbClr val="FFFFFF"/>
                    </a:solidFill>
                  </a:tcPr>
                </a:tc>
                <a:tc>
                  <a:txBody>
                    <a:bodyPr/>
                    <a:lstStyle/>
                    <a:p>
                      <a:pPr algn="r" fontAlgn="b"/>
                      <a:r>
                        <a:rPr lang="en-US" sz="1000" b="0" i="0" u="none" strike="noStrike">
                          <a:effectLst/>
                          <a:latin typeface="Arial" panose="020B0604020202020204" pitchFamily="34" charset="0"/>
                        </a:rPr>
                        <a:t>$34,314,228 </a:t>
                      </a:r>
                    </a:p>
                  </a:txBody>
                  <a:tcPr marL="0" marR="0" marT="0" marB="0" anchor="b">
                    <a:lnL>
                      <a:noFill/>
                    </a:lnL>
                    <a:lnR>
                      <a:noFill/>
                    </a:lnR>
                    <a:lnT>
                      <a:noFill/>
                    </a:lnT>
                    <a:lnB>
                      <a:noFill/>
                    </a:lnB>
                    <a:solidFill>
                      <a:srgbClr val="FFFFFF"/>
                    </a:solidFill>
                  </a:tcPr>
                </a:tc>
                <a:tc>
                  <a:txBody>
                    <a:bodyPr/>
                    <a:lstStyle/>
                    <a:p>
                      <a:pPr algn="r" fontAlgn="b"/>
                      <a:r>
                        <a:rPr lang="en-US" sz="1000" b="0" i="0" u="none" strike="noStrike">
                          <a:effectLst/>
                          <a:latin typeface="Arial" panose="020B0604020202020204" pitchFamily="34" charset="0"/>
                        </a:rPr>
                        <a:t>$34,990,044 </a:t>
                      </a:r>
                    </a:p>
                  </a:txBody>
                  <a:tcPr marL="0" marR="0" marT="0" marB="0" anchor="b">
                    <a:lnL>
                      <a:noFill/>
                    </a:lnL>
                    <a:lnR w="12700" cap="flat" cmpd="sng" algn="ctr">
                      <a:solidFill>
                        <a:srgbClr val="000000"/>
                      </a:solidFill>
                      <a:prstDash val="solid"/>
                      <a:round/>
                      <a:headEnd type="none" w="med" len="med"/>
                      <a:tailEnd type="none" w="med" len="med"/>
                    </a:lnR>
                    <a:lnT>
                      <a:noFill/>
                    </a:lnT>
                    <a:lnB>
                      <a:noFill/>
                    </a:lnB>
                    <a:solidFill>
                      <a:srgbClr val="FFFFFF"/>
                    </a:solidFill>
                  </a:tcPr>
                </a:tc>
                <a:extLst>
                  <a:ext uri="{0D108BD9-81ED-4DB2-BD59-A6C34878D82A}">
                    <a16:rowId xmlns:a16="http://schemas.microsoft.com/office/drawing/2014/main" val="3034006663"/>
                  </a:ext>
                </a:extLst>
              </a:tr>
              <a:tr h="200923">
                <a:tc>
                  <a:txBody>
                    <a:bodyPr/>
                    <a:lstStyle/>
                    <a:p>
                      <a:pPr algn="l" fontAlgn="b"/>
                      <a:r>
                        <a:rPr lang="en-US" sz="1000" b="0" i="0" u="none" strike="noStrike">
                          <a:effectLst/>
                          <a:latin typeface="Arial" panose="020B0604020202020204" pitchFamily="34" charset="0"/>
                        </a:rPr>
                        <a:t> </a:t>
                      </a:r>
                    </a:p>
                  </a:txBody>
                  <a:tcPr marL="0" marR="0" marT="0" marB="0" anchor="b">
                    <a:lnL w="12700" cap="flat" cmpd="sng" algn="ctr">
                      <a:solidFill>
                        <a:srgbClr val="000000"/>
                      </a:solidFill>
                      <a:prstDash val="solid"/>
                      <a:round/>
                      <a:headEnd type="none" w="med" len="med"/>
                      <a:tailEnd type="none" w="med" len="med"/>
                    </a:lnL>
                    <a:lnR>
                      <a:noFill/>
                    </a:lnR>
                    <a:lnT>
                      <a:noFill/>
                    </a:lnT>
                    <a:lnB>
                      <a:noFill/>
                    </a:lnB>
                    <a:solidFill>
                      <a:srgbClr val="FFFFFF"/>
                    </a:solidFill>
                  </a:tcPr>
                </a:tc>
                <a:tc>
                  <a:txBody>
                    <a:bodyPr/>
                    <a:lstStyle/>
                    <a:p>
                      <a:pPr algn="l" fontAlgn="b"/>
                      <a:r>
                        <a:rPr lang="en-US" sz="1000" b="0" i="0" u="none" strike="noStrike">
                          <a:effectLst/>
                          <a:latin typeface="Arial" panose="020B0604020202020204" pitchFamily="34" charset="0"/>
                        </a:rPr>
                        <a:t> </a:t>
                      </a:r>
                    </a:p>
                  </a:txBody>
                  <a:tcPr marL="0" marR="0" marT="0" marB="0" anchor="b">
                    <a:lnL>
                      <a:noFill/>
                    </a:lnL>
                    <a:lnR>
                      <a:noFill/>
                    </a:lnR>
                    <a:lnT>
                      <a:noFill/>
                    </a:lnT>
                    <a:lnB>
                      <a:noFill/>
                    </a:lnB>
                    <a:solidFill>
                      <a:srgbClr val="FFFFFF"/>
                    </a:solidFill>
                  </a:tcPr>
                </a:tc>
                <a:tc>
                  <a:txBody>
                    <a:bodyPr/>
                    <a:lstStyle/>
                    <a:p>
                      <a:pPr algn="l" fontAlgn="b"/>
                      <a:r>
                        <a:rPr lang="en-US" sz="1000" b="0" i="0" u="none" strike="noStrike">
                          <a:effectLst/>
                          <a:latin typeface="Arial" panose="020B0604020202020204" pitchFamily="34" charset="0"/>
                        </a:rPr>
                        <a:t> </a:t>
                      </a:r>
                    </a:p>
                  </a:txBody>
                  <a:tcPr marL="0" marR="0" marT="0" marB="0" anchor="b">
                    <a:lnL>
                      <a:noFill/>
                    </a:lnL>
                    <a:lnR>
                      <a:noFill/>
                    </a:lnR>
                    <a:lnT>
                      <a:noFill/>
                    </a:lnT>
                    <a:lnB>
                      <a:noFill/>
                    </a:lnB>
                    <a:solidFill>
                      <a:srgbClr val="FFFFFF"/>
                    </a:solidFill>
                  </a:tcPr>
                </a:tc>
                <a:tc>
                  <a:txBody>
                    <a:bodyPr/>
                    <a:lstStyle/>
                    <a:p>
                      <a:pPr algn="l" fontAlgn="b"/>
                      <a:r>
                        <a:rPr lang="en-US" sz="1000" b="0" i="0" u="none" strike="noStrike">
                          <a:effectLst/>
                          <a:latin typeface="Arial" panose="020B0604020202020204" pitchFamily="34" charset="0"/>
                        </a:rPr>
                        <a:t> </a:t>
                      </a:r>
                    </a:p>
                  </a:txBody>
                  <a:tcPr marL="0" marR="0" marT="0" marB="0" anchor="b">
                    <a:lnL>
                      <a:noFill/>
                    </a:lnL>
                    <a:lnR>
                      <a:noFill/>
                    </a:lnR>
                    <a:lnT>
                      <a:noFill/>
                    </a:lnT>
                    <a:lnB>
                      <a:noFill/>
                    </a:lnB>
                    <a:solidFill>
                      <a:srgbClr val="FFFFFF"/>
                    </a:solidFill>
                  </a:tcPr>
                </a:tc>
                <a:tc>
                  <a:txBody>
                    <a:bodyPr/>
                    <a:lstStyle/>
                    <a:p>
                      <a:pPr algn="l" fontAlgn="b"/>
                      <a:r>
                        <a:rPr lang="en-US" sz="1000" b="0" i="0" u="none" strike="noStrike">
                          <a:effectLst/>
                          <a:latin typeface="Arial" panose="020B0604020202020204" pitchFamily="34" charset="0"/>
                        </a:rPr>
                        <a:t> </a:t>
                      </a:r>
                    </a:p>
                  </a:txBody>
                  <a:tcPr marL="0" marR="0" marT="0" marB="0" anchor="b">
                    <a:lnL>
                      <a:noFill/>
                    </a:lnL>
                    <a:lnR>
                      <a:noFill/>
                    </a:lnR>
                    <a:lnT>
                      <a:noFill/>
                    </a:lnT>
                    <a:lnB>
                      <a:noFill/>
                    </a:lnB>
                    <a:solidFill>
                      <a:srgbClr val="FFFFFF"/>
                    </a:solidFill>
                  </a:tcPr>
                </a:tc>
                <a:tc>
                  <a:txBody>
                    <a:bodyPr/>
                    <a:lstStyle/>
                    <a:p>
                      <a:pPr algn="l" fontAlgn="b"/>
                      <a:r>
                        <a:rPr lang="en-US" sz="1000" b="0" i="0" u="none" strike="noStrike">
                          <a:effectLst/>
                          <a:latin typeface="Arial" panose="020B0604020202020204" pitchFamily="34" charset="0"/>
                        </a:rPr>
                        <a:t> </a:t>
                      </a:r>
                    </a:p>
                  </a:txBody>
                  <a:tcPr marL="0" marR="0" marT="0" marB="0" anchor="b">
                    <a:lnL>
                      <a:noFill/>
                    </a:lnL>
                    <a:lnR w="12700" cap="flat" cmpd="sng" algn="ctr">
                      <a:solidFill>
                        <a:srgbClr val="000000"/>
                      </a:solidFill>
                      <a:prstDash val="solid"/>
                      <a:round/>
                      <a:headEnd type="none" w="med" len="med"/>
                      <a:tailEnd type="none" w="med" len="med"/>
                    </a:lnR>
                    <a:lnT>
                      <a:noFill/>
                    </a:lnT>
                    <a:lnB>
                      <a:noFill/>
                    </a:lnB>
                    <a:solidFill>
                      <a:srgbClr val="FFFFFF"/>
                    </a:solidFill>
                  </a:tcPr>
                </a:tc>
                <a:extLst>
                  <a:ext uri="{0D108BD9-81ED-4DB2-BD59-A6C34878D82A}">
                    <a16:rowId xmlns:a16="http://schemas.microsoft.com/office/drawing/2014/main" val="2720279015"/>
                  </a:ext>
                </a:extLst>
              </a:tr>
              <a:tr h="200923">
                <a:tc>
                  <a:txBody>
                    <a:bodyPr/>
                    <a:lstStyle/>
                    <a:p>
                      <a:pPr algn="l" fontAlgn="b"/>
                      <a:r>
                        <a:rPr lang="en-US" sz="1000" b="0" i="0" u="none" strike="noStrike">
                          <a:effectLst/>
                          <a:latin typeface="Arial" panose="020B0604020202020204" pitchFamily="34" charset="0"/>
                        </a:rPr>
                        <a:t>Compliance with Fund Balance Policy</a:t>
                      </a:r>
                    </a:p>
                  </a:txBody>
                  <a:tcPr marL="0" marR="0" marT="0" marB="0" anchor="b">
                    <a:lnL w="12700" cap="flat" cmpd="sng" algn="ctr">
                      <a:solidFill>
                        <a:srgbClr val="000000"/>
                      </a:solidFill>
                      <a:prstDash val="solid"/>
                      <a:round/>
                      <a:headEnd type="none" w="med" len="med"/>
                      <a:tailEnd type="none" w="med" len="med"/>
                    </a:lnL>
                    <a:lnR>
                      <a:noFill/>
                    </a:lnR>
                    <a:lnT>
                      <a:noFill/>
                    </a:lnT>
                    <a:lnB>
                      <a:noFill/>
                    </a:lnB>
                    <a:solidFill>
                      <a:srgbClr val="FFFFFF"/>
                    </a:solidFill>
                  </a:tcPr>
                </a:tc>
                <a:tc>
                  <a:txBody>
                    <a:bodyPr/>
                    <a:lstStyle/>
                    <a:p>
                      <a:pPr algn="ctr" fontAlgn="b"/>
                      <a:r>
                        <a:rPr lang="en-US" sz="1000" b="0" i="0" u="none" strike="noStrike" dirty="0">
                          <a:effectLst/>
                          <a:latin typeface="Arial" panose="020B0604020202020204" pitchFamily="34" charset="0"/>
                        </a:rPr>
                        <a:t>Yes</a:t>
                      </a:r>
                    </a:p>
                  </a:txBody>
                  <a:tcPr marL="0" marR="0" marT="0" marB="0" anchor="b">
                    <a:lnL>
                      <a:noFill/>
                    </a:lnL>
                    <a:lnR>
                      <a:noFill/>
                    </a:lnR>
                    <a:lnT>
                      <a:noFill/>
                    </a:lnT>
                    <a:lnB>
                      <a:noFill/>
                    </a:lnB>
                    <a:solidFill>
                      <a:srgbClr val="FFFFFF"/>
                    </a:solidFill>
                  </a:tcPr>
                </a:tc>
                <a:tc>
                  <a:txBody>
                    <a:bodyPr/>
                    <a:lstStyle/>
                    <a:p>
                      <a:pPr algn="ctr" fontAlgn="b"/>
                      <a:r>
                        <a:rPr lang="en-US" sz="1000" b="0" i="0" u="none" strike="noStrike">
                          <a:effectLst/>
                          <a:latin typeface="Arial" panose="020B0604020202020204" pitchFamily="34" charset="0"/>
                        </a:rPr>
                        <a:t>Yes</a:t>
                      </a:r>
                    </a:p>
                  </a:txBody>
                  <a:tcPr marL="0" marR="0" marT="0" marB="0" anchor="b">
                    <a:lnL>
                      <a:noFill/>
                    </a:lnL>
                    <a:lnR>
                      <a:noFill/>
                    </a:lnR>
                    <a:lnT>
                      <a:noFill/>
                    </a:lnT>
                    <a:lnB>
                      <a:noFill/>
                    </a:lnB>
                    <a:solidFill>
                      <a:srgbClr val="FFFFFF"/>
                    </a:solidFill>
                  </a:tcPr>
                </a:tc>
                <a:tc>
                  <a:txBody>
                    <a:bodyPr/>
                    <a:lstStyle/>
                    <a:p>
                      <a:pPr algn="ctr" fontAlgn="b"/>
                      <a:r>
                        <a:rPr lang="en-US" sz="1000" b="0" i="0" u="none" strike="noStrike">
                          <a:effectLst/>
                          <a:latin typeface="Arial" panose="020B0604020202020204" pitchFamily="34" charset="0"/>
                        </a:rPr>
                        <a:t>Yes</a:t>
                      </a:r>
                    </a:p>
                  </a:txBody>
                  <a:tcPr marL="0" marR="0" marT="0" marB="0" anchor="b">
                    <a:lnL>
                      <a:noFill/>
                    </a:lnL>
                    <a:lnR>
                      <a:noFill/>
                    </a:lnR>
                    <a:lnT>
                      <a:noFill/>
                    </a:lnT>
                    <a:lnB>
                      <a:noFill/>
                    </a:lnB>
                    <a:solidFill>
                      <a:srgbClr val="FFFFFF"/>
                    </a:solidFill>
                  </a:tcPr>
                </a:tc>
                <a:tc>
                  <a:txBody>
                    <a:bodyPr/>
                    <a:lstStyle/>
                    <a:p>
                      <a:pPr algn="ctr" fontAlgn="b"/>
                      <a:r>
                        <a:rPr lang="en-US" sz="1000" b="0" i="0" u="none" strike="noStrike">
                          <a:effectLst/>
                          <a:latin typeface="Arial" panose="020B0604020202020204" pitchFamily="34" charset="0"/>
                        </a:rPr>
                        <a:t>Yes</a:t>
                      </a:r>
                    </a:p>
                  </a:txBody>
                  <a:tcPr marL="0" marR="0" marT="0" marB="0" anchor="b">
                    <a:lnL>
                      <a:noFill/>
                    </a:lnL>
                    <a:lnR>
                      <a:noFill/>
                    </a:lnR>
                    <a:lnT>
                      <a:noFill/>
                    </a:lnT>
                    <a:lnB>
                      <a:noFill/>
                    </a:lnB>
                  </a:tcPr>
                </a:tc>
                <a:tc>
                  <a:txBody>
                    <a:bodyPr/>
                    <a:lstStyle/>
                    <a:p>
                      <a:pPr algn="ctr" fontAlgn="b"/>
                      <a:r>
                        <a:rPr lang="en-US" sz="1000" b="0" i="0" u="none" strike="noStrike" dirty="0">
                          <a:effectLst/>
                          <a:latin typeface="Arial" panose="020B0604020202020204" pitchFamily="34" charset="0"/>
                        </a:rPr>
                        <a:t>Yes</a:t>
                      </a:r>
                    </a:p>
                  </a:txBody>
                  <a:tcPr marL="0" marR="0" marT="0" marB="0" anchor="b">
                    <a:lnL>
                      <a:noFill/>
                    </a:lnL>
                    <a:lnR w="12700" cap="flat" cmpd="sng" algn="ctr">
                      <a:solidFill>
                        <a:srgbClr val="000000"/>
                      </a:solidFill>
                      <a:prstDash val="solid"/>
                      <a:round/>
                      <a:headEnd type="none" w="med" len="med"/>
                      <a:tailEnd type="none" w="med" len="med"/>
                    </a:lnR>
                    <a:lnT>
                      <a:noFill/>
                    </a:lnT>
                    <a:lnB>
                      <a:noFill/>
                    </a:lnB>
                  </a:tcPr>
                </a:tc>
                <a:extLst>
                  <a:ext uri="{0D108BD9-81ED-4DB2-BD59-A6C34878D82A}">
                    <a16:rowId xmlns:a16="http://schemas.microsoft.com/office/drawing/2014/main" val="1447950034"/>
                  </a:ext>
                </a:extLst>
              </a:tr>
              <a:tr h="200923">
                <a:tc>
                  <a:txBody>
                    <a:bodyPr/>
                    <a:lstStyle/>
                    <a:p>
                      <a:pPr algn="l" fontAlgn="b"/>
                      <a:r>
                        <a:rPr lang="en-US" sz="1000" b="0" i="0" u="none" strike="noStrike">
                          <a:effectLst/>
                          <a:latin typeface="Arial" panose="020B0604020202020204" pitchFamily="34" charset="0"/>
                        </a:rPr>
                        <a:t> </a:t>
                      </a:r>
                    </a:p>
                  </a:txBody>
                  <a:tcPr marL="0" marR="0" marT="0" marB="0" anchor="b">
                    <a:lnL w="12700" cap="flat" cmpd="sng" algn="ctr">
                      <a:solidFill>
                        <a:srgbClr val="000000"/>
                      </a:solidFill>
                      <a:prstDash val="solid"/>
                      <a:round/>
                      <a:headEnd type="none" w="med" len="med"/>
                      <a:tailEnd type="none" w="med" len="med"/>
                    </a:lnL>
                    <a:lnR>
                      <a:noFill/>
                    </a:lnR>
                    <a:lnT>
                      <a:noFill/>
                    </a:lnT>
                    <a:lnB>
                      <a:noFill/>
                    </a:lnB>
                    <a:solidFill>
                      <a:srgbClr val="FFFFFF"/>
                    </a:solidFill>
                  </a:tcPr>
                </a:tc>
                <a:tc>
                  <a:txBody>
                    <a:bodyPr/>
                    <a:lstStyle/>
                    <a:p>
                      <a:pPr algn="l" fontAlgn="b"/>
                      <a:r>
                        <a:rPr lang="en-US" sz="1000" b="0" i="0" u="none" strike="noStrike">
                          <a:effectLst/>
                          <a:latin typeface="Arial" panose="020B0604020202020204" pitchFamily="34" charset="0"/>
                        </a:rPr>
                        <a:t> </a:t>
                      </a:r>
                    </a:p>
                  </a:txBody>
                  <a:tcPr marL="0" marR="0" marT="0" marB="0" anchor="b">
                    <a:lnL>
                      <a:noFill/>
                    </a:lnL>
                    <a:lnR>
                      <a:noFill/>
                    </a:lnR>
                    <a:lnT>
                      <a:noFill/>
                    </a:lnT>
                    <a:lnB>
                      <a:noFill/>
                    </a:lnB>
                    <a:solidFill>
                      <a:srgbClr val="FFFFFF"/>
                    </a:solidFill>
                  </a:tcPr>
                </a:tc>
                <a:tc>
                  <a:txBody>
                    <a:bodyPr/>
                    <a:lstStyle/>
                    <a:p>
                      <a:pPr algn="l" fontAlgn="b"/>
                      <a:r>
                        <a:rPr lang="en-US" sz="1000" b="0" i="0" u="none" strike="noStrike" dirty="0">
                          <a:effectLst/>
                          <a:latin typeface="Arial" panose="020B0604020202020204" pitchFamily="34" charset="0"/>
                        </a:rPr>
                        <a:t> </a:t>
                      </a:r>
                    </a:p>
                  </a:txBody>
                  <a:tcPr marL="0" marR="0" marT="0" marB="0" anchor="b">
                    <a:lnL>
                      <a:noFill/>
                    </a:lnL>
                    <a:lnR>
                      <a:noFill/>
                    </a:lnR>
                    <a:lnT>
                      <a:noFill/>
                    </a:lnT>
                    <a:lnB>
                      <a:noFill/>
                    </a:lnB>
                    <a:solidFill>
                      <a:srgbClr val="FFFFFF"/>
                    </a:solidFill>
                  </a:tcPr>
                </a:tc>
                <a:tc>
                  <a:txBody>
                    <a:bodyPr/>
                    <a:lstStyle/>
                    <a:p>
                      <a:pPr algn="l" fontAlgn="b"/>
                      <a:r>
                        <a:rPr lang="en-US" sz="1000" b="0" i="0" u="none" strike="noStrike">
                          <a:effectLst/>
                          <a:latin typeface="Arial" panose="020B0604020202020204" pitchFamily="34" charset="0"/>
                        </a:rPr>
                        <a:t> </a:t>
                      </a:r>
                    </a:p>
                  </a:txBody>
                  <a:tcPr marL="0" marR="0" marT="0" marB="0" anchor="b">
                    <a:lnL>
                      <a:noFill/>
                    </a:lnL>
                    <a:lnR>
                      <a:noFill/>
                    </a:lnR>
                    <a:lnT>
                      <a:noFill/>
                    </a:lnT>
                    <a:lnB>
                      <a:noFill/>
                    </a:lnB>
                    <a:solidFill>
                      <a:srgbClr val="FFFFFF"/>
                    </a:solidFill>
                  </a:tcPr>
                </a:tc>
                <a:tc>
                  <a:txBody>
                    <a:bodyPr/>
                    <a:lstStyle/>
                    <a:p>
                      <a:pPr algn="l" fontAlgn="b"/>
                      <a:r>
                        <a:rPr lang="en-US" sz="1000" b="0" i="0" u="none" strike="noStrike" dirty="0">
                          <a:effectLst/>
                          <a:latin typeface="Arial" panose="020B0604020202020204" pitchFamily="34" charset="0"/>
                        </a:rPr>
                        <a:t> </a:t>
                      </a:r>
                    </a:p>
                  </a:txBody>
                  <a:tcPr marL="0" marR="0" marT="0" marB="0" anchor="b">
                    <a:lnL>
                      <a:noFill/>
                    </a:lnL>
                    <a:lnR>
                      <a:noFill/>
                    </a:lnR>
                    <a:lnT>
                      <a:noFill/>
                    </a:lnT>
                    <a:lnB>
                      <a:noFill/>
                    </a:lnB>
                    <a:solidFill>
                      <a:srgbClr val="FFFFFF"/>
                    </a:solidFill>
                  </a:tcPr>
                </a:tc>
                <a:tc>
                  <a:txBody>
                    <a:bodyPr/>
                    <a:lstStyle/>
                    <a:p>
                      <a:pPr algn="l" fontAlgn="b"/>
                      <a:r>
                        <a:rPr lang="en-US" sz="1000" b="0" i="0" u="none" strike="noStrike" dirty="0">
                          <a:effectLst/>
                          <a:latin typeface="Arial" panose="020B0604020202020204" pitchFamily="34" charset="0"/>
                        </a:rPr>
                        <a:t> </a:t>
                      </a:r>
                    </a:p>
                  </a:txBody>
                  <a:tcPr marL="0" marR="0" marT="0" marB="0" anchor="b">
                    <a:lnL>
                      <a:noFill/>
                    </a:lnL>
                    <a:lnR w="12700" cap="flat" cmpd="sng" algn="ctr">
                      <a:solidFill>
                        <a:srgbClr val="000000"/>
                      </a:solidFill>
                      <a:prstDash val="solid"/>
                      <a:round/>
                      <a:headEnd type="none" w="med" len="med"/>
                      <a:tailEnd type="none" w="med" len="med"/>
                    </a:lnR>
                    <a:lnT>
                      <a:noFill/>
                    </a:lnT>
                    <a:lnB>
                      <a:noFill/>
                    </a:lnB>
                    <a:solidFill>
                      <a:srgbClr val="FFFFFF"/>
                    </a:solidFill>
                  </a:tcPr>
                </a:tc>
                <a:extLst>
                  <a:ext uri="{0D108BD9-81ED-4DB2-BD59-A6C34878D82A}">
                    <a16:rowId xmlns:a16="http://schemas.microsoft.com/office/drawing/2014/main" val="2751925531"/>
                  </a:ext>
                </a:extLst>
              </a:tr>
              <a:tr h="200923">
                <a:tc>
                  <a:txBody>
                    <a:bodyPr/>
                    <a:lstStyle/>
                    <a:p>
                      <a:pPr algn="l" fontAlgn="b"/>
                      <a:r>
                        <a:rPr lang="en-US" sz="1000" b="0" i="0" u="none" strike="noStrike">
                          <a:effectLst/>
                          <a:latin typeface="Arial" panose="020B0604020202020204" pitchFamily="34" charset="0"/>
                        </a:rPr>
                        <a:t>Funds needed to comply with Fund Balance Policy</a:t>
                      </a:r>
                    </a:p>
                  </a:txBody>
                  <a:tcPr marL="0" marR="0" marT="0" marB="0" anchor="b">
                    <a:lnL w="12700" cap="flat" cmpd="sng" algn="ctr">
                      <a:solidFill>
                        <a:srgbClr val="000000"/>
                      </a:solidFill>
                      <a:prstDash val="solid"/>
                      <a:round/>
                      <a:headEnd type="none" w="med" len="med"/>
                      <a:tailEnd type="none" w="med" len="med"/>
                    </a:lnL>
                    <a:lnR>
                      <a:noFill/>
                    </a:lnR>
                    <a:lnT>
                      <a:noFill/>
                    </a:lnT>
                    <a:lnB w="12700" cap="flat" cmpd="sng" algn="ctr">
                      <a:solidFill>
                        <a:srgbClr val="000000"/>
                      </a:solidFill>
                      <a:prstDash val="solid"/>
                      <a:round/>
                      <a:headEnd type="none" w="med" len="med"/>
                      <a:tailEnd type="none" w="med" len="med"/>
                    </a:lnB>
                    <a:solidFill>
                      <a:srgbClr val="FFFFFF"/>
                    </a:solidFill>
                  </a:tcPr>
                </a:tc>
                <a:tc>
                  <a:txBody>
                    <a:bodyPr/>
                    <a:lstStyle/>
                    <a:p>
                      <a:pPr algn="r" fontAlgn="b"/>
                      <a:r>
                        <a:rPr lang="en-US" sz="1000" b="0" i="0" u="none" strike="noStrike">
                          <a:effectLst/>
                          <a:latin typeface="Arial" panose="020B0604020202020204" pitchFamily="34" charset="0"/>
                        </a:rPr>
                        <a:t>($23,576,654)</a:t>
                      </a:r>
                    </a:p>
                  </a:txBody>
                  <a:tcPr marL="0" marR="0" marT="0" marB="0" anchor="b">
                    <a:lnL>
                      <a:noFill/>
                    </a:lnL>
                    <a:lnR>
                      <a:noFill/>
                    </a:lnR>
                    <a:lnT>
                      <a:noFill/>
                    </a:lnT>
                    <a:lnB w="12700" cap="flat" cmpd="sng" algn="ctr">
                      <a:solidFill>
                        <a:srgbClr val="000000"/>
                      </a:solidFill>
                      <a:prstDash val="solid"/>
                      <a:round/>
                      <a:headEnd type="none" w="med" len="med"/>
                      <a:tailEnd type="none" w="med" len="med"/>
                    </a:lnB>
                    <a:solidFill>
                      <a:srgbClr val="FFFFFF"/>
                    </a:solidFill>
                  </a:tcPr>
                </a:tc>
                <a:tc>
                  <a:txBody>
                    <a:bodyPr/>
                    <a:lstStyle/>
                    <a:p>
                      <a:pPr algn="r" fontAlgn="b"/>
                      <a:r>
                        <a:rPr lang="en-US" sz="1000" b="0" i="0" u="none" strike="noStrike">
                          <a:effectLst/>
                          <a:latin typeface="Arial" panose="020B0604020202020204" pitchFamily="34" charset="0"/>
                        </a:rPr>
                        <a:t>($7,389,360)</a:t>
                      </a:r>
                    </a:p>
                  </a:txBody>
                  <a:tcPr marL="0" marR="0" marT="0" marB="0" anchor="b">
                    <a:lnL>
                      <a:noFill/>
                    </a:lnL>
                    <a:lnR>
                      <a:noFill/>
                    </a:lnR>
                    <a:lnT>
                      <a:noFill/>
                    </a:lnT>
                    <a:lnB w="12700" cap="flat" cmpd="sng" algn="ctr">
                      <a:solidFill>
                        <a:srgbClr val="000000"/>
                      </a:solidFill>
                      <a:prstDash val="solid"/>
                      <a:round/>
                      <a:headEnd type="none" w="med" len="med"/>
                      <a:tailEnd type="none" w="med" len="med"/>
                    </a:lnB>
                    <a:solidFill>
                      <a:srgbClr val="FFFFFF"/>
                    </a:solidFill>
                  </a:tcPr>
                </a:tc>
                <a:tc>
                  <a:txBody>
                    <a:bodyPr/>
                    <a:lstStyle/>
                    <a:p>
                      <a:pPr algn="r" fontAlgn="b"/>
                      <a:r>
                        <a:rPr lang="en-US" sz="1000" b="0" i="0" u="none" strike="noStrike">
                          <a:effectLst/>
                          <a:latin typeface="Arial" panose="020B0604020202020204" pitchFamily="34" charset="0"/>
                        </a:rPr>
                        <a:t>($31,650,071)</a:t>
                      </a:r>
                    </a:p>
                  </a:txBody>
                  <a:tcPr marL="0" marR="0" marT="0" marB="0" anchor="b">
                    <a:lnL>
                      <a:noFill/>
                    </a:lnL>
                    <a:lnR>
                      <a:noFill/>
                    </a:lnR>
                    <a:lnT>
                      <a:noFill/>
                    </a:lnT>
                    <a:lnB w="12700" cap="flat" cmpd="sng" algn="ctr">
                      <a:solidFill>
                        <a:srgbClr val="000000"/>
                      </a:solidFill>
                      <a:prstDash val="solid"/>
                      <a:round/>
                      <a:headEnd type="none" w="med" len="med"/>
                      <a:tailEnd type="none" w="med" len="med"/>
                    </a:lnB>
                    <a:solidFill>
                      <a:srgbClr val="FFFFFF"/>
                    </a:solidFill>
                  </a:tcPr>
                </a:tc>
                <a:tc>
                  <a:txBody>
                    <a:bodyPr/>
                    <a:lstStyle/>
                    <a:p>
                      <a:pPr algn="r" fontAlgn="b"/>
                      <a:r>
                        <a:rPr lang="en-US" sz="1000" b="0" i="0" u="none" strike="noStrike">
                          <a:effectLst/>
                          <a:latin typeface="Arial" panose="020B0604020202020204" pitchFamily="34" charset="0"/>
                        </a:rPr>
                        <a:t>($22,605,716)</a:t>
                      </a:r>
                    </a:p>
                  </a:txBody>
                  <a:tcPr marL="0" marR="0" marT="0" marB="0" anchor="b">
                    <a:lnL>
                      <a:noFill/>
                    </a:lnL>
                    <a:lnR>
                      <a:noFill/>
                    </a:lnR>
                    <a:lnT>
                      <a:noFill/>
                    </a:lnT>
                    <a:lnB w="12700" cap="flat" cmpd="sng" algn="ctr">
                      <a:solidFill>
                        <a:srgbClr val="000000"/>
                      </a:solidFill>
                      <a:prstDash val="solid"/>
                      <a:round/>
                      <a:headEnd type="none" w="med" len="med"/>
                      <a:tailEnd type="none" w="med" len="med"/>
                    </a:lnB>
                    <a:solidFill>
                      <a:srgbClr val="FFFFFF"/>
                    </a:solidFill>
                  </a:tcPr>
                </a:tc>
                <a:tc>
                  <a:txBody>
                    <a:bodyPr/>
                    <a:lstStyle/>
                    <a:p>
                      <a:pPr algn="r" fontAlgn="b"/>
                      <a:r>
                        <a:rPr lang="en-US" sz="1000" b="0" i="0" u="none" strike="noStrike" dirty="0">
                          <a:effectLst/>
                          <a:latin typeface="Arial" panose="020B0604020202020204" pitchFamily="34" charset="0"/>
                        </a:rPr>
                        <a:t>($4,803,779)</a:t>
                      </a:r>
                    </a:p>
                  </a:txBody>
                  <a:tcPr marL="0" marR="0" marT="0" marB="0" anchor="b">
                    <a:lnL>
                      <a:noFill/>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1897548309"/>
                  </a:ext>
                </a:extLst>
              </a:tr>
            </a:tbl>
          </a:graphicData>
        </a:graphic>
      </p:graphicFrame>
    </p:spTree>
    <p:extLst>
      <p:ext uri="{BB962C8B-B14F-4D97-AF65-F5344CB8AC3E}">
        <p14:creationId xmlns:p14="http://schemas.microsoft.com/office/powerpoint/2010/main" val="397551510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Graphical user interface&#10;&#10;Description automatically generated with low confidence"/>
          <p:cNvPicPr/>
          <p:nvPr/>
        </p:nvPicPr>
        <p:blipFill>
          <a:blip r:embed="rId2" cstate="print">
            <a:extLst>
              <a:ext uri="{28A0092B-C50C-407E-A947-70E740481C1C}">
                <a14:useLocalDpi xmlns:a14="http://schemas.microsoft.com/office/drawing/2010/main" val="0"/>
              </a:ext>
            </a:extLst>
          </a:blip>
          <a:stretch>
            <a:fillRect/>
          </a:stretch>
        </p:blipFill>
        <p:spPr>
          <a:xfrm>
            <a:off x="172387" y="112119"/>
            <a:ext cx="2703226" cy="899884"/>
          </a:xfrm>
          <a:prstGeom prst="rect">
            <a:avLst/>
          </a:prstGeom>
        </p:spPr>
      </p:pic>
      <p:pic>
        <p:nvPicPr>
          <p:cNvPr id="5" name="Picture 4"/>
          <p:cNvPicPr/>
          <p:nvPr/>
        </p:nvPicPr>
        <p:blipFill>
          <a:blip r:embed="rId3">
            <a:extLst>
              <a:ext uri="{28A0092B-C50C-407E-A947-70E740481C1C}">
                <a14:useLocalDpi xmlns:a14="http://schemas.microsoft.com/office/drawing/2010/main" val="0"/>
              </a:ext>
            </a:extLst>
          </a:blip>
          <a:stretch>
            <a:fillRect/>
          </a:stretch>
        </p:blipFill>
        <p:spPr>
          <a:xfrm>
            <a:off x="-26559" y="6419088"/>
            <a:ext cx="12191999" cy="438912"/>
          </a:xfrm>
          <a:prstGeom prst="rect">
            <a:avLst/>
          </a:prstGeom>
        </p:spPr>
      </p:pic>
      <p:pic>
        <p:nvPicPr>
          <p:cNvPr id="6" name="Picture 5"/>
          <p:cNvPicPr/>
          <p:nvPr/>
        </p:nvPicPr>
        <p:blipFill>
          <a:blip r:embed="rId3">
            <a:extLst>
              <a:ext uri="{28A0092B-C50C-407E-A947-70E740481C1C}">
                <a14:useLocalDpi xmlns:a14="http://schemas.microsoft.com/office/drawing/2010/main" val="0"/>
              </a:ext>
            </a:extLst>
          </a:blip>
          <a:stretch>
            <a:fillRect/>
          </a:stretch>
        </p:blipFill>
        <p:spPr>
          <a:xfrm rot="10800000">
            <a:off x="-1" y="1012004"/>
            <a:ext cx="12192000" cy="430682"/>
          </a:xfrm>
          <a:prstGeom prst="rect">
            <a:avLst/>
          </a:prstGeom>
        </p:spPr>
      </p:pic>
      <p:sp>
        <p:nvSpPr>
          <p:cNvPr id="3" name="Title 2"/>
          <p:cNvSpPr>
            <a:spLocks noGrp="1"/>
          </p:cNvSpPr>
          <p:nvPr>
            <p:ph type="ctrTitle"/>
          </p:nvPr>
        </p:nvSpPr>
        <p:spPr>
          <a:xfrm>
            <a:off x="2346035" y="112119"/>
            <a:ext cx="9819405" cy="957263"/>
          </a:xfrm>
        </p:spPr>
        <p:txBody>
          <a:bodyPr>
            <a:noAutofit/>
          </a:bodyPr>
          <a:lstStyle/>
          <a:p>
            <a:pPr algn="ctr"/>
            <a:r>
              <a:rPr lang="en-US" sz="3600" spc="-150" dirty="0">
                <a:latin typeface="Helvetica" charset="0"/>
                <a:ea typeface="Helvetica" charset="0"/>
                <a:cs typeface="Helvetica" charset="0"/>
              </a:rPr>
              <a:t>Proposed PPS Allocations</a:t>
            </a:r>
          </a:p>
        </p:txBody>
      </p:sp>
      <p:sp>
        <p:nvSpPr>
          <p:cNvPr id="2" name="Slide Number Placeholder 1"/>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E9A5FAA-B7F0-42B3-B57A-1A592F13DCAC}"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12</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pic>
        <p:nvPicPr>
          <p:cNvPr id="7" name="Picture 6">
            <a:extLst>
              <a:ext uri="{FF2B5EF4-FFF2-40B4-BE49-F238E27FC236}">
                <a16:creationId xmlns:a16="http://schemas.microsoft.com/office/drawing/2014/main" id="{96714ACA-C957-D3ED-FB07-0CD76BEA520D}"/>
              </a:ext>
            </a:extLst>
          </p:cNvPr>
          <p:cNvPicPr>
            <a:picLocks noChangeAspect="1"/>
          </p:cNvPicPr>
          <p:nvPr/>
        </p:nvPicPr>
        <p:blipFill>
          <a:blip r:embed="rId4"/>
          <a:stretch>
            <a:fillRect/>
          </a:stretch>
        </p:blipFill>
        <p:spPr>
          <a:xfrm>
            <a:off x="485785" y="1657433"/>
            <a:ext cx="11220428" cy="4562392"/>
          </a:xfrm>
          <a:prstGeom prst="rect">
            <a:avLst/>
          </a:prstGeom>
        </p:spPr>
      </p:pic>
    </p:spTree>
    <p:extLst>
      <p:ext uri="{BB962C8B-B14F-4D97-AF65-F5344CB8AC3E}">
        <p14:creationId xmlns:p14="http://schemas.microsoft.com/office/powerpoint/2010/main" val="136830526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Graphical user interface&#10;&#10;Description automatically generated with low confidence"/>
          <p:cNvPicPr/>
          <p:nvPr/>
        </p:nvPicPr>
        <p:blipFill>
          <a:blip r:embed="rId2" cstate="print">
            <a:extLst>
              <a:ext uri="{28A0092B-C50C-407E-A947-70E740481C1C}">
                <a14:useLocalDpi xmlns:a14="http://schemas.microsoft.com/office/drawing/2010/main" val="0"/>
              </a:ext>
            </a:extLst>
          </a:blip>
          <a:stretch>
            <a:fillRect/>
          </a:stretch>
        </p:blipFill>
        <p:spPr>
          <a:xfrm>
            <a:off x="172387" y="112119"/>
            <a:ext cx="2703226" cy="899884"/>
          </a:xfrm>
          <a:prstGeom prst="rect">
            <a:avLst/>
          </a:prstGeom>
        </p:spPr>
      </p:pic>
      <p:pic>
        <p:nvPicPr>
          <p:cNvPr id="5" name="Picture 4"/>
          <p:cNvPicPr/>
          <p:nvPr/>
        </p:nvPicPr>
        <p:blipFill>
          <a:blip r:embed="rId3">
            <a:extLst>
              <a:ext uri="{28A0092B-C50C-407E-A947-70E740481C1C}">
                <a14:useLocalDpi xmlns:a14="http://schemas.microsoft.com/office/drawing/2010/main" val="0"/>
              </a:ext>
            </a:extLst>
          </a:blip>
          <a:stretch>
            <a:fillRect/>
          </a:stretch>
        </p:blipFill>
        <p:spPr>
          <a:xfrm>
            <a:off x="1" y="6419088"/>
            <a:ext cx="12191999" cy="438912"/>
          </a:xfrm>
          <a:prstGeom prst="rect">
            <a:avLst/>
          </a:prstGeom>
        </p:spPr>
      </p:pic>
      <p:pic>
        <p:nvPicPr>
          <p:cNvPr id="6" name="Picture 5"/>
          <p:cNvPicPr/>
          <p:nvPr/>
        </p:nvPicPr>
        <p:blipFill>
          <a:blip r:embed="rId3">
            <a:extLst>
              <a:ext uri="{28A0092B-C50C-407E-A947-70E740481C1C}">
                <a14:useLocalDpi xmlns:a14="http://schemas.microsoft.com/office/drawing/2010/main" val="0"/>
              </a:ext>
            </a:extLst>
          </a:blip>
          <a:stretch>
            <a:fillRect/>
          </a:stretch>
        </p:blipFill>
        <p:spPr>
          <a:xfrm rot="10800000">
            <a:off x="-1" y="1012004"/>
            <a:ext cx="12192000" cy="430682"/>
          </a:xfrm>
          <a:prstGeom prst="rect">
            <a:avLst/>
          </a:prstGeom>
        </p:spPr>
      </p:pic>
      <p:sp>
        <p:nvSpPr>
          <p:cNvPr id="3" name="Title 2"/>
          <p:cNvSpPr>
            <a:spLocks noGrp="1"/>
          </p:cNvSpPr>
          <p:nvPr>
            <p:ph type="ctrTitle"/>
          </p:nvPr>
        </p:nvSpPr>
        <p:spPr>
          <a:xfrm>
            <a:off x="1376217" y="2707538"/>
            <a:ext cx="9819405" cy="957263"/>
          </a:xfrm>
        </p:spPr>
        <p:txBody>
          <a:bodyPr>
            <a:noAutofit/>
          </a:bodyPr>
          <a:lstStyle/>
          <a:p>
            <a:pPr algn="ctr"/>
            <a:r>
              <a:rPr lang="en-US" sz="4400" spc="-150" dirty="0">
                <a:latin typeface="Helvetica" charset="0"/>
                <a:ea typeface="Helvetica" charset="0"/>
                <a:cs typeface="Helvetica" charset="0"/>
              </a:rPr>
              <a:t>Cash and Investments</a:t>
            </a:r>
          </a:p>
        </p:txBody>
      </p:sp>
      <p:sp>
        <p:nvSpPr>
          <p:cNvPr id="2" name="Slide Number Placeholder 1"/>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E9A5FAA-B7F0-42B3-B57A-1A592F13DCAC}"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13</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54232271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Graphical user interface&#10;&#10;Description automatically generated with low confidence"/>
          <p:cNvPicPr/>
          <p:nvPr/>
        </p:nvPicPr>
        <p:blipFill>
          <a:blip r:embed="rId2" cstate="print">
            <a:extLst>
              <a:ext uri="{28A0092B-C50C-407E-A947-70E740481C1C}">
                <a14:useLocalDpi xmlns:a14="http://schemas.microsoft.com/office/drawing/2010/main" val="0"/>
              </a:ext>
            </a:extLst>
          </a:blip>
          <a:stretch>
            <a:fillRect/>
          </a:stretch>
        </p:blipFill>
        <p:spPr>
          <a:xfrm>
            <a:off x="172387" y="112119"/>
            <a:ext cx="2703226" cy="899884"/>
          </a:xfrm>
          <a:prstGeom prst="rect">
            <a:avLst/>
          </a:prstGeom>
        </p:spPr>
      </p:pic>
      <p:pic>
        <p:nvPicPr>
          <p:cNvPr id="5" name="Picture 4"/>
          <p:cNvPicPr/>
          <p:nvPr/>
        </p:nvPicPr>
        <p:blipFill>
          <a:blip r:embed="rId3">
            <a:extLst>
              <a:ext uri="{28A0092B-C50C-407E-A947-70E740481C1C}">
                <a14:useLocalDpi xmlns:a14="http://schemas.microsoft.com/office/drawing/2010/main" val="0"/>
              </a:ext>
            </a:extLst>
          </a:blip>
          <a:stretch>
            <a:fillRect/>
          </a:stretch>
        </p:blipFill>
        <p:spPr>
          <a:xfrm>
            <a:off x="1" y="6419088"/>
            <a:ext cx="12191999" cy="438912"/>
          </a:xfrm>
          <a:prstGeom prst="rect">
            <a:avLst/>
          </a:prstGeom>
        </p:spPr>
      </p:pic>
      <p:pic>
        <p:nvPicPr>
          <p:cNvPr id="6" name="Picture 5"/>
          <p:cNvPicPr/>
          <p:nvPr/>
        </p:nvPicPr>
        <p:blipFill>
          <a:blip r:embed="rId3">
            <a:extLst>
              <a:ext uri="{28A0092B-C50C-407E-A947-70E740481C1C}">
                <a14:useLocalDpi xmlns:a14="http://schemas.microsoft.com/office/drawing/2010/main" val="0"/>
              </a:ext>
            </a:extLst>
          </a:blip>
          <a:stretch>
            <a:fillRect/>
          </a:stretch>
        </p:blipFill>
        <p:spPr>
          <a:xfrm rot="10800000">
            <a:off x="-1" y="1012004"/>
            <a:ext cx="12192000" cy="430682"/>
          </a:xfrm>
          <a:prstGeom prst="rect">
            <a:avLst/>
          </a:prstGeom>
        </p:spPr>
      </p:pic>
      <p:sp>
        <p:nvSpPr>
          <p:cNvPr id="3" name="Title 2"/>
          <p:cNvSpPr>
            <a:spLocks noGrp="1"/>
          </p:cNvSpPr>
          <p:nvPr>
            <p:ph type="ctrTitle"/>
          </p:nvPr>
        </p:nvSpPr>
        <p:spPr>
          <a:xfrm>
            <a:off x="2679700" y="112119"/>
            <a:ext cx="9144000" cy="957263"/>
          </a:xfrm>
        </p:spPr>
        <p:txBody>
          <a:bodyPr>
            <a:noAutofit/>
          </a:bodyPr>
          <a:lstStyle/>
          <a:p>
            <a:pPr algn="ctr"/>
            <a:r>
              <a:rPr lang="en-US" sz="3600" spc="-150" dirty="0">
                <a:latin typeface="Helvetica" charset="0"/>
                <a:ea typeface="Helvetica" charset="0"/>
                <a:cs typeface="Helvetica" charset="0"/>
              </a:rPr>
              <a:t>Cash Balances as of April 30, 2023</a:t>
            </a:r>
          </a:p>
        </p:txBody>
      </p:sp>
      <p:sp>
        <p:nvSpPr>
          <p:cNvPr id="2" name="Slide Number Placeholder 1"/>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E9A5FAA-B7F0-42B3-B57A-1A592F13DCAC}"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14</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8" name="Content Placeholder 2">
            <a:extLst>
              <a:ext uri="{FF2B5EF4-FFF2-40B4-BE49-F238E27FC236}">
                <a16:creationId xmlns:a16="http://schemas.microsoft.com/office/drawing/2014/main" id="{1710D6DC-FA48-243D-2B6B-2CB047FD1010}"/>
              </a:ext>
            </a:extLst>
          </p:cNvPr>
          <p:cNvSpPr txBox="1">
            <a:spLocks/>
          </p:cNvSpPr>
          <p:nvPr/>
        </p:nvSpPr>
        <p:spPr>
          <a:xfrm>
            <a:off x="838200" y="1469880"/>
            <a:ext cx="10515600" cy="4855707"/>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marL="285750" marR="0" lvl="0" indent="-285750" algn="just" hangingPunct="0">
              <a:spcBef>
                <a:spcPts val="0"/>
              </a:spcBef>
              <a:spcAft>
                <a:spcPts val="0"/>
              </a:spcAft>
              <a:buFont typeface="Arial" panose="020B0604020202020204" pitchFamily="34" charset="0"/>
              <a:buChar char="•"/>
            </a:pPr>
            <a:endParaRPr lang="en-US" sz="2800" kern="1400" dirty="0">
              <a:latin typeface="Arial" panose="020B0604020202020204" pitchFamily="34" charset="0"/>
              <a:ea typeface="Times New Roman" panose="02020603050405020304" pitchFamily="18" charset="0"/>
              <a:cs typeface="Arial" panose="020B0604020202020204" pitchFamily="34" charset="0"/>
            </a:endParaRPr>
          </a:p>
          <a:p>
            <a:pPr marR="0" lvl="0" algn="just" hangingPunct="0">
              <a:spcBef>
                <a:spcPts val="0"/>
              </a:spcBef>
              <a:spcAft>
                <a:spcPts val="0"/>
              </a:spcAft>
            </a:pPr>
            <a:endParaRPr lang="en-US" sz="2800" kern="1400" dirty="0">
              <a:latin typeface="Arial" panose="020B0604020202020204" pitchFamily="34" charset="0"/>
              <a:ea typeface="Times New Roman" panose="02020603050405020304" pitchFamily="18" charset="0"/>
              <a:cs typeface="Arial" panose="020B0604020202020204" pitchFamily="34" charset="0"/>
            </a:endParaRPr>
          </a:p>
          <a:p>
            <a:pPr marR="0" lvl="0" algn="just" hangingPunct="0">
              <a:spcBef>
                <a:spcPts val="0"/>
              </a:spcBef>
              <a:spcAft>
                <a:spcPts val="0"/>
              </a:spcAft>
            </a:pPr>
            <a:r>
              <a:rPr lang="en-US" sz="2800" kern="1400" dirty="0">
                <a:latin typeface="Arial" panose="020B0604020202020204" pitchFamily="34" charset="0"/>
                <a:ea typeface="Times New Roman" panose="02020603050405020304" pitchFamily="18" charset="0"/>
                <a:cs typeface="Arial" panose="020B0604020202020204" pitchFamily="34" charset="0"/>
              </a:rPr>
              <a:t>Based on the Districts unaudited financial statements as of April 30, 2023:</a:t>
            </a:r>
          </a:p>
          <a:p>
            <a:pPr marL="742950" lvl="1" indent="-285750" algn="just" hangingPunct="0">
              <a:spcBef>
                <a:spcPts val="0"/>
              </a:spcBef>
              <a:buFont typeface="Arial" panose="020B0604020202020204" pitchFamily="34" charset="0"/>
              <a:buChar char="•"/>
            </a:pPr>
            <a:r>
              <a:rPr lang="en-US" sz="2800" kern="1400" dirty="0">
                <a:latin typeface="Arial" panose="020B0604020202020204" pitchFamily="34" charset="0"/>
                <a:ea typeface="Times New Roman" panose="02020603050405020304" pitchFamily="18" charset="0"/>
                <a:cs typeface="Arial" panose="020B0604020202020204" pitchFamily="34" charset="0"/>
              </a:rPr>
              <a:t>Total cash balance in checking accounts is $184.1 million</a:t>
            </a:r>
          </a:p>
          <a:p>
            <a:pPr marL="1200150" lvl="2" indent="-285750" algn="just" hangingPunct="0">
              <a:spcBef>
                <a:spcPts val="0"/>
              </a:spcBef>
              <a:buFont typeface="Arial" panose="020B0604020202020204" pitchFamily="34" charset="0"/>
              <a:buChar char="•"/>
            </a:pPr>
            <a:r>
              <a:rPr lang="en-US" sz="2600" kern="1400" dirty="0">
                <a:effectLst/>
                <a:latin typeface="Arial" panose="020B0604020202020204" pitchFamily="34" charset="0"/>
                <a:ea typeface="Times New Roman" panose="02020603050405020304" pitchFamily="18" charset="0"/>
                <a:cs typeface="Arial" panose="020B0604020202020204" pitchFamily="34" charset="0"/>
              </a:rPr>
              <a:t>This </a:t>
            </a:r>
            <a:r>
              <a:rPr lang="en-US" sz="2600" kern="1400" dirty="0">
                <a:latin typeface="Arial" panose="020B0604020202020204" pitchFamily="34" charset="0"/>
                <a:ea typeface="Times New Roman" panose="02020603050405020304" pitchFamily="18" charset="0"/>
                <a:cs typeface="Arial" panose="020B0604020202020204" pitchFamily="34" charset="0"/>
              </a:rPr>
              <a:t>balance is net of outstanding accounts payable check</a:t>
            </a:r>
            <a:r>
              <a:rPr lang="en-US" sz="2600" kern="1400" dirty="0">
                <a:effectLst/>
                <a:latin typeface="Arial" panose="020B0604020202020204" pitchFamily="34" charset="0"/>
                <a:ea typeface="Times New Roman" panose="02020603050405020304" pitchFamily="18" charset="0"/>
                <a:cs typeface="Arial" panose="020B0604020202020204" pitchFamily="34" charset="0"/>
              </a:rPr>
              <a:t> </a:t>
            </a:r>
          </a:p>
          <a:p>
            <a:pPr marL="742950" lvl="1" indent="-285750" algn="just" hangingPunct="0">
              <a:spcBef>
                <a:spcPts val="0"/>
              </a:spcBef>
              <a:buFont typeface="Arial" panose="020B0604020202020204" pitchFamily="34" charset="0"/>
              <a:buChar char="•"/>
            </a:pPr>
            <a:r>
              <a:rPr lang="en-US" sz="2800" kern="1400" dirty="0">
                <a:latin typeface="Arial" panose="020B0604020202020204" pitchFamily="34" charset="0"/>
                <a:ea typeface="Times New Roman" panose="02020603050405020304" pitchFamily="18" charset="0"/>
                <a:cs typeface="Arial" panose="020B0604020202020204" pitchFamily="34" charset="0"/>
              </a:rPr>
              <a:t>The current market value of investments is $91.3 million</a:t>
            </a:r>
            <a:r>
              <a:rPr lang="en-US" sz="2800" kern="1400" dirty="0">
                <a:effectLst/>
                <a:latin typeface="Arial" panose="020B0604020202020204" pitchFamily="34" charset="0"/>
                <a:ea typeface="Times New Roman" panose="02020603050405020304" pitchFamily="18" charset="0"/>
                <a:cs typeface="Arial" panose="020B0604020202020204" pitchFamily="34" charset="0"/>
              </a:rPr>
              <a:t> </a:t>
            </a:r>
          </a:p>
          <a:p>
            <a:pPr marL="742950" lvl="1" indent="-285750" algn="just" hangingPunct="0">
              <a:spcBef>
                <a:spcPts val="0"/>
              </a:spcBef>
              <a:buFont typeface="Arial" panose="020B0604020202020204" pitchFamily="34" charset="0"/>
              <a:buChar char="•"/>
            </a:pPr>
            <a:r>
              <a:rPr lang="en-US" sz="2800" kern="1400" dirty="0">
                <a:latin typeface="Arial" panose="020B0604020202020204" pitchFamily="34" charset="0"/>
                <a:ea typeface="Times New Roman" panose="02020603050405020304" pitchFamily="18" charset="0"/>
                <a:cs typeface="Arial" panose="020B0604020202020204" pitchFamily="34" charset="0"/>
              </a:rPr>
              <a:t>Total of cash and investment is $275.4 million</a:t>
            </a:r>
            <a:endParaRPr lang="en-US" sz="2800" kern="1400" dirty="0">
              <a:effectLst/>
              <a:latin typeface="Arial" panose="020B0604020202020204" pitchFamily="34" charset="0"/>
              <a:ea typeface="Times New Roman" panose="02020603050405020304" pitchFamily="18" charset="0"/>
              <a:cs typeface="Arial" panose="020B0604020202020204" pitchFamily="34" charset="0"/>
            </a:endParaRPr>
          </a:p>
        </p:txBody>
      </p:sp>
    </p:spTree>
    <p:extLst>
      <p:ext uri="{BB962C8B-B14F-4D97-AF65-F5344CB8AC3E}">
        <p14:creationId xmlns:p14="http://schemas.microsoft.com/office/powerpoint/2010/main" val="269673570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Graphical user interface&#10;&#10;Description automatically generated with low confidence"/>
          <p:cNvPicPr/>
          <p:nvPr/>
        </p:nvPicPr>
        <p:blipFill>
          <a:blip r:embed="rId2" cstate="print">
            <a:extLst>
              <a:ext uri="{28A0092B-C50C-407E-A947-70E740481C1C}">
                <a14:useLocalDpi xmlns:a14="http://schemas.microsoft.com/office/drawing/2010/main" val="0"/>
              </a:ext>
            </a:extLst>
          </a:blip>
          <a:stretch>
            <a:fillRect/>
          </a:stretch>
        </p:blipFill>
        <p:spPr>
          <a:xfrm>
            <a:off x="172387" y="112119"/>
            <a:ext cx="2703226" cy="899884"/>
          </a:xfrm>
          <a:prstGeom prst="rect">
            <a:avLst/>
          </a:prstGeom>
        </p:spPr>
      </p:pic>
      <p:pic>
        <p:nvPicPr>
          <p:cNvPr id="5" name="Picture 4"/>
          <p:cNvPicPr/>
          <p:nvPr/>
        </p:nvPicPr>
        <p:blipFill>
          <a:blip r:embed="rId3">
            <a:extLst>
              <a:ext uri="{28A0092B-C50C-407E-A947-70E740481C1C}">
                <a14:useLocalDpi xmlns:a14="http://schemas.microsoft.com/office/drawing/2010/main" val="0"/>
              </a:ext>
            </a:extLst>
          </a:blip>
          <a:stretch>
            <a:fillRect/>
          </a:stretch>
        </p:blipFill>
        <p:spPr>
          <a:xfrm>
            <a:off x="1" y="6419088"/>
            <a:ext cx="12191999" cy="438912"/>
          </a:xfrm>
          <a:prstGeom prst="rect">
            <a:avLst/>
          </a:prstGeom>
        </p:spPr>
      </p:pic>
      <p:pic>
        <p:nvPicPr>
          <p:cNvPr id="6" name="Picture 5"/>
          <p:cNvPicPr/>
          <p:nvPr/>
        </p:nvPicPr>
        <p:blipFill>
          <a:blip r:embed="rId3">
            <a:extLst>
              <a:ext uri="{28A0092B-C50C-407E-A947-70E740481C1C}">
                <a14:useLocalDpi xmlns:a14="http://schemas.microsoft.com/office/drawing/2010/main" val="0"/>
              </a:ext>
            </a:extLst>
          </a:blip>
          <a:stretch>
            <a:fillRect/>
          </a:stretch>
        </p:blipFill>
        <p:spPr>
          <a:xfrm rot="10800000">
            <a:off x="-1" y="1012004"/>
            <a:ext cx="12192000" cy="430682"/>
          </a:xfrm>
          <a:prstGeom prst="rect">
            <a:avLst/>
          </a:prstGeom>
        </p:spPr>
      </p:pic>
      <p:sp>
        <p:nvSpPr>
          <p:cNvPr id="3" name="Title 2"/>
          <p:cNvSpPr>
            <a:spLocks noGrp="1"/>
          </p:cNvSpPr>
          <p:nvPr>
            <p:ph type="ctrTitle"/>
          </p:nvPr>
        </p:nvSpPr>
        <p:spPr>
          <a:xfrm>
            <a:off x="2679700" y="112119"/>
            <a:ext cx="9144000" cy="957263"/>
          </a:xfrm>
        </p:spPr>
        <p:txBody>
          <a:bodyPr>
            <a:noAutofit/>
          </a:bodyPr>
          <a:lstStyle/>
          <a:p>
            <a:pPr algn="ctr"/>
            <a:r>
              <a:rPr lang="en-US" sz="3600" spc="-150" dirty="0">
                <a:latin typeface="Helvetica" charset="0"/>
                <a:ea typeface="Helvetica" charset="0"/>
                <a:cs typeface="Helvetica" charset="0"/>
              </a:rPr>
              <a:t>Investment Overview</a:t>
            </a:r>
          </a:p>
        </p:txBody>
      </p:sp>
      <p:sp>
        <p:nvSpPr>
          <p:cNvPr id="2" name="Slide Number Placeholder 1"/>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E9A5FAA-B7F0-42B3-B57A-1A592F13DCAC}"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15</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8" name="Content Placeholder 2">
            <a:extLst>
              <a:ext uri="{FF2B5EF4-FFF2-40B4-BE49-F238E27FC236}">
                <a16:creationId xmlns:a16="http://schemas.microsoft.com/office/drawing/2014/main" id="{1710D6DC-FA48-243D-2B6B-2CB047FD1010}"/>
              </a:ext>
            </a:extLst>
          </p:cNvPr>
          <p:cNvSpPr txBox="1">
            <a:spLocks/>
          </p:cNvSpPr>
          <p:nvPr/>
        </p:nvSpPr>
        <p:spPr>
          <a:xfrm>
            <a:off x="838200" y="1469880"/>
            <a:ext cx="10515600" cy="4855707"/>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marL="457200" indent="-457200" algn="just" hangingPunct="0">
              <a:spcBef>
                <a:spcPts val="0"/>
              </a:spcBef>
              <a:buFont typeface="Arial" panose="020B0604020202020204" pitchFamily="34" charset="0"/>
              <a:buChar char="•"/>
            </a:pPr>
            <a:r>
              <a:rPr lang="en-US" sz="3200" kern="1400" dirty="0">
                <a:latin typeface="Arial" panose="020B0604020202020204" pitchFamily="34" charset="0"/>
                <a:cs typeface="Arial" panose="020B0604020202020204" pitchFamily="34" charset="0"/>
              </a:rPr>
              <a:t>Types of investments include but are not limited to:</a:t>
            </a:r>
          </a:p>
          <a:p>
            <a:pPr marL="914400" lvl="1" indent="-457200" algn="just" hangingPunct="0">
              <a:spcBef>
                <a:spcPts val="0"/>
              </a:spcBef>
              <a:buFont typeface="Arial" panose="020B0604020202020204" pitchFamily="34" charset="0"/>
              <a:buChar char="•"/>
            </a:pPr>
            <a:r>
              <a:rPr lang="en-US" sz="2800" kern="1400" dirty="0">
                <a:latin typeface="Arial" panose="020B0604020202020204" pitchFamily="34" charset="0"/>
                <a:cs typeface="Arial" panose="020B0604020202020204" pitchFamily="34" charset="0"/>
              </a:rPr>
              <a:t>Time Money</a:t>
            </a:r>
          </a:p>
          <a:p>
            <a:pPr marL="1371600" lvl="2" indent="-457200" algn="just" hangingPunct="0">
              <a:spcBef>
                <a:spcPts val="0"/>
              </a:spcBef>
              <a:buFont typeface="Arial" panose="020B0604020202020204" pitchFamily="34" charset="0"/>
              <a:buChar char="•"/>
            </a:pPr>
            <a:r>
              <a:rPr lang="en-US" sz="2600" kern="1400" dirty="0">
                <a:latin typeface="Arial" panose="020B0604020202020204" pitchFamily="34" charset="0"/>
                <a:cs typeface="Arial" panose="020B0604020202020204" pitchFamily="34" charset="0"/>
              </a:rPr>
              <a:t>Investments that are longer than 30 days such as certificates of deposits (CDs)</a:t>
            </a:r>
          </a:p>
          <a:p>
            <a:pPr marL="914400" lvl="1" indent="-457200" algn="just" hangingPunct="0">
              <a:spcBef>
                <a:spcPts val="0"/>
              </a:spcBef>
              <a:buFont typeface="Arial" panose="020B0604020202020204" pitchFamily="34" charset="0"/>
              <a:buChar char="•"/>
            </a:pPr>
            <a:r>
              <a:rPr lang="en-US" sz="2800" kern="1400" dirty="0">
                <a:latin typeface="Arial" panose="020B0604020202020204" pitchFamily="34" charset="0"/>
                <a:cs typeface="Arial" panose="020B0604020202020204" pitchFamily="34" charset="0"/>
              </a:rPr>
              <a:t>Repurchase Money</a:t>
            </a:r>
          </a:p>
          <a:p>
            <a:pPr marL="1371600" lvl="2" indent="-457200" algn="just" hangingPunct="0">
              <a:spcBef>
                <a:spcPts val="0"/>
              </a:spcBef>
              <a:buFont typeface="Arial" panose="020B0604020202020204" pitchFamily="34" charset="0"/>
              <a:buChar char="•"/>
            </a:pPr>
            <a:r>
              <a:rPr lang="en-US" sz="2600" kern="1400" dirty="0">
                <a:latin typeface="Arial" panose="020B0604020202020204" pitchFamily="34" charset="0"/>
                <a:cs typeface="Arial" panose="020B0604020202020204" pitchFamily="34" charset="0"/>
              </a:rPr>
              <a:t>Investments that are shorter than 30 days such as pooled investment trusts and liquid asset funds including PA INVEST, PA School District Liquid Assets Fund, and PA Local Government Investment Trust</a:t>
            </a:r>
          </a:p>
          <a:p>
            <a:pPr marL="457200" indent="-457200" algn="just" hangingPunct="0">
              <a:spcBef>
                <a:spcPts val="0"/>
              </a:spcBef>
              <a:buFont typeface="Arial" panose="020B0604020202020204" pitchFamily="34" charset="0"/>
              <a:buChar char="•"/>
            </a:pPr>
            <a:r>
              <a:rPr lang="en-US" sz="3200" kern="1400" dirty="0">
                <a:effectLst/>
                <a:latin typeface="Arial" panose="020B0604020202020204" pitchFamily="34" charset="0"/>
                <a:ea typeface="Times New Roman" panose="02020603050405020304" pitchFamily="18" charset="0"/>
                <a:cs typeface="Arial" panose="020B0604020202020204" pitchFamily="34" charset="0"/>
              </a:rPr>
              <a:t>The start of 2023 market value was $90.3 million</a:t>
            </a:r>
          </a:p>
          <a:p>
            <a:pPr marL="457200" indent="-457200" algn="just" hangingPunct="0">
              <a:spcBef>
                <a:spcPts val="0"/>
              </a:spcBef>
              <a:buFont typeface="Arial" panose="020B0604020202020204" pitchFamily="34" charset="0"/>
              <a:buChar char="•"/>
            </a:pPr>
            <a:r>
              <a:rPr lang="en-US" sz="3200" kern="1400" dirty="0">
                <a:latin typeface="Arial" panose="020B0604020202020204" pitchFamily="34" charset="0"/>
                <a:ea typeface="Times New Roman" panose="02020603050405020304" pitchFamily="18" charset="0"/>
                <a:cs typeface="Arial" panose="020B0604020202020204" pitchFamily="34" charset="0"/>
              </a:rPr>
              <a:t>Current market value is over $91.3 million</a:t>
            </a:r>
          </a:p>
          <a:p>
            <a:pPr marL="457200" indent="-457200" algn="just" hangingPunct="0">
              <a:spcBef>
                <a:spcPts val="0"/>
              </a:spcBef>
              <a:buFont typeface="Arial" panose="020B0604020202020204" pitchFamily="34" charset="0"/>
              <a:buChar char="•"/>
            </a:pPr>
            <a:r>
              <a:rPr lang="en-US" sz="3200" kern="1400" dirty="0">
                <a:latin typeface="Arial" panose="020B0604020202020204" pitchFamily="34" charset="0"/>
                <a:ea typeface="Times New Roman" panose="02020603050405020304" pitchFamily="18" charset="0"/>
                <a:cs typeface="Arial" panose="020B0604020202020204" pitchFamily="34" charset="0"/>
              </a:rPr>
              <a:t>Over a $1 million in interest/dividends earned to date</a:t>
            </a:r>
          </a:p>
          <a:p>
            <a:pPr marL="457200" indent="-457200" algn="just" hangingPunct="0">
              <a:spcBef>
                <a:spcPts val="0"/>
              </a:spcBef>
              <a:buFont typeface="Arial" panose="020B0604020202020204" pitchFamily="34" charset="0"/>
              <a:buChar char="•"/>
            </a:pPr>
            <a:endParaRPr lang="en-US" sz="2800" kern="1400" dirty="0">
              <a:effectLst/>
              <a:latin typeface="Arial" panose="020B0604020202020204" pitchFamily="34" charset="0"/>
              <a:ea typeface="Times New Roman" panose="02020603050405020304" pitchFamily="18" charset="0"/>
              <a:cs typeface="Arial" panose="020B0604020202020204" pitchFamily="34" charset="0"/>
            </a:endParaRPr>
          </a:p>
        </p:txBody>
      </p:sp>
    </p:spTree>
    <p:extLst>
      <p:ext uri="{BB962C8B-B14F-4D97-AF65-F5344CB8AC3E}">
        <p14:creationId xmlns:p14="http://schemas.microsoft.com/office/powerpoint/2010/main" val="355795946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Graphical user interface&#10;&#10;Description automatically generated with low confidence"/>
          <p:cNvPicPr/>
          <p:nvPr/>
        </p:nvPicPr>
        <p:blipFill>
          <a:blip r:embed="rId2" cstate="print">
            <a:extLst>
              <a:ext uri="{28A0092B-C50C-407E-A947-70E740481C1C}">
                <a14:useLocalDpi xmlns:a14="http://schemas.microsoft.com/office/drawing/2010/main" val="0"/>
              </a:ext>
            </a:extLst>
          </a:blip>
          <a:stretch>
            <a:fillRect/>
          </a:stretch>
        </p:blipFill>
        <p:spPr>
          <a:xfrm>
            <a:off x="172387" y="112119"/>
            <a:ext cx="2703226" cy="899884"/>
          </a:xfrm>
          <a:prstGeom prst="rect">
            <a:avLst/>
          </a:prstGeom>
        </p:spPr>
      </p:pic>
      <p:pic>
        <p:nvPicPr>
          <p:cNvPr id="5" name="Picture 4"/>
          <p:cNvPicPr/>
          <p:nvPr/>
        </p:nvPicPr>
        <p:blipFill>
          <a:blip r:embed="rId3">
            <a:extLst>
              <a:ext uri="{28A0092B-C50C-407E-A947-70E740481C1C}">
                <a14:useLocalDpi xmlns:a14="http://schemas.microsoft.com/office/drawing/2010/main" val="0"/>
              </a:ext>
            </a:extLst>
          </a:blip>
          <a:stretch>
            <a:fillRect/>
          </a:stretch>
        </p:blipFill>
        <p:spPr>
          <a:xfrm>
            <a:off x="1" y="6419088"/>
            <a:ext cx="12191999" cy="438912"/>
          </a:xfrm>
          <a:prstGeom prst="rect">
            <a:avLst/>
          </a:prstGeom>
        </p:spPr>
      </p:pic>
      <p:pic>
        <p:nvPicPr>
          <p:cNvPr id="6" name="Picture 5"/>
          <p:cNvPicPr/>
          <p:nvPr/>
        </p:nvPicPr>
        <p:blipFill>
          <a:blip r:embed="rId3">
            <a:extLst>
              <a:ext uri="{28A0092B-C50C-407E-A947-70E740481C1C}">
                <a14:useLocalDpi xmlns:a14="http://schemas.microsoft.com/office/drawing/2010/main" val="0"/>
              </a:ext>
            </a:extLst>
          </a:blip>
          <a:stretch>
            <a:fillRect/>
          </a:stretch>
        </p:blipFill>
        <p:spPr>
          <a:xfrm rot="10800000">
            <a:off x="-1" y="1012004"/>
            <a:ext cx="12192000" cy="430682"/>
          </a:xfrm>
          <a:prstGeom prst="rect">
            <a:avLst/>
          </a:prstGeom>
        </p:spPr>
      </p:pic>
      <p:sp>
        <p:nvSpPr>
          <p:cNvPr id="3" name="Title 2"/>
          <p:cNvSpPr>
            <a:spLocks noGrp="1"/>
          </p:cNvSpPr>
          <p:nvPr>
            <p:ph type="ctrTitle"/>
          </p:nvPr>
        </p:nvSpPr>
        <p:spPr>
          <a:xfrm>
            <a:off x="2679700" y="112119"/>
            <a:ext cx="9144000" cy="957263"/>
          </a:xfrm>
        </p:spPr>
        <p:txBody>
          <a:bodyPr>
            <a:noAutofit/>
          </a:bodyPr>
          <a:lstStyle/>
          <a:p>
            <a:pPr algn="ctr"/>
            <a:r>
              <a:rPr lang="en-US" sz="3600" spc="-150" dirty="0">
                <a:latin typeface="Helvetica" charset="0"/>
                <a:ea typeface="Helvetica" charset="0"/>
                <a:cs typeface="Helvetica" charset="0"/>
              </a:rPr>
              <a:t>Investments Performance</a:t>
            </a:r>
          </a:p>
        </p:txBody>
      </p:sp>
      <p:sp>
        <p:nvSpPr>
          <p:cNvPr id="2" name="Slide Number Placeholder 1"/>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E9A5FAA-B7F0-42B3-B57A-1A592F13DCAC}"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16</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graphicFrame>
        <p:nvGraphicFramePr>
          <p:cNvPr id="9" name="Table 8">
            <a:extLst>
              <a:ext uri="{FF2B5EF4-FFF2-40B4-BE49-F238E27FC236}">
                <a16:creationId xmlns:a16="http://schemas.microsoft.com/office/drawing/2014/main" id="{012865B6-D6D9-8DCB-FE7C-56AC3A44604B}"/>
              </a:ext>
            </a:extLst>
          </p:cNvPr>
          <p:cNvGraphicFramePr>
            <a:graphicFrameLocks noGrp="1"/>
          </p:cNvGraphicFramePr>
          <p:nvPr>
            <p:extLst>
              <p:ext uri="{D42A27DB-BD31-4B8C-83A1-F6EECF244321}">
                <p14:modId xmlns:p14="http://schemas.microsoft.com/office/powerpoint/2010/main" val="2921599777"/>
              </p:ext>
            </p:extLst>
          </p:nvPr>
        </p:nvGraphicFramePr>
        <p:xfrm>
          <a:off x="172387" y="1505425"/>
          <a:ext cx="11802363" cy="4540362"/>
        </p:xfrm>
        <a:graphic>
          <a:graphicData uri="http://schemas.openxmlformats.org/drawingml/2006/table">
            <a:tbl>
              <a:tblPr/>
              <a:tblGrid>
                <a:gridCol w="4226106">
                  <a:extLst>
                    <a:ext uri="{9D8B030D-6E8A-4147-A177-3AD203B41FA5}">
                      <a16:colId xmlns:a16="http://schemas.microsoft.com/office/drawing/2014/main" val="3308269222"/>
                    </a:ext>
                  </a:extLst>
                </a:gridCol>
                <a:gridCol w="1490663">
                  <a:extLst>
                    <a:ext uri="{9D8B030D-6E8A-4147-A177-3AD203B41FA5}">
                      <a16:colId xmlns:a16="http://schemas.microsoft.com/office/drawing/2014/main" val="55546259"/>
                    </a:ext>
                  </a:extLst>
                </a:gridCol>
                <a:gridCol w="1598237">
                  <a:extLst>
                    <a:ext uri="{9D8B030D-6E8A-4147-A177-3AD203B41FA5}">
                      <a16:colId xmlns:a16="http://schemas.microsoft.com/office/drawing/2014/main" val="1565398730"/>
                    </a:ext>
                  </a:extLst>
                </a:gridCol>
                <a:gridCol w="1444560">
                  <a:extLst>
                    <a:ext uri="{9D8B030D-6E8A-4147-A177-3AD203B41FA5}">
                      <a16:colId xmlns:a16="http://schemas.microsoft.com/office/drawing/2014/main" val="2346520888"/>
                    </a:ext>
                  </a:extLst>
                </a:gridCol>
                <a:gridCol w="1506031">
                  <a:extLst>
                    <a:ext uri="{9D8B030D-6E8A-4147-A177-3AD203B41FA5}">
                      <a16:colId xmlns:a16="http://schemas.microsoft.com/office/drawing/2014/main" val="2217295711"/>
                    </a:ext>
                  </a:extLst>
                </a:gridCol>
                <a:gridCol w="1536766">
                  <a:extLst>
                    <a:ext uri="{9D8B030D-6E8A-4147-A177-3AD203B41FA5}">
                      <a16:colId xmlns:a16="http://schemas.microsoft.com/office/drawing/2014/main" val="1301858221"/>
                    </a:ext>
                  </a:extLst>
                </a:gridCol>
              </a:tblGrid>
              <a:tr h="674918">
                <a:tc>
                  <a:txBody>
                    <a:bodyPr/>
                    <a:lstStyle/>
                    <a:p>
                      <a:pPr algn="l" fontAlgn="b"/>
                      <a:r>
                        <a:rPr lang="en-US" sz="1200" b="1" i="0" u="none" strike="noStrike" dirty="0">
                          <a:solidFill>
                            <a:srgbClr val="000000"/>
                          </a:solidFill>
                          <a:effectLst/>
                          <a:latin typeface="Arial" panose="020B0604020202020204" pitchFamily="34" charset="0"/>
                        </a:rPr>
                        <a:t>Repurchase/Time Money Investments</a:t>
                      </a:r>
                    </a:p>
                  </a:txBody>
                  <a:tcPr marL="7620" marR="7620" marT="7620"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ctr" fontAlgn="b"/>
                      <a:r>
                        <a:rPr lang="en-US" sz="1200" b="1" i="0" u="none" strike="noStrike">
                          <a:solidFill>
                            <a:srgbClr val="000000"/>
                          </a:solidFill>
                          <a:effectLst/>
                          <a:latin typeface="Arial" panose="020B0604020202020204" pitchFamily="34" charset="0"/>
                        </a:rPr>
                        <a:t> Beginning Market Value </a:t>
                      </a:r>
                    </a:p>
                  </a:txBody>
                  <a:tcPr marL="7620" marR="7620" marT="7620"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ctr" fontAlgn="b"/>
                      <a:r>
                        <a:rPr lang="en-US" sz="1200" b="1" i="0" u="none" strike="noStrike">
                          <a:solidFill>
                            <a:srgbClr val="000000"/>
                          </a:solidFill>
                          <a:effectLst/>
                          <a:latin typeface="Arial" panose="020B0604020202020204" pitchFamily="34" charset="0"/>
                        </a:rPr>
                        <a:t> Purchases/Deposits </a:t>
                      </a:r>
                    </a:p>
                  </a:txBody>
                  <a:tcPr marL="7620" marR="7620" marT="7620"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ctr" fontAlgn="b"/>
                      <a:r>
                        <a:rPr lang="en-US" sz="1200" b="1" i="0" u="none" strike="noStrike">
                          <a:solidFill>
                            <a:srgbClr val="000000"/>
                          </a:solidFill>
                          <a:effectLst/>
                          <a:latin typeface="Arial" panose="020B0604020202020204" pitchFamily="34" charset="0"/>
                        </a:rPr>
                        <a:t> Redemption/Sales/Maturites </a:t>
                      </a:r>
                    </a:p>
                  </a:txBody>
                  <a:tcPr marL="7620" marR="7620" marT="7620"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ctr" fontAlgn="b"/>
                      <a:r>
                        <a:rPr lang="en-US" sz="1200" b="1" i="0" u="none" strike="noStrike">
                          <a:solidFill>
                            <a:srgbClr val="000000"/>
                          </a:solidFill>
                          <a:effectLst/>
                          <a:latin typeface="Arial" panose="020B0604020202020204" pitchFamily="34" charset="0"/>
                        </a:rPr>
                        <a:t> Closing Market Value </a:t>
                      </a:r>
                    </a:p>
                  </a:txBody>
                  <a:tcPr marL="7620" marR="7620" marT="7620"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ctr" fontAlgn="b"/>
                      <a:r>
                        <a:rPr lang="en-US" sz="1200" b="1" i="0" u="none" strike="noStrike">
                          <a:solidFill>
                            <a:srgbClr val="000000"/>
                          </a:solidFill>
                          <a:effectLst/>
                          <a:latin typeface="Arial" panose="020B0604020202020204" pitchFamily="34" charset="0"/>
                        </a:rPr>
                        <a:t> YTD Dividends/Income </a:t>
                      </a:r>
                    </a:p>
                  </a:txBody>
                  <a:tcPr marL="7620" marR="7620" marT="7620" marB="0" anchor="b">
                    <a:lnL>
                      <a:noFill/>
                    </a:lnL>
                    <a:lnR>
                      <a:noFill/>
                    </a:lnR>
                    <a:lnT>
                      <a:noFill/>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4196323022"/>
                  </a:ext>
                </a:extLst>
              </a:tr>
              <a:tr h="224973">
                <a:tc>
                  <a:txBody>
                    <a:bodyPr/>
                    <a:lstStyle/>
                    <a:p>
                      <a:pPr algn="l" fontAlgn="b"/>
                      <a:r>
                        <a:rPr lang="en-US" sz="1200" b="0" i="0" u="none" strike="noStrike" dirty="0">
                          <a:solidFill>
                            <a:srgbClr val="000000"/>
                          </a:solidFill>
                          <a:effectLst/>
                          <a:latin typeface="Arial" panose="020B0604020202020204" pitchFamily="34" charset="0"/>
                        </a:rPr>
                        <a:t>PA Treasurer's INVEST Program for Local Governments</a:t>
                      </a:r>
                    </a:p>
                  </a:txBody>
                  <a:tcPr marL="7620" marR="7620" marT="7620" marB="0" anchor="b">
                    <a:lnL>
                      <a:noFill/>
                    </a:lnL>
                    <a:lnR>
                      <a:noFill/>
                    </a:lnR>
                    <a:lnT w="6350" cap="flat" cmpd="sng" algn="ctr">
                      <a:solidFill>
                        <a:srgbClr val="000000"/>
                      </a:solidFill>
                      <a:prstDash val="solid"/>
                      <a:round/>
                      <a:headEnd type="none" w="med" len="med"/>
                      <a:tailEnd type="none" w="med" len="med"/>
                    </a:lnT>
                    <a:lnB>
                      <a:noFill/>
                    </a:lnB>
                  </a:tcPr>
                </a:tc>
                <a:tc>
                  <a:txBody>
                    <a:bodyPr/>
                    <a:lstStyle/>
                    <a:p>
                      <a:pPr algn="l" fontAlgn="b"/>
                      <a:r>
                        <a:rPr lang="en-US" sz="1200" b="0" i="0" u="none" strike="noStrike">
                          <a:solidFill>
                            <a:srgbClr val="000000"/>
                          </a:solidFill>
                          <a:effectLst/>
                          <a:latin typeface="Arial" panose="020B0604020202020204" pitchFamily="34" charset="0"/>
                        </a:rPr>
                        <a:t>         22,171,275.52 </a:t>
                      </a:r>
                    </a:p>
                  </a:txBody>
                  <a:tcPr marL="7620" marR="7620" marT="7620" marB="0" anchor="b">
                    <a:lnL>
                      <a:noFill/>
                    </a:lnL>
                    <a:lnR>
                      <a:noFill/>
                    </a:lnR>
                    <a:lnT w="6350" cap="flat" cmpd="sng" algn="ctr">
                      <a:solidFill>
                        <a:srgbClr val="000000"/>
                      </a:solidFill>
                      <a:prstDash val="solid"/>
                      <a:round/>
                      <a:headEnd type="none" w="med" len="med"/>
                      <a:tailEnd type="none" w="med" len="med"/>
                    </a:lnT>
                    <a:lnB>
                      <a:noFill/>
                    </a:lnB>
                  </a:tcPr>
                </a:tc>
                <a:tc>
                  <a:txBody>
                    <a:bodyPr/>
                    <a:lstStyle/>
                    <a:p>
                      <a:pPr algn="l" fontAlgn="b"/>
                      <a:r>
                        <a:rPr lang="en-US" sz="1200" b="0" i="0" u="none" strike="noStrike">
                          <a:solidFill>
                            <a:srgbClr val="000000"/>
                          </a:solidFill>
                          <a:effectLst/>
                          <a:latin typeface="Arial" panose="020B0604020202020204" pitchFamily="34" charset="0"/>
                        </a:rPr>
                        <a:t>               319,705.28 </a:t>
                      </a:r>
                    </a:p>
                  </a:txBody>
                  <a:tcPr marL="7620" marR="7620" marT="7620" marB="0" anchor="b">
                    <a:lnL>
                      <a:noFill/>
                    </a:lnL>
                    <a:lnR>
                      <a:noFill/>
                    </a:lnR>
                    <a:lnT w="6350" cap="flat" cmpd="sng" algn="ctr">
                      <a:solidFill>
                        <a:srgbClr val="000000"/>
                      </a:solidFill>
                      <a:prstDash val="solid"/>
                      <a:round/>
                      <a:headEnd type="none" w="med" len="med"/>
                      <a:tailEnd type="none" w="med" len="med"/>
                    </a:lnT>
                    <a:lnB>
                      <a:noFill/>
                    </a:lnB>
                  </a:tcPr>
                </a:tc>
                <a:tc>
                  <a:txBody>
                    <a:bodyPr/>
                    <a:lstStyle/>
                    <a:p>
                      <a:pPr algn="l" fontAlgn="b"/>
                      <a:r>
                        <a:rPr lang="en-US" sz="1200" b="0" i="0" u="none" strike="noStrike">
                          <a:solidFill>
                            <a:srgbClr val="000000"/>
                          </a:solidFill>
                          <a:effectLst/>
                          <a:latin typeface="Arial" panose="020B0604020202020204" pitchFamily="34" charset="0"/>
                        </a:rPr>
                        <a:t>                         -   </a:t>
                      </a:r>
                    </a:p>
                  </a:txBody>
                  <a:tcPr marL="7620" marR="7620" marT="7620" marB="0" anchor="b">
                    <a:lnL>
                      <a:noFill/>
                    </a:lnL>
                    <a:lnR>
                      <a:noFill/>
                    </a:lnR>
                    <a:lnT w="6350" cap="flat" cmpd="sng" algn="ctr">
                      <a:solidFill>
                        <a:srgbClr val="000000"/>
                      </a:solidFill>
                      <a:prstDash val="solid"/>
                      <a:round/>
                      <a:headEnd type="none" w="med" len="med"/>
                      <a:tailEnd type="none" w="med" len="med"/>
                    </a:lnT>
                    <a:lnB>
                      <a:noFill/>
                    </a:lnB>
                  </a:tcPr>
                </a:tc>
                <a:tc>
                  <a:txBody>
                    <a:bodyPr/>
                    <a:lstStyle/>
                    <a:p>
                      <a:pPr algn="l" fontAlgn="b"/>
                      <a:r>
                        <a:rPr lang="en-US" sz="1200" b="0" i="0" u="none" strike="noStrike">
                          <a:solidFill>
                            <a:srgbClr val="000000"/>
                          </a:solidFill>
                          <a:effectLst/>
                          <a:latin typeface="Arial" panose="020B0604020202020204" pitchFamily="34" charset="0"/>
                        </a:rPr>
                        <a:t>         22,460,980.80 </a:t>
                      </a:r>
                    </a:p>
                  </a:txBody>
                  <a:tcPr marL="7620" marR="7620" marT="7620" marB="0" anchor="b">
                    <a:lnL>
                      <a:noFill/>
                    </a:lnL>
                    <a:lnR>
                      <a:noFill/>
                    </a:lnR>
                    <a:lnT w="6350" cap="flat" cmpd="sng" algn="ctr">
                      <a:solidFill>
                        <a:srgbClr val="000000"/>
                      </a:solidFill>
                      <a:prstDash val="solid"/>
                      <a:round/>
                      <a:headEnd type="none" w="med" len="med"/>
                      <a:tailEnd type="none" w="med" len="med"/>
                    </a:lnT>
                    <a:lnB>
                      <a:noFill/>
                    </a:lnB>
                  </a:tcPr>
                </a:tc>
                <a:tc>
                  <a:txBody>
                    <a:bodyPr/>
                    <a:lstStyle/>
                    <a:p>
                      <a:pPr algn="l" fontAlgn="b"/>
                      <a:r>
                        <a:rPr lang="en-US" sz="1200" b="0" i="0" u="none" strike="noStrike">
                          <a:solidFill>
                            <a:srgbClr val="000000"/>
                          </a:solidFill>
                          <a:effectLst/>
                          <a:latin typeface="Arial" panose="020B0604020202020204" pitchFamily="34" charset="0"/>
                        </a:rPr>
                        <a:t>              331,951.33 </a:t>
                      </a:r>
                    </a:p>
                  </a:txBody>
                  <a:tcPr marL="7620" marR="7620" marT="7620" marB="0" anchor="b">
                    <a:lnL>
                      <a:noFill/>
                    </a:lnL>
                    <a:lnR>
                      <a:noFill/>
                    </a:lnR>
                    <a:lnT w="6350" cap="flat" cmpd="sng" algn="ctr">
                      <a:solidFill>
                        <a:srgbClr val="000000"/>
                      </a:solidFill>
                      <a:prstDash val="solid"/>
                      <a:round/>
                      <a:headEnd type="none" w="med" len="med"/>
                      <a:tailEnd type="none" w="med" len="med"/>
                    </a:lnT>
                    <a:lnB>
                      <a:noFill/>
                    </a:lnB>
                  </a:tcPr>
                </a:tc>
                <a:extLst>
                  <a:ext uri="{0D108BD9-81ED-4DB2-BD59-A6C34878D82A}">
                    <a16:rowId xmlns:a16="http://schemas.microsoft.com/office/drawing/2014/main" val="3719532727"/>
                  </a:ext>
                </a:extLst>
              </a:tr>
              <a:tr h="224973">
                <a:tc>
                  <a:txBody>
                    <a:bodyPr/>
                    <a:lstStyle/>
                    <a:p>
                      <a:pPr algn="l" fontAlgn="b"/>
                      <a:r>
                        <a:rPr lang="en-US" sz="1200" b="0" i="0" u="none" strike="noStrike">
                          <a:solidFill>
                            <a:srgbClr val="000000"/>
                          </a:solidFill>
                          <a:effectLst/>
                          <a:latin typeface="Arial" panose="020B0604020202020204" pitchFamily="34" charset="0"/>
                        </a:rPr>
                        <a:t>PA Local Government Investment Trust (PLGIT)*</a:t>
                      </a:r>
                    </a:p>
                  </a:txBody>
                  <a:tcPr marL="7620" marR="7620" marT="7620" marB="0" anchor="b">
                    <a:lnL>
                      <a:noFill/>
                    </a:lnL>
                    <a:lnR>
                      <a:noFill/>
                    </a:lnR>
                    <a:lnT>
                      <a:noFill/>
                    </a:lnT>
                    <a:lnB>
                      <a:noFill/>
                    </a:lnB>
                  </a:tcPr>
                </a:tc>
                <a:tc>
                  <a:txBody>
                    <a:bodyPr/>
                    <a:lstStyle/>
                    <a:p>
                      <a:pPr algn="l" fontAlgn="b"/>
                      <a:r>
                        <a:rPr lang="en-US" sz="1200" b="0" i="0" u="none" strike="noStrike">
                          <a:solidFill>
                            <a:srgbClr val="000000"/>
                          </a:solidFill>
                          <a:effectLst/>
                          <a:latin typeface="Arial" panose="020B0604020202020204" pitchFamily="34" charset="0"/>
                        </a:rPr>
                        <a:t>         13,779,100.10 </a:t>
                      </a:r>
                    </a:p>
                  </a:txBody>
                  <a:tcPr marL="7620" marR="7620" marT="7620" marB="0" anchor="b">
                    <a:lnL>
                      <a:noFill/>
                    </a:lnL>
                    <a:lnR>
                      <a:noFill/>
                    </a:lnR>
                    <a:lnT>
                      <a:noFill/>
                    </a:lnT>
                    <a:lnB>
                      <a:noFill/>
                    </a:lnB>
                  </a:tcPr>
                </a:tc>
                <a:tc>
                  <a:txBody>
                    <a:bodyPr/>
                    <a:lstStyle/>
                    <a:p>
                      <a:pPr algn="l" fontAlgn="b"/>
                      <a:r>
                        <a:rPr lang="en-US" sz="1200" b="0" i="0" u="none" strike="noStrike">
                          <a:solidFill>
                            <a:srgbClr val="000000"/>
                          </a:solidFill>
                          <a:effectLst/>
                          <a:latin typeface="Arial" panose="020B0604020202020204" pitchFamily="34" charset="0"/>
                        </a:rPr>
                        <a:t>           15,679,036.37 </a:t>
                      </a:r>
                    </a:p>
                  </a:txBody>
                  <a:tcPr marL="7620" marR="7620" marT="7620" marB="0" anchor="b">
                    <a:lnL>
                      <a:noFill/>
                    </a:lnL>
                    <a:lnR>
                      <a:noFill/>
                    </a:lnR>
                    <a:lnT>
                      <a:noFill/>
                    </a:lnT>
                    <a:lnB>
                      <a:noFill/>
                    </a:lnB>
                  </a:tcPr>
                </a:tc>
                <a:tc>
                  <a:txBody>
                    <a:bodyPr/>
                    <a:lstStyle/>
                    <a:p>
                      <a:pPr algn="l" fontAlgn="b"/>
                      <a:r>
                        <a:rPr lang="en-US" sz="1200" b="0" i="0" u="none" strike="noStrike">
                          <a:solidFill>
                            <a:srgbClr val="000000"/>
                          </a:solidFill>
                          <a:effectLst/>
                          <a:latin typeface="Arial" panose="020B0604020202020204" pitchFamily="34" charset="0"/>
                        </a:rPr>
                        <a:t>      (11,981,204.18)</a:t>
                      </a:r>
                    </a:p>
                  </a:txBody>
                  <a:tcPr marL="7620" marR="7620" marT="7620" marB="0" anchor="b">
                    <a:lnL>
                      <a:noFill/>
                    </a:lnL>
                    <a:lnR>
                      <a:noFill/>
                    </a:lnR>
                    <a:lnT>
                      <a:noFill/>
                    </a:lnT>
                    <a:lnB>
                      <a:noFill/>
                    </a:lnB>
                  </a:tcPr>
                </a:tc>
                <a:tc>
                  <a:txBody>
                    <a:bodyPr/>
                    <a:lstStyle/>
                    <a:p>
                      <a:pPr algn="l" fontAlgn="b"/>
                      <a:r>
                        <a:rPr lang="en-US" sz="1200" b="0" i="0" u="none" strike="noStrike">
                          <a:solidFill>
                            <a:srgbClr val="000000"/>
                          </a:solidFill>
                          <a:effectLst/>
                          <a:latin typeface="Arial" panose="020B0604020202020204" pitchFamily="34" charset="0"/>
                        </a:rPr>
                        <a:t>         16,931,537.03 </a:t>
                      </a:r>
                    </a:p>
                  </a:txBody>
                  <a:tcPr marL="7620" marR="7620" marT="7620" marB="0" anchor="b">
                    <a:lnL>
                      <a:noFill/>
                    </a:lnL>
                    <a:lnR>
                      <a:noFill/>
                    </a:lnR>
                    <a:lnT>
                      <a:noFill/>
                    </a:lnT>
                    <a:lnB>
                      <a:noFill/>
                    </a:lnB>
                  </a:tcPr>
                </a:tc>
                <a:tc>
                  <a:txBody>
                    <a:bodyPr/>
                    <a:lstStyle/>
                    <a:p>
                      <a:pPr algn="l" fontAlgn="b"/>
                      <a:r>
                        <a:rPr lang="en-US" sz="1200" b="0" i="0" u="none" strike="noStrike">
                          <a:solidFill>
                            <a:srgbClr val="000000"/>
                          </a:solidFill>
                          <a:effectLst/>
                          <a:latin typeface="Arial" panose="020B0604020202020204" pitchFamily="34" charset="0"/>
                        </a:rPr>
                        <a:t>              206,897.19 </a:t>
                      </a:r>
                    </a:p>
                  </a:txBody>
                  <a:tcPr marL="7620" marR="7620" marT="7620" marB="0" anchor="b">
                    <a:lnL>
                      <a:noFill/>
                    </a:lnL>
                    <a:lnR>
                      <a:noFill/>
                    </a:lnR>
                    <a:lnT>
                      <a:noFill/>
                    </a:lnT>
                    <a:lnB>
                      <a:noFill/>
                    </a:lnB>
                  </a:tcPr>
                </a:tc>
                <a:extLst>
                  <a:ext uri="{0D108BD9-81ED-4DB2-BD59-A6C34878D82A}">
                    <a16:rowId xmlns:a16="http://schemas.microsoft.com/office/drawing/2014/main" val="3366033246"/>
                  </a:ext>
                </a:extLst>
              </a:tr>
              <a:tr h="224973">
                <a:tc>
                  <a:txBody>
                    <a:bodyPr/>
                    <a:lstStyle/>
                    <a:p>
                      <a:pPr algn="l" fontAlgn="b"/>
                      <a:r>
                        <a:rPr lang="en-US" sz="1200" b="0" i="0" u="none" strike="noStrike" dirty="0">
                          <a:solidFill>
                            <a:srgbClr val="000000"/>
                          </a:solidFill>
                          <a:effectLst/>
                          <a:latin typeface="Arial" panose="020B0604020202020204" pitchFamily="34" charset="0"/>
                        </a:rPr>
                        <a:t>PLGIT Bond Funds*</a:t>
                      </a:r>
                    </a:p>
                  </a:txBody>
                  <a:tcPr marL="7620" marR="7620" marT="7620" marB="0" anchor="b">
                    <a:lnL>
                      <a:noFill/>
                    </a:lnL>
                    <a:lnR>
                      <a:noFill/>
                    </a:lnR>
                    <a:lnT>
                      <a:noFill/>
                    </a:lnT>
                    <a:lnB>
                      <a:noFill/>
                    </a:lnB>
                  </a:tcPr>
                </a:tc>
                <a:tc>
                  <a:txBody>
                    <a:bodyPr/>
                    <a:lstStyle/>
                    <a:p>
                      <a:pPr algn="l" fontAlgn="b"/>
                      <a:r>
                        <a:rPr lang="en-US" sz="1200" b="0" i="0" u="none" strike="noStrike">
                          <a:solidFill>
                            <a:srgbClr val="000000"/>
                          </a:solidFill>
                          <a:effectLst/>
                          <a:latin typeface="Arial" panose="020B0604020202020204" pitchFamily="34" charset="0"/>
                        </a:rPr>
                        <a:t>         36,150,010.17 </a:t>
                      </a:r>
                    </a:p>
                  </a:txBody>
                  <a:tcPr marL="7620" marR="7620" marT="7620" marB="0" anchor="b">
                    <a:lnL>
                      <a:noFill/>
                    </a:lnL>
                    <a:lnR>
                      <a:noFill/>
                    </a:lnR>
                    <a:lnT>
                      <a:noFill/>
                    </a:lnT>
                    <a:lnB>
                      <a:noFill/>
                    </a:lnB>
                  </a:tcPr>
                </a:tc>
                <a:tc>
                  <a:txBody>
                    <a:bodyPr/>
                    <a:lstStyle/>
                    <a:p>
                      <a:pPr algn="l" fontAlgn="b"/>
                      <a:r>
                        <a:rPr lang="en-US" sz="1200" b="0" i="0" u="none" strike="noStrike">
                          <a:solidFill>
                            <a:srgbClr val="000000"/>
                          </a:solidFill>
                          <a:effectLst/>
                          <a:latin typeface="Arial" panose="020B0604020202020204" pitchFamily="34" charset="0"/>
                        </a:rPr>
                        <a:t>               495,558.28 </a:t>
                      </a:r>
                    </a:p>
                  </a:txBody>
                  <a:tcPr marL="7620" marR="7620" marT="7620" marB="0" anchor="b">
                    <a:lnL>
                      <a:noFill/>
                    </a:lnL>
                    <a:lnR>
                      <a:noFill/>
                    </a:lnR>
                    <a:lnT>
                      <a:noFill/>
                    </a:lnT>
                    <a:lnB>
                      <a:noFill/>
                    </a:lnB>
                  </a:tcPr>
                </a:tc>
                <a:tc>
                  <a:txBody>
                    <a:bodyPr/>
                    <a:lstStyle/>
                    <a:p>
                      <a:pPr algn="l" fontAlgn="b"/>
                      <a:r>
                        <a:rPr lang="en-US" sz="1200" b="0" i="0" u="none" strike="noStrike">
                          <a:solidFill>
                            <a:srgbClr val="000000"/>
                          </a:solidFill>
                          <a:effectLst/>
                          <a:latin typeface="Arial" panose="020B0604020202020204" pitchFamily="34" charset="0"/>
                        </a:rPr>
                        <a:t>        (3,303,668.68)</a:t>
                      </a:r>
                    </a:p>
                  </a:txBody>
                  <a:tcPr marL="7620" marR="7620" marT="7620" marB="0" anchor="b">
                    <a:lnL>
                      <a:noFill/>
                    </a:lnL>
                    <a:lnR>
                      <a:noFill/>
                    </a:lnR>
                    <a:lnT>
                      <a:noFill/>
                    </a:lnT>
                    <a:lnB>
                      <a:noFill/>
                    </a:lnB>
                  </a:tcPr>
                </a:tc>
                <a:tc>
                  <a:txBody>
                    <a:bodyPr/>
                    <a:lstStyle/>
                    <a:p>
                      <a:pPr algn="l" fontAlgn="b"/>
                      <a:r>
                        <a:rPr lang="en-US" sz="1200" b="0" i="0" u="none" strike="noStrike">
                          <a:solidFill>
                            <a:srgbClr val="000000"/>
                          </a:solidFill>
                          <a:effectLst/>
                          <a:latin typeface="Arial" panose="020B0604020202020204" pitchFamily="34" charset="0"/>
                        </a:rPr>
                        <a:t>         33,881,295.03 </a:t>
                      </a:r>
                    </a:p>
                  </a:txBody>
                  <a:tcPr marL="7620" marR="7620" marT="7620" marB="0" anchor="b">
                    <a:lnL>
                      <a:noFill/>
                    </a:lnL>
                    <a:lnR>
                      <a:noFill/>
                    </a:lnR>
                    <a:lnT>
                      <a:noFill/>
                    </a:lnT>
                    <a:lnB>
                      <a:noFill/>
                    </a:lnB>
                  </a:tcPr>
                </a:tc>
                <a:tc>
                  <a:txBody>
                    <a:bodyPr/>
                    <a:lstStyle/>
                    <a:p>
                      <a:pPr algn="l" fontAlgn="b"/>
                      <a:r>
                        <a:rPr lang="en-US" sz="1200" b="0" i="0" u="none" strike="noStrike">
                          <a:solidFill>
                            <a:srgbClr val="000000"/>
                          </a:solidFill>
                          <a:effectLst/>
                          <a:latin typeface="Arial" panose="020B0604020202020204" pitchFamily="34" charset="0"/>
                        </a:rPr>
                        <a:t>              495,558.28 </a:t>
                      </a:r>
                    </a:p>
                  </a:txBody>
                  <a:tcPr marL="7620" marR="7620" marT="7620" marB="0" anchor="b">
                    <a:lnL>
                      <a:noFill/>
                    </a:lnL>
                    <a:lnR>
                      <a:noFill/>
                    </a:lnR>
                    <a:lnT>
                      <a:noFill/>
                    </a:lnT>
                    <a:lnB>
                      <a:noFill/>
                    </a:lnB>
                  </a:tcPr>
                </a:tc>
                <a:extLst>
                  <a:ext uri="{0D108BD9-81ED-4DB2-BD59-A6C34878D82A}">
                    <a16:rowId xmlns:a16="http://schemas.microsoft.com/office/drawing/2014/main" val="2954968680"/>
                  </a:ext>
                </a:extLst>
              </a:tr>
              <a:tr h="224973">
                <a:tc>
                  <a:txBody>
                    <a:bodyPr/>
                    <a:lstStyle/>
                    <a:p>
                      <a:pPr algn="l" fontAlgn="b"/>
                      <a:r>
                        <a:rPr lang="en-US" sz="1200" b="0" i="0" u="none" strike="noStrike" dirty="0">
                          <a:solidFill>
                            <a:srgbClr val="000000"/>
                          </a:solidFill>
                          <a:effectLst/>
                          <a:latin typeface="Arial" panose="020B0604020202020204" pitchFamily="34" charset="0"/>
                        </a:rPr>
                        <a:t>Federated Investors</a:t>
                      </a:r>
                    </a:p>
                  </a:txBody>
                  <a:tcPr marL="7620" marR="7620" marT="7620" marB="0" anchor="b">
                    <a:lnL>
                      <a:noFill/>
                    </a:lnL>
                    <a:lnR>
                      <a:noFill/>
                    </a:lnR>
                    <a:lnT>
                      <a:noFill/>
                    </a:lnT>
                    <a:lnB>
                      <a:noFill/>
                    </a:lnB>
                  </a:tcPr>
                </a:tc>
                <a:tc>
                  <a:txBody>
                    <a:bodyPr/>
                    <a:lstStyle/>
                    <a:p>
                      <a:pPr algn="l" fontAlgn="b"/>
                      <a:r>
                        <a:rPr lang="en-US" sz="1200" b="0" i="0" u="none" strike="noStrike">
                          <a:solidFill>
                            <a:srgbClr val="000000"/>
                          </a:solidFill>
                          <a:effectLst/>
                          <a:latin typeface="Arial" panose="020B0604020202020204" pitchFamily="34" charset="0"/>
                        </a:rPr>
                        <a:t>             257,339.90 </a:t>
                      </a:r>
                    </a:p>
                  </a:txBody>
                  <a:tcPr marL="7620" marR="7620" marT="7620" marB="0" anchor="b">
                    <a:lnL>
                      <a:noFill/>
                    </a:lnL>
                    <a:lnR>
                      <a:noFill/>
                    </a:lnR>
                    <a:lnT>
                      <a:noFill/>
                    </a:lnT>
                    <a:lnB>
                      <a:noFill/>
                    </a:lnB>
                  </a:tcPr>
                </a:tc>
                <a:tc>
                  <a:txBody>
                    <a:bodyPr/>
                    <a:lstStyle/>
                    <a:p>
                      <a:pPr algn="l" fontAlgn="b"/>
                      <a:r>
                        <a:rPr lang="en-US" sz="1200" b="0" i="0" u="none" strike="noStrike">
                          <a:solidFill>
                            <a:srgbClr val="000000"/>
                          </a:solidFill>
                          <a:effectLst/>
                          <a:latin typeface="Arial" panose="020B0604020202020204" pitchFamily="34" charset="0"/>
                        </a:rPr>
                        <a:t>                   3,750.21 </a:t>
                      </a:r>
                    </a:p>
                  </a:txBody>
                  <a:tcPr marL="7620" marR="7620" marT="7620" marB="0" anchor="b">
                    <a:lnL>
                      <a:noFill/>
                    </a:lnL>
                    <a:lnR>
                      <a:noFill/>
                    </a:lnR>
                    <a:lnT>
                      <a:noFill/>
                    </a:lnT>
                    <a:lnB>
                      <a:noFill/>
                    </a:lnB>
                  </a:tcPr>
                </a:tc>
                <a:tc>
                  <a:txBody>
                    <a:bodyPr/>
                    <a:lstStyle/>
                    <a:p>
                      <a:pPr algn="l" fontAlgn="b"/>
                      <a:r>
                        <a:rPr lang="en-US" sz="1200" b="0" i="0" u="none" strike="noStrike">
                          <a:solidFill>
                            <a:srgbClr val="000000"/>
                          </a:solidFill>
                          <a:effectLst/>
                          <a:latin typeface="Arial" panose="020B0604020202020204" pitchFamily="34" charset="0"/>
                        </a:rPr>
                        <a:t>                         -   </a:t>
                      </a:r>
                    </a:p>
                  </a:txBody>
                  <a:tcPr marL="7620" marR="7620" marT="7620" marB="0" anchor="b">
                    <a:lnL>
                      <a:noFill/>
                    </a:lnL>
                    <a:lnR>
                      <a:noFill/>
                    </a:lnR>
                    <a:lnT>
                      <a:noFill/>
                    </a:lnT>
                    <a:lnB>
                      <a:noFill/>
                    </a:lnB>
                  </a:tcPr>
                </a:tc>
                <a:tc>
                  <a:txBody>
                    <a:bodyPr/>
                    <a:lstStyle/>
                    <a:p>
                      <a:pPr algn="l" fontAlgn="b"/>
                      <a:r>
                        <a:rPr lang="en-US" sz="1200" b="0" i="0" u="none" strike="noStrike">
                          <a:solidFill>
                            <a:srgbClr val="000000"/>
                          </a:solidFill>
                          <a:effectLst/>
                          <a:latin typeface="Arial" panose="020B0604020202020204" pitchFamily="34" charset="0"/>
                        </a:rPr>
                        <a:t>             261,090.17 </a:t>
                      </a:r>
                    </a:p>
                  </a:txBody>
                  <a:tcPr marL="7620" marR="7620" marT="7620" marB="0" anchor="b">
                    <a:lnL>
                      <a:noFill/>
                    </a:lnL>
                    <a:lnR>
                      <a:noFill/>
                    </a:lnR>
                    <a:lnT>
                      <a:noFill/>
                    </a:lnT>
                    <a:lnB>
                      <a:noFill/>
                    </a:lnB>
                  </a:tcPr>
                </a:tc>
                <a:tc>
                  <a:txBody>
                    <a:bodyPr/>
                    <a:lstStyle/>
                    <a:p>
                      <a:pPr algn="l" fontAlgn="b"/>
                      <a:r>
                        <a:rPr lang="en-US" sz="1200" b="0" i="0" u="none" strike="noStrike">
                          <a:solidFill>
                            <a:srgbClr val="000000"/>
                          </a:solidFill>
                          <a:effectLst/>
                          <a:latin typeface="Arial" panose="020B0604020202020204" pitchFamily="34" charset="0"/>
                        </a:rPr>
                        <a:t>                  3,750.21 </a:t>
                      </a:r>
                    </a:p>
                  </a:txBody>
                  <a:tcPr marL="7620" marR="7620" marT="7620" marB="0" anchor="b">
                    <a:lnL>
                      <a:noFill/>
                    </a:lnL>
                    <a:lnR>
                      <a:noFill/>
                    </a:lnR>
                    <a:lnT>
                      <a:noFill/>
                    </a:lnT>
                    <a:lnB>
                      <a:noFill/>
                    </a:lnB>
                  </a:tcPr>
                </a:tc>
                <a:extLst>
                  <a:ext uri="{0D108BD9-81ED-4DB2-BD59-A6C34878D82A}">
                    <a16:rowId xmlns:a16="http://schemas.microsoft.com/office/drawing/2014/main" val="3165533909"/>
                  </a:ext>
                </a:extLst>
              </a:tr>
              <a:tr h="224973">
                <a:tc>
                  <a:txBody>
                    <a:bodyPr/>
                    <a:lstStyle/>
                    <a:p>
                      <a:pPr algn="l" fontAlgn="b"/>
                      <a:r>
                        <a:rPr lang="en-US" sz="1200" b="0" i="0" u="none" strike="noStrike" dirty="0">
                          <a:solidFill>
                            <a:srgbClr val="000000"/>
                          </a:solidFill>
                          <a:effectLst/>
                          <a:latin typeface="Arial" panose="020B0604020202020204" pitchFamily="34" charset="0"/>
                        </a:rPr>
                        <a:t>PA School District Liquid </a:t>
                      </a:r>
                      <a:r>
                        <a:rPr lang="en-US" sz="1200" b="0" i="0" u="none" strike="noStrike" dirty="0" err="1">
                          <a:solidFill>
                            <a:srgbClr val="000000"/>
                          </a:solidFill>
                          <a:effectLst/>
                          <a:latin typeface="Arial" panose="020B0604020202020204" pitchFamily="34" charset="0"/>
                        </a:rPr>
                        <a:t>Assest</a:t>
                      </a:r>
                      <a:r>
                        <a:rPr lang="en-US" sz="1200" b="0" i="0" u="none" strike="noStrike" dirty="0">
                          <a:solidFill>
                            <a:srgbClr val="000000"/>
                          </a:solidFill>
                          <a:effectLst/>
                          <a:latin typeface="Arial" panose="020B0604020202020204" pitchFamily="34" charset="0"/>
                        </a:rPr>
                        <a:t> Fund</a:t>
                      </a:r>
                    </a:p>
                  </a:txBody>
                  <a:tcPr marL="7620" marR="7620" marT="7620" marB="0" anchor="b">
                    <a:lnL>
                      <a:noFill/>
                    </a:lnL>
                    <a:lnR>
                      <a:noFill/>
                    </a:lnR>
                    <a:lnT>
                      <a:noFill/>
                    </a:lnT>
                    <a:lnB>
                      <a:noFill/>
                    </a:lnB>
                  </a:tcPr>
                </a:tc>
                <a:tc>
                  <a:txBody>
                    <a:bodyPr/>
                    <a:lstStyle/>
                    <a:p>
                      <a:pPr algn="l" fontAlgn="b"/>
                      <a:r>
                        <a:rPr lang="en-US" sz="1200" b="0" i="0" u="none" strike="noStrike">
                          <a:solidFill>
                            <a:srgbClr val="000000"/>
                          </a:solidFill>
                          <a:effectLst/>
                          <a:latin typeface="Arial" panose="020B0604020202020204" pitchFamily="34" charset="0"/>
                        </a:rPr>
                        <a:t>          6,702,533.72 </a:t>
                      </a:r>
                    </a:p>
                  </a:txBody>
                  <a:tcPr marL="7620" marR="7620" marT="7620"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b"/>
                      <a:r>
                        <a:rPr lang="en-US" sz="1200" b="0" i="0" u="none" strike="noStrike">
                          <a:solidFill>
                            <a:srgbClr val="000000"/>
                          </a:solidFill>
                          <a:effectLst/>
                          <a:latin typeface="Arial" panose="020B0604020202020204" pitchFamily="34" charset="0"/>
                        </a:rPr>
                        <a:t>                 98,611.34 </a:t>
                      </a:r>
                    </a:p>
                  </a:txBody>
                  <a:tcPr marL="7620" marR="7620" marT="7620"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b"/>
                      <a:r>
                        <a:rPr lang="en-US" sz="1200" b="0" i="0" u="none" strike="noStrike">
                          <a:solidFill>
                            <a:srgbClr val="000000"/>
                          </a:solidFill>
                          <a:effectLst/>
                          <a:latin typeface="Arial" panose="020B0604020202020204" pitchFamily="34" charset="0"/>
                        </a:rPr>
                        <a:t>                         -   </a:t>
                      </a:r>
                    </a:p>
                  </a:txBody>
                  <a:tcPr marL="7620" marR="7620" marT="7620"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b"/>
                      <a:r>
                        <a:rPr lang="en-US" sz="1200" b="0" i="0" u="none" strike="noStrike">
                          <a:solidFill>
                            <a:srgbClr val="000000"/>
                          </a:solidFill>
                          <a:effectLst/>
                          <a:latin typeface="Arial" panose="020B0604020202020204" pitchFamily="34" charset="0"/>
                        </a:rPr>
                        <a:t>           6,801,145.07 </a:t>
                      </a:r>
                    </a:p>
                  </a:txBody>
                  <a:tcPr marL="7620" marR="7620" marT="7620"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b"/>
                      <a:r>
                        <a:rPr lang="en-US" sz="1200" b="0" i="0" u="none" strike="noStrike">
                          <a:solidFill>
                            <a:srgbClr val="000000"/>
                          </a:solidFill>
                          <a:effectLst/>
                          <a:latin typeface="Arial" panose="020B0604020202020204" pitchFamily="34" charset="0"/>
                        </a:rPr>
                        <a:t>                98,611.34 </a:t>
                      </a:r>
                    </a:p>
                  </a:txBody>
                  <a:tcPr marL="7620" marR="7620" marT="7620" marB="0" anchor="b">
                    <a:lnL>
                      <a:noFill/>
                    </a:lnL>
                    <a:lnR>
                      <a:noFill/>
                    </a:lnR>
                    <a:lnT>
                      <a:noFill/>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459998676"/>
                  </a:ext>
                </a:extLst>
              </a:tr>
              <a:tr h="235199">
                <a:tc>
                  <a:txBody>
                    <a:bodyPr/>
                    <a:lstStyle/>
                    <a:p>
                      <a:pPr algn="l" fontAlgn="b"/>
                      <a:endParaRPr lang="en-US" sz="1200" b="0" i="0" u="none" strike="noStrike" dirty="0">
                        <a:solidFill>
                          <a:srgbClr val="000000"/>
                        </a:solidFill>
                        <a:effectLst/>
                        <a:latin typeface="Arial" panose="020B0604020202020204" pitchFamily="34" charset="0"/>
                      </a:endParaRPr>
                    </a:p>
                  </a:txBody>
                  <a:tcPr marL="7620" marR="7620" marT="7620" marB="0" anchor="b">
                    <a:lnL>
                      <a:noFill/>
                    </a:lnL>
                    <a:lnR>
                      <a:noFill/>
                    </a:lnR>
                    <a:lnT>
                      <a:noFill/>
                    </a:lnT>
                    <a:lnB>
                      <a:noFill/>
                    </a:lnB>
                  </a:tcPr>
                </a:tc>
                <a:tc>
                  <a:txBody>
                    <a:bodyPr/>
                    <a:lstStyle/>
                    <a:p>
                      <a:pPr algn="l" fontAlgn="b"/>
                      <a:r>
                        <a:rPr lang="en-US" sz="1200" b="1" i="0" u="none" strike="noStrike">
                          <a:solidFill>
                            <a:srgbClr val="000000"/>
                          </a:solidFill>
                          <a:effectLst/>
                          <a:latin typeface="Arial" panose="020B0604020202020204" pitchFamily="34" charset="0"/>
                        </a:rPr>
                        <a:t>         79,060,259.41 </a:t>
                      </a:r>
                    </a:p>
                  </a:txBody>
                  <a:tcPr marL="7620" marR="7620" marT="7620" marB="0" anchor="b">
                    <a:lnL>
                      <a:noFill/>
                    </a:lnL>
                    <a:lnR>
                      <a:noFill/>
                    </a:lnR>
                    <a:lnT w="6350" cap="flat" cmpd="sng"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tcPr>
                </a:tc>
                <a:tc>
                  <a:txBody>
                    <a:bodyPr/>
                    <a:lstStyle/>
                    <a:p>
                      <a:pPr algn="l" fontAlgn="b"/>
                      <a:r>
                        <a:rPr lang="en-US" sz="1200" b="1" i="0" u="none" strike="noStrike">
                          <a:solidFill>
                            <a:srgbClr val="000000"/>
                          </a:solidFill>
                          <a:effectLst/>
                          <a:latin typeface="Arial" panose="020B0604020202020204" pitchFamily="34" charset="0"/>
                        </a:rPr>
                        <a:t>           16,596,661.48 </a:t>
                      </a:r>
                    </a:p>
                  </a:txBody>
                  <a:tcPr marL="7620" marR="7620" marT="7620" marB="0" anchor="b">
                    <a:lnL>
                      <a:noFill/>
                    </a:lnL>
                    <a:lnR>
                      <a:noFill/>
                    </a:lnR>
                    <a:lnT w="6350" cap="flat" cmpd="sng"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tcPr>
                </a:tc>
                <a:tc>
                  <a:txBody>
                    <a:bodyPr/>
                    <a:lstStyle/>
                    <a:p>
                      <a:pPr algn="l" fontAlgn="b"/>
                      <a:r>
                        <a:rPr lang="en-US" sz="1200" b="1" i="0" u="none" strike="noStrike">
                          <a:solidFill>
                            <a:srgbClr val="000000"/>
                          </a:solidFill>
                          <a:effectLst/>
                          <a:latin typeface="Arial" panose="020B0604020202020204" pitchFamily="34" charset="0"/>
                        </a:rPr>
                        <a:t>      (15,284,872.86)</a:t>
                      </a:r>
                    </a:p>
                  </a:txBody>
                  <a:tcPr marL="7620" marR="7620" marT="7620" marB="0" anchor="b">
                    <a:lnL>
                      <a:noFill/>
                    </a:lnL>
                    <a:lnR>
                      <a:noFill/>
                    </a:lnR>
                    <a:lnT w="6350" cap="flat" cmpd="sng"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tcPr>
                </a:tc>
                <a:tc>
                  <a:txBody>
                    <a:bodyPr/>
                    <a:lstStyle/>
                    <a:p>
                      <a:pPr algn="l" fontAlgn="b"/>
                      <a:r>
                        <a:rPr lang="en-US" sz="1200" b="1" i="0" u="none" strike="noStrike">
                          <a:solidFill>
                            <a:srgbClr val="000000"/>
                          </a:solidFill>
                          <a:effectLst/>
                          <a:latin typeface="Arial" panose="020B0604020202020204" pitchFamily="34" charset="0"/>
                        </a:rPr>
                        <a:t>         80,336,048.10 </a:t>
                      </a:r>
                    </a:p>
                  </a:txBody>
                  <a:tcPr marL="7620" marR="7620" marT="7620" marB="0" anchor="b">
                    <a:lnL>
                      <a:noFill/>
                    </a:lnL>
                    <a:lnR>
                      <a:noFill/>
                    </a:lnR>
                    <a:lnT w="6350" cap="flat" cmpd="sng"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tcPr>
                </a:tc>
                <a:tc>
                  <a:txBody>
                    <a:bodyPr/>
                    <a:lstStyle/>
                    <a:p>
                      <a:pPr algn="l" fontAlgn="b"/>
                      <a:r>
                        <a:rPr lang="en-US" sz="1200" b="1" i="0" u="none" strike="noStrike">
                          <a:solidFill>
                            <a:srgbClr val="000000"/>
                          </a:solidFill>
                          <a:effectLst/>
                          <a:latin typeface="Arial" panose="020B0604020202020204" pitchFamily="34" charset="0"/>
                        </a:rPr>
                        <a:t>           1,136,768.35 </a:t>
                      </a:r>
                    </a:p>
                  </a:txBody>
                  <a:tcPr marL="7620" marR="7620" marT="7620" marB="0" anchor="b">
                    <a:lnL>
                      <a:noFill/>
                    </a:lnL>
                    <a:lnR>
                      <a:noFill/>
                    </a:lnR>
                    <a:lnT w="6350" cap="flat" cmpd="sng"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tcPr>
                </a:tc>
                <a:extLst>
                  <a:ext uri="{0D108BD9-81ED-4DB2-BD59-A6C34878D82A}">
                    <a16:rowId xmlns:a16="http://schemas.microsoft.com/office/drawing/2014/main" val="3314129385"/>
                  </a:ext>
                </a:extLst>
              </a:tr>
              <a:tr h="235199">
                <a:tc>
                  <a:txBody>
                    <a:bodyPr/>
                    <a:lstStyle/>
                    <a:p>
                      <a:pPr algn="l" fontAlgn="b"/>
                      <a:endParaRPr lang="en-US" sz="1200" b="0" i="0" u="none" strike="noStrike">
                        <a:solidFill>
                          <a:srgbClr val="000000"/>
                        </a:solidFill>
                        <a:effectLst/>
                        <a:latin typeface="Arial" panose="020B0604020202020204" pitchFamily="34" charset="0"/>
                      </a:endParaRPr>
                    </a:p>
                  </a:txBody>
                  <a:tcPr marL="7620" marR="7620" marT="7620" marB="0" anchor="b">
                    <a:lnL>
                      <a:noFill/>
                    </a:lnL>
                    <a:lnR>
                      <a:noFill/>
                    </a:lnR>
                    <a:lnT>
                      <a:noFill/>
                    </a:lnT>
                    <a:lnB>
                      <a:noFill/>
                    </a:lnB>
                  </a:tcPr>
                </a:tc>
                <a:tc>
                  <a:txBody>
                    <a:bodyPr/>
                    <a:lstStyle/>
                    <a:p>
                      <a:pPr algn="l" fontAlgn="b"/>
                      <a:endParaRPr lang="en-US" sz="1200" b="0" i="0" u="none" strike="noStrike">
                        <a:solidFill>
                          <a:srgbClr val="000000"/>
                        </a:solidFill>
                        <a:effectLst/>
                        <a:latin typeface="Arial" panose="020B0604020202020204" pitchFamily="34" charset="0"/>
                      </a:endParaRPr>
                    </a:p>
                  </a:txBody>
                  <a:tcPr marL="7620" marR="7620" marT="7620" marB="0" anchor="b">
                    <a:lnL>
                      <a:noFill/>
                    </a:lnL>
                    <a:lnR>
                      <a:noFill/>
                    </a:lnR>
                    <a:lnT w="25400" cap="flat" cmpd="dbl" algn="ctr">
                      <a:solidFill>
                        <a:srgbClr val="000000"/>
                      </a:solidFill>
                      <a:prstDash val="solid"/>
                      <a:round/>
                      <a:headEnd type="none" w="med" len="med"/>
                      <a:tailEnd type="none" w="med" len="med"/>
                    </a:lnT>
                    <a:lnB>
                      <a:noFill/>
                    </a:lnB>
                  </a:tcPr>
                </a:tc>
                <a:tc>
                  <a:txBody>
                    <a:bodyPr/>
                    <a:lstStyle/>
                    <a:p>
                      <a:pPr algn="l" fontAlgn="b"/>
                      <a:endParaRPr lang="en-US" sz="1200" b="0" i="0" u="none" strike="noStrike">
                        <a:solidFill>
                          <a:srgbClr val="000000"/>
                        </a:solidFill>
                        <a:effectLst/>
                        <a:latin typeface="Arial" panose="020B0604020202020204" pitchFamily="34" charset="0"/>
                      </a:endParaRPr>
                    </a:p>
                  </a:txBody>
                  <a:tcPr marL="7620" marR="7620" marT="7620" marB="0" anchor="b">
                    <a:lnL>
                      <a:noFill/>
                    </a:lnL>
                    <a:lnR>
                      <a:noFill/>
                    </a:lnR>
                    <a:lnT w="25400" cap="flat" cmpd="dbl" algn="ctr">
                      <a:solidFill>
                        <a:srgbClr val="000000"/>
                      </a:solidFill>
                      <a:prstDash val="solid"/>
                      <a:round/>
                      <a:headEnd type="none" w="med" len="med"/>
                      <a:tailEnd type="none" w="med" len="med"/>
                    </a:lnT>
                    <a:lnB>
                      <a:noFill/>
                    </a:lnB>
                  </a:tcPr>
                </a:tc>
                <a:tc>
                  <a:txBody>
                    <a:bodyPr/>
                    <a:lstStyle/>
                    <a:p>
                      <a:pPr algn="l" fontAlgn="b"/>
                      <a:endParaRPr lang="en-US" sz="1200" b="0" i="0" u="none" strike="noStrike">
                        <a:solidFill>
                          <a:srgbClr val="000000"/>
                        </a:solidFill>
                        <a:effectLst/>
                        <a:latin typeface="Arial" panose="020B0604020202020204" pitchFamily="34" charset="0"/>
                      </a:endParaRPr>
                    </a:p>
                  </a:txBody>
                  <a:tcPr marL="7620" marR="7620" marT="7620" marB="0" anchor="b">
                    <a:lnL>
                      <a:noFill/>
                    </a:lnL>
                    <a:lnR>
                      <a:noFill/>
                    </a:lnR>
                    <a:lnT w="25400" cap="flat" cmpd="dbl" algn="ctr">
                      <a:solidFill>
                        <a:srgbClr val="000000"/>
                      </a:solidFill>
                      <a:prstDash val="solid"/>
                      <a:round/>
                      <a:headEnd type="none" w="med" len="med"/>
                      <a:tailEnd type="none" w="med" len="med"/>
                    </a:lnT>
                    <a:lnB>
                      <a:noFill/>
                    </a:lnB>
                  </a:tcPr>
                </a:tc>
                <a:tc>
                  <a:txBody>
                    <a:bodyPr/>
                    <a:lstStyle/>
                    <a:p>
                      <a:pPr algn="l" fontAlgn="b"/>
                      <a:endParaRPr lang="en-US" sz="1200" b="0" i="0" u="none" strike="noStrike">
                        <a:solidFill>
                          <a:srgbClr val="000000"/>
                        </a:solidFill>
                        <a:effectLst/>
                        <a:latin typeface="Arial" panose="020B0604020202020204" pitchFamily="34" charset="0"/>
                      </a:endParaRPr>
                    </a:p>
                  </a:txBody>
                  <a:tcPr marL="7620" marR="7620" marT="7620" marB="0" anchor="b">
                    <a:lnL>
                      <a:noFill/>
                    </a:lnL>
                    <a:lnR>
                      <a:noFill/>
                    </a:lnR>
                    <a:lnT w="25400" cap="flat" cmpd="dbl" algn="ctr">
                      <a:solidFill>
                        <a:srgbClr val="000000"/>
                      </a:solidFill>
                      <a:prstDash val="solid"/>
                      <a:round/>
                      <a:headEnd type="none" w="med" len="med"/>
                      <a:tailEnd type="none" w="med" len="med"/>
                    </a:lnT>
                    <a:lnB>
                      <a:noFill/>
                    </a:lnB>
                  </a:tcPr>
                </a:tc>
                <a:tc>
                  <a:txBody>
                    <a:bodyPr/>
                    <a:lstStyle/>
                    <a:p>
                      <a:pPr algn="l" fontAlgn="b"/>
                      <a:endParaRPr lang="en-US" sz="1200" b="0" i="0" u="none" strike="noStrike">
                        <a:solidFill>
                          <a:srgbClr val="000000"/>
                        </a:solidFill>
                        <a:effectLst/>
                        <a:latin typeface="Arial" panose="020B0604020202020204" pitchFamily="34" charset="0"/>
                      </a:endParaRPr>
                    </a:p>
                  </a:txBody>
                  <a:tcPr marL="7620" marR="7620" marT="7620" marB="0" anchor="b">
                    <a:lnL>
                      <a:noFill/>
                    </a:lnL>
                    <a:lnR>
                      <a:noFill/>
                    </a:lnR>
                    <a:lnT w="25400" cap="flat" cmpd="dbl" algn="ctr">
                      <a:solidFill>
                        <a:srgbClr val="000000"/>
                      </a:solidFill>
                      <a:prstDash val="solid"/>
                      <a:round/>
                      <a:headEnd type="none" w="med" len="med"/>
                      <a:tailEnd type="none" w="med" len="med"/>
                    </a:lnT>
                    <a:lnB>
                      <a:noFill/>
                    </a:lnB>
                  </a:tcPr>
                </a:tc>
                <a:extLst>
                  <a:ext uri="{0D108BD9-81ED-4DB2-BD59-A6C34878D82A}">
                    <a16:rowId xmlns:a16="http://schemas.microsoft.com/office/drawing/2014/main" val="3570822965"/>
                  </a:ext>
                </a:extLst>
              </a:tr>
              <a:tr h="224973">
                <a:tc gridSpan="2">
                  <a:txBody>
                    <a:bodyPr/>
                    <a:lstStyle/>
                    <a:p>
                      <a:pPr algn="l" fontAlgn="b"/>
                      <a:r>
                        <a:rPr lang="en-US" sz="1200" b="0" i="1" u="none" strike="noStrike" dirty="0">
                          <a:solidFill>
                            <a:srgbClr val="000000"/>
                          </a:solidFill>
                          <a:effectLst/>
                          <a:latin typeface="Arial" panose="020B0604020202020204" pitchFamily="34" charset="0"/>
                        </a:rPr>
                        <a:t>*Time Money Investments include CDs listed below</a:t>
                      </a:r>
                    </a:p>
                  </a:txBody>
                  <a:tcPr marL="7620" marR="7620" marT="7620" marB="0" anchor="b">
                    <a:lnL>
                      <a:noFill/>
                    </a:lnL>
                    <a:lnR>
                      <a:noFill/>
                    </a:lnR>
                    <a:lnT>
                      <a:noFill/>
                    </a:lnT>
                    <a:lnB>
                      <a:noFill/>
                    </a:lnB>
                  </a:tcPr>
                </a:tc>
                <a:tc hMerge="1">
                  <a:txBody>
                    <a:bodyPr/>
                    <a:lstStyle/>
                    <a:p>
                      <a:endParaRPr lang="en-US"/>
                    </a:p>
                  </a:txBody>
                  <a:tcPr/>
                </a:tc>
                <a:tc>
                  <a:txBody>
                    <a:bodyPr/>
                    <a:lstStyle/>
                    <a:p>
                      <a:pPr algn="l" fontAlgn="b"/>
                      <a:endParaRPr lang="en-US" sz="1200" b="0" i="0" u="none" strike="noStrike">
                        <a:solidFill>
                          <a:srgbClr val="000000"/>
                        </a:solidFill>
                        <a:effectLst/>
                        <a:latin typeface="Arial" panose="020B0604020202020204" pitchFamily="34" charset="0"/>
                      </a:endParaRPr>
                    </a:p>
                  </a:txBody>
                  <a:tcPr marL="7620" marR="7620" marT="7620" marB="0" anchor="b">
                    <a:lnL>
                      <a:noFill/>
                    </a:lnL>
                    <a:lnR>
                      <a:noFill/>
                    </a:lnR>
                    <a:lnT>
                      <a:noFill/>
                    </a:lnT>
                    <a:lnB>
                      <a:noFill/>
                    </a:lnB>
                  </a:tcPr>
                </a:tc>
                <a:tc>
                  <a:txBody>
                    <a:bodyPr/>
                    <a:lstStyle/>
                    <a:p>
                      <a:pPr algn="l" fontAlgn="b"/>
                      <a:endParaRPr lang="en-US" sz="1200" b="0" i="0" u="none" strike="noStrike">
                        <a:solidFill>
                          <a:srgbClr val="000000"/>
                        </a:solidFill>
                        <a:effectLst/>
                        <a:latin typeface="Arial" panose="020B0604020202020204" pitchFamily="34" charset="0"/>
                      </a:endParaRPr>
                    </a:p>
                  </a:txBody>
                  <a:tcPr marL="7620" marR="7620" marT="7620" marB="0" anchor="b">
                    <a:lnL>
                      <a:noFill/>
                    </a:lnL>
                    <a:lnR>
                      <a:noFill/>
                    </a:lnR>
                    <a:lnT>
                      <a:noFill/>
                    </a:lnT>
                    <a:lnB>
                      <a:noFill/>
                    </a:lnB>
                  </a:tcPr>
                </a:tc>
                <a:tc>
                  <a:txBody>
                    <a:bodyPr/>
                    <a:lstStyle/>
                    <a:p>
                      <a:pPr algn="l" fontAlgn="b"/>
                      <a:endParaRPr lang="en-US" sz="1200" b="0" i="0" u="none" strike="noStrike">
                        <a:solidFill>
                          <a:srgbClr val="000000"/>
                        </a:solidFill>
                        <a:effectLst/>
                        <a:latin typeface="Arial" panose="020B0604020202020204" pitchFamily="34" charset="0"/>
                      </a:endParaRPr>
                    </a:p>
                  </a:txBody>
                  <a:tcPr marL="7620" marR="7620" marT="7620" marB="0" anchor="b">
                    <a:lnL>
                      <a:noFill/>
                    </a:lnL>
                    <a:lnR>
                      <a:noFill/>
                    </a:lnR>
                    <a:lnT>
                      <a:noFill/>
                    </a:lnT>
                    <a:lnB>
                      <a:noFill/>
                    </a:lnB>
                  </a:tcPr>
                </a:tc>
                <a:tc>
                  <a:txBody>
                    <a:bodyPr/>
                    <a:lstStyle/>
                    <a:p>
                      <a:pPr algn="l" fontAlgn="b"/>
                      <a:endParaRPr lang="en-US" sz="1200" b="0" i="0" u="none" strike="noStrike">
                        <a:solidFill>
                          <a:srgbClr val="000000"/>
                        </a:solidFill>
                        <a:effectLst/>
                        <a:latin typeface="Arial" panose="020B0604020202020204" pitchFamily="34" charset="0"/>
                      </a:endParaRPr>
                    </a:p>
                  </a:txBody>
                  <a:tcPr marL="7620" marR="7620" marT="7620" marB="0" anchor="b">
                    <a:lnL>
                      <a:noFill/>
                    </a:lnL>
                    <a:lnR>
                      <a:noFill/>
                    </a:lnR>
                    <a:lnT>
                      <a:noFill/>
                    </a:lnT>
                    <a:lnB>
                      <a:noFill/>
                    </a:lnB>
                  </a:tcPr>
                </a:tc>
                <a:extLst>
                  <a:ext uri="{0D108BD9-81ED-4DB2-BD59-A6C34878D82A}">
                    <a16:rowId xmlns:a16="http://schemas.microsoft.com/office/drawing/2014/main" val="3339459203"/>
                  </a:ext>
                </a:extLst>
              </a:tr>
              <a:tr h="224973">
                <a:tc>
                  <a:txBody>
                    <a:bodyPr/>
                    <a:lstStyle/>
                    <a:p>
                      <a:pPr algn="l" fontAlgn="b"/>
                      <a:endParaRPr lang="en-US" sz="1200" b="0" i="0" u="none" strike="noStrike">
                        <a:solidFill>
                          <a:srgbClr val="000000"/>
                        </a:solidFill>
                        <a:effectLst/>
                        <a:latin typeface="Arial" panose="020B0604020202020204" pitchFamily="34" charset="0"/>
                      </a:endParaRPr>
                    </a:p>
                  </a:txBody>
                  <a:tcPr marL="7620" marR="7620" marT="7620" marB="0" anchor="b">
                    <a:lnL>
                      <a:noFill/>
                    </a:lnL>
                    <a:lnR>
                      <a:noFill/>
                    </a:lnR>
                    <a:lnT>
                      <a:noFill/>
                    </a:lnT>
                    <a:lnB>
                      <a:noFill/>
                    </a:lnB>
                  </a:tcPr>
                </a:tc>
                <a:tc>
                  <a:txBody>
                    <a:bodyPr/>
                    <a:lstStyle/>
                    <a:p>
                      <a:pPr algn="l" fontAlgn="b"/>
                      <a:endParaRPr lang="en-US" sz="1200" b="0" i="0" u="none" strike="noStrike">
                        <a:solidFill>
                          <a:srgbClr val="000000"/>
                        </a:solidFill>
                        <a:effectLst/>
                        <a:latin typeface="Arial" panose="020B0604020202020204" pitchFamily="34" charset="0"/>
                      </a:endParaRPr>
                    </a:p>
                  </a:txBody>
                  <a:tcPr marL="7620" marR="7620" marT="7620" marB="0" anchor="b">
                    <a:lnL>
                      <a:noFill/>
                    </a:lnL>
                    <a:lnR>
                      <a:noFill/>
                    </a:lnR>
                    <a:lnT>
                      <a:noFill/>
                    </a:lnT>
                    <a:lnB>
                      <a:noFill/>
                    </a:lnB>
                  </a:tcPr>
                </a:tc>
                <a:tc>
                  <a:txBody>
                    <a:bodyPr/>
                    <a:lstStyle/>
                    <a:p>
                      <a:pPr algn="l" fontAlgn="b"/>
                      <a:endParaRPr lang="en-US" sz="1200" b="0" i="0" u="none" strike="noStrike">
                        <a:solidFill>
                          <a:srgbClr val="000000"/>
                        </a:solidFill>
                        <a:effectLst/>
                        <a:latin typeface="Arial" panose="020B0604020202020204" pitchFamily="34" charset="0"/>
                      </a:endParaRPr>
                    </a:p>
                  </a:txBody>
                  <a:tcPr marL="7620" marR="7620" marT="7620" marB="0" anchor="b">
                    <a:lnL>
                      <a:noFill/>
                    </a:lnL>
                    <a:lnR>
                      <a:noFill/>
                    </a:lnR>
                    <a:lnT>
                      <a:noFill/>
                    </a:lnT>
                    <a:lnB>
                      <a:noFill/>
                    </a:lnB>
                  </a:tcPr>
                </a:tc>
                <a:tc>
                  <a:txBody>
                    <a:bodyPr/>
                    <a:lstStyle/>
                    <a:p>
                      <a:pPr algn="l" fontAlgn="b"/>
                      <a:endParaRPr lang="en-US" sz="1200" b="0" i="0" u="none" strike="noStrike">
                        <a:solidFill>
                          <a:srgbClr val="000000"/>
                        </a:solidFill>
                        <a:effectLst/>
                        <a:latin typeface="Arial" panose="020B0604020202020204" pitchFamily="34" charset="0"/>
                      </a:endParaRPr>
                    </a:p>
                  </a:txBody>
                  <a:tcPr marL="7620" marR="7620" marT="7620" marB="0" anchor="b">
                    <a:lnL>
                      <a:noFill/>
                    </a:lnL>
                    <a:lnR>
                      <a:noFill/>
                    </a:lnR>
                    <a:lnT>
                      <a:noFill/>
                    </a:lnT>
                    <a:lnB>
                      <a:noFill/>
                    </a:lnB>
                  </a:tcPr>
                </a:tc>
                <a:tc>
                  <a:txBody>
                    <a:bodyPr/>
                    <a:lstStyle/>
                    <a:p>
                      <a:pPr algn="l" fontAlgn="b"/>
                      <a:endParaRPr lang="en-US" sz="1200" b="0" i="0" u="none" strike="noStrike">
                        <a:solidFill>
                          <a:srgbClr val="000000"/>
                        </a:solidFill>
                        <a:effectLst/>
                        <a:latin typeface="Arial" panose="020B0604020202020204" pitchFamily="34" charset="0"/>
                      </a:endParaRPr>
                    </a:p>
                  </a:txBody>
                  <a:tcPr marL="7620" marR="7620" marT="7620" marB="0" anchor="b">
                    <a:lnL>
                      <a:noFill/>
                    </a:lnL>
                    <a:lnR>
                      <a:noFill/>
                    </a:lnR>
                    <a:lnT>
                      <a:noFill/>
                    </a:lnT>
                    <a:lnB>
                      <a:noFill/>
                    </a:lnB>
                  </a:tcPr>
                </a:tc>
                <a:tc>
                  <a:txBody>
                    <a:bodyPr/>
                    <a:lstStyle/>
                    <a:p>
                      <a:pPr algn="l" fontAlgn="b"/>
                      <a:endParaRPr lang="en-US" sz="1200" b="0" i="0" u="none" strike="noStrike">
                        <a:solidFill>
                          <a:srgbClr val="000000"/>
                        </a:solidFill>
                        <a:effectLst/>
                        <a:latin typeface="Arial" panose="020B0604020202020204" pitchFamily="34" charset="0"/>
                      </a:endParaRPr>
                    </a:p>
                  </a:txBody>
                  <a:tcPr marL="7620" marR="7620" marT="7620" marB="0" anchor="b">
                    <a:lnL>
                      <a:noFill/>
                    </a:lnL>
                    <a:lnR>
                      <a:noFill/>
                    </a:lnR>
                    <a:lnT>
                      <a:noFill/>
                    </a:lnT>
                    <a:lnB>
                      <a:noFill/>
                    </a:lnB>
                  </a:tcPr>
                </a:tc>
                <a:extLst>
                  <a:ext uri="{0D108BD9-81ED-4DB2-BD59-A6C34878D82A}">
                    <a16:rowId xmlns:a16="http://schemas.microsoft.com/office/drawing/2014/main" val="1651874745"/>
                  </a:ext>
                </a:extLst>
              </a:tr>
              <a:tr h="224973">
                <a:tc>
                  <a:txBody>
                    <a:bodyPr/>
                    <a:lstStyle/>
                    <a:p>
                      <a:pPr algn="l" fontAlgn="b"/>
                      <a:r>
                        <a:rPr lang="en-US" sz="1200" b="1" i="0" u="none" strike="noStrike">
                          <a:solidFill>
                            <a:srgbClr val="000000"/>
                          </a:solidFill>
                          <a:effectLst/>
                          <a:latin typeface="Arial" panose="020B0604020202020204" pitchFamily="34" charset="0"/>
                        </a:rPr>
                        <a:t>Standalone CD's</a:t>
                      </a:r>
                    </a:p>
                  </a:txBody>
                  <a:tcPr marL="7620" marR="7620" marT="7620"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ctr" fontAlgn="b"/>
                      <a:r>
                        <a:rPr lang="en-US" sz="1200" b="1" i="0" u="none" strike="noStrike">
                          <a:solidFill>
                            <a:srgbClr val="000000"/>
                          </a:solidFill>
                          <a:effectLst/>
                          <a:latin typeface="Arial" panose="020B0604020202020204" pitchFamily="34" charset="0"/>
                        </a:rPr>
                        <a:t> Maturity Date </a:t>
                      </a:r>
                    </a:p>
                  </a:txBody>
                  <a:tcPr marL="7620" marR="7620" marT="7620"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ctr" fontAlgn="b"/>
                      <a:r>
                        <a:rPr lang="en-US" sz="1200" b="1" i="0" u="none" strike="noStrike">
                          <a:solidFill>
                            <a:srgbClr val="000000"/>
                          </a:solidFill>
                          <a:effectLst/>
                          <a:latin typeface="Arial" panose="020B0604020202020204" pitchFamily="34" charset="0"/>
                        </a:rPr>
                        <a:t> Yield </a:t>
                      </a:r>
                    </a:p>
                  </a:txBody>
                  <a:tcPr marL="7620" marR="7620" marT="7620"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ctr" fontAlgn="b"/>
                      <a:r>
                        <a:rPr lang="en-US" sz="1200" b="1" i="0" u="none" strike="noStrike">
                          <a:solidFill>
                            <a:srgbClr val="000000"/>
                          </a:solidFill>
                          <a:effectLst/>
                          <a:latin typeface="Arial" panose="020B0604020202020204" pitchFamily="34" charset="0"/>
                        </a:rPr>
                        <a:t> Principal </a:t>
                      </a:r>
                    </a:p>
                  </a:txBody>
                  <a:tcPr marL="7620" marR="7620" marT="7620"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ctr" fontAlgn="b"/>
                      <a:r>
                        <a:rPr lang="en-US" sz="1200" b="1" i="0" u="none" strike="noStrike">
                          <a:solidFill>
                            <a:srgbClr val="000000"/>
                          </a:solidFill>
                          <a:effectLst/>
                          <a:latin typeface="Arial" panose="020B0604020202020204" pitchFamily="34" charset="0"/>
                        </a:rPr>
                        <a:t> Anticipated Interest </a:t>
                      </a:r>
                    </a:p>
                  </a:txBody>
                  <a:tcPr marL="7620" marR="7620" marT="7620"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ctr" fontAlgn="b"/>
                      <a:r>
                        <a:rPr lang="en-US" sz="1200" b="1" i="0" u="none" strike="noStrike">
                          <a:solidFill>
                            <a:srgbClr val="000000"/>
                          </a:solidFill>
                          <a:effectLst/>
                          <a:latin typeface="Arial" panose="020B0604020202020204" pitchFamily="34" charset="0"/>
                        </a:rPr>
                        <a:t> Maturity Value </a:t>
                      </a:r>
                    </a:p>
                  </a:txBody>
                  <a:tcPr marL="7620" marR="7620" marT="7620" marB="0" anchor="b">
                    <a:lnL>
                      <a:noFill/>
                    </a:lnL>
                    <a:lnR>
                      <a:noFill/>
                    </a:lnR>
                    <a:lnT>
                      <a:noFill/>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469848799"/>
                  </a:ext>
                </a:extLst>
              </a:tr>
              <a:tr h="224973">
                <a:tc>
                  <a:txBody>
                    <a:bodyPr/>
                    <a:lstStyle/>
                    <a:p>
                      <a:pPr algn="l" fontAlgn="b"/>
                      <a:r>
                        <a:rPr lang="en-US" sz="1200" b="0" i="0" u="none" strike="noStrike">
                          <a:solidFill>
                            <a:srgbClr val="000000"/>
                          </a:solidFill>
                          <a:effectLst/>
                          <a:latin typeface="Arial" panose="020B0604020202020204" pitchFamily="34" charset="0"/>
                        </a:rPr>
                        <a:t>First Commonwealth</a:t>
                      </a:r>
                    </a:p>
                  </a:txBody>
                  <a:tcPr marL="7620" marR="7620" marT="7620" marB="0" anchor="b">
                    <a:lnL>
                      <a:noFill/>
                    </a:lnL>
                    <a:lnR>
                      <a:noFill/>
                    </a:lnR>
                    <a:lnT w="6350" cap="flat" cmpd="sng" algn="ctr">
                      <a:solidFill>
                        <a:srgbClr val="000000"/>
                      </a:solidFill>
                      <a:prstDash val="solid"/>
                      <a:round/>
                      <a:headEnd type="none" w="med" len="med"/>
                      <a:tailEnd type="none" w="med" len="med"/>
                    </a:lnT>
                    <a:lnB>
                      <a:noFill/>
                    </a:lnB>
                  </a:tcPr>
                </a:tc>
                <a:tc>
                  <a:txBody>
                    <a:bodyPr/>
                    <a:lstStyle/>
                    <a:p>
                      <a:pPr algn="ctr" fontAlgn="b"/>
                      <a:r>
                        <a:rPr lang="en-US" sz="1200" b="0" i="0" u="none" strike="noStrike">
                          <a:solidFill>
                            <a:srgbClr val="000000"/>
                          </a:solidFill>
                          <a:effectLst/>
                          <a:latin typeface="Arial" panose="020B0604020202020204" pitchFamily="34" charset="0"/>
                        </a:rPr>
                        <a:t>7/14/2023</a:t>
                      </a:r>
                    </a:p>
                  </a:txBody>
                  <a:tcPr marL="7620" marR="7620" marT="7620" marB="0" anchor="b">
                    <a:lnL>
                      <a:noFill/>
                    </a:lnL>
                    <a:lnR>
                      <a:noFill/>
                    </a:lnR>
                    <a:lnT w="6350" cap="flat" cmpd="sng" algn="ctr">
                      <a:solidFill>
                        <a:srgbClr val="000000"/>
                      </a:solidFill>
                      <a:prstDash val="solid"/>
                      <a:round/>
                      <a:headEnd type="none" w="med" len="med"/>
                      <a:tailEnd type="none" w="med" len="med"/>
                    </a:lnT>
                    <a:lnB>
                      <a:noFill/>
                    </a:lnB>
                  </a:tcPr>
                </a:tc>
                <a:tc>
                  <a:txBody>
                    <a:bodyPr/>
                    <a:lstStyle/>
                    <a:p>
                      <a:pPr algn="ctr" fontAlgn="b"/>
                      <a:r>
                        <a:rPr lang="en-US" sz="1200" b="0" i="0" u="none" strike="noStrike" dirty="0">
                          <a:solidFill>
                            <a:srgbClr val="000000"/>
                          </a:solidFill>
                          <a:effectLst/>
                          <a:latin typeface="Arial" panose="020B0604020202020204" pitchFamily="34" charset="0"/>
                        </a:rPr>
                        <a:t>0.05%</a:t>
                      </a:r>
                    </a:p>
                  </a:txBody>
                  <a:tcPr marL="7620" marR="7620" marT="7620" marB="0" anchor="b">
                    <a:lnL>
                      <a:noFill/>
                    </a:lnL>
                    <a:lnR>
                      <a:noFill/>
                    </a:lnR>
                    <a:lnT w="6350" cap="flat" cmpd="sng" algn="ctr">
                      <a:solidFill>
                        <a:srgbClr val="000000"/>
                      </a:solidFill>
                      <a:prstDash val="solid"/>
                      <a:round/>
                      <a:headEnd type="none" w="med" len="med"/>
                      <a:tailEnd type="none" w="med" len="med"/>
                    </a:lnT>
                    <a:lnB>
                      <a:noFill/>
                    </a:lnB>
                  </a:tcPr>
                </a:tc>
                <a:tc>
                  <a:txBody>
                    <a:bodyPr/>
                    <a:lstStyle/>
                    <a:p>
                      <a:pPr algn="ctr" fontAlgn="b"/>
                      <a:r>
                        <a:rPr lang="en-US" sz="1200" b="0" i="0" u="none" strike="noStrike">
                          <a:solidFill>
                            <a:srgbClr val="000000"/>
                          </a:solidFill>
                          <a:effectLst/>
                          <a:latin typeface="Arial" panose="020B0604020202020204" pitchFamily="34" charset="0"/>
                        </a:rPr>
                        <a:t>         5,228,069.89 </a:t>
                      </a:r>
                    </a:p>
                  </a:txBody>
                  <a:tcPr marL="7620" marR="7620" marT="7620" marB="0" anchor="b">
                    <a:lnL>
                      <a:noFill/>
                    </a:lnL>
                    <a:lnR>
                      <a:noFill/>
                    </a:lnR>
                    <a:lnT w="6350" cap="flat" cmpd="sng" algn="ctr">
                      <a:solidFill>
                        <a:srgbClr val="000000"/>
                      </a:solidFill>
                      <a:prstDash val="solid"/>
                      <a:round/>
                      <a:headEnd type="none" w="med" len="med"/>
                      <a:tailEnd type="none" w="med" len="med"/>
                    </a:lnT>
                    <a:lnB>
                      <a:noFill/>
                    </a:lnB>
                  </a:tcPr>
                </a:tc>
                <a:tc>
                  <a:txBody>
                    <a:bodyPr/>
                    <a:lstStyle/>
                    <a:p>
                      <a:pPr algn="ctr" fontAlgn="b"/>
                      <a:r>
                        <a:rPr lang="en-US" sz="1200" b="0" i="0" u="none" strike="noStrike">
                          <a:solidFill>
                            <a:srgbClr val="000000"/>
                          </a:solidFill>
                          <a:effectLst/>
                          <a:latin typeface="Arial" panose="020B0604020202020204" pitchFamily="34" charset="0"/>
                        </a:rPr>
                        <a:t>                 1,303.44 </a:t>
                      </a:r>
                    </a:p>
                  </a:txBody>
                  <a:tcPr marL="7620" marR="7620" marT="7620" marB="0" anchor="b">
                    <a:lnL>
                      <a:noFill/>
                    </a:lnL>
                    <a:lnR>
                      <a:noFill/>
                    </a:lnR>
                    <a:lnT w="6350" cap="flat" cmpd="sng" algn="ctr">
                      <a:solidFill>
                        <a:srgbClr val="000000"/>
                      </a:solidFill>
                      <a:prstDash val="solid"/>
                      <a:round/>
                      <a:headEnd type="none" w="med" len="med"/>
                      <a:tailEnd type="none" w="med" len="med"/>
                    </a:lnT>
                    <a:lnB>
                      <a:noFill/>
                    </a:lnB>
                  </a:tcPr>
                </a:tc>
                <a:tc>
                  <a:txBody>
                    <a:bodyPr/>
                    <a:lstStyle/>
                    <a:p>
                      <a:pPr algn="l" fontAlgn="b"/>
                      <a:r>
                        <a:rPr lang="en-US" sz="1200" b="0" i="0" u="none" strike="noStrike">
                          <a:solidFill>
                            <a:srgbClr val="000000"/>
                          </a:solidFill>
                          <a:effectLst/>
                          <a:latin typeface="Arial" panose="020B0604020202020204" pitchFamily="34" charset="0"/>
                        </a:rPr>
                        <a:t>           5,229,373.33 </a:t>
                      </a:r>
                    </a:p>
                  </a:txBody>
                  <a:tcPr marL="7620" marR="7620" marT="7620" marB="0" anchor="b">
                    <a:lnL>
                      <a:noFill/>
                    </a:lnL>
                    <a:lnR>
                      <a:noFill/>
                    </a:lnR>
                    <a:lnT w="6350" cap="flat" cmpd="sng" algn="ctr">
                      <a:solidFill>
                        <a:srgbClr val="000000"/>
                      </a:solidFill>
                      <a:prstDash val="solid"/>
                      <a:round/>
                      <a:headEnd type="none" w="med" len="med"/>
                      <a:tailEnd type="none" w="med" len="med"/>
                    </a:lnT>
                    <a:lnB>
                      <a:noFill/>
                    </a:lnB>
                  </a:tcPr>
                </a:tc>
                <a:extLst>
                  <a:ext uri="{0D108BD9-81ED-4DB2-BD59-A6C34878D82A}">
                    <a16:rowId xmlns:a16="http://schemas.microsoft.com/office/drawing/2014/main" val="335862316"/>
                  </a:ext>
                </a:extLst>
              </a:tr>
              <a:tr h="224973">
                <a:tc>
                  <a:txBody>
                    <a:bodyPr/>
                    <a:lstStyle/>
                    <a:p>
                      <a:pPr algn="l" fontAlgn="b"/>
                      <a:r>
                        <a:rPr lang="en-US" sz="1200" b="0" i="0" u="none" strike="noStrike">
                          <a:solidFill>
                            <a:srgbClr val="000000"/>
                          </a:solidFill>
                          <a:effectLst/>
                          <a:latin typeface="Arial" panose="020B0604020202020204" pitchFamily="34" charset="0"/>
                        </a:rPr>
                        <a:t>First National Bank</a:t>
                      </a:r>
                    </a:p>
                  </a:txBody>
                  <a:tcPr marL="7620" marR="7620" marT="7620" marB="0" anchor="b">
                    <a:lnL>
                      <a:noFill/>
                    </a:lnL>
                    <a:lnR>
                      <a:noFill/>
                    </a:lnR>
                    <a:lnT>
                      <a:noFill/>
                    </a:lnT>
                    <a:lnB>
                      <a:noFill/>
                    </a:lnB>
                  </a:tcPr>
                </a:tc>
                <a:tc>
                  <a:txBody>
                    <a:bodyPr/>
                    <a:lstStyle/>
                    <a:p>
                      <a:pPr algn="ctr" fontAlgn="b"/>
                      <a:r>
                        <a:rPr lang="en-US" sz="1200" b="0" i="0" u="none" strike="noStrike">
                          <a:solidFill>
                            <a:srgbClr val="000000"/>
                          </a:solidFill>
                          <a:effectLst/>
                          <a:latin typeface="Arial" panose="020B0604020202020204" pitchFamily="34" charset="0"/>
                        </a:rPr>
                        <a:t>9/11/2023</a:t>
                      </a:r>
                    </a:p>
                  </a:txBody>
                  <a:tcPr marL="7620" marR="7620" marT="7620" marB="0" anchor="b">
                    <a:lnL>
                      <a:noFill/>
                    </a:lnL>
                    <a:lnR>
                      <a:noFill/>
                    </a:lnR>
                    <a:lnT>
                      <a:noFill/>
                    </a:lnT>
                    <a:lnB>
                      <a:noFill/>
                    </a:lnB>
                  </a:tcPr>
                </a:tc>
                <a:tc>
                  <a:txBody>
                    <a:bodyPr/>
                    <a:lstStyle/>
                    <a:p>
                      <a:pPr algn="ctr" fontAlgn="b"/>
                      <a:r>
                        <a:rPr lang="en-US" sz="1200" b="0" i="0" u="none" strike="noStrike">
                          <a:solidFill>
                            <a:srgbClr val="000000"/>
                          </a:solidFill>
                          <a:effectLst/>
                          <a:latin typeface="Arial" panose="020B0604020202020204" pitchFamily="34" charset="0"/>
                        </a:rPr>
                        <a:t>0.05%</a:t>
                      </a:r>
                    </a:p>
                  </a:txBody>
                  <a:tcPr marL="7620" marR="7620" marT="7620" marB="0" anchor="b">
                    <a:lnL>
                      <a:noFill/>
                    </a:lnL>
                    <a:lnR>
                      <a:noFill/>
                    </a:lnR>
                    <a:lnT>
                      <a:noFill/>
                    </a:lnT>
                    <a:lnB>
                      <a:noFill/>
                    </a:lnB>
                  </a:tcPr>
                </a:tc>
                <a:tc>
                  <a:txBody>
                    <a:bodyPr/>
                    <a:lstStyle/>
                    <a:p>
                      <a:pPr algn="ctr" fontAlgn="b"/>
                      <a:r>
                        <a:rPr lang="en-US" sz="1200" b="0" i="0" u="none" strike="noStrike">
                          <a:solidFill>
                            <a:srgbClr val="000000"/>
                          </a:solidFill>
                          <a:effectLst/>
                          <a:latin typeface="Arial" panose="020B0604020202020204" pitchFamily="34" charset="0"/>
                        </a:rPr>
                        <a:t>         1,047,418.14 </a:t>
                      </a:r>
                    </a:p>
                  </a:txBody>
                  <a:tcPr marL="7620" marR="7620" marT="7620"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Arial" panose="020B0604020202020204" pitchFamily="34" charset="0"/>
                        </a:rPr>
                        <a:t>523.71 </a:t>
                      </a:r>
                    </a:p>
                  </a:txBody>
                  <a:tcPr marL="7620" marR="7620" marT="7620"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b"/>
                      <a:r>
                        <a:rPr lang="en-US" sz="1200" b="0" i="0" u="none" strike="noStrike">
                          <a:solidFill>
                            <a:srgbClr val="000000"/>
                          </a:solidFill>
                          <a:effectLst/>
                          <a:latin typeface="Arial" panose="020B0604020202020204" pitchFamily="34" charset="0"/>
                        </a:rPr>
                        <a:t>           1,047,941.85 </a:t>
                      </a:r>
                    </a:p>
                  </a:txBody>
                  <a:tcPr marL="7620" marR="7620" marT="7620" marB="0" anchor="b">
                    <a:lnL>
                      <a:noFill/>
                    </a:lnL>
                    <a:lnR>
                      <a:noFill/>
                    </a:lnR>
                    <a:lnT>
                      <a:noFill/>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72726658"/>
                  </a:ext>
                </a:extLst>
              </a:tr>
              <a:tr h="235199">
                <a:tc>
                  <a:txBody>
                    <a:bodyPr/>
                    <a:lstStyle/>
                    <a:p>
                      <a:pPr algn="l" fontAlgn="b"/>
                      <a:endParaRPr lang="en-US" sz="1200" b="0" i="0" u="none" strike="noStrike">
                        <a:solidFill>
                          <a:srgbClr val="000000"/>
                        </a:solidFill>
                        <a:effectLst/>
                        <a:latin typeface="Arial" panose="020B0604020202020204" pitchFamily="34" charset="0"/>
                      </a:endParaRPr>
                    </a:p>
                  </a:txBody>
                  <a:tcPr marL="7620" marR="7620" marT="7620" marB="0" anchor="b">
                    <a:lnL>
                      <a:noFill/>
                    </a:lnL>
                    <a:lnR>
                      <a:noFill/>
                    </a:lnR>
                    <a:lnT>
                      <a:noFill/>
                    </a:lnT>
                    <a:lnB>
                      <a:noFill/>
                    </a:lnB>
                  </a:tcPr>
                </a:tc>
                <a:tc>
                  <a:txBody>
                    <a:bodyPr/>
                    <a:lstStyle/>
                    <a:p>
                      <a:pPr algn="l" fontAlgn="b"/>
                      <a:endParaRPr lang="en-US" sz="1200" b="0" i="0" u="none" strike="noStrike">
                        <a:solidFill>
                          <a:srgbClr val="000000"/>
                        </a:solidFill>
                        <a:effectLst/>
                        <a:latin typeface="Arial" panose="020B0604020202020204" pitchFamily="34" charset="0"/>
                      </a:endParaRPr>
                    </a:p>
                  </a:txBody>
                  <a:tcPr marL="7620" marR="7620" marT="7620" marB="0" anchor="b">
                    <a:lnL>
                      <a:noFill/>
                    </a:lnL>
                    <a:lnR>
                      <a:noFill/>
                    </a:lnR>
                    <a:lnT>
                      <a:noFill/>
                    </a:lnT>
                    <a:lnB>
                      <a:noFill/>
                    </a:lnB>
                  </a:tcPr>
                </a:tc>
                <a:tc>
                  <a:txBody>
                    <a:bodyPr/>
                    <a:lstStyle/>
                    <a:p>
                      <a:pPr algn="l" fontAlgn="b"/>
                      <a:endParaRPr lang="en-US" sz="1200" b="0" i="0" u="none" strike="noStrike" dirty="0">
                        <a:solidFill>
                          <a:srgbClr val="000000"/>
                        </a:solidFill>
                        <a:effectLst/>
                        <a:latin typeface="Arial" panose="020B0604020202020204" pitchFamily="34" charset="0"/>
                      </a:endParaRPr>
                    </a:p>
                  </a:txBody>
                  <a:tcPr marL="7620" marR="7620" marT="7620" marB="0" anchor="b">
                    <a:lnL>
                      <a:noFill/>
                    </a:lnL>
                    <a:lnR>
                      <a:noFill/>
                    </a:lnR>
                    <a:lnT>
                      <a:noFill/>
                    </a:lnT>
                    <a:lnB>
                      <a:noFill/>
                    </a:lnB>
                  </a:tcPr>
                </a:tc>
                <a:tc>
                  <a:txBody>
                    <a:bodyPr/>
                    <a:lstStyle/>
                    <a:p>
                      <a:pPr algn="l" fontAlgn="b"/>
                      <a:r>
                        <a:rPr lang="en-US" sz="1200" b="1" i="0" u="none" strike="noStrike">
                          <a:solidFill>
                            <a:srgbClr val="000000"/>
                          </a:solidFill>
                          <a:effectLst/>
                          <a:latin typeface="Arial" panose="020B0604020202020204" pitchFamily="34" charset="0"/>
                        </a:rPr>
                        <a:t>         6,275,488.03 </a:t>
                      </a:r>
                    </a:p>
                  </a:txBody>
                  <a:tcPr marL="7620" marR="7620" marT="7620" marB="0" anchor="b">
                    <a:lnL>
                      <a:noFill/>
                    </a:lnL>
                    <a:lnR>
                      <a:noFill/>
                    </a:lnR>
                    <a:lnT w="6350" cap="flat" cmpd="sng"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tcPr>
                </a:tc>
                <a:tc>
                  <a:txBody>
                    <a:bodyPr/>
                    <a:lstStyle/>
                    <a:p>
                      <a:pPr algn="l" fontAlgn="b"/>
                      <a:r>
                        <a:rPr lang="en-US" sz="1200" b="1" i="0" u="none" strike="noStrike">
                          <a:solidFill>
                            <a:srgbClr val="000000"/>
                          </a:solidFill>
                          <a:effectLst/>
                          <a:latin typeface="Arial" panose="020B0604020202020204" pitchFamily="34" charset="0"/>
                        </a:rPr>
                        <a:t>                 1,827.15 </a:t>
                      </a:r>
                    </a:p>
                  </a:txBody>
                  <a:tcPr marL="7620" marR="7620" marT="7620" marB="0" anchor="b">
                    <a:lnL>
                      <a:noFill/>
                    </a:lnL>
                    <a:lnR>
                      <a:noFill/>
                    </a:lnR>
                    <a:lnT w="6350" cap="flat" cmpd="sng"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tcPr>
                </a:tc>
                <a:tc>
                  <a:txBody>
                    <a:bodyPr/>
                    <a:lstStyle/>
                    <a:p>
                      <a:pPr algn="l" fontAlgn="b"/>
                      <a:r>
                        <a:rPr lang="en-US" sz="1200" b="1" i="0" u="none" strike="noStrike">
                          <a:solidFill>
                            <a:srgbClr val="000000"/>
                          </a:solidFill>
                          <a:effectLst/>
                          <a:latin typeface="Arial" panose="020B0604020202020204" pitchFamily="34" charset="0"/>
                        </a:rPr>
                        <a:t>           6,277,315.18 </a:t>
                      </a:r>
                    </a:p>
                  </a:txBody>
                  <a:tcPr marL="7620" marR="7620" marT="7620" marB="0" anchor="b">
                    <a:lnL>
                      <a:noFill/>
                    </a:lnL>
                    <a:lnR>
                      <a:noFill/>
                    </a:lnR>
                    <a:lnT w="6350" cap="flat" cmpd="sng"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tcPr>
                </a:tc>
                <a:extLst>
                  <a:ext uri="{0D108BD9-81ED-4DB2-BD59-A6C34878D82A}">
                    <a16:rowId xmlns:a16="http://schemas.microsoft.com/office/drawing/2014/main" val="2808410186"/>
                  </a:ext>
                </a:extLst>
              </a:tr>
              <a:tr h="235199">
                <a:tc>
                  <a:txBody>
                    <a:bodyPr/>
                    <a:lstStyle/>
                    <a:p>
                      <a:pPr algn="l" fontAlgn="b"/>
                      <a:endParaRPr lang="en-US" sz="1200" b="0" i="0" u="none" strike="noStrike">
                        <a:solidFill>
                          <a:srgbClr val="000000"/>
                        </a:solidFill>
                        <a:effectLst/>
                        <a:latin typeface="Arial" panose="020B0604020202020204" pitchFamily="34" charset="0"/>
                      </a:endParaRPr>
                    </a:p>
                  </a:txBody>
                  <a:tcPr marL="7620" marR="7620" marT="7620" marB="0" anchor="b">
                    <a:lnL>
                      <a:noFill/>
                    </a:lnL>
                    <a:lnR>
                      <a:noFill/>
                    </a:lnR>
                    <a:lnT>
                      <a:noFill/>
                    </a:lnT>
                    <a:lnB>
                      <a:noFill/>
                    </a:lnB>
                  </a:tcPr>
                </a:tc>
                <a:tc>
                  <a:txBody>
                    <a:bodyPr/>
                    <a:lstStyle/>
                    <a:p>
                      <a:pPr algn="l" fontAlgn="b"/>
                      <a:endParaRPr lang="en-US" sz="1200" b="0" i="0" u="none" strike="noStrike">
                        <a:solidFill>
                          <a:srgbClr val="000000"/>
                        </a:solidFill>
                        <a:effectLst/>
                        <a:latin typeface="Arial" panose="020B0604020202020204" pitchFamily="34" charset="0"/>
                      </a:endParaRPr>
                    </a:p>
                  </a:txBody>
                  <a:tcPr marL="7620" marR="7620" marT="7620" marB="0" anchor="b">
                    <a:lnL>
                      <a:noFill/>
                    </a:lnL>
                    <a:lnR>
                      <a:noFill/>
                    </a:lnR>
                    <a:lnT>
                      <a:noFill/>
                    </a:lnT>
                    <a:lnB>
                      <a:noFill/>
                    </a:lnB>
                  </a:tcPr>
                </a:tc>
                <a:tc>
                  <a:txBody>
                    <a:bodyPr/>
                    <a:lstStyle/>
                    <a:p>
                      <a:pPr algn="l" fontAlgn="b"/>
                      <a:endParaRPr lang="en-US" sz="1200" b="0" i="0" u="none" strike="noStrike">
                        <a:solidFill>
                          <a:srgbClr val="000000"/>
                        </a:solidFill>
                        <a:effectLst/>
                        <a:latin typeface="Arial" panose="020B0604020202020204" pitchFamily="34" charset="0"/>
                      </a:endParaRPr>
                    </a:p>
                  </a:txBody>
                  <a:tcPr marL="7620" marR="7620" marT="7620" marB="0" anchor="b">
                    <a:lnL>
                      <a:noFill/>
                    </a:lnL>
                    <a:lnR>
                      <a:noFill/>
                    </a:lnR>
                    <a:lnT>
                      <a:noFill/>
                    </a:lnT>
                    <a:lnB>
                      <a:noFill/>
                    </a:lnB>
                  </a:tcPr>
                </a:tc>
                <a:tc>
                  <a:txBody>
                    <a:bodyPr/>
                    <a:lstStyle/>
                    <a:p>
                      <a:pPr algn="l" fontAlgn="b"/>
                      <a:endParaRPr lang="en-US" sz="1200" b="0" i="0" u="none" strike="noStrike">
                        <a:solidFill>
                          <a:srgbClr val="000000"/>
                        </a:solidFill>
                        <a:effectLst/>
                        <a:latin typeface="Arial" panose="020B0604020202020204" pitchFamily="34" charset="0"/>
                      </a:endParaRPr>
                    </a:p>
                  </a:txBody>
                  <a:tcPr marL="7620" marR="7620" marT="7620" marB="0" anchor="b">
                    <a:lnL>
                      <a:noFill/>
                    </a:lnL>
                    <a:lnR>
                      <a:noFill/>
                    </a:lnR>
                    <a:lnT w="25400" cap="flat" cmpd="dbl" algn="ctr">
                      <a:solidFill>
                        <a:srgbClr val="000000"/>
                      </a:solidFill>
                      <a:prstDash val="solid"/>
                      <a:round/>
                      <a:headEnd type="none" w="med" len="med"/>
                      <a:tailEnd type="none" w="med" len="med"/>
                    </a:lnT>
                    <a:lnB>
                      <a:noFill/>
                    </a:lnB>
                  </a:tcPr>
                </a:tc>
                <a:tc>
                  <a:txBody>
                    <a:bodyPr/>
                    <a:lstStyle/>
                    <a:p>
                      <a:pPr algn="l" fontAlgn="b"/>
                      <a:endParaRPr lang="en-US" sz="1200" b="0" i="0" u="none" strike="noStrike">
                        <a:solidFill>
                          <a:srgbClr val="000000"/>
                        </a:solidFill>
                        <a:effectLst/>
                        <a:latin typeface="Arial" panose="020B0604020202020204" pitchFamily="34" charset="0"/>
                      </a:endParaRPr>
                    </a:p>
                  </a:txBody>
                  <a:tcPr marL="7620" marR="7620" marT="7620" marB="0" anchor="b">
                    <a:lnL>
                      <a:noFill/>
                    </a:lnL>
                    <a:lnR>
                      <a:noFill/>
                    </a:lnR>
                    <a:lnT w="25400" cap="flat" cmpd="dbl" algn="ctr">
                      <a:solidFill>
                        <a:srgbClr val="000000"/>
                      </a:solidFill>
                      <a:prstDash val="solid"/>
                      <a:round/>
                      <a:headEnd type="none" w="med" len="med"/>
                      <a:tailEnd type="none" w="med" len="med"/>
                    </a:lnT>
                    <a:lnB>
                      <a:noFill/>
                    </a:lnB>
                  </a:tcPr>
                </a:tc>
                <a:tc>
                  <a:txBody>
                    <a:bodyPr/>
                    <a:lstStyle/>
                    <a:p>
                      <a:pPr algn="l" fontAlgn="b"/>
                      <a:endParaRPr lang="en-US" sz="1200" b="0" i="0" u="none" strike="noStrike">
                        <a:solidFill>
                          <a:srgbClr val="000000"/>
                        </a:solidFill>
                        <a:effectLst/>
                        <a:latin typeface="Arial" panose="020B0604020202020204" pitchFamily="34" charset="0"/>
                      </a:endParaRPr>
                    </a:p>
                  </a:txBody>
                  <a:tcPr marL="7620" marR="7620" marT="7620" marB="0" anchor="b">
                    <a:lnL>
                      <a:noFill/>
                    </a:lnL>
                    <a:lnR>
                      <a:noFill/>
                    </a:lnR>
                    <a:lnT w="25400" cap="flat" cmpd="dbl" algn="ctr">
                      <a:solidFill>
                        <a:srgbClr val="000000"/>
                      </a:solidFill>
                      <a:prstDash val="solid"/>
                      <a:round/>
                      <a:headEnd type="none" w="med" len="med"/>
                      <a:tailEnd type="none" w="med" len="med"/>
                    </a:lnT>
                    <a:lnB>
                      <a:noFill/>
                    </a:lnB>
                  </a:tcPr>
                </a:tc>
                <a:extLst>
                  <a:ext uri="{0D108BD9-81ED-4DB2-BD59-A6C34878D82A}">
                    <a16:rowId xmlns:a16="http://schemas.microsoft.com/office/drawing/2014/main" val="2144263771"/>
                  </a:ext>
                </a:extLst>
              </a:tr>
              <a:tr h="449945">
                <a:tc>
                  <a:txBody>
                    <a:bodyPr/>
                    <a:lstStyle/>
                    <a:p>
                      <a:pPr algn="l" fontAlgn="b"/>
                      <a:r>
                        <a:rPr lang="en-US" sz="1200" b="1" i="0" u="none" strike="noStrike">
                          <a:solidFill>
                            <a:srgbClr val="000000"/>
                          </a:solidFill>
                          <a:effectLst/>
                          <a:latin typeface="Arial" panose="020B0604020202020204" pitchFamily="34" charset="0"/>
                        </a:rPr>
                        <a:t> Portfolio Product </a:t>
                      </a:r>
                    </a:p>
                  </a:txBody>
                  <a:tcPr marL="7620" marR="7620" marT="7620"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ctr" fontAlgn="b"/>
                      <a:r>
                        <a:rPr lang="en-US" sz="1200" b="1" i="0" u="none" strike="noStrike">
                          <a:solidFill>
                            <a:srgbClr val="000000"/>
                          </a:solidFill>
                          <a:effectLst/>
                          <a:latin typeface="Arial" panose="020B0604020202020204" pitchFamily="34" charset="0"/>
                        </a:rPr>
                        <a:t> Beginning Market Value </a:t>
                      </a:r>
                    </a:p>
                  </a:txBody>
                  <a:tcPr marL="7620" marR="7620" marT="7620"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ctr" fontAlgn="b"/>
                      <a:r>
                        <a:rPr lang="en-US" sz="1200" b="1" i="0" u="none" strike="noStrike">
                          <a:solidFill>
                            <a:srgbClr val="000000"/>
                          </a:solidFill>
                          <a:effectLst/>
                          <a:latin typeface="Arial" panose="020B0604020202020204" pitchFamily="34" charset="0"/>
                        </a:rPr>
                        <a:t> Interest/Dividends </a:t>
                      </a:r>
                    </a:p>
                  </a:txBody>
                  <a:tcPr marL="7620" marR="7620" marT="7620"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ctr" fontAlgn="b"/>
                      <a:r>
                        <a:rPr lang="en-US" sz="1200" b="1" i="0" u="none" strike="noStrike" dirty="0">
                          <a:solidFill>
                            <a:srgbClr val="000000"/>
                          </a:solidFill>
                          <a:effectLst/>
                          <a:latin typeface="Arial" panose="020B0604020202020204" pitchFamily="34" charset="0"/>
                        </a:rPr>
                        <a:t> Changes in Value </a:t>
                      </a:r>
                    </a:p>
                  </a:txBody>
                  <a:tcPr marL="7620" marR="7620" marT="7620"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ctr" fontAlgn="b"/>
                      <a:r>
                        <a:rPr lang="en-US" sz="1200" b="1" i="0" u="none" strike="noStrike">
                          <a:solidFill>
                            <a:srgbClr val="000000"/>
                          </a:solidFill>
                          <a:effectLst/>
                          <a:latin typeface="Arial" panose="020B0604020202020204" pitchFamily="34" charset="0"/>
                        </a:rPr>
                        <a:t> Ending Market Value </a:t>
                      </a:r>
                    </a:p>
                  </a:txBody>
                  <a:tcPr marL="7620" marR="7620" marT="7620"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b"/>
                      <a:endParaRPr lang="en-US" sz="1200" b="0" i="0" u="none" strike="noStrike">
                        <a:solidFill>
                          <a:srgbClr val="000000"/>
                        </a:solidFill>
                        <a:effectLst/>
                        <a:latin typeface="Arial" panose="020B0604020202020204" pitchFamily="34" charset="0"/>
                      </a:endParaRPr>
                    </a:p>
                  </a:txBody>
                  <a:tcPr marL="7620" marR="7620" marT="7620" marB="0" anchor="b">
                    <a:lnL>
                      <a:noFill/>
                    </a:lnL>
                    <a:lnR>
                      <a:noFill/>
                    </a:lnR>
                    <a:lnT>
                      <a:noFill/>
                    </a:lnT>
                    <a:lnB>
                      <a:noFill/>
                    </a:lnB>
                  </a:tcPr>
                </a:tc>
                <a:extLst>
                  <a:ext uri="{0D108BD9-81ED-4DB2-BD59-A6C34878D82A}">
                    <a16:rowId xmlns:a16="http://schemas.microsoft.com/office/drawing/2014/main" val="2699414769"/>
                  </a:ext>
                </a:extLst>
              </a:tr>
              <a:tr h="224973">
                <a:tc>
                  <a:txBody>
                    <a:bodyPr/>
                    <a:lstStyle/>
                    <a:p>
                      <a:pPr algn="l" fontAlgn="b"/>
                      <a:r>
                        <a:rPr lang="en-US" sz="1200" b="0" i="0" u="none" strike="noStrike">
                          <a:solidFill>
                            <a:srgbClr val="000000"/>
                          </a:solidFill>
                          <a:effectLst/>
                          <a:latin typeface="Arial" panose="020B0604020202020204" pitchFamily="34" charset="0"/>
                        </a:rPr>
                        <a:t>FNB Wealth Management</a:t>
                      </a:r>
                    </a:p>
                  </a:txBody>
                  <a:tcPr marL="7620" marR="7620" marT="7620" marB="0" anchor="b">
                    <a:lnL>
                      <a:noFill/>
                    </a:lnL>
                    <a:lnR>
                      <a:noFill/>
                    </a:lnR>
                    <a:lnT w="6350" cap="flat" cmpd="sng" algn="ctr">
                      <a:solidFill>
                        <a:srgbClr val="000000"/>
                      </a:solidFill>
                      <a:prstDash val="solid"/>
                      <a:round/>
                      <a:headEnd type="none" w="med" len="med"/>
                      <a:tailEnd type="none" w="med" len="med"/>
                    </a:lnT>
                    <a:lnB>
                      <a:noFill/>
                    </a:lnB>
                  </a:tcPr>
                </a:tc>
                <a:tc>
                  <a:txBody>
                    <a:bodyPr/>
                    <a:lstStyle/>
                    <a:p>
                      <a:pPr algn="l" fontAlgn="b"/>
                      <a:r>
                        <a:rPr lang="en-US" sz="1200" b="0" i="0" u="none" strike="noStrike">
                          <a:solidFill>
                            <a:srgbClr val="000000"/>
                          </a:solidFill>
                          <a:effectLst/>
                          <a:latin typeface="Arial" panose="020B0604020202020204" pitchFamily="34" charset="0"/>
                        </a:rPr>
                        <a:t>          4,996,302.83 </a:t>
                      </a:r>
                    </a:p>
                  </a:txBody>
                  <a:tcPr marL="7620" marR="7620" marT="7620" marB="0" anchor="b">
                    <a:lnL>
                      <a:noFill/>
                    </a:lnL>
                    <a:lnR>
                      <a:noFill/>
                    </a:lnR>
                    <a:lnT w="6350" cap="flat" cmpd="sng" algn="ctr">
                      <a:solidFill>
                        <a:srgbClr val="000000"/>
                      </a:solidFill>
                      <a:prstDash val="solid"/>
                      <a:round/>
                      <a:headEnd type="none" w="med" len="med"/>
                      <a:tailEnd type="none" w="med" len="med"/>
                    </a:lnT>
                    <a:lnB>
                      <a:noFill/>
                    </a:lnB>
                  </a:tcPr>
                </a:tc>
                <a:tc>
                  <a:txBody>
                    <a:bodyPr/>
                    <a:lstStyle/>
                    <a:p>
                      <a:pPr algn="l" fontAlgn="b"/>
                      <a:r>
                        <a:rPr lang="en-US" sz="1200" b="0" i="0" u="none" strike="noStrike">
                          <a:solidFill>
                            <a:srgbClr val="000000"/>
                          </a:solidFill>
                          <a:effectLst/>
                          <a:latin typeface="Arial" panose="020B0604020202020204" pitchFamily="34" charset="0"/>
                        </a:rPr>
                        <a:t>                 14,756.75 </a:t>
                      </a:r>
                    </a:p>
                  </a:txBody>
                  <a:tcPr marL="7620" marR="7620" marT="7620" marB="0" anchor="b">
                    <a:lnL>
                      <a:noFill/>
                    </a:lnL>
                    <a:lnR>
                      <a:noFill/>
                    </a:lnR>
                    <a:lnT w="6350" cap="flat" cmpd="sng" algn="ctr">
                      <a:solidFill>
                        <a:srgbClr val="000000"/>
                      </a:solidFill>
                      <a:prstDash val="solid"/>
                      <a:round/>
                      <a:headEnd type="none" w="med" len="med"/>
                      <a:tailEnd type="none" w="med" len="med"/>
                    </a:lnT>
                    <a:lnB>
                      <a:noFill/>
                    </a:lnB>
                  </a:tcPr>
                </a:tc>
                <a:tc>
                  <a:txBody>
                    <a:bodyPr/>
                    <a:lstStyle/>
                    <a:p>
                      <a:pPr algn="l" fontAlgn="b"/>
                      <a:r>
                        <a:rPr lang="en-US" sz="1200" b="0" i="0" u="none" strike="noStrike">
                          <a:solidFill>
                            <a:srgbClr val="000000"/>
                          </a:solidFill>
                          <a:effectLst/>
                          <a:latin typeface="Arial" panose="020B0604020202020204" pitchFamily="34" charset="0"/>
                        </a:rPr>
                        <a:t>              26,898.63 </a:t>
                      </a:r>
                    </a:p>
                  </a:txBody>
                  <a:tcPr marL="7620" marR="7620" marT="7620" marB="0" anchor="b">
                    <a:lnL>
                      <a:noFill/>
                    </a:lnL>
                    <a:lnR>
                      <a:noFill/>
                    </a:lnR>
                    <a:lnT w="6350" cap="flat" cmpd="sng" algn="ctr">
                      <a:solidFill>
                        <a:srgbClr val="000000"/>
                      </a:solidFill>
                      <a:prstDash val="solid"/>
                      <a:round/>
                      <a:headEnd type="none" w="med" len="med"/>
                      <a:tailEnd type="none" w="med" len="med"/>
                    </a:lnT>
                    <a:lnB>
                      <a:noFill/>
                    </a:lnB>
                  </a:tcPr>
                </a:tc>
                <a:tc>
                  <a:txBody>
                    <a:bodyPr/>
                    <a:lstStyle/>
                    <a:p>
                      <a:pPr algn="l" fontAlgn="b"/>
                      <a:r>
                        <a:rPr lang="en-US" sz="1200" b="0" i="0" u="none" strike="noStrike" dirty="0">
                          <a:solidFill>
                            <a:srgbClr val="000000"/>
                          </a:solidFill>
                          <a:effectLst/>
                          <a:latin typeface="Arial" panose="020B0604020202020204" pitchFamily="34" charset="0"/>
                        </a:rPr>
                        <a:t>           5,037,958.21 </a:t>
                      </a:r>
                    </a:p>
                  </a:txBody>
                  <a:tcPr marL="7620" marR="7620" marT="7620" marB="0" anchor="b">
                    <a:lnL>
                      <a:noFill/>
                    </a:lnL>
                    <a:lnR>
                      <a:noFill/>
                    </a:lnR>
                    <a:lnT w="6350" cap="flat" cmpd="sng" algn="ctr">
                      <a:solidFill>
                        <a:srgbClr val="000000"/>
                      </a:solidFill>
                      <a:prstDash val="solid"/>
                      <a:round/>
                      <a:headEnd type="none" w="med" len="med"/>
                      <a:tailEnd type="none" w="med" len="med"/>
                    </a:lnT>
                    <a:lnB>
                      <a:noFill/>
                    </a:lnB>
                  </a:tcPr>
                </a:tc>
                <a:tc>
                  <a:txBody>
                    <a:bodyPr/>
                    <a:lstStyle/>
                    <a:p>
                      <a:pPr algn="l" fontAlgn="b"/>
                      <a:endParaRPr lang="en-US" sz="1200" b="0" i="0" u="none" strike="noStrike" dirty="0">
                        <a:solidFill>
                          <a:srgbClr val="000000"/>
                        </a:solidFill>
                        <a:effectLst/>
                        <a:latin typeface="Arial" panose="020B0604020202020204" pitchFamily="34" charset="0"/>
                      </a:endParaRPr>
                    </a:p>
                  </a:txBody>
                  <a:tcPr marL="7620" marR="7620" marT="7620" marB="0" anchor="b">
                    <a:lnL>
                      <a:noFill/>
                    </a:lnL>
                    <a:lnR>
                      <a:noFill/>
                    </a:lnR>
                    <a:lnT>
                      <a:noFill/>
                    </a:lnT>
                    <a:lnB>
                      <a:noFill/>
                    </a:lnB>
                  </a:tcPr>
                </a:tc>
                <a:extLst>
                  <a:ext uri="{0D108BD9-81ED-4DB2-BD59-A6C34878D82A}">
                    <a16:rowId xmlns:a16="http://schemas.microsoft.com/office/drawing/2014/main" val="1357421216"/>
                  </a:ext>
                </a:extLst>
              </a:tr>
            </a:tbl>
          </a:graphicData>
        </a:graphic>
      </p:graphicFrame>
    </p:spTree>
    <p:extLst>
      <p:ext uri="{BB962C8B-B14F-4D97-AF65-F5344CB8AC3E}">
        <p14:creationId xmlns:p14="http://schemas.microsoft.com/office/powerpoint/2010/main" val="282477359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Graphical user interface&#10;&#10;Description automatically generated with low confidence"/>
          <p:cNvPicPr/>
          <p:nvPr/>
        </p:nvPicPr>
        <p:blipFill>
          <a:blip r:embed="rId2" cstate="print">
            <a:extLst>
              <a:ext uri="{28A0092B-C50C-407E-A947-70E740481C1C}">
                <a14:useLocalDpi xmlns:a14="http://schemas.microsoft.com/office/drawing/2010/main" val="0"/>
              </a:ext>
            </a:extLst>
          </a:blip>
          <a:stretch>
            <a:fillRect/>
          </a:stretch>
        </p:blipFill>
        <p:spPr>
          <a:xfrm>
            <a:off x="172387" y="112119"/>
            <a:ext cx="2703226" cy="899884"/>
          </a:xfrm>
          <a:prstGeom prst="rect">
            <a:avLst/>
          </a:prstGeom>
        </p:spPr>
      </p:pic>
      <p:pic>
        <p:nvPicPr>
          <p:cNvPr id="5" name="Picture 4"/>
          <p:cNvPicPr/>
          <p:nvPr/>
        </p:nvPicPr>
        <p:blipFill>
          <a:blip r:embed="rId3">
            <a:extLst>
              <a:ext uri="{28A0092B-C50C-407E-A947-70E740481C1C}">
                <a14:useLocalDpi xmlns:a14="http://schemas.microsoft.com/office/drawing/2010/main" val="0"/>
              </a:ext>
            </a:extLst>
          </a:blip>
          <a:stretch>
            <a:fillRect/>
          </a:stretch>
        </p:blipFill>
        <p:spPr>
          <a:xfrm>
            <a:off x="1" y="6419088"/>
            <a:ext cx="12191999" cy="438912"/>
          </a:xfrm>
          <a:prstGeom prst="rect">
            <a:avLst/>
          </a:prstGeom>
        </p:spPr>
      </p:pic>
      <p:pic>
        <p:nvPicPr>
          <p:cNvPr id="6" name="Picture 5"/>
          <p:cNvPicPr/>
          <p:nvPr/>
        </p:nvPicPr>
        <p:blipFill>
          <a:blip r:embed="rId3">
            <a:extLst>
              <a:ext uri="{28A0092B-C50C-407E-A947-70E740481C1C}">
                <a14:useLocalDpi xmlns:a14="http://schemas.microsoft.com/office/drawing/2010/main" val="0"/>
              </a:ext>
            </a:extLst>
          </a:blip>
          <a:stretch>
            <a:fillRect/>
          </a:stretch>
        </p:blipFill>
        <p:spPr>
          <a:xfrm rot="10800000">
            <a:off x="-1" y="1012004"/>
            <a:ext cx="12192000" cy="430682"/>
          </a:xfrm>
          <a:prstGeom prst="rect">
            <a:avLst/>
          </a:prstGeom>
        </p:spPr>
      </p:pic>
      <p:sp>
        <p:nvSpPr>
          <p:cNvPr id="3" name="Title 2"/>
          <p:cNvSpPr>
            <a:spLocks noGrp="1"/>
          </p:cNvSpPr>
          <p:nvPr>
            <p:ph type="ctrTitle"/>
          </p:nvPr>
        </p:nvSpPr>
        <p:spPr>
          <a:xfrm>
            <a:off x="1376217" y="2707538"/>
            <a:ext cx="9819405" cy="957263"/>
          </a:xfrm>
        </p:spPr>
        <p:txBody>
          <a:bodyPr>
            <a:noAutofit/>
          </a:bodyPr>
          <a:lstStyle/>
          <a:p>
            <a:pPr algn="ctr"/>
            <a:r>
              <a:rPr lang="en-US" sz="4400" spc="-150" dirty="0">
                <a:latin typeface="Helvetica" charset="0"/>
                <a:ea typeface="Helvetica" charset="0"/>
                <a:cs typeface="Helvetica" charset="0"/>
              </a:rPr>
              <a:t>Questions?</a:t>
            </a:r>
          </a:p>
        </p:txBody>
      </p:sp>
      <p:sp>
        <p:nvSpPr>
          <p:cNvPr id="2" name="Slide Number Placeholder 1"/>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E9A5FAA-B7F0-42B3-B57A-1A592F13DCAC}"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17</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746583358"/>
      </p:ext>
    </p:extLst>
  </p:cSld>
  <p:clrMapOvr>
    <a:masterClrMapping/>
  </p:clrMapOvr>
</p:sld>
</file>

<file path=ppt/theme/theme1.xml><?xml version="1.0" encoding="utf-8"?>
<a:theme xmlns:a="http://schemas.openxmlformats.org/drawingml/2006/main" name="1_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Override1.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2.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3.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_activity xmlns="23aa0acd-5b12-4517-96e9-0851fed0fd5e" xsi:nil="true"/>
  </documentManagement>
</p:properties>
</file>

<file path=customXml/item2.xml><?xml version="1.0" encoding="utf-8"?>
<ct:contentTypeSchema xmlns:ct="http://schemas.microsoft.com/office/2006/metadata/contentType" xmlns:ma="http://schemas.microsoft.com/office/2006/metadata/properties/metaAttributes" ct:_="" ma:_="" ma:contentTypeName="Document" ma:contentTypeID="0x0101009FFE9E6ACEB8B043B074224EA2E03B1A" ma:contentTypeVersion="15" ma:contentTypeDescription="Create a new document." ma:contentTypeScope="" ma:versionID="bd7cd66d7d61d1d6be7d1c9185819d90">
  <xsd:schema xmlns:xsd="http://www.w3.org/2001/XMLSchema" xmlns:xs="http://www.w3.org/2001/XMLSchema" xmlns:p="http://schemas.microsoft.com/office/2006/metadata/properties" xmlns:ns3="a06b82fa-d8cc-4b98-9877-a0204d9ee8dd" xmlns:ns4="23aa0acd-5b12-4517-96e9-0851fed0fd5e" targetNamespace="http://schemas.microsoft.com/office/2006/metadata/properties" ma:root="true" ma:fieldsID="163e0d7f9e9c2c6a438794457b90a74c" ns3:_="" ns4:_="">
    <xsd:import namespace="a06b82fa-d8cc-4b98-9877-a0204d9ee8dd"/>
    <xsd:import namespace="23aa0acd-5b12-4517-96e9-0851fed0fd5e"/>
    <xsd:element name="properties">
      <xsd:complexType>
        <xsd:sequence>
          <xsd:element name="documentManagement">
            <xsd:complexType>
              <xsd:all>
                <xsd:element ref="ns3:SharedWithUsers" minOccurs="0"/>
                <xsd:element ref="ns3:SharedWithDetails" minOccurs="0"/>
                <xsd:element ref="ns3:SharingHintHash" minOccurs="0"/>
                <xsd:element ref="ns4:MediaServiceMetadata" minOccurs="0"/>
                <xsd:element ref="ns4:MediaServiceFastMetadata" minOccurs="0"/>
                <xsd:element ref="ns4:MediaServiceAutoKeyPoints" minOccurs="0"/>
                <xsd:element ref="ns4:MediaServiceKeyPoints" minOccurs="0"/>
                <xsd:element ref="ns4:MediaServiceAutoTags" minOccurs="0"/>
                <xsd:element ref="ns4:MediaServiceGenerationTime" minOccurs="0"/>
                <xsd:element ref="ns4:MediaServiceEventHashCode" minOccurs="0"/>
                <xsd:element ref="ns4:MediaServiceOCR" minOccurs="0"/>
                <xsd:element ref="ns4:MediaServiceDateTaken" minOccurs="0"/>
                <xsd:element ref="ns4:MediaLengthInSeconds" minOccurs="0"/>
                <xsd:element ref="ns4:MediaServiceLocation" minOccurs="0"/>
                <xsd:element ref="ns4:_activity"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a06b82fa-d8cc-4b98-9877-a0204d9ee8dd" elementFormDefault="qualified">
    <xsd:import namespace="http://schemas.microsoft.com/office/2006/documentManagement/types"/>
    <xsd:import namespace="http://schemas.microsoft.com/office/infopath/2007/PartnerControls"/>
    <xsd:element name="SharedWithUsers" ma:index="8" nillable="true" ma:displayName="Shared With" ma:description=""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9" nillable="true" ma:displayName="Shared With Details" ma:description="" ma:internalName="SharedWithDetails" ma:readOnly="true">
      <xsd:simpleType>
        <xsd:restriction base="dms:Note">
          <xsd:maxLength value="255"/>
        </xsd:restriction>
      </xsd:simpleType>
    </xsd:element>
    <xsd:element name="SharingHintHash" ma:index="10" nillable="true" ma:displayName="Sharing Hint Hash" ma:description="" ma:hidden="true" ma:internalName="SharingHintHash"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23aa0acd-5b12-4517-96e9-0851fed0fd5e" elementFormDefault="qualified">
    <xsd:import namespace="http://schemas.microsoft.com/office/2006/documentManagement/types"/>
    <xsd:import namespace="http://schemas.microsoft.com/office/infopath/2007/PartnerControls"/>
    <xsd:element name="MediaServiceMetadata" ma:index="11" nillable="true" ma:displayName="MediaServiceMetadata" ma:description="" ma:hidden="true" ma:internalName="MediaServiceMetadata" ma:readOnly="true">
      <xsd:simpleType>
        <xsd:restriction base="dms:Note"/>
      </xsd:simpleType>
    </xsd:element>
    <xsd:element name="MediaServiceFastMetadata" ma:index="12" nillable="true" ma:displayName="MediaServiceFastMetadata" ma:description="" ma:hidden="true" ma:internalName="MediaServiceFastMetadata" ma:readOnly="true">
      <xsd:simpleType>
        <xsd:restriction base="dms:Note"/>
      </xsd:simpleType>
    </xsd:element>
    <xsd:element name="MediaServiceAutoKeyPoints" ma:index="13" nillable="true" ma:displayName="MediaServiceAutoKeyPoints" ma:hidden="true" ma:internalName="MediaServiceAutoKeyPoints" ma:readOnly="true">
      <xsd:simpleType>
        <xsd:restriction base="dms:Note"/>
      </xsd:simpleType>
    </xsd:element>
    <xsd:element name="MediaServiceKeyPoints" ma:index="14" nillable="true" ma:displayName="KeyPoints" ma:internalName="MediaServiceKeyPoints" ma:readOnly="true">
      <xsd:simpleType>
        <xsd:restriction base="dms:Note">
          <xsd:maxLength value="255"/>
        </xsd:restriction>
      </xsd:simpleType>
    </xsd:element>
    <xsd:element name="MediaServiceAutoTags" ma:index="15" nillable="true" ma:displayName="Tags" ma:internalName="MediaServiceAutoTags" ma:readOnly="true">
      <xsd:simpleType>
        <xsd:restriction base="dms:Text"/>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element name="MediaServiceOCR" ma:index="18" nillable="true" ma:displayName="Extracted Text" ma:internalName="MediaServiceOCR" ma:readOnly="true">
      <xsd:simpleType>
        <xsd:restriction base="dms:Note">
          <xsd:maxLength value="255"/>
        </xsd:restriction>
      </xsd:simpleType>
    </xsd:element>
    <xsd:element name="MediaServiceDateTaken" ma:index="19" nillable="true" ma:displayName="MediaServiceDateTaken" ma:hidden="true" ma:internalName="MediaServiceDateTaken" ma:readOnly="true">
      <xsd:simpleType>
        <xsd:restriction base="dms:Text"/>
      </xsd:simpleType>
    </xsd:element>
    <xsd:element name="MediaLengthInSeconds" ma:index="20" nillable="true" ma:displayName="MediaLengthInSeconds" ma:hidden="true" ma:internalName="MediaLengthInSeconds" ma:readOnly="true">
      <xsd:simpleType>
        <xsd:restriction base="dms:Unknown"/>
      </xsd:simpleType>
    </xsd:element>
    <xsd:element name="MediaServiceLocation" ma:index="21" nillable="true" ma:displayName="Location" ma:internalName="MediaServiceLocation" ma:readOnly="true">
      <xsd:simpleType>
        <xsd:restriction base="dms:Text"/>
      </xsd:simpleType>
    </xsd:element>
    <xsd:element name="_activity" ma:index="22" nillable="true" ma:displayName="_activity" ma:hidden="true" ma:internalName="_activity">
      <xsd:simpleType>
        <xsd:restriction base="dms:Note"/>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EB6206EA-BD43-447D-95D4-911502E615D4}">
  <ds:schemaRefs>
    <ds:schemaRef ds:uri="http://schemas.microsoft.com/office/2006/documentManagement/types"/>
    <ds:schemaRef ds:uri="http://schemas.microsoft.com/office/infopath/2007/PartnerControls"/>
    <ds:schemaRef ds:uri="a06b82fa-d8cc-4b98-9877-a0204d9ee8dd"/>
    <ds:schemaRef ds:uri="http://purl.org/dc/elements/1.1/"/>
    <ds:schemaRef ds:uri="http://schemas.microsoft.com/office/2006/metadata/properties"/>
    <ds:schemaRef ds:uri="23aa0acd-5b12-4517-96e9-0851fed0fd5e"/>
    <ds:schemaRef ds:uri="http://purl.org/dc/terms/"/>
    <ds:schemaRef ds:uri="http://schemas.openxmlformats.org/package/2006/metadata/core-properties"/>
    <ds:schemaRef ds:uri="http://www.w3.org/XML/1998/namespace"/>
    <ds:schemaRef ds:uri="http://purl.org/dc/dcmitype/"/>
  </ds:schemaRefs>
</ds:datastoreItem>
</file>

<file path=customXml/itemProps2.xml><?xml version="1.0" encoding="utf-8"?>
<ds:datastoreItem xmlns:ds="http://schemas.openxmlformats.org/officeDocument/2006/customXml" ds:itemID="{5A8D5160-8915-40B4-94F6-EBF22E74D8E2}">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a06b82fa-d8cc-4b98-9877-a0204d9ee8dd"/>
    <ds:schemaRef ds:uri="23aa0acd-5b12-4517-96e9-0851fed0fd5e"/>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20E4E293-AB8C-49C9-8AE9-1A0CDED89E58}">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otalTime>2492</TotalTime>
  <Words>1040</Words>
  <Application>Microsoft Office PowerPoint</Application>
  <PresentationFormat>Widescreen</PresentationFormat>
  <Paragraphs>296</Paragraphs>
  <Slides>17</Slides>
  <Notes>0</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17</vt:i4>
      </vt:variant>
    </vt:vector>
  </HeadingPairs>
  <TitlesOfParts>
    <vt:vector size="23" baseType="lpstr">
      <vt:lpstr>Arial</vt:lpstr>
      <vt:lpstr>Calibri</vt:lpstr>
      <vt:lpstr>Calibri Light</vt:lpstr>
      <vt:lpstr>Helvetica</vt:lpstr>
      <vt:lpstr>Symbol</vt:lpstr>
      <vt:lpstr>1_Office Theme</vt:lpstr>
      <vt:lpstr>Financial Statements for the Month Ending April 30, 2023</vt:lpstr>
      <vt:lpstr>Monthly Financial Reports</vt:lpstr>
      <vt:lpstr>Review of Revenues and Expenditures</vt:lpstr>
      <vt:lpstr>Key Financial Indicators April 2023</vt:lpstr>
      <vt:lpstr>Financial Statement Highlights</vt:lpstr>
      <vt:lpstr>Financial Statement Highlights</vt:lpstr>
      <vt:lpstr>Year to Date Comparison</vt:lpstr>
      <vt:lpstr>Year to Date Comparison for Local Revenues</vt:lpstr>
      <vt:lpstr>Year to Date Comparison for  State Revenues</vt:lpstr>
      <vt:lpstr>Year to Date Comparison for Expenditures</vt:lpstr>
      <vt:lpstr>Current Forecast</vt:lpstr>
      <vt:lpstr>Proposed PPS Allocations</vt:lpstr>
      <vt:lpstr>Cash and Investments</vt:lpstr>
      <vt:lpstr>Cash Balances as of April 30, 2023</vt:lpstr>
      <vt:lpstr>Investment Overview</vt:lpstr>
      <vt:lpstr>Investments Performance</vt:lpstr>
      <vt:lpstr>Questions?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2023-24 Governor’s Proposed Budget</dc:title>
  <dc:creator>Joseph, Ronald</dc:creator>
  <cp:lastModifiedBy>Ronald Joseph</cp:lastModifiedBy>
  <cp:revision>20</cp:revision>
  <dcterms:created xsi:type="dcterms:W3CDTF">2023-03-09T18:38:38Z</dcterms:created>
  <dcterms:modified xsi:type="dcterms:W3CDTF">2023-06-09T19:07:31Z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0x0101009FFE9E6ACEB8B043B074224EA2E03B1A</vt:lpwstr>
  </property>
</Properties>
</file>