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58" r:id="rId6"/>
    <p:sldId id="1073" r:id="rId7"/>
    <p:sldId id="1072" r:id="rId8"/>
    <p:sldId id="1074" r:id="rId9"/>
    <p:sldId id="1075" r:id="rId10"/>
    <p:sldId id="107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E3FF"/>
    <a:srgbClr val="5DD5FF"/>
    <a:srgbClr val="BD92DE"/>
    <a:srgbClr val="B07BD7"/>
    <a:srgbClr val="FFB089"/>
    <a:srgbClr val="FFA679"/>
    <a:srgbClr val="FFCCB3"/>
    <a:srgbClr val="FF9966"/>
    <a:srgbClr val="65FFB2"/>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47A87-F4F8-4AFD-9257-C7B325C39858}" type="datetimeFigureOut">
              <a:rPr lang="en-US" smtClean="0"/>
              <a:t>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8CEA89-791A-4C4B-AB00-73A27D2D234C}" type="slidenum">
              <a:rPr lang="en-US" smtClean="0"/>
              <a:t>‹#›</a:t>
            </a:fld>
            <a:endParaRPr lang="en-US"/>
          </a:p>
        </p:txBody>
      </p:sp>
    </p:spTree>
    <p:extLst>
      <p:ext uri="{BB962C8B-B14F-4D97-AF65-F5344CB8AC3E}">
        <p14:creationId xmlns:p14="http://schemas.microsoft.com/office/powerpoint/2010/main" val="44765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DCF4EFC-DE64-4312-A42A-8A5F74DC39E9}" type="datetime1">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529151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EFD3F7-0035-44C5-8666-80443707B253}" type="datetime1">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507328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714B7C-AA29-4280-8508-BA078F10B53C}" type="datetime1">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550001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5D8AB7-CD77-42EC-9FC6-39DBA99426FB}" type="datetime1">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957741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5036E0-EE5E-40B3-B31C-57FE1DF606BD}" type="datetime1">
              <a:rPr lang="en-US" smtClean="0"/>
              <a:t>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2412145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183CBF-5A41-431D-B56B-5C5E1CF1227F}" type="datetime1">
              <a:rPr lang="en-US" smtClean="0"/>
              <a:t>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724265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74B1C2-631A-476F-81F9-DE5F82A3FAF7}" type="datetime1">
              <a:rPr lang="en-US" smtClean="0"/>
              <a:t>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674696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95631F-30A6-4206-A67D-EEB1C66D8027}" type="datetime1">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536634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80FB4E8-1D35-48E9-8257-8DB008464695}" type="datetime1">
              <a:rPr lang="en-US" smtClean="0"/>
              <a:t>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2233979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483C6B-1497-4B72-BF14-B3AEA632E679}" type="datetime1">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673178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BAFDD2-073A-4754-8451-29E63403C272}" type="datetime1">
              <a:rPr lang="en-US" smtClean="0"/>
              <a:t>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4244020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00439-036F-41FF-842E-D850F103F3E8}" type="datetime1">
              <a:rPr lang="en-US" smtClean="0"/>
              <a:t>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A5FAA-B7F0-42B3-B57A-1A592F13DCAC}" type="slidenum">
              <a:rPr lang="en-US" smtClean="0"/>
              <a:t>‹#›</a:t>
            </a:fld>
            <a:endParaRPr lang="en-US"/>
          </a:p>
        </p:txBody>
      </p:sp>
    </p:spTree>
    <p:extLst>
      <p:ext uri="{BB962C8B-B14F-4D97-AF65-F5344CB8AC3E}">
        <p14:creationId xmlns:p14="http://schemas.microsoft.com/office/powerpoint/2010/main" val="3777133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E9A5FAA-B7F0-42B3-B57A-1A592F13DCAC}" type="slidenum">
              <a:rPr lang="en-US" smtClean="0"/>
              <a:t>1</a:t>
            </a:fld>
            <a:endParaRPr lang="en-US"/>
          </a:p>
        </p:txBody>
      </p:sp>
      <p:sp>
        <p:nvSpPr>
          <p:cNvPr id="2" name="Title 1"/>
          <p:cNvSpPr>
            <a:spLocks noGrp="1"/>
          </p:cNvSpPr>
          <p:nvPr>
            <p:ph type="ctrTitle"/>
          </p:nvPr>
        </p:nvSpPr>
        <p:spPr>
          <a:xfrm>
            <a:off x="1524000" y="3011117"/>
            <a:ext cx="9144000" cy="1355750"/>
          </a:xfrm>
        </p:spPr>
        <p:txBody>
          <a:bodyPr>
            <a:normAutofit/>
          </a:bodyPr>
          <a:lstStyle/>
          <a:p>
            <a:pPr algn="l"/>
            <a:r>
              <a:rPr lang="en-US" sz="4600" dirty="0">
                <a:latin typeface="Arial" panose="020B0604020202020204" pitchFamily="34" charset="0"/>
                <a:cs typeface="Arial" panose="020B0604020202020204" pitchFamily="34" charset="0"/>
              </a:rPr>
              <a:t>ESSER Funding Update</a:t>
            </a:r>
          </a:p>
        </p:txBody>
      </p:sp>
      <p:sp>
        <p:nvSpPr>
          <p:cNvPr id="11" name="Freeform 20">
            <a:extLst>
              <a:ext uri="{FF2B5EF4-FFF2-40B4-BE49-F238E27FC236}">
                <a16:creationId xmlns:a16="http://schemas.microsoft.com/office/drawing/2014/main" id="{B5128750-6DE7-4BD7-B6DD-399E90474D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22758"/>
            <a:ext cx="4522796" cy="2919017"/>
          </a:xfrm>
          <a:custGeom>
            <a:avLst/>
            <a:gdLst>
              <a:gd name="connsiteX0" fmla="*/ 0 w 4522796"/>
              <a:gd name="connsiteY0" fmla="*/ 2919017 h 2919017"/>
              <a:gd name="connsiteX1" fmla="*/ 4522796 w 4522796"/>
              <a:gd name="connsiteY1" fmla="*/ 2919017 h 2919017"/>
              <a:gd name="connsiteX2" fmla="*/ 3170909 w 4522796"/>
              <a:gd name="connsiteY2" fmla="*/ 0 h 2919017"/>
              <a:gd name="connsiteX3" fmla="*/ 0 w 4522796"/>
              <a:gd name="connsiteY3" fmla="*/ 0 h 2919017"/>
            </a:gdLst>
            <a:ahLst/>
            <a:cxnLst>
              <a:cxn ang="0">
                <a:pos x="connsiteX0" y="connsiteY0"/>
              </a:cxn>
              <a:cxn ang="0">
                <a:pos x="connsiteX1" y="connsiteY1"/>
              </a:cxn>
              <a:cxn ang="0">
                <a:pos x="connsiteX2" y="connsiteY2"/>
              </a:cxn>
              <a:cxn ang="0">
                <a:pos x="connsiteX3" y="connsiteY3"/>
              </a:cxn>
            </a:cxnLst>
            <a:rect l="l" t="t" r="r" b="b"/>
            <a:pathLst>
              <a:path w="4522796" h="2919017">
                <a:moveTo>
                  <a:pt x="0" y="2919017"/>
                </a:moveTo>
                <a:lnTo>
                  <a:pt x="4522796" y="2919017"/>
                </a:lnTo>
                <a:lnTo>
                  <a:pt x="3170909" y="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4579567" y="1115628"/>
            <a:ext cx="3410479" cy="1133983"/>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rot="10800000">
            <a:off x="8310086" y="1537675"/>
            <a:ext cx="3410482" cy="289890"/>
          </a:xfrm>
          <a:prstGeom prst="rect">
            <a:avLst/>
          </a:prstGeom>
        </p:spPr>
      </p:pic>
      <p:sp>
        <p:nvSpPr>
          <p:cNvPr id="13" name="Freeform 12">
            <a:extLst>
              <a:ext uri="{FF2B5EF4-FFF2-40B4-BE49-F238E27FC236}">
                <a16:creationId xmlns:a16="http://schemas.microsoft.com/office/drawing/2014/main" id="{07BA6415-1CCB-4FE4-8D1D-DE0505D993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2">
            <a:extLst>
              <a:ext uri="{FF2B5EF4-FFF2-40B4-BE49-F238E27FC236}">
                <a16:creationId xmlns:a16="http://schemas.microsoft.com/office/drawing/2014/main" id="{CA1B373B-0DE9-4AE4-A839-26F801A340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448626"/>
            <a:ext cx="6754821" cy="1409374"/>
          </a:xfrm>
          <a:custGeom>
            <a:avLst/>
            <a:gdLst>
              <a:gd name="connsiteX0" fmla="*/ 0 w 6754821"/>
              <a:gd name="connsiteY0" fmla="*/ 0 h 1409374"/>
              <a:gd name="connsiteX1" fmla="*/ 6754821 w 6754821"/>
              <a:gd name="connsiteY1" fmla="*/ 0 h 1409374"/>
              <a:gd name="connsiteX2" fmla="*/ 6102096 w 6754821"/>
              <a:gd name="connsiteY2" fmla="*/ 1409374 h 1409374"/>
              <a:gd name="connsiteX3" fmla="*/ 0 w 6754821"/>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6754821" h="1409374">
                <a:moveTo>
                  <a:pt x="0" y="0"/>
                </a:moveTo>
                <a:lnTo>
                  <a:pt x="6754821" y="0"/>
                </a:lnTo>
                <a:lnTo>
                  <a:pt x="6102096" y="1409374"/>
                </a:lnTo>
                <a:lnTo>
                  <a:pt x="0" y="1409374"/>
                </a:lnTo>
                <a:close/>
              </a:path>
            </a:pathLst>
          </a:custGeom>
          <a:solidFill>
            <a:srgbClr val="89898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p:nvPr/>
        </p:nvPicPr>
        <p:blipFill>
          <a:blip r:embed="rId4">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spTree>
    <p:extLst>
      <p:ext uri="{BB962C8B-B14F-4D97-AF65-F5344CB8AC3E}">
        <p14:creationId xmlns:p14="http://schemas.microsoft.com/office/powerpoint/2010/main" val="374853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rmAutofit/>
          </a:bodyPr>
          <a:lstStyle/>
          <a:p>
            <a:r>
              <a:rPr lang="en-US" sz="4400" dirty="0">
                <a:latin typeface="Arial" panose="020B0604020202020204" pitchFamily="34" charset="0"/>
                <a:cs typeface="Arial" panose="020B0604020202020204" pitchFamily="34" charset="0"/>
              </a:rPr>
              <a:t>Agenda</a:t>
            </a:r>
            <a:endParaRPr lang="en-US" sz="4400" dirty="0"/>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r>
              <a:rPr lang="en-US" sz="4000" dirty="0">
                <a:latin typeface="Arial" panose="020B0604020202020204" pitchFamily="34" charset="0"/>
                <a:cs typeface="Arial" panose="020B0604020202020204" pitchFamily="34" charset="0"/>
              </a:rPr>
              <a:t>Overview of ESSER Funds</a:t>
            </a:r>
          </a:p>
          <a:p>
            <a:r>
              <a:rPr lang="en-US" sz="4000" dirty="0">
                <a:latin typeface="Arial" panose="020B0604020202020204" pitchFamily="34" charset="0"/>
                <a:cs typeface="Arial" panose="020B0604020202020204" pitchFamily="34" charset="0"/>
              </a:rPr>
              <a:t>ESSER Expenditure Update</a:t>
            </a:r>
          </a:p>
          <a:p>
            <a:endParaRPr lang="en-US" sz="32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2</a:t>
            </a:fld>
            <a:endParaRPr lang="en-US"/>
          </a:p>
        </p:txBody>
      </p:sp>
    </p:spTree>
    <p:extLst>
      <p:ext uri="{BB962C8B-B14F-4D97-AF65-F5344CB8AC3E}">
        <p14:creationId xmlns:p14="http://schemas.microsoft.com/office/powerpoint/2010/main" val="4222674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600" spc="-150" noProof="0" dirty="0">
                <a:solidFill>
                  <a:prstClr val="black"/>
                </a:solidFill>
                <a:latin typeface="Helvetica" charset="0"/>
                <a:ea typeface="Helvetica" charset="0"/>
                <a:cs typeface="Helvetica" charset="0"/>
              </a:rPr>
              <a:t>Coronavirus Aid, Relief, and Economic Security (CARES) Act – ESSER I</a:t>
            </a:r>
            <a:endParaRPr kumimoji="0" lang="en-US" sz="3600" b="0" i="0" u="none" strike="noStrike" kern="1200" cap="none" spc="-150" normalizeH="0" baseline="0" noProof="0" dirty="0">
              <a:ln>
                <a:noFill/>
              </a:ln>
              <a:solidFill>
                <a:prstClr val="black"/>
              </a:solidFill>
              <a:effectLst/>
              <a:uLnTx/>
              <a:uFillTx/>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Coronavirus Aid, Relief, and Economic Security (CARES) Act was enacted </a:t>
            </a:r>
            <a:r>
              <a:rPr lang="en-US" sz="2800" b="0" i="0" dirty="0">
                <a:effectLst/>
                <a:latin typeface="Arial" panose="020B0604020202020204" pitchFamily="34" charset="0"/>
                <a:cs typeface="Arial" panose="020B0604020202020204" pitchFamily="34" charset="0"/>
              </a:rPr>
              <a:t>March 27, 2020 and included $13.2 billion for the Elementary and Secondary School Emergency Relief Fund (ESSER)</a:t>
            </a:r>
          </a:p>
          <a:p>
            <a:pPr marL="342900" indent="-342900" algn="l">
              <a:buFont typeface="Arial" panose="020B0604020202020204" pitchFamily="34" charset="0"/>
              <a:buChar char="•"/>
            </a:pPr>
            <a:r>
              <a:rPr lang="en-US" sz="2800" b="0" i="0" dirty="0">
                <a:effectLst/>
                <a:latin typeface="Arial" panose="020B0604020202020204" pitchFamily="34" charset="0"/>
              </a:rPr>
              <a:t>The District used the $11.1 million it received from ESSER I to purchase student and staff computer devices, personal protective equipment, and sanitary supplies.   </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Funding ended September 30, 2022</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Our ESSER I allocation was $11.1 million</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100% of allocation spent</a:t>
            </a:r>
          </a:p>
          <a:p>
            <a:pPr marL="342900"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3</a:t>
            </a:fld>
            <a:endParaRPr lang="en-US"/>
          </a:p>
        </p:txBody>
      </p:sp>
    </p:spTree>
    <p:extLst>
      <p:ext uri="{BB962C8B-B14F-4D97-AF65-F5344CB8AC3E}">
        <p14:creationId xmlns:p14="http://schemas.microsoft.com/office/powerpoint/2010/main" val="1860797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600" spc="-150" noProof="0" dirty="0">
                <a:solidFill>
                  <a:prstClr val="black"/>
                </a:solidFill>
                <a:latin typeface="Helvetica" charset="0"/>
                <a:ea typeface="Helvetica" charset="0"/>
                <a:cs typeface="Helvetica" charset="0"/>
              </a:rPr>
              <a:t>Coronavirus Response and Relief Supplemental Appropriations (CRRSA) Act – ESSER II</a:t>
            </a:r>
            <a:endParaRPr kumimoji="0" lang="en-US" sz="3600" b="0" i="0" u="none" strike="noStrike" kern="1200" cap="none" spc="-150" normalizeH="0" baseline="0" noProof="0" dirty="0">
              <a:ln>
                <a:noFill/>
              </a:ln>
              <a:solidFill>
                <a:prstClr val="black"/>
              </a:solidFill>
              <a:effectLst/>
              <a:uLnTx/>
              <a:uFillTx/>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800" b="0" i="0" dirty="0">
                <a:effectLst/>
                <a:latin typeface="Arial" panose="020B0604020202020204" pitchFamily="34" charset="0"/>
                <a:cs typeface="Arial" panose="020B0604020202020204" pitchFamily="34" charset="0"/>
              </a:rPr>
              <a:t>The Coronavirus Response and Relief Supplemental Appropriations (CRRSA) Act was enacted December 27, 2020 and included an additional $53.4 billion for the Elementary and Secondary School Emergency Relief Fund (ESSER)</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ESSER II were used to enhance indoor air quality at our facilities, expanding wireless technology infrastructure, fund computer purchases, cost incurred for continuing district operations, summer learning, and educational materials and software</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Funding ended September 30, 2023</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Our ESSER II allocation was $49.5 million</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100% of allocation spent</a:t>
            </a:r>
          </a:p>
          <a:p>
            <a:pPr marL="342900"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4</a:t>
            </a:fld>
            <a:endParaRPr lang="en-US"/>
          </a:p>
        </p:txBody>
      </p:sp>
    </p:spTree>
    <p:extLst>
      <p:ext uri="{BB962C8B-B14F-4D97-AF65-F5344CB8AC3E}">
        <p14:creationId xmlns:p14="http://schemas.microsoft.com/office/powerpoint/2010/main" val="3345861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600" spc="-150" noProof="0" dirty="0">
                <a:solidFill>
                  <a:prstClr val="black"/>
                </a:solidFill>
                <a:latin typeface="Helvetica" charset="0"/>
                <a:ea typeface="Helvetica" charset="0"/>
                <a:cs typeface="Helvetica" charset="0"/>
              </a:rPr>
              <a:t>American Rescue Plan (ARP) Act – ESSER III</a:t>
            </a:r>
            <a:endParaRPr kumimoji="0" lang="en-US" sz="3600" b="0" i="0" u="none" strike="noStrike" kern="1200" cap="none" spc="-150" normalizeH="0" baseline="0" noProof="0" dirty="0">
              <a:ln>
                <a:noFill/>
              </a:ln>
              <a:solidFill>
                <a:prstClr val="black"/>
              </a:solidFill>
              <a:effectLst/>
              <a:uLnTx/>
              <a:uFillTx/>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The American Rescue Plan Act of 2021 was enacted March 11, 2021 </a:t>
            </a:r>
            <a:r>
              <a:rPr lang="en-US" b="0" i="0" dirty="0">
                <a:effectLst/>
                <a:latin typeface="Arial" panose="020B0604020202020204" pitchFamily="34" charset="0"/>
                <a:cs typeface="Arial" panose="020B0604020202020204" pitchFamily="34" charset="0"/>
              </a:rPr>
              <a:t>and included an additional $122 billion for the Elementary and Secondary School Emergency Relief Fund (ESSER)</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Pennsylvania received $5 billion in emergency funding to support the long-term work of education recovery</a:t>
            </a:r>
          </a:p>
          <a:p>
            <a:pPr marL="342900"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ESSER III Investments include:</a:t>
            </a:r>
          </a:p>
          <a:p>
            <a:pPr marL="800100" lvl="1" indent="-342900" algn="l">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Investments in high-quality, culturally authentic, and relevant instructional resources, supports, and curriculum aligned to state and national standards;</a:t>
            </a:r>
          </a:p>
          <a:p>
            <a:pPr marL="800100" lvl="1" indent="-342900" algn="l">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An extensive K-12 tutoring plan to provide access, support, and opportunity; </a:t>
            </a:r>
          </a:p>
          <a:p>
            <a:pPr marL="800100" lvl="1" indent="-342900" algn="l">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Capital improvements across schools, including Heating, Ventilation, and Air Conditioning (HVAC) system repairs, upgrades &amp; replacements, and an aqua therapy pool for Pittsburgh Pioneer;</a:t>
            </a:r>
          </a:p>
          <a:p>
            <a:pPr marL="800100" lvl="1" indent="-342900" algn="l">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Enhancing and upgrading districtwide IT security; and </a:t>
            </a:r>
          </a:p>
          <a:p>
            <a:pPr marL="800100" lvl="2" indent="-342900" algn="l">
              <a:spcBef>
                <a:spcPts val="1000"/>
              </a:spcBef>
              <a:buFont typeface="Arial" panose="020B0604020202020204" pitchFamily="34" charset="0"/>
              <a:buChar char="•"/>
            </a:pPr>
            <a:r>
              <a:rPr lang="en-US" sz="2200" dirty="0">
                <a:latin typeface="Arial" panose="020B0604020202020204" pitchFamily="34" charset="0"/>
                <a:cs typeface="Arial" panose="020B0604020202020204" pitchFamily="34" charset="0"/>
              </a:rPr>
              <a:t>Maintaining school-based staff to allow the District to address unfinished learning and</a:t>
            </a:r>
            <a:r>
              <a:rPr lang="en-US" b="0" i="0" dirty="0">
                <a:effectLst/>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acceleration.  </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Required to spend at least 20% of our allocation ($20 million) on learning loss</a:t>
            </a:r>
          </a:p>
          <a:p>
            <a:pPr marL="342900"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5</a:t>
            </a:fld>
            <a:endParaRPr lang="en-US"/>
          </a:p>
        </p:txBody>
      </p:sp>
    </p:spTree>
    <p:extLst>
      <p:ext uri="{BB962C8B-B14F-4D97-AF65-F5344CB8AC3E}">
        <p14:creationId xmlns:p14="http://schemas.microsoft.com/office/powerpoint/2010/main" val="4234015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600" spc="-150" noProof="0" dirty="0">
                <a:solidFill>
                  <a:prstClr val="black"/>
                </a:solidFill>
                <a:latin typeface="Helvetica" charset="0"/>
                <a:ea typeface="Helvetica" charset="0"/>
                <a:cs typeface="Helvetica" charset="0"/>
              </a:rPr>
              <a:t>American Rescue Plan (ARP) Act – ESSER III</a:t>
            </a:r>
            <a:endParaRPr kumimoji="0" lang="en-US" sz="3600" b="0" i="0" u="none" strike="noStrike" kern="1200" cap="none" spc="-150" normalizeH="0" baseline="0" noProof="0" dirty="0">
              <a:ln>
                <a:noFill/>
              </a:ln>
              <a:solidFill>
                <a:prstClr val="black"/>
              </a:solidFill>
              <a:effectLst/>
              <a:uLnTx/>
              <a:uFillTx/>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Funding ends September 30, 2024</a:t>
            </a:r>
          </a:p>
          <a:p>
            <a:pPr algn="l"/>
            <a:endParaRPr lang="en-US" sz="28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Our ESSER III allocation is $100.2 million</a:t>
            </a:r>
          </a:p>
          <a:p>
            <a:pPr marL="342900" indent="-342900" algn="l">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ESSER III spending as of 12/31/2023:</a:t>
            </a:r>
          </a:p>
          <a:p>
            <a:pPr marL="800100" lvl="1"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Total budget:		$100,207,995</a:t>
            </a:r>
          </a:p>
          <a:p>
            <a:pPr marL="800100" lvl="1"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Total expenditures:	$29,515,366.29</a:t>
            </a:r>
          </a:p>
          <a:p>
            <a:pPr marL="800100" lvl="1"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Total encumbrances:	$17,548,458.63</a:t>
            </a:r>
          </a:p>
          <a:p>
            <a:pPr marL="342900" indent="-342900" algn="l">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46.97% of available budget utilized</a:t>
            </a:r>
          </a:p>
          <a:p>
            <a:pPr algn="l"/>
            <a:endParaRPr lang="en-US"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6</a:t>
            </a:fld>
            <a:endParaRPr lang="en-US"/>
          </a:p>
        </p:txBody>
      </p:sp>
    </p:spTree>
    <p:extLst>
      <p:ext uri="{BB962C8B-B14F-4D97-AF65-F5344CB8AC3E}">
        <p14:creationId xmlns:p14="http://schemas.microsoft.com/office/powerpoint/2010/main" val="2585182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600" spc="-150" noProof="0" dirty="0">
                <a:solidFill>
                  <a:prstClr val="black"/>
                </a:solidFill>
                <a:latin typeface="Helvetica" charset="0"/>
                <a:ea typeface="Helvetica" charset="0"/>
                <a:cs typeface="Helvetica" charset="0"/>
              </a:rPr>
              <a:t>American Rescue Plan (ARP) Act – ESSER III</a:t>
            </a:r>
            <a:endParaRPr kumimoji="0" lang="en-US" sz="3600" b="0" i="0" u="none" strike="noStrike" kern="1200" cap="none" spc="-150" normalizeH="0" baseline="0" noProof="0" dirty="0">
              <a:ln>
                <a:noFill/>
              </a:ln>
              <a:solidFill>
                <a:prstClr val="black"/>
              </a:solidFill>
              <a:effectLst/>
              <a:uLnTx/>
              <a:uFillTx/>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3200" dirty="0">
                <a:latin typeface="Arial" panose="020B0604020202020204" pitchFamily="34" charset="0"/>
                <a:cs typeface="Arial" panose="020B0604020202020204" pitchFamily="34" charset="0"/>
              </a:rPr>
              <a:t>Utilization by category:</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Learning Loss –  $3,701,034.89</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SEL Supports – $4,263,574.22</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Continuity of Services – $19,426,390.41</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Physical Plant – Capital Improvements – $17,780,554  </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PPE &amp; COVID Mitigation – $3,497.68</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Evaluation – $911,401.89</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Implementation, Capacity Building and Infrastructure – $512,883.42 </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Indirect Costs – $580,496.09</a:t>
            </a:r>
          </a:p>
          <a:p>
            <a:pPr marL="800100" lvl="1"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7</a:t>
            </a:fld>
            <a:endParaRPr lang="en-US"/>
          </a:p>
        </p:txBody>
      </p:sp>
    </p:spTree>
    <p:extLst>
      <p:ext uri="{BB962C8B-B14F-4D97-AF65-F5344CB8AC3E}">
        <p14:creationId xmlns:p14="http://schemas.microsoft.com/office/powerpoint/2010/main" val="18919628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FE9E6ACEB8B043B074224EA2E03B1A" ma:contentTypeVersion="14" ma:contentTypeDescription="Create a new document." ma:contentTypeScope="" ma:versionID="aa2aa3217f94df4f56038bea73edea3e">
  <xsd:schema xmlns:xsd="http://www.w3.org/2001/XMLSchema" xmlns:xs="http://www.w3.org/2001/XMLSchema" xmlns:p="http://schemas.microsoft.com/office/2006/metadata/properties" xmlns:ns3="a06b82fa-d8cc-4b98-9877-a0204d9ee8dd" xmlns:ns4="23aa0acd-5b12-4517-96e9-0851fed0fd5e" targetNamespace="http://schemas.microsoft.com/office/2006/metadata/properties" ma:root="true" ma:fieldsID="e3d1a02d4e81bfdd3ffdc97724e81ebe" ns3:_="" ns4:_="">
    <xsd:import namespace="a06b82fa-d8cc-4b98-9877-a0204d9ee8dd"/>
    <xsd:import namespace="23aa0acd-5b12-4517-96e9-0851fed0fd5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6b82fa-d8cc-4b98-9877-a0204d9ee8d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aa0acd-5b12-4517-96e9-0851fed0fd5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1F32105-4C02-4555-8C74-1FF98F096285}">
  <ds:schemaRefs>
    <ds:schemaRef ds:uri="23aa0acd-5b12-4517-96e9-0851fed0fd5e"/>
    <ds:schemaRef ds:uri="a06b82fa-d8cc-4b98-9877-a0204d9ee8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5E3A180-E158-4A87-8228-AE7D0D217C0C}">
  <ds:schemaRefs>
    <ds:schemaRef ds:uri="http://schemas.microsoft.com/sharepoint/v3/contenttype/forms"/>
  </ds:schemaRefs>
</ds:datastoreItem>
</file>

<file path=customXml/itemProps3.xml><?xml version="1.0" encoding="utf-8"?>
<ds:datastoreItem xmlns:ds="http://schemas.openxmlformats.org/officeDocument/2006/customXml" ds:itemID="{CAD654D0-B851-47E1-BD3B-F1B7C6CC5E82}">
  <ds:schemaRefs>
    <ds:schemaRef ds:uri="http://purl.org/dc/dcmitype/"/>
    <ds:schemaRef ds:uri="http://purl.org/dc/terms/"/>
    <ds:schemaRef ds:uri="a06b82fa-d8cc-4b98-9877-a0204d9ee8dd"/>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23aa0acd-5b12-4517-96e9-0851fed0fd5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4054</TotalTime>
  <Words>510</Words>
  <Application>Microsoft Office PowerPoint</Application>
  <PresentationFormat>Widescreen</PresentationFormat>
  <Paragraphs>64</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Helvetica</vt:lpstr>
      <vt:lpstr>Office Theme</vt:lpstr>
      <vt:lpstr>ESSER Funding Update</vt:lpstr>
      <vt:lpstr>Agenda</vt:lpstr>
      <vt:lpstr>Coronavirus Aid, Relief, and Economic Security (CARES) Act – ESSER I</vt:lpstr>
      <vt:lpstr>Coronavirus Response and Relief Supplemental Appropriations (CRRSA) Act – ESSER II</vt:lpstr>
      <vt:lpstr>American Rescue Plan (ARP) Act – ESSER III</vt:lpstr>
      <vt:lpstr>American Rescue Plan (ARP) Act – ESSER III</vt:lpstr>
      <vt:lpstr>American Rescue Plan (ARP) Act – ESSER III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Cold Weather Coverage Starts NOW!!</dc:title>
  <dc:creator>Santucci, Jocelyn</dc:creator>
  <cp:lastModifiedBy>Joseph, Ronald</cp:lastModifiedBy>
  <cp:revision>41</cp:revision>
  <dcterms:created xsi:type="dcterms:W3CDTF">2022-09-27T17:59:12Z</dcterms:created>
  <dcterms:modified xsi:type="dcterms:W3CDTF">2024-02-06T18:04:46Z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0x0101009FFE9E6ACEB8B043B074224EA2E03B1A</vt:lpwstr>
  </property>
</Properties>
</file>