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58" r:id="rId6"/>
    <p:sldId id="1165" r:id="rId7"/>
    <p:sldId id="274" r:id="rId8"/>
    <p:sldId id="261" r:id="rId9"/>
    <p:sldId id="275" r:id="rId10"/>
    <p:sldId id="1181" r:id="rId11"/>
    <p:sldId id="271" r:id="rId12"/>
    <p:sldId id="1167" r:id="rId13"/>
    <p:sldId id="1176" r:id="rId14"/>
    <p:sldId id="1169" r:id="rId15"/>
    <p:sldId id="1170" r:id="rId16"/>
    <p:sldId id="1179" r:id="rId17"/>
    <p:sldId id="1180" r:id="rId18"/>
    <p:sldId id="1166" r:id="rId19"/>
    <p:sldId id="312" r:id="rId20"/>
    <p:sldId id="1077" r:id="rId21"/>
    <p:sldId id="1078" r:id="rId22"/>
    <p:sldId id="1182" r:id="rId23"/>
    <p:sldId id="1183" r:id="rId24"/>
    <p:sldId id="117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5DD5FF"/>
    <a:srgbClr val="BD92DE"/>
    <a:srgbClr val="B07BD7"/>
    <a:srgbClr val="FFB089"/>
    <a:srgbClr val="FFA679"/>
    <a:srgbClr val="FFCCB3"/>
    <a:srgbClr val="FF9966"/>
    <a:srgbClr val="65FFB2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6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Sheet1!$A$52</c:f>
              <c:strCache>
                <c:ptCount val="1"/>
                <c:pt idx="0">
                  <c:v>12/31/2022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Sheet1!$B$51:$E$51</c:f>
              <c:strCache>
                <c:ptCount val="4"/>
                <c:pt idx="0">
                  <c:v> Earned Income Tax </c:v>
                </c:pt>
                <c:pt idx="1">
                  <c:v> Real Estate Tax </c:v>
                </c:pt>
                <c:pt idx="2">
                  <c:v> Real Estate Transfer Tax </c:v>
                </c:pt>
                <c:pt idx="3">
                  <c:v> Interest Earnings </c:v>
                </c:pt>
              </c:strCache>
            </c:strRef>
          </c:cat>
          <c:val>
            <c:numRef>
              <c:f>Sheet1!$B$52:$E$52</c:f>
              <c:numCache>
                <c:formatCode>_(* #,##0.00_);_(* \(#,##0.00\);_(* "-"??_);_(@_)</c:formatCode>
                <c:ptCount val="4"/>
                <c:pt idx="0">
                  <c:v>166006708.06999999</c:v>
                </c:pt>
                <c:pt idx="1">
                  <c:v>193681929.56999999</c:v>
                </c:pt>
                <c:pt idx="2">
                  <c:v>21698724.219999999</c:v>
                </c:pt>
                <c:pt idx="3">
                  <c:v>1334432.53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71-4588-BA40-828E15B21141}"/>
            </c:ext>
          </c:extLst>
        </c:ser>
        <c:ser>
          <c:idx val="1"/>
          <c:order val="1"/>
          <c:tx>
            <c:strRef>
              <c:f>Sheet1!$A$53</c:f>
              <c:strCache>
                <c:ptCount val="1"/>
                <c:pt idx="0">
                  <c:v>2023 Budget</c:v>
                </c:pt>
              </c:strCache>
            </c:strRef>
          </c:tx>
          <c:spPr>
            <a:solidFill>
              <a:schemeClr val="accent2"/>
            </a:solidFill>
            <a:ln w="635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Sheet1!$B$51:$E$51</c:f>
              <c:strCache>
                <c:ptCount val="4"/>
                <c:pt idx="0">
                  <c:v> Earned Income Tax </c:v>
                </c:pt>
                <c:pt idx="1">
                  <c:v> Real Estate Tax </c:v>
                </c:pt>
                <c:pt idx="2">
                  <c:v> Real Estate Transfer Tax </c:v>
                </c:pt>
                <c:pt idx="3">
                  <c:v> Interest Earnings </c:v>
                </c:pt>
              </c:strCache>
            </c:strRef>
          </c:cat>
          <c:val>
            <c:numRef>
              <c:f>Sheet1!$B$53:$E$53</c:f>
              <c:numCache>
                <c:formatCode>_(* #,##0.00_);_(* \(#,##0.00\);_(* "-"??_);_(@_)</c:formatCode>
                <c:ptCount val="4"/>
                <c:pt idx="0">
                  <c:v>169363740</c:v>
                </c:pt>
                <c:pt idx="1">
                  <c:v>194650904</c:v>
                </c:pt>
                <c:pt idx="2">
                  <c:v>16000000</c:v>
                </c:pt>
                <c:pt idx="3">
                  <c:v>557477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71-4588-BA40-828E15B21141}"/>
            </c:ext>
          </c:extLst>
        </c:ser>
        <c:ser>
          <c:idx val="2"/>
          <c:order val="2"/>
          <c:tx>
            <c:strRef>
              <c:f>Sheet1!$A$54</c:f>
              <c:strCache>
                <c:ptCount val="1"/>
                <c:pt idx="0">
                  <c:v>12/31/2023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Sheet1!$B$51:$E$51</c:f>
              <c:strCache>
                <c:ptCount val="4"/>
                <c:pt idx="0">
                  <c:v> Earned Income Tax </c:v>
                </c:pt>
                <c:pt idx="1">
                  <c:v> Real Estate Tax </c:v>
                </c:pt>
                <c:pt idx="2">
                  <c:v> Real Estate Transfer Tax </c:v>
                </c:pt>
                <c:pt idx="3">
                  <c:v> Interest Earnings </c:v>
                </c:pt>
              </c:strCache>
            </c:strRef>
          </c:cat>
          <c:val>
            <c:numRef>
              <c:f>Sheet1!$B$54:$E$54</c:f>
              <c:numCache>
                <c:formatCode>_(* #,##0.00_);_(* \(#,##0.00\);_(* "-"??_);_(@_)</c:formatCode>
                <c:ptCount val="4"/>
                <c:pt idx="0">
                  <c:v>174516612.75999999</c:v>
                </c:pt>
                <c:pt idx="1">
                  <c:v>186920346.66999999</c:v>
                </c:pt>
                <c:pt idx="2">
                  <c:v>14960503.66</c:v>
                </c:pt>
                <c:pt idx="3">
                  <c:v>6659740.8600000003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A571-4588-BA40-828E15B21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7036191"/>
        <c:axId val="1030137631"/>
        <c:extLst/>
      </c:barChart>
      <c:catAx>
        <c:axId val="1137036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137631"/>
        <c:crosses val="autoZero"/>
        <c:auto val="1"/>
        <c:lblAlgn val="ctr"/>
        <c:lblOffset val="100"/>
        <c:noMultiLvlLbl val="0"/>
      </c:catAx>
      <c:valAx>
        <c:axId val="1030137631"/>
        <c:scaling>
          <c:orientation val="minMax"/>
          <c:max val="2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703619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Sheet1!$A$59</c:f>
              <c:strCache>
                <c:ptCount val="1"/>
                <c:pt idx="0">
                  <c:v>12/31/2022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Sheet1!$B$58:$F$58</c:f>
              <c:strCache>
                <c:ptCount val="5"/>
                <c:pt idx="0">
                  <c:v> Basic Ed Subsidy </c:v>
                </c:pt>
                <c:pt idx="1">
                  <c:v> Special Ed Subdsidy </c:v>
                </c:pt>
                <c:pt idx="2">
                  <c:v> Social Security </c:v>
                </c:pt>
                <c:pt idx="3">
                  <c:v> Retirement </c:v>
                </c:pt>
                <c:pt idx="4">
                  <c:v> Transportation </c:v>
                </c:pt>
              </c:strCache>
            </c:strRef>
          </c:cat>
          <c:val>
            <c:numRef>
              <c:f>Sheet1!$B$59:$F$59</c:f>
              <c:numCache>
                <c:formatCode>_(* #,##0.00_);_(* \(#,##0.00\);_(* "-"??_);_(@_)</c:formatCode>
                <c:ptCount val="5"/>
                <c:pt idx="0">
                  <c:v>166567860.28999999</c:v>
                </c:pt>
                <c:pt idx="1">
                  <c:v>29173171.420000002</c:v>
                </c:pt>
                <c:pt idx="2">
                  <c:v>7716753.6500000004</c:v>
                </c:pt>
                <c:pt idx="3">
                  <c:v>40325399.299999997</c:v>
                </c:pt>
                <c:pt idx="4">
                  <c:v>-887056.92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40-408F-84FA-E6E019FB181B}"/>
            </c:ext>
          </c:extLst>
        </c:ser>
        <c:ser>
          <c:idx val="1"/>
          <c:order val="1"/>
          <c:tx>
            <c:strRef>
              <c:f>Sheet1!$A$60</c:f>
              <c:strCache>
                <c:ptCount val="1"/>
                <c:pt idx="0">
                  <c:v>2023 Budget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Sheet1!$B$58:$F$58</c:f>
              <c:strCache>
                <c:ptCount val="5"/>
                <c:pt idx="0">
                  <c:v> Basic Ed Subsidy </c:v>
                </c:pt>
                <c:pt idx="1">
                  <c:v> Special Ed Subdsidy </c:v>
                </c:pt>
                <c:pt idx="2">
                  <c:v> Social Security </c:v>
                </c:pt>
                <c:pt idx="3">
                  <c:v> Retirement </c:v>
                </c:pt>
                <c:pt idx="4">
                  <c:v> Transportation </c:v>
                </c:pt>
              </c:strCache>
            </c:strRef>
          </c:cat>
          <c:val>
            <c:numRef>
              <c:f>Sheet1!$B$60:$F$60</c:f>
              <c:numCache>
                <c:formatCode>_(* #,##0.00_);_(* \(#,##0.00\);_(* "-"??_);_(@_)</c:formatCode>
                <c:ptCount val="5"/>
                <c:pt idx="0">
                  <c:v>168670990</c:v>
                </c:pt>
                <c:pt idx="1">
                  <c:v>29730901</c:v>
                </c:pt>
                <c:pt idx="2">
                  <c:v>7630540</c:v>
                </c:pt>
                <c:pt idx="3">
                  <c:v>42383793</c:v>
                </c:pt>
                <c:pt idx="4">
                  <c:v>8596088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40-408F-84FA-E6E019FB181B}"/>
            </c:ext>
          </c:extLst>
        </c:ser>
        <c:ser>
          <c:idx val="2"/>
          <c:order val="2"/>
          <c:tx>
            <c:strRef>
              <c:f>Sheet1!$A$61</c:f>
              <c:strCache>
                <c:ptCount val="1"/>
                <c:pt idx="0">
                  <c:v>12/31/2023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Sheet1!$B$58:$F$58</c:f>
              <c:strCache>
                <c:ptCount val="5"/>
                <c:pt idx="0">
                  <c:v> Basic Ed Subsidy </c:v>
                </c:pt>
                <c:pt idx="1">
                  <c:v> Special Ed Subdsidy </c:v>
                </c:pt>
                <c:pt idx="2">
                  <c:v> Social Security </c:v>
                </c:pt>
                <c:pt idx="3">
                  <c:v> Retirement </c:v>
                </c:pt>
                <c:pt idx="4">
                  <c:v> Transportation </c:v>
                </c:pt>
              </c:strCache>
            </c:strRef>
          </c:cat>
          <c:val>
            <c:numRef>
              <c:f>Sheet1!$B$61:$F$61</c:f>
              <c:numCache>
                <c:formatCode>_(* #,##0.00_);_(* \(#,##0.00\);_(* "-"??_);_(@_)</c:formatCode>
                <c:ptCount val="5"/>
                <c:pt idx="0">
                  <c:v>174475407.68000001</c:v>
                </c:pt>
                <c:pt idx="1">
                  <c:v>29887199.640000001</c:v>
                </c:pt>
                <c:pt idx="2">
                  <c:v>7578910.4199999999</c:v>
                </c:pt>
                <c:pt idx="3">
                  <c:v>43176168.390000001</c:v>
                </c:pt>
                <c:pt idx="4">
                  <c:v>8183212.6600000001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40-408F-84FA-E6E019FB18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0946064"/>
        <c:axId val="1930950384"/>
      </c:barChart>
      <c:catAx>
        <c:axId val="193094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950384"/>
        <c:crosses val="autoZero"/>
        <c:auto val="1"/>
        <c:lblAlgn val="ctr"/>
        <c:lblOffset val="100"/>
        <c:noMultiLvlLbl val="0"/>
      </c:catAx>
      <c:valAx>
        <c:axId val="1930950384"/>
        <c:scaling>
          <c:orientation val="minMax"/>
          <c:max val="18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9460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Sheet1!$A$65</c:f>
              <c:strCache>
                <c:ptCount val="1"/>
                <c:pt idx="0">
                  <c:v>12/31/2022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Sheet1!$B$64:$H$64</c:f>
              <c:strCache>
                <c:ptCount val="7"/>
                <c:pt idx="0">
                  <c:v> Salaries </c:v>
                </c:pt>
                <c:pt idx="1">
                  <c:v> Benefits </c:v>
                </c:pt>
                <c:pt idx="2">
                  <c:v> Special Education </c:v>
                </c:pt>
                <c:pt idx="3">
                  <c:v> Transportation </c:v>
                </c:pt>
                <c:pt idx="4">
                  <c:v> Charter Schools </c:v>
                </c:pt>
                <c:pt idx="5">
                  <c:v> Debt Service </c:v>
                </c:pt>
                <c:pt idx="6">
                  <c:v> Tax Appeals </c:v>
                </c:pt>
              </c:strCache>
            </c:strRef>
          </c:cat>
          <c:val>
            <c:numRef>
              <c:f>Sheet1!$B$65:$H$65</c:f>
              <c:numCache>
                <c:formatCode>_(* #,##0.00_);_(* \(#,##0.00\);_(* "-"??_);_(@_)</c:formatCode>
                <c:ptCount val="7"/>
                <c:pt idx="0">
                  <c:v>191812647.55000001</c:v>
                </c:pt>
                <c:pt idx="1">
                  <c:v>125737988.51000001</c:v>
                </c:pt>
                <c:pt idx="2">
                  <c:v>85121879.340000004</c:v>
                </c:pt>
                <c:pt idx="3">
                  <c:v>33375009.649999999</c:v>
                </c:pt>
                <c:pt idx="4">
                  <c:v>123750357.91</c:v>
                </c:pt>
                <c:pt idx="5">
                  <c:v>43407557.25</c:v>
                </c:pt>
                <c:pt idx="6">
                  <c:v>3315982.56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8C-4AA8-AB67-45DA272D6901}"/>
            </c:ext>
          </c:extLst>
        </c:ser>
        <c:ser>
          <c:idx val="1"/>
          <c:order val="1"/>
          <c:tx>
            <c:strRef>
              <c:f>Sheet1!$A$66</c:f>
              <c:strCache>
                <c:ptCount val="1"/>
                <c:pt idx="0">
                  <c:v>2023 Budget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Sheet1!$B$64:$H$64</c:f>
              <c:strCache>
                <c:ptCount val="7"/>
                <c:pt idx="0">
                  <c:v> Salaries </c:v>
                </c:pt>
                <c:pt idx="1">
                  <c:v> Benefits </c:v>
                </c:pt>
                <c:pt idx="2">
                  <c:v> Special Education </c:v>
                </c:pt>
                <c:pt idx="3">
                  <c:v> Transportation </c:v>
                </c:pt>
                <c:pt idx="4">
                  <c:v> Charter Schools </c:v>
                </c:pt>
                <c:pt idx="5">
                  <c:v> Debt Service </c:v>
                </c:pt>
                <c:pt idx="6">
                  <c:v> Tax Appeals </c:v>
                </c:pt>
              </c:strCache>
            </c:strRef>
          </c:cat>
          <c:val>
            <c:numRef>
              <c:f>Sheet1!$B$66:$H$66</c:f>
              <c:numCache>
                <c:formatCode>_(* #,##0.00_);_(* \(#,##0.00\);_(* "-"??_);_(@_)</c:formatCode>
                <c:ptCount val="7"/>
                <c:pt idx="0">
                  <c:v>199491233</c:v>
                </c:pt>
                <c:pt idx="1">
                  <c:v>135464054.84999999</c:v>
                </c:pt>
                <c:pt idx="2">
                  <c:v>90338946</c:v>
                </c:pt>
                <c:pt idx="3">
                  <c:v>34617933</c:v>
                </c:pt>
                <c:pt idx="4">
                  <c:v>120851888</c:v>
                </c:pt>
                <c:pt idx="5">
                  <c:v>41007829</c:v>
                </c:pt>
                <c:pt idx="6">
                  <c:v>7000000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8C-4AA8-AB67-45DA272D6901}"/>
            </c:ext>
          </c:extLst>
        </c:ser>
        <c:ser>
          <c:idx val="2"/>
          <c:order val="2"/>
          <c:tx>
            <c:strRef>
              <c:f>Sheet1!$A$67</c:f>
              <c:strCache>
                <c:ptCount val="1"/>
                <c:pt idx="0">
                  <c:v>12/31/2023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Sheet1!$B$64:$H$64</c:f>
              <c:strCache>
                <c:ptCount val="7"/>
                <c:pt idx="0">
                  <c:v> Salaries </c:v>
                </c:pt>
                <c:pt idx="1">
                  <c:v> Benefits </c:v>
                </c:pt>
                <c:pt idx="2">
                  <c:v> Special Education </c:v>
                </c:pt>
                <c:pt idx="3">
                  <c:v> Transportation </c:v>
                </c:pt>
                <c:pt idx="4">
                  <c:v> Charter Schools </c:v>
                </c:pt>
                <c:pt idx="5">
                  <c:v> Debt Service </c:v>
                </c:pt>
                <c:pt idx="6">
                  <c:v> Tax Appeals </c:v>
                </c:pt>
              </c:strCache>
            </c:strRef>
          </c:cat>
          <c:val>
            <c:numRef>
              <c:f>Sheet1!$B$67:$H$67</c:f>
              <c:numCache>
                <c:formatCode>_(* #,##0.00_);_(* \(#,##0.00\);_(* "-"??_);_(@_)</c:formatCode>
                <c:ptCount val="7"/>
                <c:pt idx="0">
                  <c:v>186280683.97</c:v>
                </c:pt>
                <c:pt idx="1">
                  <c:v>125732631.26000001</c:v>
                </c:pt>
                <c:pt idx="2">
                  <c:v>86948310.739999995</c:v>
                </c:pt>
                <c:pt idx="3">
                  <c:v>33170229.93</c:v>
                </c:pt>
                <c:pt idx="4">
                  <c:v>137742647.94999999</c:v>
                </c:pt>
                <c:pt idx="5">
                  <c:v>41690378.969999999</c:v>
                </c:pt>
                <c:pt idx="6">
                  <c:v>4198116.1100000003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8C-4AA8-AB67-45DA272D6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5863199"/>
        <c:axId val="2095860319"/>
      </c:barChart>
      <c:catAx>
        <c:axId val="2095863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5860319"/>
        <c:crosses val="autoZero"/>
        <c:auto val="1"/>
        <c:lblAlgn val="ctr"/>
        <c:lblOffset val="100"/>
        <c:noMultiLvlLbl val="0"/>
      </c:catAx>
      <c:valAx>
        <c:axId val="2095860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586319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12/31/2022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(Sheet1!$B$1:$C$1,Sheet1!$E$1)</c:f>
              <c:strCache>
                <c:ptCount val="3"/>
                <c:pt idx="0">
                  <c:v> Revenues </c:v>
                </c:pt>
                <c:pt idx="1">
                  <c:v> Expenditures </c:v>
                </c:pt>
                <c:pt idx="2">
                  <c:v> Fund Balance </c:v>
                </c:pt>
              </c:strCache>
              <c:extLst/>
            </c:strRef>
          </c:cat>
          <c:val>
            <c:numRef>
              <c:f>(Sheet1!$B$2:$C$2,Sheet1!$E$2)</c:f>
              <c:numCache>
                <c:formatCode>_(* #,##0.00_);_(* \(#,##0.00\);_(* "-"??_);_(@_)</c:formatCode>
                <c:ptCount val="3"/>
                <c:pt idx="0">
                  <c:v>652954802.40999997</c:v>
                </c:pt>
                <c:pt idx="1">
                  <c:v>656174841.55999994</c:v>
                </c:pt>
                <c:pt idx="2">
                  <c:v>83407045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22E-47FE-8794-6E7EC5E3648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2023 Budget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(Sheet1!$B$1:$C$1,Sheet1!$E$1)</c:f>
              <c:strCache>
                <c:ptCount val="3"/>
                <c:pt idx="0">
                  <c:v> Revenues </c:v>
                </c:pt>
                <c:pt idx="1">
                  <c:v> Expenditures </c:v>
                </c:pt>
                <c:pt idx="2">
                  <c:v> Fund Balance </c:v>
                </c:pt>
              </c:strCache>
              <c:extLst/>
            </c:strRef>
          </c:cat>
          <c:val>
            <c:numRef>
              <c:f>(Sheet1!$B$3:$C$3,Sheet1!$E$3)</c:f>
              <c:numCache>
                <c:formatCode>_(* #,##0.00_);_(* \(#,##0.00\);_(* "-"??_);_(@_)</c:formatCode>
                <c:ptCount val="3"/>
                <c:pt idx="0">
                  <c:v>668529106</c:v>
                </c:pt>
                <c:pt idx="1">
                  <c:v>684977338</c:v>
                </c:pt>
                <c:pt idx="2">
                  <c:v>66958813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422E-47FE-8794-6E7EC5E3648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12/31/2023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(Sheet1!$B$1:$C$1,Sheet1!$E$1)</c:f>
              <c:strCache>
                <c:ptCount val="3"/>
                <c:pt idx="0">
                  <c:v> Revenues </c:v>
                </c:pt>
                <c:pt idx="1">
                  <c:v> Expenditures </c:v>
                </c:pt>
                <c:pt idx="2">
                  <c:v> Fund Balance </c:v>
                </c:pt>
              </c:strCache>
              <c:extLst/>
            </c:strRef>
          </c:cat>
          <c:val>
            <c:numRef>
              <c:f>(Sheet1!$B$4:$C$4,Sheet1!$E$4)</c:f>
              <c:numCache>
                <c:formatCode>_(* #,##0.00_);_(* \(#,##0.00\);_(* "-"??_);_(@_)</c:formatCode>
                <c:ptCount val="3"/>
                <c:pt idx="0">
                  <c:v>682258983.48000002</c:v>
                </c:pt>
                <c:pt idx="1">
                  <c:v>678916579.08000004</c:v>
                </c:pt>
                <c:pt idx="2">
                  <c:v>86749449.399999976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422E-47FE-8794-6E7EC5E36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6343263"/>
        <c:axId val="1030136191"/>
      </c:barChart>
      <c:catAx>
        <c:axId val="102634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0136191"/>
        <c:crosses val="autoZero"/>
        <c:auto val="1"/>
        <c:lblAlgn val="ctr"/>
        <c:lblOffset val="100"/>
        <c:noMultiLvlLbl val="0"/>
      </c:catAx>
      <c:valAx>
        <c:axId val="1030136191"/>
        <c:scaling>
          <c:orientation val="minMax"/>
          <c:max val="70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634326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v>Real Estate Revenue</c:v>
          </c:tx>
          <c:spPr>
            <a:solidFill>
              <a:schemeClr val="accent2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Data!$A$68:$L$68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Data!$A$69:$L$69</c:f>
              <c:numCache>
                <c:formatCode>_(* #,##0.00_);_(* \(#,##0.00\);_(* "-"??_);_(@_)</c:formatCode>
                <c:ptCount val="12"/>
                <c:pt idx="0">
                  <c:v>167247855.16999999</c:v>
                </c:pt>
                <c:pt idx="1">
                  <c:v>154799838.06</c:v>
                </c:pt>
                <c:pt idx="2">
                  <c:v>158148304.38999999</c:v>
                </c:pt>
                <c:pt idx="3">
                  <c:v>162960019.06</c:v>
                </c:pt>
                <c:pt idx="4">
                  <c:v>165114070.68000001</c:v>
                </c:pt>
                <c:pt idx="5">
                  <c:v>168884865.53999999</c:v>
                </c:pt>
                <c:pt idx="6">
                  <c:v>174783185.09999999</c:v>
                </c:pt>
                <c:pt idx="7">
                  <c:v>176366295.99000001</c:v>
                </c:pt>
                <c:pt idx="8">
                  <c:v>180023037.06999999</c:v>
                </c:pt>
                <c:pt idx="9">
                  <c:v>182899391.74000001</c:v>
                </c:pt>
                <c:pt idx="10">
                  <c:v>193681292.56999999</c:v>
                </c:pt>
                <c:pt idx="11">
                  <c:v>186535036.75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67-406E-8EBA-47724195E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7840848"/>
        <c:axId val="191959993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Data!$A$68:$L$68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  <c:pt idx="10">
                        <c:v>2022</c:v>
                      </c:pt>
                      <c:pt idx="11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Data!$A$68:$L$68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  <c:pt idx="10">
                        <c:v>2022</c:v>
                      </c:pt>
                      <c:pt idx="11">
                        <c:v>2023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767-406E-8EBA-47724195E8C9}"/>
                  </c:ext>
                </c:extLst>
              </c15:ser>
            </c15:filteredBarSeries>
          </c:ext>
        </c:extLst>
      </c:barChart>
      <c:catAx>
        <c:axId val="119784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599935"/>
        <c:crosses val="autoZero"/>
        <c:auto val="1"/>
        <c:lblAlgn val="ctr"/>
        <c:lblOffset val="100"/>
        <c:noMultiLvlLbl val="0"/>
      </c:catAx>
      <c:valAx>
        <c:axId val="1919599935"/>
        <c:scaling>
          <c:orientation val="minMax"/>
          <c:max val="2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78408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47A87-F4F8-4AFD-9257-C7B325C39858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CEA89-791A-4C4B-AB00-73A27D2D2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4EFC-DE64-4312-A42A-8A5F74DC39E9}" type="datetime1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5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D3F7-0035-44C5-8666-80443707B253}" type="datetime1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2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14B7C-AA29-4280-8508-BA078F10B53C}" type="datetime1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8AB7-CD77-42EC-9FC6-39DBA99426FB}" type="datetime1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4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36E0-EE5E-40B3-B31C-57FE1DF606BD}" type="datetime1">
              <a:rPr lang="en-US" smtClean="0"/>
              <a:t>4/4/2024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3CBF-5A41-431D-B56B-5C5E1CF1227F}" type="datetime1">
              <a:rPr lang="en-US" smtClean="0"/>
              <a:t>4/4/2024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B1C2-631A-476F-81F9-DE5F82A3FAF7}" type="datetime1">
              <a:rPr lang="en-US" smtClean="0"/>
              <a:t>4/4/2024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631F-30A6-4206-A67D-EEB1C66D8027}" type="datetime1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B4E8-1D35-48E9-8257-8DB008464695}" type="datetime1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3C6B-1497-4B72-BF14-B3AEA632E679}" type="datetime1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7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FDD2-073A-4754-8451-29E63403C272}" type="datetime1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0439-036F-41FF-842E-D850F103F3E8}" type="datetime1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1117"/>
            <a:ext cx="9144000" cy="1355750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Fiscal Year 2023 Results</a:t>
            </a:r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B5128750-6DE7-4BD7-B6DD-399E9047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22758"/>
            <a:ext cx="4522796" cy="2919017"/>
          </a:xfrm>
          <a:custGeom>
            <a:avLst/>
            <a:gdLst>
              <a:gd name="connsiteX0" fmla="*/ 0 w 4522796"/>
              <a:gd name="connsiteY0" fmla="*/ 2919017 h 2919017"/>
              <a:gd name="connsiteX1" fmla="*/ 4522796 w 4522796"/>
              <a:gd name="connsiteY1" fmla="*/ 2919017 h 2919017"/>
              <a:gd name="connsiteX2" fmla="*/ 3170909 w 4522796"/>
              <a:gd name="connsiteY2" fmla="*/ 0 h 2919017"/>
              <a:gd name="connsiteX3" fmla="*/ 0 w 4522796"/>
              <a:gd name="connsiteY3" fmla="*/ 0 h 2919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919017">
                <a:moveTo>
                  <a:pt x="0" y="2919017"/>
                </a:moveTo>
                <a:lnTo>
                  <a:pt x="4522796" y="2919017"/>
                </a:lnTo>
                <a:lnTo>
                  <a:pt x="31709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67" y="1115628"/>
            <a:ext cx="3410479" cy="1133983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10086" y="1537675"/>
            <a:ext cx="3410482" cy="28989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7BA6415-1CCB-4FE4-8D1D-DE0505D9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CA1B373B-0DE9-4AE4-A839-26F801A34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448626"/>
            <a:ext cx="6754821" cy="1409374"/>
          </a:xfrm>
          <a:custGeom>
            <a:avLst/>
            <a:gdLst>
              <a:gd name="connsiteX0" fmla="*/ 0 w 6754821"/>
              <a:gd name="connsiteY0" fmla="*/ 0 h 1409374"/>
              <a:gd name="connsiteX1" fmla="*/ 6754821 w 6754821"/>
              <a:gd name="connsiteY1" fmla="*/ 0 h 1409374"/>
              <a:gd name="connsiteX2" fmla="*/ 6102096 w 6754821"/>
              <a:gd name="connsiteY2" fmla="*/ 1409374 h 1409374"/>
              <a:gd name="connsiteX3" fmla="*/ 0 w 6754821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4821" h="1409374">
                <a:moveTo>
                  <a:pt x="0" y="0"/>
                </a:moveTo>
                <a:lnTo>
                  <a:pt x="6754821" y="0"/>
                </a:lnTo>
                <a:lnTo>
                  <a:pt x="6102096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89898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16276" y="54740"/>
            <a:ext cx="9144000" cy="9572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US" sz="4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Review of Unaudited General Fund Results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Review of State Funding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Review of Property Assessment Appeals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7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A12B7-8F3B-A264-63D3-DEDD92776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865B3-FD80-1A78-125E-6474575F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Review of Unaudited General Fund Results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D039D7CC-EBD9-C265-4016-B47826439AE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AB8D0C-1317-3B3A-69E1-ED2A59174E1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45D390-3D7D-A553-E143-2A7CF346364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C2BEA0-6702-D603-627C-2EF7AE71F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42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53176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Year to Date Comparison for Local Revenues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7022BD2-2EA3-40F5-0972-5B2EA3F48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545037"/>
              </p:ext>
            </p:extLst>
          </p:nvPr>
        </p:nvGraphicFramePr>
        <p:xfrm>
          <a:off x="441045" y="1539513"/>
          <a:ext cx="11309907" cy="481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4352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53176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Year to Date Comparison for  State Revenues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790C41C-1BED-AA5A-3243-D0B411F27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409501"/>
              </p:ext>
            </p:extLst>
          </p:nvPr>
        </p:nvGraphicFramePr>
        <p:xfrm>
          <a:off x="556440" y="1539513"/>
          <a:ext cx="11079117" cy="481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01670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Year to Date Comparison for Expenditures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850A646-A732-96D4-2F7F-5F9FF6A9E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4187"/>
              </p:ext>
            </p:extLst>
          </p:nvPr>
        </p:nvGraphicFramePr>
        <p:xfrm>
          <a:off x="559816" y="1505425"/>
          <a:ext cx="11072367" cy="485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358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Fiscal Year 2023 Summary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710D6DC-FA48-243D-2B6B-2CB047FD1010}"/>
              </a:ext>
            </a:extLst>
          </p:cNvPr>
          <p:cNvSpPr txBox="1">
            <a:spLocks/>
          </p:cNvSpPr>
          <p:nvPr/>
        </p:nvSpPr>
        <p:spPr>
          <a:xfrm>
            <a:off x="838200" y="1469880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kern="1400" dirty="0">
                <a:latin typeface="Arial" panose="020B0604020202020204" pitchFamily="34" charset="0"/>
                <a:cs typeface="Arial" panose="020B0604020202020204" pitchFamily="34" charset="0"/>
              </a:rPr>
              <a:t>Actual 2023 revenues as a whole are $29.3 million or 4.49% greater than 2022 revenues</a:t>
            </a:r>
          </a:p>
          <a:p>
            <a:pPr marL="800100" lvl="1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cs typeface="Arial" panose="020B0604020202020204" pitchFamily="34" charset="0"/>
              </a:rPr>
              <a:t>The District’s State revenue sources are $24.7 million or 9.45% greater than 2022  </a:t>
            </a:r>
          </a:p>
          <a:p>
            <a:pPr marL="800100" lvl="1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cs typeface="Arial" panose="020B0604020202020204" pitchFamily="34" charset="0"/>
              </a:rPr>
              <a:t>Basic Instructional subsidy increased by $7.9 million or 4.7%</a:t>
            </a:r>
          </a:p>
          <a:p>
            <a:pPr marL="800100" lvl="1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2023 Real Estate Tax collections are $7.1 million or 3.65% lower than 2022 collections</a:t>
            </a:r>
          </a:p>
          <a:p>
            <a:pPr marL="1257300" lvl="2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$4.1 million of this decrease is due to an increase in our State Property Tax Relief Allocation</a:t>
            </a:r>
          </a:p>
          <a:p>
            <a:pPr marL="800100" lvl="1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Collections of the Earned Income Tax are $8.5 million or 5.13%  greater than 2022 collections </a:t>
            </a:r>
            <a:endParaRPr lang="en-US" sz="2800" kern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hangingPunct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Actual </a:t>
            </a:r>
            <a:r>
              <a:rPr lang="en-US" sz="2800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2023</a:t>
            </a:r>
            <a:r>
              <a:rPr lang="en-US" sz="2800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expenditures as a whole are $</a:t>
            </a:r>
            <a:r>
              <a:rPr lang="en-US" sz="2800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22.7</a:t>
            </a:r>
            <a:r>
              <a:rPr lang="en-US" sz="2800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million or </a:t>
            </a:r>
            <a:r>
              <a:rPr lang="en-US" sz="2800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3.47</a:t>
            </a:r>
            <a:r>
              <a:rPr lang="en-US" sz="2800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</a:t>
            </a:r>
            <a:r>
              <a:rPr lang="en-US" sz="2800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greater</a:t>
            </a:r>
            <a:r>
              <a:rPr lang="en-US" sz="2800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than 2022</a:t>
            </a:r>
          </a:p>
          <a:p>
            <a:pPr marL="800100" lvl="1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Salary expenditures declined by $5.53 million or 2.88% compared to 2022</a:t>
            </a:r>
          </a:p>
          <a:p>
            <a:pPr marL="1257300" lvl="2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Approximately $10.3 million in salaries that were originally budgeted in 2023 were able to be funded by ESSER III and Ready to Learn funding </a:t>
            </a:r>
          </a:p>
          <a:p>
            <a:pPr marL="800100" lvl="1" indent="-342900" algn="just" hangingPunct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Charter School payments are $14 million or 11.31% greater than 2022 </a:t>
            </a:r>
          </a:p>
          <a:p>
            <a:pPr algn="just" hangingPunct="0">
              <a:spcBef>
                <a:spcPts val="0"/>
              </a:spcBef>
            </a:pPr>
            <a:endParaRPr lang="en-US" sz="2000" kern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 hangingPunct="0">
              <a:spcBef>
                <a:spcPts val="0"/>
              </a:spcBef>
              <a:spcAft>
                <a:spcPts val="0"/>
              </a:spcAft>
            </a:pPr>
            <a:r>
              <a:rPr lang="en-US" sz="1400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165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346035" y="112119"/>
            <a:ext cx="9819405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Year to Date Comparison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78FA42F-B6B6-211D-1176-68B1262FB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317391"/>
              </p:ext>
            </p:extLst>
          </p:nvPr>
        </p:nvGraphicFramePr>
        <p:xfrm>
          <a:off x="432619" y="1474056"/>
          <a:ext cx="11326760" cy="485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60036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6B806-458E-1782-D0B0-C4A0E8B23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8D27-E41D-65C4-9C13-D72FD7675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Review of Property Assessment Appeals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0B09BD5-7E94-7B51-77D9-A1871F413A9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833787-0D5F-FAD2-A8DC-A2B9C727044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DF5454-E421-1FE4-AD88-213F69D258B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D4F760-FC7A-EC75-772E-14C1F899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5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C7B4-B594-4AB8-2657-89E91743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4580B38-CD5A-CA83-9206-F523C605C2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CF53F-FDD4-8D7B-0B1F-C8F5A916907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AA9742-0680-0D06-18F7-B8B8514F77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D08A07-7E67-6ECB-F9B3-136D2D14E2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Real Estate Revenue Over Time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9CEC2-BEFA-A67A-EF70-C2D2CCAB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04AF258-0672-DB54-FAA2-24C5D57C3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824380"/>
              </p:ext>
            </p:extLst>
          </p:nvPr>
        </p:nvGraphicFramePr>
        <p:xfrm>
          <a:off x="118744" y="1510709"/>
          <a:ext cx="11954509" cy="4908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57491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Property Assessment Appeals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3,051 assessment appeals were filed for the 2022 and 2023 tax years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Total tax base represented by these appeals is $3,557,933,788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$36,498,821.33 is annual tax revenue</a:t>
            </a: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447 active appeals that still need to be resolved by the Board of Viewers and Board of Property Assessment and Appeals Review (BPAAR)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Total tax base represented by these appeals is $366,340,652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$3,754,991.68 in annual tax revenue</a:t>
            </a: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When applying the average reduction based on resolved appeals to the 447 active appeals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estimated reduction is the tax base is $67,040,339.32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estimated refunds due for the 2022 and 2023 tax years is $1,374,326.96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estimated reduction in tax revenue for the 2024 tax year is $687,163.48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83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C3D57-84E8-492B-D5B8-7C6BBC09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58BC651-20A7-754D-09FE-19E97B2524D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85D135-31C4-BC40-2735-CA499EC0E5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6D360A-AA67-81E3-D972-BA7F5A975CE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E0D4E0D-FA46-AD5A-43C9-3C8CAA7741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Property Assessment Appeals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7524D89-F25C-6DA6-3D97-872F02EBB26B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BPAAR has issued 491 decisions from 1/1/24 to 3/15/24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 these 491 appeals, the tax base decreased from $1,794,116,432 to $1,465,768,235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estimated refunds due for the 2022 and 2023 tax years is $6,031,695.26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estimated reduction in tax revenue for the 2024 tax year is $3,365,569.02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District may experience a $4,052,732.50 reduction in real estate revenue is need to pay $7,406,022.21 in tax refunds for the 2022 and 2023 tax years</a:t>
            </a: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deadline to file assessment appeals for the 2024 tax year is March 31, 2024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2FA22-5C49-3B1B-0891-DBF11C70C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28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5B8A7-0DFC-50E9-87EF-5ED8251C5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3DDFC39-4689-01BF-4EB5-5A1421AF032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EDFE4D-0899-5F41-0E6F-3B4069E0F86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9AE9BA-8013-49BF-BCEC-9493A1B3D9C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61D3275-4ED7-3766-8A58-FD854D674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Our Current Financial Forecast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FCFFD-EB47-A8C1-63FA-7318D9B9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5A01EB-7F33-407E-46B0-D4D19338D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32" y="1526205"/>
            <a:ext cx="11301668" cy="469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49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7D109-EE5D-06E4-3214-AA796306F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BB9A74-5B9A-D1D2-ED6B-24BDAB3AED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AAEDCA-4FFF-606D-5929-755A149A6E3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5CD24-453C-6ED8-4196-D6397CE68E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ADC43B-24FD-95F8-7080-3237D5417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Possible Impact of Lowered Assessments and Refunds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F7B14-2A8B-7D74-F8AB-99F8E50F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7F06FC-5F5A-E5AD-8DFE-1B5B273BF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32" y="1525116"/>
            <a:ext cx="11472568" cy="469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03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95E0D-313C-0D93-6F6A-9DD8E2463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2997D-3B56-2C7C-3A7C-43318C7CD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Review of State Funding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ACF2674-6523-C0BC-F5DD-337781D6B82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140FA0-C4F2-6C0C-6622-43173428AB5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D47C99-E710-44A5-B7AC-CE249396F24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081207-A71A-4569-7021-D232EEEC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35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15B27-5476-906B-6F3F-91C897A62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832BFDB-5573-27FD-C26A-F0BB7AD1E8C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925801-C21B-A01B-84DA-8A4D6ED04E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4575A8-0B01-014F-294A-6EEBE18AAF5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DAABBD8-A934-FADC-8924-71C422AA1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Governor’s Budget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E6B6DA-0A93-3BF0-67FA-49D1D4BEC853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Governor’s Education budget has a 13.62% increase in Basic Education Funding over 2023-24 appropriations, for a total of $1.07 Billion in new appropriations. This includes: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 additional $200 million distributed through the student-weighted formula 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 $872 Million for an adequacy investment for basic education as recommended by the Basic Education Funding Commission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$50 Million statewide increase in Special Education Funding, a 3.61% increase over 2024-25. These dollars are distributed based on categories of support for students with disabilities.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Governor’s proposed 2024-25 budget also includes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$32.5 Million statewide increase for the Pre-K Counts program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$2.7 Million statewide increase for the Head Start Supplemental Assistance program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$17 Million statewide increase for Early Intervention </a:t>
            </a:r>
          </a:p>
          <a:p>
            <a:pPr marL="914400" lvl="1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Establishes a statewide cyber tuition rate of $8,000 per student per year </a:t>
            </a:r>
            <a:endParaRPr lang="en-U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reform will save Pittsburgh Public Schools an estimated $13.3 million annually </a:t>
            </a:r>
            <a:endParaRPr lang="en-US" sz="18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834C7-44C7-BCA9-DE0B-91140152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3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2578D-11DA-4B62-A7E0-02EC9EF4E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AB76A322-EFF4-B4B6-E386-D8B5E03DDC4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2F00FB-D4AD-9608-B319-5D7C0379E62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B2D29E-EDE4-0777-CA20-35957A25656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4AF01D7-3F92-8F14-3CC5-C4ACCE6A6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Governor’s Budget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48B38-8971-1716-A553-B1EA08976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6AC10D-F9F3-A2CB-E51C-6905B80257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496444"/>
              </p:ext>
            </p:extLst>
          </p:nvPr>
        </p:nvGraphicFramePr>
        <p:xfrm>
          <a:off x="959794" y="1442687"/>
          <a:ext cx="10272409" cy="4901570"/>
        </p:xfrm>
        <a:graphic>
          <a:graphicData uri="http://schemas.openxmlformats.org/drawingml/2006/table">
            <a:tbl>
              <a:tblPr/>
              <a:tblGrid>
                <a:gridCol w="4602573">
                  <a:extLst>
                    <a:ext uri="{9D8B030D-6E8A-4147-A177-3AD203B41FA5}">
                      <a16:colId xmlns:a16="http://schemas.microsoft.com/office/drawing/2014/main" val="729288478"/>
                    </a:ext>
                  </a:extLst>
                </a:gridCol>
                <a:gridCol w="1350755">
                  <a:extLst>
                    <a:ext uri="{9D8B030D-6E8A-4147-A177-3AD203B41FA5}">
                      <a16:colId xmlns:a16="http://schemas.microsoft.com/office/drawing/2014/main" val="3624279148"/>
                    </a:ext>
                  </a:extLst>
                </a:gridCol>
                <a:gridCol w="250140">
                  <a:extLst>
                    <a:ext uri="{9D8B030D-6E8A-4147-A177-3AD203B41FA5}">
                      <a16:colId xmlns:a16="http://schemas.microsoft.com/office/drawing/2014/main" val="2074800148"/>
                    </a:ext>
                  </a:extLst>
                </a:gridCol>
                <a:gridCol w="1183995">
                  <a:extLst>
                    <a:ext uri="{9D8B030D-6E8A-4147-A177-3AD203B41FA5}">
                      <a16:colId xmlns:a16="http://schemas.microsoft.com/office/drawing/2014/main" val="40225283"/>
                    </a:ext>
                  </a:extLst>
                </a:gridCol>
                <a:gridCol w="250140">
                  <a:extLst>
                    <a:ext uri="{9D8B030D-6E8A-4147-A177-3AD203B41FA5}">
                      <a16:colId xmlns:a16="http://schemas.microsoft.com/office/drawing/2014/main" val="2416248592"/>
                    </a:ext>
                  </a:extLst>
                </a:gridCol>
                <a:gridCol w="1317403">
                  <a:extLst>
                    <a:ext uri="{9D8B030D-6E8A-4147-A177-3AD203B41FA5}">
                      <a16:colId xmlns:a16="http://schemas.microsoft.com/office/drawing/2014/main" val="3959170047"/>
                    </a:ext>
                  </a:extLst>
                </a:gridCol>
                <a:gridCol w="250140">
                  <a:extLst>
                    <a:ext uri="{9D8B030D-6E8A-4147-A177-3AD203B41FA5}">
                      <a16:colId xmlns:a16="http://schemas.microsoft.com/office/drawing/2014/main" val="3374779303"/>
                    </a:ext>
                  </a:extLst>
                </a:gridCol>
                <a:gridCol w="1067263">
                  <a:extLst>
                    <a:ext uri="{9D8B030D-6E8A-4147-A177-3AD203B41FA5}">
                      <a16:colId xmlns:a16="http://schemas.microsoft.com/office/drawing/2014/main" val="3597749631"/>
                    </a:ext>
                  </a:extLst>
                </a:gridCol>
              </a:tblGrid>
              <a:tr h="197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School District of Pittsburgh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661185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Governor's Proposed Budget - 2024/25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2/14/2024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770650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6937642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652360"/>
                  </a:ext>
                </a:extLst>
              </a:tr>
              <a:tr h="387382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2023-24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2024-25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VARIATION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71147"/>
                  </a:ext>
                </a:extLst>
              </a:tr>
              <a:tr h="3873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BASIC EDUCATION FUNDING BASE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$153,804,126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$177,716,944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$23,912,818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15.55%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8329693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STUDENT WEIGHTED DISTRIBUTION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$23,912,818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$2,337,857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-$21,574,961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-90.22%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5682591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ADEQUACY INVESTMENT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3500194"/>
                  </a:ext>
                </a:extLst>
              </a:tr>
              <a:tr h="3873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BASIC EDUCATION FUNDING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$177,716,944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$180,054,801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$2,337,857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1.32%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474160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234267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READY TO LEARN BLOCK GRANT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$9,955,423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$9,955,423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7256424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740721"/>
                  </a:ext>
                </a:extLst>
              </a:tr>
              <a:tr h="3873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CAREER AND TECHNICAL EDUCATION SUBSIDY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$484,296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$484,296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407259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591876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EDUCATION FUNDING BASE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$27,426,465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$27,426,465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444273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STUDENT-BASED ALLOCATION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$2,652,452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$2,841,601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$189,149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8555308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SPECIAL EDUCATION FUNDING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$30,078,917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$30,268,066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$189,149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0.63%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83156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749103"/>
                  </a:ext>
                </a:extLst>
              </a:tr>
              <a:tr h="38738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$218,235,580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$220,762,586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$2,527,006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1.16%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650459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854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887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72E81-6915-EBCD-33EB-B10E183AB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1CF2C59-AD92-8EF6-A1BF-3CD1AFC988C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834B18-D8CA-BF66-5D3E-83F495D2C5E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123410-751F-B1E0-4921-5A8543C6B3E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451835D-E891-021A-C4D9-8CCA4E40C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4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Adequacy Investment</a:t>
            </a:r>
            <a:endParaRPr lang="en-US" sz="32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B85FE5F-64C8-C917-9F5A-A7A3328AC4BD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$872 million for basic education as recommended by the Basic Education Funding Commission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Establishes a spending (adequacy) target per school district and compares this target to net current expenditures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School districts with a net current expenditures less than their adequacy target (an adequacy gap) will receive an adequacy investment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Pittsburgh Public Schools will </a:t>
            </a:r>
            <a:r>
              <a:rPr lang="en-US" sz="28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NOT</a:t>
            </a:r>
            <a:r>
              <a:rPr lang="en-US" sz="2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receive an Adequacy Investment  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4B57A-D074-2006-A42E-E5D71F962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48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7D109-EE5D-06E4-3214-AA796306F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BB9A74-5B9A-D1D2-ED6B-24BDAB3AED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AAEDCA-4FFF-606D-5929-755A149A6E3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5CD24-453C-6ED8-4196-D6397CE68E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ADC43B-24FD-95F8-7080-3237D5417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Governor’s Budget on Our Forecast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F7B14-2A8B-7D74-F8AB-99F8E50F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19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9AAB05-48D4-DE18-BB73-B1D47D930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16" y="1525116"/>
            <a:ext cx="11472568" cy="469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91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7D109-EE5D-06E4-3214-AA796306F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4BB9A74-5B9A-D1D2-ED6B-24BDAB3AED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AAEDCA-4FFF-606D-5929-755A149A6E3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5CD24-453C-6ED8-4196-D6397CE68E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ADC43B-24FD-95F8-7080-3237D5417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solidFill>
                  <a:prstClr val="black"/>
                </a:solidFill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Statewide Cyber Charter Tuition Rate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EF7B14-2A8B-7D74-F8AB-99F8E50F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20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12C817-E82F-A68B-0A78-19EEAE79E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50" y="1582495"/>
            <a:ext cx="11332350" cy="463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20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D1A28-0CE4-7D6D-BFAA-94207524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6EC4C-32BD-ED88-72F8-16F2C59B0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387" y="2671420"/>
            <a:ext cx="11919350" cy="1259467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4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FEA89CD-CDB1-4398-4D16-20E2978E399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E9CA08-9D2C-1550-7358-F05DDA1B711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A63B30-15E4-A5FF-A758-0E5CB27FE1A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39E371-80E4-CCCB-397C-7A0B39FA7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4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FE9E6ACEB8B043B074224EA2E03B1A" ma:contentTypeVersion="14" ma:contentTypeDescription="Create a new document." ma:contentTypeScope="" ma:versionID="aa2aa3217f94df4f56038bea73edea3e">
  <xsd:schema xmlns:xsd="http://www.w3.org/2001/XMLSchema" xmlns:xs="http://www.w3.org/2001/XMLSchema" xmlns:p="http://schemas.microsoft.com/office/2006/metadata/properties" xmlns:ns3="a06b82fa-d8cc-4b98-9877-a0204d9ee8dd" xmlns:ns4="23aa0acd-5b12-4517-96e9-0851fed0fd5e" targetNamespace="http://schemas.microsoft.com/office/2006/metadata/properties" ma:root="true" ma:fieldsID="e3d1a02d4e81bfdd3ffdc97724e81ebe" ns3:_="" ns4:_="">
    <xsd:import namespace="a06b82fa-d8cc-4b98-9877-a0204d9ee8dd"/>
    <xsd:import namespace="23aa0acd-5b12-4517-96e9-0851fed0fd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b82fa-d8cc-4b98-9877-a0204d9ee8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a0acd-5b12-4517-96e9-0851fed0fd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1F32105-4C02-4555-8C74-1FF98F096285}">
  <ds:schemaRefs>
    <ds:schemaRef ds:uri="23aa0acd-5b12-4517-96e9-0851fed0fd5e"/>
    <ds:schemaRef ds:uri="a06b82fa-d8cc-4b98-9877-a0204d9ee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5E3A180-E158-4A87-8228-AE7D0D217C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D654D0-B851-47E1-BD3B-F1B7C6CC5E82}">
  <ds:schemaRefs>
    <ds:schemaRef ds:uri="http://purl.org/dc/dcmitype/"/>
    <ds:schemaRef ds:uri="http://purl.org/dc/terms/"/>
    <ds:schemaRef ds:uri="a06b82fa-d8cc-4b98-9877-a0204d9ee8dd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3aa0acd-5b12-4517-96e9-0851fed0fd5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8550</TotalTime>
  <Words>871</Words>
  <Application>Microsoft Office PowerPoint</Application>
  <PresentationFormat>Widescreen</PresentationFormat>
  <Paragraphs>173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Helvetica</vt:lpstr>
      <vt:lpstr>Office Theme</vt:lpstr>
      <vt:lpstr>Fiscal Year 2023 Results</vt:lpstr>
      <vt:lpstr>Agenda</vt:lpstr>
      <vt:lpstr>Review of Unaudited General Fund Results</vt:lpstr>
      <vt:lpstr>Year to Date Comparison for Local Revenues</vt:lpstr>
      <vt:lpstr>Year to Date Comparison for  State Revenues</vt:lpstr>
      <vt:lpstr>Year to Date Comparison for Expenditures</vt:lpstr>
      <vt:lpstr>Fiscal Year 2023 Summary</vt:lpstr>
      <vt:lpstr>Year to Date Comparison</vt:lpstr>
      <vt:lpstr>Review of Property Assessment Appeals</vt:lpstr>
      <vt:lpstr>Real Estate Revenue Over Time</vt:lpstr>
      <vt:lpstr>Impact of Property Assessment Appeals</vt:lpstr>
      <vt:lpstr>Impact of Property Assessment Appeals</vt:lpstr>
      <vt:lpstr>Our Current Financial Forecast</vt:lpstr>
      <vt:lpstr>Possible Impact of Lowered Assessments and Refunds</vt:lpstr>
      <vt:lpstr>Review of State Funding</vt:lpstr>
      <vt:lpstr>Governor’s Budget</vt:lpstr>
      <vt:lpstr>Impact of Governor’s Budget</vt:lpstr>
      <vt:lpstr>Adequacy Investment</vt:lpstr>
      <vt:lpstr>Impact of Governor’s Budget on Our Forecast</vt:lpstr>
      <vt:lpstr>Impact of Statewide Cyber Charter Tuition Rate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Weather Coverage Starts NOW!!</dc:title>
  <dc:creator>Santucci, Jocelyn</dc:creator>
  <cp:lastModifiedBy>Joseph, Ronald</cp:lastModifiedBy>
  <cp:revision>55</cp:revision>
  <dcterms:created xsi:type="dcterms:W3CDTF">2022-09-27T17:59:12Z</dcterms:created>
  <dcterms:modified xsi:type="dcterms:W3CDTF">2024-04-04T13:34:51Z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0x0101009FFE9E6ACEB8B043B074224EA2E03B1A</vt:lpwstr>
  </property>
</Properties>
</file>