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theme/themeOverride11.xml" ContentType="application/vnd.openxmlformats-officedocument.themeOverrid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theme/themeOverride14.xml" ContentType="application/vnd.openxmlformats-officedocument.themeOverr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56" r:id="rId5"/>
    <p:sldId id="258" r:id="rId6"/>
    <p:sldId id="1203" r:id="rId7"/>
    <p:sldId id="1204" r:id="rId8"/>
    <p:sldId id="1167" r:id="rId9"/>
    <p:sldId id="1145" r:id="rId10"/>
    <p:sldId id="1146" r:id="rId11"/>
    <p:sldId id="1147" r:id="rId12"/>
    <p:sldId id="1176" r:id="rId13"/>
    <p:sldId id="1169" r:id="rId14"/>
    <p:sldId id="1181" r:id="rId15"/>
    <p:sldId id="1182" r:id="rId16"/>
    <p:sldId id="1179" r:id="rId17"/>
    <p:sldId id="1180" r:id="rId18"/>
    <p:sldId id="1183" r:id="rId19"/>
    <p:sldId id="1197" r:id="rId20"/>
    <p:sldId id="1202" r:id="rId21"/>
    <p:sldId id="1210" r:id="rId22"/>
    <p:sldId id="1209" r:id="rId23"/>
    <p:sldId id="1129" r:id="rId24"/>
    <p:sldId id="1044" r:id="rId25"/>
    <p:sldId id="1185" r:id="rId26"/>
    <p:sldId id="1190" r:id="rId27"/>
    <p:sldId id="1191" r:id="rId28"/>
    <p:sldId id="1201" r:id="rId29"/>
    <p:sldId id="1192" r:id="rId30"/>
    <p:sldId id="1189" r:id="rId31"/>
    <p:sldId id="1200" r:id="rId32"/>
    <p:sldId id="1186" r:id="rId33"/>
    <p:sldId id="1193" r:id="rId34"/>
    <p:sldId id="1194" r:id="rId35"/>
    <p:sldId id="1187" r:id="rId36"/>
    <p:sldId id="1205" r:id="rId37"/>
    <p:sldId id="1195" r:id="rId38"/>
    <p:sldId id="1188" r:id="rId39"/>
    <p:sldId id="1196" r:id="rId40"/>
    <p:sldId id="1208" r:id="rId41"/>
    <p:sldId id="1207" r:id="rId42"/>
    <p:sldId id="1198" r:id="rId43"/>
    <p:sldId id="1177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7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0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1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2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3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25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26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40126582278479"/>
          <c:y val="0.21916123642439436"/>
          <c:w val="0.51175012658227859"/>
          <c:h val="0.67549306599832926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explosion val="1"/>
          <c:dPt>
            <c:idx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7B7-4BE4-9162-B17051983890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7B7-4BE4-9162-B17051983890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7B7-4BE4-9162-B170519838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data'!$A$26:$A$29</c:f>
              <c:strCache>
                <c:ptCount val="4"/>
                <c:pt idx="0">
                  <c:v>Local</c:v>
                </c:pt>
                <c:pt idx="1">
                  <c:v>State</c:v>
                </c:pt>
                <c:pt idx="2">
                  <c:v>Other</c:v>
                </c:pt>
                <c:pt idx="3">
                  <c:v>Fund Balance</c:v>
                </c:pt>
              </c:strCache>
            </c:strRef>
          </c:cat>
          <c:val>
            <c:numRef>
              <c:f>'chart data'!$B$26:$B$29</c:f>
              <c:numCache>
                <c:formatCode>"$"#,##0_);\("$"#,##0\)</c:formatCode>
                <c:ptCount val="4"/>
                <c:pt idx="0">
                  <c:v>393489160</c:v>
                </c:pt>
                <c:pt idx="1">
                  <c:v>292818536</c:v>
                </c:pt>
                <c:pt idx="2">
                  <c:v>618926</c:v>
                </c:pt>
                <c:pt idx="3">
                  <c:v>29985031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B7-4BE4-9162-B17051983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986960882647944"/>
          <c:y val="0.25099075297225892"/>
          <c:w val="0.42427281845536607"/>
          <c:h val="0.55878467635402906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447-404D-B5F9-0C46CFD9F5F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447-404D-B5F9-0C46CFD9F5F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7447-404D-B5F9-0C46CFD9F5F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7447-404D-B5F9-0C46CFD9F5F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7447-404D-B5F9-0C46CFD9F5F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7447-404D-B5F9-0C46CFD9F5F9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7447-404D-B5F9-0C46CFD9F5F9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7447-404D-B5F9-0C46CFD9F5F9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7447-404D-B5F9-0C46CFD9F5F9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7447-404D-B5F9-0C46CFD9F5F9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7447-404D-B5F9-0C46CFD9F5F9}"/>
              </c:ext>
            </c:extLst>
          </c:dPt>
          <c:dPt>
            <c:idx val="1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C-7447-404D-B5F9-0C46CFD9F5F9}"/>
              </c:ext>
            </c:extLst>
          </c:dPt>
          <c:dPt>
            <c:idx val="12"/>
            <c:bubble3D val="0"/>
            <c:spPr>
              <a:solidFill>
                <a:srgbClr val="FF0000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7447-404D-B5F9-0C46CFD9F5F9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F-7447-404D-B5F9-0C46CFD9F5F9}"/>
              </c:ext>
            </c:extLst>
          </c:dPt>
          <c:dLbls>
            <c:dLbl>
              <c:idx val="0"/>
              <c:layout>
                <c:manualLayout>
                  <c:x val="4.1929331226961561E-2"/>
                  <c:y val="-1.38756756756757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47-404D-B5F9-0C46CFD9F5F9}"/>
                </c:ext>
              </c:extLst>
            </c:dLbl>
            <c:dLbl>
              <c:idx val="1"/>
              <c:layout>
                <c:manualLayout>
                  <c:x val="5.4676671932596101E-2"/>
                  <c:y val="-1.283104643104643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47-404D-B5F9-0C46CFD9F5F9}"/>
                </c:ext>
              </c:extLst>
            </c:dLbl>
            <c:dLbl>
              <c:idx val="2"/>
              <c:layout>
                <c:manualLayout>
                  <c:x val="0.10392827804107425"/>
                  <c:y val="-2.569230769230898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47-404D-B5F9-0C46CFD9F5F9}"/>
                </c:ext>
              </c:extLst>
            </c:dLbl>
            <c:dLbl>
              <c:idx val="3"/>
              <c:layout>
                <c:manualLayout>
                  <c:x val="-7.2786519220642443E-2"/>
                  <c:y val="-6.934305555555555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47-404D-B5F9-0C46CFD9F5F9}"/>
                </c:ext>
              </c:extLst>
            </c:dLbl>
            <c:dLbl>
              <c:idx val="4"/>
              <c:layout>
                <c:manualLayout>
                  <c:x val="-3.6113638757240656E-2"/>
                  <c:y val="1.0541926541926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47-404D-B5F9-0C46CFD9F5F9}"/>
                </c:ext>
              </c:extLst>
            </c:dLbl>
            <c:dLbl>
              <c:idx val="5"/>
              <c:layout>
                <c:manualLayout>
                  <c:x val="-6.5469720905739881E-2"/>
                  <c:y val="0.1043112499999999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447-404D-B5F9-0C46CFD9F5F9}"/>
                </c:ext>
              </c:extLst>
            </c:dLbl>
            <c:dLbl>
              <c:idx val="6"/>
              <c:layout>
                <c:manualLayout>
                  <c:x val="-8.1002527646129543E-2"/>
                  <c:y val="6.061763888888888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447-404D-B5F9-0C46CFD9F5F9}"/>
                </c:ext>
              </c:extLst>
            </c:dLbl>
            <c:dLbl>
              <c:idx val="7"/>
              <c:layout>
                <c:manualLayout>
                  <c:x val="-0.11417809373354397"/>
                  <c:y val="1.66061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447-404D-B5F9-0C46CFD9F5F9}"/>
                </c:ext>
              </c:extLst>
            </c:dLbl>
            <c:dLbl>
              <c:idx val="8"/>
              <c:layout>
                <c:manualLayout>
                  <c:x val="-0.14980516061084781"/>
                  <c:y val="-3.896083333333333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447-404D-B5F9-0C46CFD9F5F9}"/>
                </c:ext>
              </c:extLst>
            </c:dLbl>
            <c:dLbl>
              <c:idx val="9"/>
              <c:layout>
                <c:manualLayout>
                  <c:x val="-1.5303317535545072E-2"/>
                  <c:y val="-2.978613998613998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447-404D-B5F9-0C46CFD9F5F9}"/>
                </c:ext>
              </c:extLst>
            </c:dLbl>
            <c:dLbl>
              <c:idx val="10"/>
              <c:layout>
                <c:manualLayout>
                  <c:x val="-1.7638546603475514E-2"/>
                  <c:y val="-9.44913888888888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447-404D-B5F9-0C46CFD9F5F9}"/>
                </c:ext>
              </c:extLst>
            </c:dLbl>
            <c:dLbl>
              <c:idx val="11"/>
              <c:layout>
                <c:manualLayout>
                  <c:x val="9.2586835176408588E-2"/>
                  <c:y val="-6.03581944444444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447-404D-B5F9-0C46CFD9F5F9}"/>
                </c:ext>
              </c:extLst>
            </c:dLbl>
            <c:dLbl>
              <c:idx val="12"/>
              <c:layout>
                <c:manualLayout>
                  <c:x val="0.12985897840968932"/>
                  <c:y val="-4.25400000000000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447-404D-B5F9-0C46CFD9F5F9}"/>
                </c:ext>
              </c:extLst>
            </c:dLbl>
            <c:dLbl>
              <c:idx val="13"/>
              <c:layout>
                <c:manualLayout>
                  <c:x val="0.20256731165708552"/>
                  <c:y val="-1.31306599832915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447-404D-B5F9-0C46CFD9F5F9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data'!$A$6:$A$19</c:f>
              <c:strCache>
                <c:ptCount val="14"/>
                <c:pt idx="0">
                  <c:v>Real Estate</c:v>
                </c:pt>
                <c:pt idx="1">
                  <c:v>Earned Income Tax</c:v>
                </c:pt>
                <c:pt idx="2">
                  <c:v>Real Estate Transfer Tax</c:v>
                </c:pt>
                <c:pt idx="3">
                  <c:v>Other Local Revenues</c:v>
                </c:pt>
                <c:pt idx="4">
                  <c:v>Basic Instructional Subsidy</c:v>
                </c:pt>
                <c:pt idx="5">
                  <c:v>Special Education State Reimbursement</c:v>
                </c:pt>
                <c:pt idx="6">
                  <c:v>Transportation State Reimbursement</c:v>
                </c:pt>
                <c:pt idx="7">
                  <c:v>State Property Tax Reduction</c:v>
                </c:pt>
                <c:pt idx="8">
                  <c:v>Social Security Payments</c:v>
                </c:pt>
                <c:pt idx="9">
                  <c:v>Retirement Contributions</c:v>
                </c:pt>
                <c:pt idx="10">
                  <c:v>Other State Revenues</c:v>
                </c:pt>
                <c:pt idx="11">
                  <c:v>Other Sources Revenues</c:v>
                </c:pt>
                <c:pt idx="12">
                  <c:v>Fund Balance</c:v>
                </c:pt>
                <c:pt idx="13">
                  <c:v>Prior Year Encumb.</c:v>
                </c:pt>
              </c:strCache>
            </c:strRef>
          </c:cat>
          <c:val>
            <c:numRef>
              <c:f>'chart data'!$B$6:$B$19</c:f>
              <c:numCache>
                <c:formatCode>"$"#,##0_);\("$"#,##0\)</c:formatCode>
                <c:ptCount val="14"/>
                <c:pt idx="0">
                  <c:v>190139106</c:v>
                </c:pt>
                <c:pt idx="1">
                  <c:v>179675946</c:v>
                </c:pt>
                <c:pt idx="2">
                  <c:v>14834183</c:v>
                </c:pt>
                <c:pt idx="3">
                  <c:v>8839925</c:v>
                </c:pt>
                <c:pt idx="4">
                  <c:v>177705418</c:v>
                </c:pt>
                <c:pt idx="5">
                  <c:v>30656855</c:v>
                </c:pt>
                <c:pt idx="6">
                  <c:v>13000000</c:v>
                </c:pt>
                <c:pt idx="7">
                  <c:v>19636817</c:v>
                </c:pt>
                <c:pt idx="8">
                  <c:v>7836839</c:v>
                </c:pt>
                <c:pt idx="9">
                  <c:v>40404362</c:v>
                </c:pt>
                <c:pt idx="10">
                  <c:v>3578245</c:v>
                </c:pt>
                <c:pt idx="11">
                  <c:v>618926</c:v>
                </c:pt>
                <c:pt idx="12">
                  <c:v>29985031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447-404D-B5F9-0C46CFD9F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986960882647944"/>
          <c:y val="0.25099075297225892"/>
          <c:w val="0.42427281845536607"/>
          <c:h val="0.55878467635402906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4"/>
            <c:spPr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BFC8-4813-9205-CB3DCFA49F4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FC8-4813-9205-CB3DCFA49F42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BFC8-4813-9205-CB3DCFA49F42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BFC8-4813-9205-CB3DCFA49F42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BFC8-4813-9205-CB3DCFA49F42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BFC8-4813-9205-CB3DCFA49F4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BFC8-4813-9205-CB3DCFA49F42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BFC8-4813-9205-CB3DCFA49F4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BFC8-4813-9205-CB3DCFA49F42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BFC8-4813-9205-CB3DCFA49F42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BFC8-4813-9205-CB3DCFA49F42}"/>
              </c:ext>
            </c:extLst>
          </c:dPt>
          <c:dPt>
            <c:idx val="1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C-BFC8-4813-9205-CB3DCFA49F42}"/>
              </c:ext>
            </c:extLst>
          </c:dPt>
          <c:dPt>
            <c:idx val="12"/>
            <c:bubble3D val="0"/>
            <c:spPr>
              <a:solidFill>
                <a:srgbClr val="FF0000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BFC8-4813-9205-CB3DCFA49F42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F-BFC8-4813-9205-CB3DCFA49F42}"/>
              </c:ext>
            </c:extLst>
          </c:dPt>
          <c:dLbls>
            <c:dLbl>
              <c:idx val="0"/>
              <c:layout>
                <c:manualLayout>
                  <c:x val="0.13979035352307254"/>
                  <c:y val="-7.116892230576443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C8-4813-9205-CB3DCFA49F42}"/>
                </c:ext>
              </c:extLst>
            </c:dLbl>
            <c:dLbl>
              <c:idx val="1"/>
              <c:layout>
                <c:manualLayout>
                  <c:x val="5.4676671932596101E-2"/>
                  <c:y val="-1.283104643104643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C8-4813-9205-CB3DCFA49F42}"/>
                </c:ext>
              </c:extLst>
            </c:dLbl>
            <c:dLbl>
              <c:idx val="2"/>
              <c:layout>
                <c:manualLayout>
                  <c:x val="0.10392827804107425"/>
                  <c:y val="-2.569230769230898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C8-4813-9205-CB3DCFA49F42}"/>
                </c:ext>
              </c:extLst>
            </c:dLbl>
            <c:dLbl>
              <c:idx val="3"/>
              <c:layout>
                <c:manualLayout>
                  <c:x val="-7.2786519220642443E-2"/>
                  <c:y val="-6.934305555555555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C8-4813-9205-CB3DCFA49F42}"/>
                </c:ext>
              </c:extLst>
            </c:dLbl>
            <c:dLbl>
              <c:idx val="4"/>
              <c:layout>
                <c:manualLayout>
                  <c:x val="-3.6113638757240656E-2"/>
                  <c:y val="1.0541926541926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C8-4813-9205-CB3DCFA49F42}"/>
                </c:ext>
              </c:extLst>
            </c:dLbl>
            <c:dLbl>
              <c:idx val="5"/>
              <c:layout>
                <c:manualLayout>
                  <c:x val="-6.5469720905739881E-2"/>
                  <c:y val="0.1043112499999999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C8-4813-9205-CB3DCFA49F42}"/>
                </c:ext>
              </c:extLst>
            </c:dLbl>
            <c:dLbl>
              <c:idx val="6"/>
              <c:layout>
                <c:manualLayout>
                  <c:x val="-8.1002527646129543E-2"/>
                  <c:y val="6.061763888888888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C8-4813-9205-CB3DCFA49F42}"/>
                </c:ext>
              </c:extLst>
            </c:dLbl>
            <c:dLbl>
              <c:idx val="7"/>
              <c:layout>
                <c:manualLayout>
                  <c:x val="-0.11417809373354397"/>
                  <c:y val="1.66061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C8-4813-9205-CB3DCFA49F42}"/>
                </c:ext>
              </c:extLst>
            </c:dLbl>
            <c:dLbl>
              <c:idx val="8"/>
              <c:layout>
                <c:manualLayout>
                  <c:x val="-0.14980516061084781"/>
                  <c:y val="-3.896083333333333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C8-4813-9205-CB3DCFA49F42}"/>
                </c:ext>
              </c:extLst>
            </c:dLbl>
            <c:dLbl>
              <c:idx val="9"/>
              <c:layout>
                <c:manualLayout>
                  <c:x val="-1.5303317535545072E-2"/>
                  <c:y val="-2.978613998613998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C8-4813-9205-CB3DCFA49F42}"/>
                </c:ext>
              </c:extLst>
            </c:dLbl>
            <c:dLbl>
              <c:idx val="10"/>
              <c:layout>
                <c:manualLayout>
                  <c:x val="-1.7638546603475514E-2"/>
                  <c:y val="-9.44913888888888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C8-4813-9205-CB3DCFA49F42}"/>
                </c:ext>
              </c:extLst>
            </c:dLbl>
            <c:dLbl>
              <c:idx val="11"/>
              <c:layout>
                <c:manualLayout>
                  <c:x val="9.2586835176408588E-2"/>
                  <c:y val="-6.03581944444444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C8-4813-9205-CB3DCFA49F42}"/>
                </c:ext>
              </c:extLst>
            </c:dLbl>
            <c:dLbl>
              <c:idx val="12"/>
              <c:layout>
                <c:manualLayout>
                  <c:x val="0.12985897840968932"/>
                  <c:y val="-4.25400000000000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FC8-4813-9205-CB3DCFA49F42}"/>
                </c:ext>
              </c:extLst>
            </c:dLbl>
            <c:dLbl>
              <c:idx val="13"/>
              <c:layout>
                <c:manualLayout>
                  <c:x val="0.20256731165708552"/>
                  <c:y val="-1.31306599832915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FC8-4813-9205-CB3DCFA49F4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data'!$A$6:$A$19</c:f>
              <c:strCache>
                <c:ptCount val="14"/>
                <c:pt idx="0">
                  <c:v>Real Estate</c:v>
                </c:pt>
                <c:pt idx="1">
                  <c:v>Earned Income Tax</c:v>
                </c:pt>
                <c:pt idx="2">
                  <c:v>Real Estate Transfer Tax</c:v>
                </c:pt>
                <c:pt idx="3">
                  <c:v>Other Local Revenues</c:v>
                </c:pt>
                <c:pt idx="4">
                  <c:v>Basic Instructional Subsidy</c:v>
                </c:pt>
                <c:pt idx="5">
                  <c:v>Special Education State Reimbursement</c:v>
                </c:pt>
                <c:pt idx="6">
                  <c:v>Transportation State Reimbursement</c:v>
                </c:pt>
                <c:pt idx="7">
                  <c:v>State Property Tax Reduction</c:v>
                </c:pt>
                <c:pt idx="8">
                  <c:v>Social Security Payments</c:v>
                </c:pt>
                <c:pt idx="9">
                  <c:v>Retirement Contributions</c:v>
                </c:pt>
                <c:pt idx="10">
                  <c:v>Other State Revenues</c:v>
                </c:pt>
                <c:pt idx="11">
                  <c:v>Other Sources Revenues</c:v>
                </c:pt>
                <c:pt idx="12">
                  <c:v>Fund Balance</c:v>
                </c:pt>
                <c:pt idx="13">
                  <c:v>Prior Year Encumb.</c:v>
                </c:pt>
              </c:strCache>
            </c:strRef>
          </c:cat>
          <c:val>
            <c:numRef>
              <c:f>'chart data'!$B$6:$B$19</c:f>
              <c:numCache>
                <c:formatCode>"$"#,##0_);\("$"#,##0\)</c:formatCode>
                <c:ptCount val="14"/>
                <c:pt idx="0">
                  <c:v>190139106</c:v>
                </c:pt>
                <c:pt idx="1">
                  <c:v>179675946</c:v>
                </c:pt>
                <c:pt idx="2">
                  <c:v>14834183</c:v>
                </c:pt>
                <c:pt idx="3">
                  <c:v>8839925</c:v>
                </c:pt>
                <c:pt idx="4">
                  <c:v>177705418</c:v>
                </c:pt>
                <c:pt idx="5">
                  <c:v>30656855</c:v>
                </c:pt>
                <c:pt idx="6">
                  <c:v>13000000</c:v>
                </c:pt>
                <c:pt idx="7">
                  <c:v>19636817</c:v>
                </c:pt>
                <c:pt idx="8">
                  <c:v>7836839</c:v>
                </c:pt>
                <c:pt idx="9">
                  <c:v>40404362</c:v>
                </c:pt>
                <c:pt idx="10">
                  <c:v>3578245</c:v>
                </c:pt>
                <c:pt idx="11">
                  <c:v>618926</c:v>
                </c:pt>
                <c:pt idx="12">
                  <c:v>29985031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FC8-4813-9205-CB3DCFA49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v>Real Estate Revenue</c:v>
          </c:tx>
          <c:spPr>
            <a:solidFill>
              <a:schemeClr val="accent2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Data!$A$68:$L$68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Data!$A$69:$L$69</c:f>
              <c:numCache>
                <c:formatCode>_(* #,##0.00_);_(* \(#,##0.00\);_(* "-"??_);_(@_)</c:formatCode>
                <c:ptCount val="12"/>
                <c:pt idx="0">
                  <c:v>167247855.16999999</c:v>
                </c:pt>
                <c:pt idx="1">
                  <c:v>154799838.06</c:v>
                </c:pt>
                <c:pt idx="2">
                  <c:v>158148304.38999999</c:v>
                </c:pt>
                <c:pt idx="3">
                  <c:v>162960019.06</c:v>
                </c:pt>
                <c:pt idx="4">
                  <c:v>165114070.68000001</c:v>
                </c:pt>
                <c:pt idx="5">
                  <c:v>168884865.53999999</c:v>
                </c:pt>
                <c:pt idx="6">
                  <c:v>174783185.09999999</c:v>
                </c:pt>
                <c:pt idx="7">
                  <c:v>176366295.99000001</c:v>
                </c:pt>
                <c:pt idx="8">
                  <c:v>180023037.06999999</c:v>
                </c:pt>
                <c:pt idx="9">
                  <c:v>182899391.74000001</c:v>
                </c:pt>
                <c:pt idx="10">
                  <c:v>193681292.56999999</c:v>
                </c:pt>
                <c:pt idx="11">
                  <c:v>186620346.66999999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7-406E-8EBA-47724195E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7840848"/>
        <c:axId val="191959993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Data!$A$68:$L$68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Data!$A$68:$L$68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767-406E-8EBA-47724195E8C9}"/>
                  </c:ext>
                </c:extLst>
              </c15:ser>
            </c15:filteredBarSeries>
          </c:ext>
        </c:extLst>
      </c:barChart>
      <c:catAx>
        <c:axId val="119784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599935"/>
        <c:crosses val="autoZero"/>
        <c:auto val="1"/>
        <c:lblAlgn val="ctr"/>
        <c:lblOffset val="100"/>
        <c:noMultiLvlLbl val="0"/>
      </c:catAx>
      <c:valAx>
        <c:axId val="1919599935"/>
        <c:scaling>
          <c:orientation val="minMax"/>
          <c:max val="2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78408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Sheet1!$F$4</c:f>
              <c:strCache>
                <c:ptCount val="1"/>
                <c:pt idx="0">
                  <c:v>Pittsburgh SB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Sheet1!$G$4:$L$4</c:f>
              <c:numCache>
                <c:formatCode>General</c:formatCode>
                <c:ptCount val="6"/>
                <c:pt idx="0">
                  <c:v>9.9499999999999993</c:v>
                </c:pt>
                <c:pt idx="1">
                  <c:v>9.9499999999999993</c:v>
                </c:pt>
                <c:pt idx="2">
                  <c:v>9.9499999999999993</c:v>
                </c:pt>
                <c:pt idx="3">
                  <c:v>10.25</c:v>
                </c:pt>
                <c:pt idx="4">
                  <c:v>10.25</c:v>
                </c:pt>
                <c:pt idx="5">
                  <c:v>10.25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FC-47F5-BF68-4B7DB79A1247}"/>
            </c:ext>
          </c:extLst>
        </c:ser>
        <c:ser>
          <c:idx val="1"/>
          <c:order val="1"/>
          <c:tx>
            <c:strRef>
              <c:f>Sheet1!$F$5</c:f>
              <c:strCache>
                <c:ptCount val="1"/>
                <c:pt idx="0">
                  <c:v>North Allegheny SD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Sheet1!$G$5:$L$5</c:f>
              <c:numCache>
                <c:formatCode>General</c:formatCode>
                <c:ptCount val="6"/>
                <c:pt idx="0">
                  <c:v>18.4557</c:v>
                </c:pt>
                <c:pt idx="1">
                  <c:v>19.140799999999999</c:v>
                </c:pt>
                <c:pt idx="2">
                  <c:v>19.140799999999999</c:v>
                </c:pt>
                <c:pt idx="3">
                  <c:v>19.140799999999999</c:v>
                </c:pt>
                <c:pt idx="4">
                  <c:v>19.739999999999998</c:v>
                </c:pt>
                <c:pt idx="5">
                  <c:v>19.739999999999998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FC-47F5-BF68-4B7DB79A1247}"/>
            </c:ext>
          </c:extLst>
        </c:ser>
        <c:ser>
          <c:idx val="2"/>
          <c:order val="2"/>
          <c:tx>
            <c:strRef>
              <c:f>Sheet1!$F$6</c:f>
              <c:strCache>
                <c:ptCount val="1"/>
                <c:pt idx="0">
                  <c:v>Mt Lebanon SD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Sheet1!$G$6:$L$6</c:f>
              <c:numCache>
                <c:formatCode>General</c:formatCode>
                <c:ptCount val="6"/>
                <c:pt idx="0">
                  <c:v>24.32</c:v>
                </c:pt>
                <c:pt idx="1">
                  <c:v>24.79</c:v>
                </c:pt>
                <c:pt idx="2">
                  <c:v>24.79</c:v>
                </c:pt>
                <c:pt idx="3">
                  <c:v>25.59</c:v>
                </c:pt>
                <c:pt idx="4">
                  <c:v>26.39</c:v>
                </c:pt>
                <c:pt idx="5">
                  <c:v>27.59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FC-47F5-BF68-4B7DB79A1247}"/>
            </c:ext>
          </c:extLst>
        </c:ser>
        <c:ser>
          <c:idx val="3"/>
          <c:order val="3"/>
          <c:tx>
            <c:strRef>
              <c:f>Sheet1!$F$7</c:f>
              <c:strCache>
                <c:ptCount val="1"/>
                <c:pt idx="0">
                  <c:v>North Hills SD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Sheet1!$G$7:$L$7</c:f>
              <c:numCache>
                <c:formatCode>General</c:formatCode>
                <c:ptCount val="6"/>
                <c:pt idx="0">
                  <c:v>18.25</c:v>
                </c:pt>
                <c:pt idx="1">
                  <c:v>18.649999999999999</c:v>
                </c:pt>
                <c:pt idx="2">
                  <c:v>18.649999999999999</c:v>
                </c:pt>
                <c:pt idx="3">
                  <c:v>19.04</c:v>
                </c:pt>
                <c:pt idx="4">
                  <c:v>19.7</c:v>
                </c:pt>
                <c:pt idx="5">
                  <c:v>19.7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FC-47F5-BF68-4B7DB79A1247}"/>
            </c:ext>
          </c:extLst>
        </c:ser>
        <c:ser>
          <c:idx val="4"/>
          <c:order val="4"/>
          <c:tx>
            <c:strRef>
              <c:f>Sheet1!$F$8</c:f>
              <c:strCache>
                <c:ptCount val="1"/>
                <c:pt idx="0">
                  <c:v>Baldwin-Whitehall SD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Sheet1!$G$8:$L$8</c:f>
              <c:numCache>
                <c:formatCode>General</c:formatCode>
                <c:ptCount val="6"/>
                <c:pt idx="0">
                  <c:v>21.05</c:v>
                </c:pt>
                <c:pt idx="1">
                  <c:v>21.76</c:v>
                </c:pt>
                <c:pt idx="2">
                  <c:v>21.76</c:v>
                </c:pt>
                <c:pt idx="3">
                  <c:v>22.63</c:v>
                </c:pt>
                <c:pt idx="4">
                  <c:v>22.63</c:v>
                </c:pt>
                <c:pt idx="5">
                  <c:v>23.85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FC-47F5-BF68-4B7DB79A1247}"/>
            </c:ext>
          </c:extLst>
        </c:ser>
        <c:ser>
          <c:idx val="5"/>
          <c:order val="5"/>
          <c:tx>
            <c:strRef>
              <c:f>Sheet1!$F$9</c:f>
              <c:strCache>
                <c:ptCount val="1"/>
                <c:pt idx="0">
                  <c:v>Pine-Richland SD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Sheet1!$G$9:$L$9</c:f>
              <c:numCache>
                <c:formatCode>General</c:formatCode>
                <c:ptCount val="6"/>
                <c:pt idx="0">
                  <c:v>19.5867</c:v>
                </c:pt>
                <c:pt idx="1">
                  <c:v>19.5867</c:v>
                </c:pt>
                <c:pt idx="2">
                  <c:v>19.5867</c:v>
                </c:pt>
                <c:pt idx="3">
                  <c:v>19.5867</c:v>
                </c:pt>
                <c:pt idx="4">
                  <c:v>19.5867</c:v>
                </c:pt>
                <c:pt idx="5">
                  <c:v>19.5867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FC-47F5-BF68-4B7DB79A1247}"/>
            </c:ext>
          </c:extLst>
        </c:ser>
        <c:ser>
          <c:idx val="6"/>
          <c:order val="6"/>
          <c:tx>
            <c:strRef>
              <c:f>Sheet1!$F$10</c:f>
              <c:strCache>
                <c:ptCount val="1"/>
                <c:pt idx="0">
                  <c:v>Woodland Hills SD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Sheet1!$G$10:$L$10</c:f>
              <c:numCache>
                <c:formatCode>General</c:formatCode>
                <c:ptCount val="6"/>
                <c:pt idx="0">
                  <c:v>25.35</c:v>
                </c:pt>
                <c:pt idx="1">
                  <c:v>26.110499999999998</c:v>
                </c:pt>
                <c:pt idx="2">
                  <c:v>26.998200000000001</c:v>
                </c:pt>
                <c:pt idx="3">
                  <c:v>26.998200000000001</c:v>
                </c:pt>
                <c:pt idx="4">
                  <c:v>26.998200000000001</c:v>
                </c:pt>
                <c:pt idx="5">
                  <c:v>26.5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FFC-47F5-BF68-4B7DB79A1247}"/>
            </c:ext>
          </c:extLst>
        </c:ser>
        <c:ser>
          <c:idx val="7"/>
          <c:order val="7"/>
          <c:tx>
            <c:strRef>
              <c:f>Sheet1!$F$11</c:f>
              <c:strCache>
                <c:ptCount val="1"/>
                <c:pt idx="0">
                  <c:v>Fox Chapel Area SD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Sheet1!$G$11:$L$11</c:f>
              <c:numCache>
                <c:formatCode>General</c:formatCode>
                <c:ptCount val="6"/>
                <c:pt idx="0">
                  <c:v>19.574999999999999</c:v>
                </c:pt>
                <c:pt idx="1">
                  <c:v>19.574999999999999</c:v>
                </c:pt>
                <c:pt idx="2">
                  <c:v>19.868600000000001</c:v>
                </c:pt>
                <c:pt idx="3">
                  <c:v>20.126899999999999</c:v>
                </c:pt>
                <c:pt idx="4">
                  <c:v>20.428799999999999</c:v>
                </c:pt>
                <c:pt idx="5">
                  <c:v>20.735199999999999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FFC-47F5-BF68-4B7DB79A1247}"/>
            </c:ext>
          </c:extLst>
        </c:ser>
        <c:ser>
          <c:idx val="8"/>
          <c:order val="8"/>
          <c:tx>
            <c:strRef>
              <c:f>Sheet1!$F$12</c:f>
              <c:strCache>
                <c:ptCount val="1"/>
                <c:pt idx="0">
                  <c:v>Shaler Area SD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Sheet1!$G$12:$L$12</c:f>
              <c:numCache>
                <c:formatCode>General</c:formatCode>
                <c:ptCount val="6"/>
                <c:pt idx="0">
                  <c:v>23.5319</c:v>
                </c:pt>
                <c:pt idx="1">
                  <c:v>23.5319</c:v>
                </c:pt>
                <c:pt idx="2">
                  <c:v>23.5319</c:v>
                </c:pt>
                <c:pt idx="3">
                  <c:v>23.5319</c:v>
                </c:pt>
                <c:pt idx="4">
                  <c:v>23.5319</c:v>
                </c:pt>
                <c:pt idx="5">
                  <c:v>24.708400000000001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FFC-47F5-BF68-4B7DB79A1247}"/>
            </c:ext>
          </c:extLst>
        </c:ser>
        <c:ser>
          <c:idx val="9"/>
          <c:order val="9"/>
          <c:tx>
            <c:strRef>
              <c:f>Sheet1!$F$13</c:f>
              <c:strCache>
                <c:ptCount val="1"/>
                <c:pt idx="0">
                  <c:v>Moon Area SD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Sheet1!$G$13:$L$13</c:f>
              <c:numCache>
                <c:formatCode>General</c:formatCode>
                <c:ptCount val="6"/>
                <c:pt idx="0">
                  <c:v>21.117000000000001</c:v>
                </c:pt>
                <c:pt idx="1">
                  <c:v>22.1</c:v>
                </c:pt>
                <c:pt idx="2">
                  <c:v>22.674600000000002</c:v>
                </c:pt>
                <c:pt idx="3">
                  <c:v>22.674600000000002</c:v>
                </c:pt>
                <c:pt idx="4">
                  <c:v>22.674600000000002</c:v>
                </c:pt>
                <c:pt idx="5">
                  <c:v>23.785599999999999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FFC-47F5-BF68-4B7DB79A1247}"/>
            </c:ext>
          </c:extLst>
        </c:ser>
        <c:ser>
          <c:idx val="10"/>
          <c:order val="10"/>
          <c:tx>
            <c:strRef>
              <c:f>Sheet1!$F$14</c:f>
              <c:strCache>
                <c:ptCount val="1"/>
                <c:pt idx="0">
                  <c:v>Penn Hills SD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Sheet1!$G$3:$L$3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Sheet1!$G$14:$L$14</c:f>
              <c:numCache>
                <c:formatCode>General</c:formatCode>
                <c:ptCount val="6"/>
                <c:pt idx="0">
                  <c:v>28.6646</c:v>
                </c:pt>
                <c:pt idx="1">
                  <c:v>28.6646</c:v>
                </c:pt>
                <c:pt idx="2">
                  <c:v>29.6965</c:v>
                </c:pt>
                <c:pt idx="3">
                  <c:v>30.096499999999999</c:v>
                </c:pt>
                <c:pt idx="4">
                  <c:v>30.596499999999999</c:v>
                </c:pt>
                <c:pt idx="5">
                  <c:v>30.596499999999999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FFC-47F5-BF68-4B7DB79A1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72576"/>
        <c:axId val="367980256"/>
      </c:lineChart>
      <c:catAx>
        <c:axId val="36797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80256"/>
        <c:crosses val="autoZero"/>
        <c:auto val="1"/>
        <c:lblAlgn val="ctr"/>
        <c:lblOffset val="100"/>
        <c:noMultiLvlLbl val="0"/>
      </c:catAx>
      <c:valAx>
        <c:axId val="367980256"/>
        <c:scaling>
          <c:orientation val="minMax"/>
          <c:max val="32"/>
          <c:min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Millage Rate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7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488465396188568"/>
          <c:y val="0.2562747688243065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53D-4DED-A7FD-C01960FBB68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3D-4DED-A7FD-C01960FBB68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D53D-4DED-A7FD-C01960FBB68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D53D-4DED-A7FD-C01960FBB68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D53D-4DED-A7FD-C01960FBB68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D53D-4DED-A7FD-C01960FBB68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D53D-4DED-A7FD-C01960FBB68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D53D-4DED-A7FD-C01960FBB68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D53D-4DED-A7FD-C01960FBB68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D53D-4DED-A7FD-C01960FBB68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D53D-4DED-A7FD-C01960FBB68D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D53D-4DED-A7FD-C01960FBB68D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D53D-4DED-A7FD-C01960FBB68D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D53D-4DED-A7FD-C01960FBB68D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3D-4DED-A7FD-C01960FBB68D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3D-4DED-A7FD-C01960FBB68D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3D-4DED-A7FD-C01960FBB68D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3D-4DED-A7FD-C01960FBB68D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3D-4DED-A7FD-C01960FBB68D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3D-4DED-A7FD-C01960FBB68D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3D-4DED-A7FD-C01960FBB68D}"/>
                </c:ext>
              </c:extLst>
            </c:dLbl>
            <c:dLbl>
              <c:idx val="7"/>
              <c:layout>
                <c:manualLayout>
                  <c:x val="-0.13719694576092681"/>
                  <c:y val="-3.907736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3D-4DED-A7FD-C01960FBB68D}"/>
                </c:ext>
              </c:extLst>
            </c:dLbl>
            <c:dLbl>
              <c:idx val="8"/>
              <c:layout>
                <c:manualLayout>
                  <c:x val="-0.1437989006045928"/>
                  <c:y val="-6.25057631824231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3D-4DED-A7FD-C01960FBB68D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3D-4DED-A7FD-C01960FBB68D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D-4DED-A7FD-C01960FBB68D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3D-4DED-A7FD-C01960FBB68D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3D-4DED-A7FD-C01960FBB68D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53D-4DED-A7FD-C01960FBB68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'2024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'2024 AppMajObj'!$C$8:$C$21</c:f>
              <c:numCache>
                <c:formatCode>"$"#,##0</c:formatCode>
                <c:ptCount val="14"/>
                <c:pt idx="0">
                  <c:v>339607953</c:v>
                </c:pt>
                <c:pt idx="1">
                  <c:v>92332991</c:v>
                </c:pt>
                <c:pt idx="2">
                  <c:v>40777137</c:v>
                </c:pt>
                <c:pt idx="3">
                  <c:v>146039108</c:v>
                </c:pt>
                <c:pt idx="4">
                  <c:v>38871166</c:v>
                </c:pt>
                <c:pt idx="5">
                  <c:v>11724127</c:v>
                </c:pt>
                <c:pt idx="6">
                  <c:v>10638376</c:v>
                </c:pt>
                <c:pt idx="7">
                  <c:v>4760235</c:v>
                </c:pt>
                <c:pt idx="8">
                  <c:v>12297338</c:v>
                </c:pt>
                <c:pt idx="9">
                  <c:v>12256849</c:v>
                </c:pt>
                <c:pt idx="10">
                  <c:v>3542616</c:v>
                </c:pt>
                <c:pt idx="11">
                  <c:v>3734957</c:v>
                </c:pt>
                <c:pt idx="12">
                  <c:v>328800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3D-4DED-A7FD-C01960FBB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488465396188568"/>
          <c:y val="0.2562747688243065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ln w="38100"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D53D-4DED-A7FD-C01960FBB68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3D-4DED-A7FD-C01960FBB68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D53D-4DED-A7FD-C01960FBB68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D53D-4DED-A7FD-C01960FBB68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D53D-4DED-A7FD-C01960FBB68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D53D-4DED-A7FD-C01960FBB68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D53D-4DED-A7FD-C01960FBB68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D53D-4DED-A7FD-C01960FBB68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D53D-4DED-A7FD-C01960FBB68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D53D-4DED-A7FD-C01960FBB68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D53D-4DED-A7FD-C01960FBB68D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D53D-4DED-A7FD-C01960FBB68D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D53D-4DED-A7FD-C01960FBB68D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D53D-4DED-A7FD-C01960FBB68D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3D-4DED-A7FD-C01960FBB68D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3D-4DED-A7FD-C01960FBB68D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3D-4DED-A7FD-C01960FBB68D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3D-4DED-A7FD-C01960FBB68D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3D-4DED-A7FD-C01960FBB68D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3D-4DED-A7FD-C01960FBB68D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3D-4DED-A7FD-C01960FBB68D}"/>
                </c:ext>
              </c:extLst>
            </c:dLbl>
            <c:dLbl>
              <c:idx val="7"/>
              <c:layout>
                <c:manualLayout>
                  <c:x val="-0.13719694576092681"/>
                  <c:y val="-3.907736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3D-4DED-A7FD-C01960FBB68D}"/>
                </c:ext>
              </c:extLst>
            </c:dLbl>
            <c:dLbl>
              <c:idx val="8"/>
              <c:layout>
                <c:manualLayout>
                  <c:x val="-0.1437989006045928"/>
                  <c:y val="-6.25057631824231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3D-4DED-A7FD-C01960FBB68D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3D-4DED-A7FD-C01960FBB68D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D-4DED-A7FD-C01960FBB68D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3D-4DED-A7FD-C01960FBB68D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3D-4DED-A7FD-C01960FBB68D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53D-4DED-A7FD-C01960FBB68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'2024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'2024 AppMajObj'!$C$8:$C$21</c:f>
              <c:numCache>
                <c:formatCode>"$"#,##0</c:formatCode>
                <c:ptCount val="14"/>
                <c:pt idx="0">
                  <c:v>339607953</c:v>
                </c:pt>
                <c:pt idx="1">
                  <c:v>92332991</c:v>
                </c:pt>
                <c:pt idx="2">
                  <c:v>40777137</c:v>
                </c:pt>
                <c:pt idx="3">
                  <c:v>146039108</c:v>
                </c:pt>
                <c:pt idx="4">
                  <c:v>38871166</c:v>
                </c:pt>
                <c:pt idx="5">
                  <c:v>11724127</c:v>
                </c:pt>
                <c:pt idx="6">
                  <c:v>10638376</c:v>
                </c:pt>
                <c:pt idx="7">
                  <c:v>4760235</c:v>
                </c:pt>
                <c:pt idx="8">
                  <c:v>12297338</c:v>
                </c:pt>
                <c:pt idx="9">
                  <c:v>12256849</c:v>
                </c:pt>
                <c:pt idx="10">
                  <c:v>3542616</c:v>
                </c:pt>
                <c:pt idx="11">
                  <c:v>3734957</c:v>
                </c:pt>
                <c:pt idx="12">
                  <c:v>328800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3D-4DED-A7FD-C01960FBB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Sheet1!$B$17:$D$17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Sheet1!$B$18:$D$18</c:f>
              <c:numCache>
                <c:formatCode>_(* #,##0.00_);_(* \(#,##0.00\);_(* "-"??_);_(@_)</c:formatCode>
                <c:ptCount val="3"/>
                <c:pt idx="0">
                  <c:v>207851568</c:v>
                </c:pt>
                <c:pt idx="1">
                  <c:v>192394987</c:v>
                </c:pt>
                <c:pt idx="2">
                  <c:v>199491233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5-4998-B1A3-F303982B4D1B}"/>
            </c:ext>
          </c:extLst>
        </c:ser>
        <c:ser>
          <c:idx val="1"/>
          <c:order val="1"/>
          <c:tx>
            <c:strRef>
              <c:f>Sheet1!$A$19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Sheet1!$B$17:$D$17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Sheet1!$B$19:$D$19</c:f>
              <c:numCache>
                <c:formatCode>_(* #,##0.00_);_(* \(#,##0.00\);_(* "-"??_);_(@_)</c:formatCode>
                <c:ptCount val="3"/>
                <c:pt idx="0">
                  <c:v>196591294.75999999</c:v>
                </c:pt>
                <c:pt idx="1">
                  <c:v>191812647.55000001</c:v>
                </c:pt>
                <c:pt idx="2">
                  <c:v>186280683.97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5-4998-B1A3-F303982B4D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20453264"/>
        <c:axId val="420443664"/>
      </c:barChart>
      <c:catAx>
        <c:axId val="42045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43664"/>
        <c:crosses val="autoZero"/>
        <c:auto val="1"/>
        <c:lblAlgn val="ctr"/>
        <c:lblOffset val="100"/>
        <c:noMultiLvlLbl val="0"/>
      </c:catAx>
      <c:valAx>
        <c:axId val="420443664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5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Sheet1!$A$25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Sheet1!$B$24:$D$24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Sheet1!$B$25:$D$25</c:f>
              <c:numCache>
                <c:formatCode>_(* #,##0.00_);_(* \(#,##0.00\);_(* "-"??_);_(@_)</c:formatCode>
                <c:ptCount val="3"/>
                <c:pt idx="0">
                  <c:v>133293916</c:v>
                </c:pt>
                <c:pt idx="1">
                  <c:v>128283816</c:v>
                </c:pt>
                <c:pt idx="2">
                  <c:v>135464054.84999999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E-4984-89D6-4168663C7F07}"/>
            </c:ext>
          </c:extLst>
        </c:ser>
        <c:ser>
          <c:idx val="1"/>
          <c:order val="1"/>
          <c:tx>
            <c:strRef>
              <c:f>Sheet1!$A$26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Sheet1!$B$24:$D$24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Sheet1!$B$26:$D$26</c:f>
              <c:numCache>
                <c:formatCode>_(* #,##0.00_);_(* \(#,##0.00\);_(* "-"??_);_(@_)</c:formatCode>
                <c:ptCount val="3"/>
                <c:pt idx="0">
                  <c:v>124920939.54000001</c:v>
                </c:pt>
                <c:pt idx="1">
                  <c:v>125737988.51000001</c:v>
                </c:pt>
                <c:pt idx="2">
                  <c:v>125732631.29000001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E-4984-89D6-4168663C7F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20456624"/>
        <c:axId val="420457584"/>
      </c:barChart>
      <c:catAx>
        <c:axId val="42045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57584"/>
        <c:crosses val="autoZero"/>
        <c:auto val="1"/>
        <c:lblAlgn val="ctr"/>
        <c:lblOffset val="100"/>
        <c:noMultiLvlLbl val="0"/>
      </c:catAx>
      <c:valAx>
        <c:axId val="420457584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5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 w="9525">
              <a:solidFill>
                <a:sysClr val="windowText" lastClr="000000"/>
              </a:solidFill>
            </a:ln>
          </c:spPr>
          <c:explosion val="7"/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FF-4A8F-8F63-F97FC6460C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952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FF-4A8F-8F63-F97FC6460C53}"/>
              </c:ext>
            </c:extLst>
          </c:dPt>
          <c:dLbls>
            <c:dLbl>
              <c:idx val="0"/>
              <c:layout>
                <c:manualLayout>
                  <c:x val="0.29168660139242375"/>
                  <c:y val="-4.938376785579495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FF-4A8F-8F63-F97FC6460C53}"/>
                </c:ext>
              </c:extLst>
            </c:dLbl>
            <c:dLbl>
              <c:idx val="1"/>
              <c:layout>
                <c:manualLayout>
                  <c:x val="-0.10458517558691259"/>
                  <c:y val="-2.033453011602305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FF-4A8F-8F63-F97FC6460C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Sheet1!$F$29:$F$30</c:f>
              <c:strCache>
                <c:ptCount val="2"/>
                <c:pt idx="0">
                  <c:v>Salaries</c:v>
                </c:pt>
                <c:pt idx="1">
                  <c:v>Overtime</c:v>
                </c:pt>
              </c:strCache>
            </c:strRef>
          </c:cat>
          <c:val>
            <c:numRef>
              <c:f>Sheet1!$G$29:$G$30</c:f>
              <c:numCache>
                <c:formatCode>_(* #,##0.00_);_(* \(#,##0.00\);_(* "-"??_);_(@_)</c:formatCode>
                <c:ptCount val="2"/>
                <c:pt idx="0">
                  <c:v>177959908.41999999</c:v>
                </c:pt>
                <c:pt idx="1">
                  <c:v>8320775.5499999998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FF-4A8F-8F63-F97FC6460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Sheet1!$C$1:$E$1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  <c:extLst/>
            </c:numRef>
          </c:cat>
          <c:val>
            <c:numRef>
              <c:f>Sheet1!$C$2:$E$2</c:f>
              <c:numCache>
                <c:formatCode>_(* #,##0_);_(* \(#,##0\);_(* "-"??_);_(@_)</c:formatCode>
                <c:ptCount val="3"/>
                <c:pt idx="0">
                  <c:v>7280977</c:v>
                </c:pt>
                <c:pt idx="1">
                  <c:v>6693640</c:v>
                </c:pt>
                <c:pt idx="2">
                  <c:v>6670950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74A-4158-B0D7-C31712E37B2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Sheet1!$C$1:$E$1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  <c:extLst/>
            </c:numRef>
          </c:cat>
          <c:val>
            <c:numRef>
              <c:f>Sheet1!$C$3:$E$3</c:f>
              <c:numCache>
                <c:formatCode>_(* #,##0_);_(* \(#,##0\);_(* "-"??_);_(@_)</c:formatCode>
                <c:ptCount val="3"/>
                <c:pt idx="0">
                  <c:v>5834391.3700000001</c:v>
                </c:pt>
                <c:pt idx="1">
                  <c:v>8199982.9100000001</c:v>
                </c:pt>
                <c:pt idx="2">
                  <c:v>8320775.5499999998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74A-4158-B0D7-C31712E37B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03777391"/>
        <c:axId val="803765871"/>
      </c:barChart>
      <c:catAx>
        <c:axId val="8037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765871"/>
        <c:crosses val="autoZero"/>
        <c:auto val="1"/>
        <c:lblAlgn val="ctr"/>
        <c:lblOffset val="100"/>
        <c:noMultiLvlLbl val="0"/>
      </c:catAx>
      <c:valAx>
        <c:axId val="803765871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777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488465396188568"/>
          <c:y val="0.2562747688243065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ln w="3175">
                <a:solidFill>
                  <a:sysClr val="window" lastClr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D53D-4DED-A7FD-C01960FBB68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3D-4DED-A7FD-C01960FBB68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D53D-4DED-A7FD-C01960FBB68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D53D-4DED-A7FD-C01960FBB68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D53D-4DED-A7FD-C01960FBB68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D53D-4DED-A7FD-C01960FBB68D}"/>
              </c:ext>
            </c:extLst>
          </c:dPt>
          <c:dPt>
            <c:idx val="6"/>
            <c:bubble3D val="0"/>
            <c:spPr>
              <a:ln w="38100"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D53D-4DED-A7FD-C01960FBB68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D53D-4DED-A7FD-C01960FBB68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D53D-4DED-A7FD-C01960FBB68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D53D-4DED-A7FD-C01960FBB68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D53D-4DED-A7FD-C01960FBB68D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D53D-4DED-A7FD-C01960FBB68D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D53D-4DED-A7FD-C01960FBB68D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D53D-4DED-A7FD-C01960FBB68D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3D-4DED-A7FD-C01960FBB68D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3D-4DED-A7FD-C01960FBB68D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3D-4DED-A7FD-C01960FBB68D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3D-4DED-A7FD-C01960FBB68D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3D-4DED-A7FD-C01960FBB68D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3D-4DED-A7FD-C01960FBB68D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3D-4DED-A7FD-C01960FBB68D}"/>
                </c:ext>
              </c:extLst>
            </c:dLbl>
            <c:dLbl>
              <c:idx val="7"/>
              <c:layout>
                <c:manualLayout>
                  <c:x val="-0.13719694576092681"/>
                  <c:y val="-3.907736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3D-4DED-A7FD-C01960FBB68D}"/>
                </c:ext>
              </c:extLst>
            </c:dLbl>
            <c:dLbl>
              <c:idx val="8"/>
              <c:layout>
                <c:manualLayout>
                  <c:x val="-0.1437989006045928"/>
                  <c:y val="-6.25057631824231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3D-4DED-A7FD-C01960FBB68D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3D-4DED-A7FD-C01960FBB68D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D-4DED-A7FD-C01960FBB68D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3D-4DED-A7FD-C01960FBB68D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3D-4DED-A7FD-C01960FBB68D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53D-4DED-A7FD-C01960FBB68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'2024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'2024 AppMajObj'!$C$8:$C$21</c:f>
              <c:numCache>
                <c:formatCode>"$"#,##0</c:formatCode>
                <c:ptCount val="14"/>
                <c:pt idx="0">
                  <c:v>339607953</c:v>
                </c:pt>
                <c:pt idx="1">
                  <c:v>92332991</c:v>
                </c:pt>
                <c:pt idx="2">
                  <c:v>40777137</c:v>
                </c:pt>
                <c:pt idx="3">
                  <c:v>146039108</c:v>
                </c:pt>
                <c:pt idx="4">
                  <c:v>38871166</c:v>
                </c:pt>
                <c:pt idx="5">
                  <c:v>11724127</c:v>
                </c:pt>
                <c:pt idx="6">
                  <c:v>10638376</c:v>
                </c:pt>
                <c:pt idx="7">
                  <c:v>4760235</c:v>
                </c:pt>
                <c:pt idx="8">
                  <c:v>12297338</c:v>
                </c:pt>
                <c:pt idx="9">
                  <c:v>12256849</c:v>
                </c:pt>
                <c:pt idx="10">
                  <c:v>3542616</c:v>
                </c:pt>
                <c:pt idx="11">
                  <c:v>3734957</c:v>
                </c:pt>
                <c:pt idx="12">
                  <c:v>328800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3D-4DED-A7FD-C01960FBB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Sheet1!$B$10:$D$10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Sheet1!$B$11:$D$11</c:f>
              <c:numCache>
                <c:formatCode>_(* #,##0_);_(* \(#,##0\);_(* "-"??_);_(@_)</c:formatCode>
                <c:ptCount val="3"/>
                <c:pt idx="0">
                  <c:v>6085519</c:v>
                </c:pt>
                <c:pt idx="1">
                  <c:v>6551997</c:v>
                </c:pt>
                <c:pt idx="2">
                  <c:v>6493683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4-49F2-B507-761A4271B75F}"/>
            </c:ext>
          </c:extLst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Sheet1!$B$10:$D$10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Sheet1!$B$12:$D$12</c:f>
              <c:numCache>
                <c:formatCode>_(* #,##0_);_(* \(#,##0\);_(* "-"??_);_(@_)</c:formatCode>
                <c:ptCount val="3"/>
                <c:pt idx="0">
                  <c:v>4785134.88</c:v>
                </c:pt>
                <c:pt idx="1">
                  <c:v>5313985.84</c:v>
                </c:pt>
                <c:pt idx="2">
                  <c:v>6425119.5999999996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4-49F2-B507-761A4271B7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513307039"/>
        <c:axId val="1513305119"/>
      </c:barChart>
      <c:catAx>
        <c:axId val="1513307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305119"/>
        <c:crosses val="autoZero"/>
        <c:auto val="1"/>
        <c:lblAlgn val="ctr"/>
        <c:lblOffset val="100"/>
        <c:noMultiLvlLbl val="0"/>
      </c:catAx>
      <c:valAx>
        <c:axId val="1513305119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307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Sheet1!$B$3:$D$3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Sheet1!$B$4:$D$4</c:f>
              <c:numCache>
                <c:formatCode>_(* #,##0_);_(* \(#,##0\);_(* "-"??_);_(@_)</c:formatCode>
                <c:ptCount val="3"/>
                <c:pt idx="0">
                  <c:v>3063419</c:v>
                </c:pt>
                <c:pt idx="1">
                  <c:v>5009612</c:v>
                </c:pt>
                <c:pt idx="2">
                  <c:v>5183157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4D-4C34-AB1B-7393742E3965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Sheet1!$B$3:$D$3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Sheet1!$B$5:$D$5</c:f>
              <c:numCache>
                <c:formatCode>_(* #,##0_);_(* \(#,##0\);_(* "-"??_);_(@_)</c:formatCode>
                <c:ptCount val="3"/>
                <c:pt idx="0">
                  <c:v>2987271.4</c:v>
                </c:pt>
                <c:pt idx="1">
                  <c:v>3682785.46</c:v>
                </c:pt>
                <c:pt idx="2">
                  <c:v>3109155.38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4D-4C34-AB1B-7393742E39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118048"/>
        <c:axId val="4119488"/>
      </c:barChart>
      <c:catAx>
        <c:axId val="411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9488"/>
        <c:crosses val="autoZero"/>
        <c:auto val="1"/>
        <c:lblAlgn val="ctr"/>
        <c:lblOffset val="100"/>
        <c:noMultiLvlLbl val="0"/>
      </c:catAx>
      <c:valAx>
        <c:axId val="4119488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488465396188568"/>
          <c:y val="0.2562747688243065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spPr>
              <a:ln w="3175">
                <a:noFill/>
              </a:ln>
            </c:spPr>
            <c:extLst>
              <c:ext xmlns:c16="http://schemas.microsoft.com/office/drawing/2014/chart" uri="{C3380CC4-5D6E-409C-BE32-E72D297353CC}">
                <c16:uniqueId val="{00000000-D53D-4DED-A7FD-C01960FBB68D}"/>
              </c:ext>
            </c:extLst>
          </c:dPt>
          <c:dPt>
            <c:idx val="1"/>
            <c:bubble3D val="0"/>
            <c:spPr>
              <a:ln w="38100"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53D-4DED-A7FD-C01960FBB68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D53D-4DED-A7FD-C01960FBB68D}"/>
              </c:ext>
            </c:extLst>
          </c:dPt>
          <c:dPt>
            <c:idx val="3"/>
            <c:bubble3D val="0"/>
            <c:spPr>
              <a:ln w="38100"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53D-4DED-A7FD-C01960FBB68D}"/>
              </c:ext>
            </c:extLst>
          </c:dPt>
          <c:dPt>
            <c:idx val="4"/>
            <c:bubble3D val="0"/>
            <c:spPr>
              <a:ln w="38100"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D53D-4DED-A7FD-C01960FBB68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D53D-4DED-A7FD-C01960FBB68D}"/>
              </c:ext>
            </c:extLst>
          </c:dPt>
          <c:dPt>
            <c:idx val="6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6-D53D-4DED-A7FD-C01960FBB68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D53D-4DED-A7FD-C01960FBB68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D53D-4DED-A7FD-C01960FBB68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D53D-4DED-A7FD-C01960FBB68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D53D-4DED-A7FD-C01960FBB68D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D53D-4DED-A7FD-C01960FBB68D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D53D-4DED-A7FD-C01960FBB68D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D53D-4DED-A7FD-C01960FBB68D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3D-4DED-A7FD-C01960FBB68D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3D-4DED-A7FD-C01960FBB68D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3D-4DED-A7FD-C01960FBB68D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3D-4DED-A7FD-C01960FBB68D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3D-4DED-A7FD-C01960FBB68D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53D-4DED-A7FD-C01960FBB68D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53D-4DED-A7FD-C01960FBB68D}"/>
                </c:ext>
              </c:extLst>
            </c:dLbl>
            <c:dLbl>
              <c:idx val="7"/>
              <c:layout>
                <c:manualLayout>
                  <c:x val="-0.13719694576092681"/>
                  <c:y val="-3.90773611111111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53D-4DED-A7FD-C01960FBB68D}"/>
                </c:ext>
              </c:extLst>
            </c:dLbl>
            <c:dLbl>
              <c:idx val="8"/>
              <c:layout>
                <c:manualLayout>
                  <c:x val="-0.1437989006045928"/>
                  <c:y val="-6.250576318242312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3D-4DED-A7FD-C01960FBB68D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3D-4DED-A7FD-C01960FBB68D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D-4DED-A7FD-C01960FBB68D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53D-4DED-A7FD-C01960FBB68D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53D-4DED-A7FD-C01960FBB68D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53D-4DED-A7FD-C01960FBB68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'2024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'2024 AppMajObj'!$C$8:$C$21</c:f>
              <c:numCache>
                <c:formatCode>"$"#,##0</c:formatCode>
                <c:ptCount val="14"/>
                <c:pt idx="0">
                  <c:v>339607953</c:v>
                </c:pt>
                <c:pt idx="1">
                  <c:v>92332991</c:v>
                </c:pt>
                <c:pt idx="2">
                  <c:v>40777137</c:v>
                </c:pt>
                <c:pt idx="3">
                  <c:v>146039108</c:v>
                </c:pt>
                <c:pt idx="4">
                  <c:v>38871166</c:v>
                </c:pt>
                <c:pt idx="5">
                  <c:v>11724127</c:v>
                </c:pt>
                <c:pt idx="6">
                  <c:v>10638376</c:v>
                </c:pt>
                <c:pt idx="7">
                  <c:v>4760235</c:v>
                </c:pt>
                <c:pt idx="8">
                  <c:v>12297338</c:v>
                </c:pt>
                <c:pt idx="9">
                  <c:v>12256849</c:v>
                </c:pt>
                <c:pt idx="10">
                  <c:v>3542616</c:v>
                </c:pt>
                <c:pt idx="11">
                  <c:v>3734957</c:v>
                </c:pt>
                <c:pt idx="12">
                  <c:v>328800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3D-4DED-A7FD-C01960FBB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0.68875</cdr:x>
      <cdr:y>0.4899</cdr:y>
    </cdr:from>
    <cdr:to>
      <cdr:x>0.95348</cdr:x>
      <cdr:y>0.59173</cdr:y>
    </cdr:to>
    <cdr:sp macro="" textlink="">
      <cdr:nvSpPr>
        <cdr:cNvPr id="4096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865689" y="2932040"/>
          <a:ext cx="3023337" cy="6094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Total Revenue	$716,911,653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Prior Encumbrances	$    2,500,000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Deficit		$  29,985,031</a:t>
          </a:r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0.68875</cdr:x>
      <cdr:y>0.4899</cdr:y>
    </cdr:from>
    <cdr:to>
      <cdr:x>0.95348</cdr:x>
      <cdr:y>0.59173</cdr:y>
    </cdr:to>
    <cdr:sp macro="" textlink="">
      <cdr:nvSpPr>
        <cdr:cNvPr id="4096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865689" y="2932040"/>
          <a:ext cx="3023337" cy="6094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Total Revenue	$716,911,653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Prior Encumbrances	$    2,500,000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Deficit		$  29,985,031</a:t>
          </a:r>
          <a:endParaRPr lang="en-US" dirty="0"/>
        </a:p>
      </cdr:txBody>
    </cdr:sp>
  </cdr:relSizeAnchor>
  <cdr:relSizeAnchor xmlns:cdr="http://schemas.openxmlformats.org/drawingml/2006/chartDrawing">
    <cdr:from>
      <cdr:x>0.64092</cdr:x>
      <cdr:y>0.30133</cdr:y>
    </cdr:from>
    <cdr:to>
      <cdr:x>0.79637</cdr:x>
      <cdr:y>0.41686</cdr:y>
    </cdr:to>
    <cdr:sp macro="" textlink="">
      <cdr:nvSpPr>
        <cdr:cNvPr id="2" name="Arrow: Down 1">
          <a:extLst xmlns:a="http://schemas.openxmlformats.org/drawingml/2006/main">
            <a:ext uri="{FF2B5EF4-FFF2-40B4-BE49-F238E27FC236}">
              <a16:creationId xmlns:a16="http://schemas.microsoft.com/office/drawing/2014/main" id="{76E23FB8-4B8F-BD1E-D168-2FD45694678C}"/>
            </a:ext>
          </a:extLst>
        </cdr:cNvPr>
        <cdr:cNvSpPr/>
      </cdr:nvSpPr>
      <cdr:spPr>
        <a:xfrm xmlns:a="http://schemas.openxmlformats.org/drawingml/2006/main" rot="3939127">
          <a:off x="7861450" y="1261568"/>
          <a:ext cx="691447" cy="1775281"/>
        </a:xfrm>
        <a:prstGeom xmlns:a="http://schemas.openxmlformats.org/drawingml/2006/main" prst="downArrow">
          <a:avLst>
            <a:gd name="adj1" fmla="val 50000"/>
            <a:gd name="adj2" fmla="val 44987"/>
          </a:avLst>
        </a:prstGeom>
        <a:solidFill xmlns:a="http://schemas.openxmlformats.org/drawingml/2006/main">
          <a:schemeClr val="tx1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0.69722</cdr:x>
      <cdr:y>0.64352</cdr:y>
    </cdr:from>
    <cdr:to>
      <cdr:x>0.94286</cdr:x>
      <cdr:y>0.73127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3535" y="4131455"/>
          <a:ext cx="2861965" cy="563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$716,911,653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0.69722</cdr:x>
      <cdr:y>0.64352</cdr:y>
    </cdr:from>
    <cdr:to>
      <cdr:x>0.94286</cdr:x>
      <cdr:y>0.73127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3535" y="4131455"/>
          <a:ext cx="2861965" cy="563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$716,911,653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0.69722</cdr:x>
      <cdr:y>0.64352</cdr:y>
    </cdr:from>
    <cdr:to>
      <cdr:x>0.94286</cdr:x>
      <cdr:y>0.73127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3535" y="4131455"/>
          <a:ext cx="2861965" cy="563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$716,911,653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0.69722</cdr:x>
      <cdr:y>0.64352</cdr:y>
    </cdr:from>
    <cdr:to>
      <cdr:x>0.94286</cdr:x>
      <cdr:y>0.73127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3535" y="4131455"/>
          <a:ext cx="2861965" cy="5633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$716,911,653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7.xlsx"/><Relationship Id="rId3" Type="http://schemas.openxmlformats.org/officeDocument/2006/relationships/image" Target="../media/image3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6.xlsx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5.xlsx"/><Relationship Id="rId9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0.xlsx"/><Relationship Id="rId3" Type="http://schemas.openxmlformats.org/officeDocument/2006/relationships/image" Target="../media/image3.jpeg"/><Relationship Id="rId7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9.xlsx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8.xlsx"/><Relationship Id="rId9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11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12.xls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14.xlsx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13.xls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Excel_Worksheet15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16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June Board Budget Workshop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Current Financial Outlook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Areas of Opportunity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Our Current Financial Outlook is Better Than Previously Projected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Projected 2024 expenditures are greatly improved based on actual expenses through April 2024 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Salary and benefit expenditures are lower due to the following:</a:t>
            </a:r>
          </a:p>
          <a:p>
            <a:pPr marL="1371600" lvl="2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Vacancies </a:t>
            </a:r>
          </a:p>
          <a:p>
            <a:pPr marL="1371600" lvl="2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Utilization of ESSER funding</a:t>
            </a:r>
          </a:p>
          <a:p>
            <a:pPr marL="1371600" lvl="2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Utilization of Ready to Learn funding</a:t>
            </a: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Assessment appeals have reduced our projected real estate revenue and increased our projected expense for tax refunds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6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5B8A7-0DFC-50E9-87EF-5ED8251C5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3DDFC39-4689-01BF-4EB5-5A1421AF032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DFE4D-0899-5F41-0E6F-3B4069E0F8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9AE9BA-8013-49BF-BCEC-9493A1B3D9C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1D3275-4ED7-3766-8A58-FD854D674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Our Current Financial Forecast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FCFFD-EB47-A8C1-63FA-7318D9B9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1310676-08FE-D631-F69F-D726C74A68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555" y="1513022"/>
          <a:ext cx="12116890" cy="481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041274" imgH="4389261" progId="Excel.Sheet.12">
                  <p:embed/>
                </p:oleObj>
              </mc:Choice>
              <mc:Fallback>
                <p:oleObj name="Worksheet" r:id="rId4" imgW="11041274" imgH="4389261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1310676-08FE-D631-F69F-D726C74A68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555" y="1513022"/>
                        <a:ext cx="12116890" cy="4817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531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6B806-458E-1782-D0B0-C4A0E8B23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8D27-E41D-65C4-9C13-D72FD7675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Areas of Opportunity - Revenue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0B09BD5-7E94-7B51-77D9-A1871F413A9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833787-0D5F-FAD2-A8DC-A2B9C72704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F5454-E421-1FE4-AD88-213F69D258B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D4F760-FC7A-EC75-772E-14C1F899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5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33980" y="54740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Helvetica" panose="020B0604020202020204" pitchFamily="34" charset="0"/>
                <a:cs typeface="Helvetica" panose="020B0604020202020204" pitchFamily="34" charset="0"/>
              </a:rPr>
              <a:t>2024 Revenues</a:t>
            </a:r>
            <a:endParaRPr lang="en-US" sz="4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FDEEB03-D2D4-E709-2E3A-A740367CF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786355"/>
              </p:ext>
            </p:extLst>
          </p:nvPr>
        </p:nvGraphicFramePr>
        <p:xfrm>
          <a:off x="1623050" y="1012003"/>
          <a:ext cx="8635001" cy="573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44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Helvetica" panose="020B0604020202020204" pitchFamily="34" charset="0"/>
                <a:cs typeface="Helvetica" panose="020B0604020202020204" pitchFamily="34" charset="0"/>
              </a:rPr>
              <a:t>2024 Revenues</a:t>
            </a:r>
            <a:endParaRPr lang="en-US" sz="4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1ED4DFE-2D42-0F26-145A-56C6AEC5B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18028"/>
              </p:ext>
            </p:extLst>
          </p:nvPr>
        </p:nvGraphicFramePr>
        <p:xfrm>
          <a:off x="403427" y="1069382"/>
          <a:ext cx="11420273" cy="598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9186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Real Estate Revenue is the Only Local Tax Rate We Can Alter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3D63A01-FA45-7216-90C3-2D36484C9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270047"/>
              </p:ext>
            </p:extLst>
          </p:nvPr>
        </p:nvGraphicFramePr>
        <p:xfrm>
          <a:off x="403427" y="1069382"/>
          <a:ext cx="11420273" cy="598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9476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Our Real Estate Declined in 2023 After a Decade of Increases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04AF258-0672-DB54-FAA2-24C5D57C3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096841"/>
              </p:ext>
            </p:extLst>
          </p:nvPr>
        </p:nvGraphicFramePr>
        <p:xfrm>
          <a:off x="118744" y="1510709"/>
          <a:ext cx="11954509" cy="4908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7491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Property Assessment Appeals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$6,936,526.31 in tax refunds due for assessment appeals were filed for the 2022 and 2023 tax years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$3,028,705.64 in refunds for 2022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$3,907,820.67 in refunds for 2023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1,188 assessment appeals were filed for the 2024 tax year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tax base represented by these appeals is $1,525,125,704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$15,632,538.47 in annual tax revenue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When applying the average reduction based on resolved appeals for 2022 and 2023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reduction in the tax base is $285,215,843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reduction in tax revenue for the 2024 tax year is $2,902,962.39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8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Real Estate Revenue Scenarios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79E8FAF-5C9C-3208-80AD-C041AF1500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18546"/>
              </p:ext>
            </p:extLst>
          </p:nvPr>
        </p:nvGraphicFramePr>
        <p:xfrm>
          <a:off x="688001" y="1809635"/>
          <a:ext cx="9979418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745409" imgH="373301" progId="Excel.Sheet.12">
                  <p:embed/>
                </p:oleObj>
              </mc:Choice>
              <mc:Fallback>
                <p:oleObj name="Worksheet" r:id="rId4" imgW="5745409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8001" y="1809635"/>
                        <a:ext cx="9979418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8F6DD1F-4537-8EE1-9251-892C0D99D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966978"/>
              </p:ext>
            </p:extLst>
          </p:nvPr>
        </p:nvGraphicFramePr>
        <p:xfrm>
          <a:off x="688001" y="2929438"/>
          <a:ext cx="9979418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5745409" imgH="373301" progId="Excel.Sheet.12">
                  <p:embed/>
                </p:oleObj>
              </mc:Choice>
              <mc:Fallback>
                <p:oleObj name="Worksheet" r:id="rId6" imgW="5745409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8001" y="2929438"/>
                        <a:ext cx="9979418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81FFC71-6F6F-89A0-9F61-02CC037AD7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995056"/>
              </p:ext>
            </p:extLst>
          </p:nvPr>
        </p:nvGraphicFramePr>
        <p:xfrm>
          <a:off x="688001" y="3863860"/>
          <a:ext cx="11264415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6484585" imgH="373301" progId="Excel.Sheet.12">
                  <p:embed/>
                </p:oleObj>
              </mc:Choice>
              <mc:Fallback>
                <p:oleObj name="Worksheet" r:id="rId8" imgW="6484585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8001" y="3863860"/>
                        <a:ext cx="11264415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457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a Tax Increase on Projected Real Estate Tax Revenue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D8F6DD1F-4537-8EE1-9251-892C0D99D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19254"/>
              </p:ext>
            </p:extLst>
          </p:nvPr>
        </p:nvGraphicFramePr>
        <p:xfrm>
          <a:off x="688001" y="1748278"/>
          <a:ext cx="9979418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745409" imgH="373301" progId="Excel.Sheet.12">
                  <p:embed/>
                </p:oleObj>
              </mc:Choice>
              <mc:Fallback>
                <p:oleObj name="Worksheet" r:id="rId4" imgW="5745409" imgH="373301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D8F6DD1F-4537-8EE1-9251-892C0D99D2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8001" y="1748278"/>
                        <a:ext cx="9979418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2DE08AE-B0F6-2D9B-8366-314D5D9AC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918361"/>
              </p:ext>
            </p:extLst>
          </p:nvPr>
        </p:nvGraphicFramePr>
        <p:xfrm>
          <a:off x="688002" y="2805870"/>
          <a:ext cx="9979417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5745409" imgH="373301" progId="Excel.Sheet.12">
                  <p:embed/>
                </p:oleObj>
              </mc:Choice>
              <mc:Fallback>
                <p:oleObj name="Worksheet" r:id="rId6" imgW="5745409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8002" y="2805870"/>
                        <a:ext cx="9979417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1E94BF0-44A5-46C5-96A0-7EA50638F8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045248"/>
              </p:ext>
            </p:extLst>
          </p:nvPr>
        </p:nvGraphicFramePr>
        <p:xfrm>
          <a:off x="688001" y="3869730"/>
          <a:ext cx="11316808" cy="64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6515206" imgH="373301" progId="Excel.Sheet.12">
                  <p:embed/>
                </p:oleObj>
              </mc:Choice>
              <mc:Fallback>
                <p:oleObj name="Worksheet" r:id="rId8" imgW="6515206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8001" y="3869730"/>
                        <a:ext cx="11316808" cy="64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11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5B8A7-0DFC-50E9-87EF-5ED8251C5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3DDFC39-4689-01BF-4EB5-5A1421AF032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DFE4D-0899-5F41-0E6F-3B4069E0F8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9AE9BA-8013-49BF-BCEC-9493A1B3D9C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1D3275-4ED7-3766-8A58-FD854D674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Our Current Financial Forecast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FCFFD-EB47-A8C1-63FA-7318D9B9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1310676-08FE-D631-F69F-D726C74A68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969938"/>
              </p:ext>
            </p:extLst>
          </p:nvPr>
        </p:nvGraphicFramePr>
        <p:xfrm>
          <a:off x="37555" y="1513022"/>
          <a:ext cx="12116890" cy="481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041274" imgH="4389261" progId="Excel.Sheet.12">
                  <p:embed/>
                </p:oleObj>
              </mc:Choice>
              <mc:Fallback>
                <p:oleObj name="Worksheet" r:id="rId4" imgW="11041274" imgH="43892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555" y="1513022"/>
                        <a:ext cx="12116890" cy="4817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224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D109-EE5D-06E4-3214-AA79630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BB9A74-5B9A-D1D2-ED6B-24BDAB3AED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AEDCA-4FFF-606D-5929-755A149A6E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5CD24-453C-6ED8-4196-D6397CE68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ADC43B-24FD-95F8-7080-3237D541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Projected Impact of Assessment Appeals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7B14-2A8B-7D74-F8AB-99F8E50F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82D49DE-1A3A-BCEF-3F45-648C4D35F5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13860"/>
              </p:ext>
            </p:extLst>
          </p:nvPr>
        </p:nvGraphicFramePr>
        <p:xfrm>
          <a:off x="44473" y="1505425"/>
          <a:ext cx="12103052" cy="481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041274" imgH="4389261" progId="Excel.Sheet.12">
                  <p:embed/>
                </p:oleObj>
              </mc:Choice>
              <mc:Fallback>
                <p:oleObj name="Worksheet" r:id="rId4" imgW="11041274" imgH="43892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473" y="1505425"/>
                        <a:ext cx="12103052" cy="481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920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D109-EE5D-06E4-3214-AA79630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BB9A74-5B9A-D1D2-ED6B-24BDAB3AED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AEDCA-4FFF-606D-5929-755A149A6E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5CD24-453C-6ED8-4196-D6397CE68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ADC43B-24FD-95F8-7080-3237D541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Projected Impact of 5.3% Millage Increase (Act 1 Index Limit)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7B14-2A8B-7D74-F8AB-99F8E50F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C49475A-1D32-11B8-6642-7F48D16F7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889394"/>
              </p:ext>
            </p:extLst>
          </p:nvPr>
        </p:nvGraphicFramePr>
        <p:xfrm>
          <a:off x="52655" y="1498691"/>
          <a:ext cx="12086689" cy="480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1041274" imgH="4389261" progId="Excel.Sheet.12">
                  <p:embed/>
                </p:oleObj>
              </mc:Choice>
              <mc:Fallback>
                <p:oleObj name="Worksheet" r:id="rId4" imgW="11041274" imgH="43892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655" y="1498691"/>
                        <a:ext cx="12086689" cy="480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4865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What Does This Mean For a Property Owner?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1675F1B-2064-8008-51E4-1E7E61DADA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659356"/>
              </p:ext>
            </p:extLst>
          </p:nvPr>
        </p:nvGraphicFramePr>
        <p:xfrm>
          <a:off x="941388" y="1846263"/>
          <a:ext cx="10950575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972327" imgH="1152590" progId="Excel.Sheet.12">
                  <p:embed/>
                </p:oleObj>
              </mc:Choice>
              <mc:Fallback>
                <p:oleObj name="Worksheet" r:id="rId4" imgW="7972327" imgH="11525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1388" y="1846263"/>
                        <a:ext cx="10950575" cy="158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6B2308EF-BA60-3AC0-2896-E7BFECD93F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605049"/>
              </p:ext>
            </p:extLst>
          </p:nvPr>
        </p:nvGraphicFramePr>
        <p:xfrm>
          <a:off x="897006" y="3939353"/>
          <a:ext cx="10994326" cy="168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7505613" imgH="1152590" progId="Excel.Sheet.12">
                  <p:embed/>
                </p:oleObj>
              </mc:Choice>
              <mc:Fallback>
                <p:oleObj name="Worksheet" r:id="rId6" imgW="7505613" imgH="11525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7006" y="3939353"/>
                        <a:ext cx="10994326" cy="1688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225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2024-25 Millage Rates of the Largest Districts in Allegheny County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3544C88-AF25-1683-F649-595A06DD90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197148"/>
              </p:ext>
            </p:extLst>
          </p:nvPr>
        </p:nvGraphicFramePr>
        <p:xfrm>
          <a:off x="744538" y="1698625"/>
          <a:ext cx="10702925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280554" imgH="2202054" progId="Excel.Sheet.12">
                  <p:embed/>
                </p:oleObj>
              </mc:Choice>
              <mc:Fallback>
                <p:oleObj name="Worksheet" r:id="rId4" imgW="5280554" imgH="22020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4538" y="1698625"/>
                        <a:ext cx="10702925" cy="446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5899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Area School District Millage Rates</a:t>
            </a:r>
            <a:b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</a:br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2018-19 through 2023-24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AAF739D-89FF-9CC9-F4FE-9B63318768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164148"/>
              </p:ext>
            </p:extLst>
          </p:nvPr>
        </p:nvGraphicFramePr>
        <p:xfrm>
          <a:off x="949055" y="1555486"/>
          <a:ext cx="10404745" cy="4625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953071" imgH="2202054" progId="Excel.Sheet.12">
                  <p:embed/>
                </p:oleObj>
              </mc:Choice>
              <mc:Fallback>
                <p:oleObj name="Worksheet" r:id="rId4" imgW="4953071" imgH="22020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9055" y="1555486"/>
                        <a:ext cx="10404745" cy="46254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6895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Area School District Millage Rates</a:t>
            </a:r>
            <a:b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</a:br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2018-19 through 2023-24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6D082AA-CF52-4F7A-9642-67E3775CB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877471"/>
              </p:ext>
            </p:extLst>
          </p:nvPr>
        </p:nvGraphicFramePr>
        <p:xfrm>
          <a:off x="172387" y="1505424"/>
          <a:ext cx="12019611" cy="485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7190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Areas of Opportunity - Expenditures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68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2024 Appropriations by Major Object</a:t>
            </a:r>
            <a:endParaRPr lang="en-US" sz="40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660EAC4-2E05-7D88-ABE4-3707953D4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930280"/>
              </p:ext>
            </p:extLst>
          </p:nvPr>
        </p:nvGraphicFramePr>
        <p:xfrm>
          <a:off x="270342" y="859809"/>
          <a:ext cx="11651313" cy="6420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0877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Salaries and Benefits</a:t>
            </a:r>
            <a:b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(Major objects 100 and 200)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6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Salaries and Benefits Account for 47% of Our Budget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660EAC4-2E05-7D88-ABE4-3707953D4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641961"/>
              </p:ext>
            </p:extLst>
          </p:nvPr>
        </p:nvGraphicFramePr>
        <p:xfrm>
          <a:off x="270342" y="859809"/>
          <a:ext cx="11651313" cy="6420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9451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Salary Expenditures Were Under Budget the Past 3 Years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982D640-B1C4-285E-F04F-5B2F533CF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523377"/>
              </p:ext>
            </p:extLst>
          </p:nvPr>
        </p:nvGraphicFramePr>
        <p:xfrm>
          <a:off x="486383" y="1488379"/>
          <a:ext cx="11337317" cy="486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55306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Why Were 2023 Salaries Under Budget?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2023 General Fund salaries were under budget by $13.2 million due to the following: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$7.1 million in budgeted salaries funded by ARP-ESSER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$4.1 million in budgeted salaries funded by the Ready to Learn Grant</a:t>
            </a:r>
          </a:p>
          <a:p>
            <a:pPr lvl="1" algn="l">
              <a:spcBef>
                <a:spcPts val="0"/>
              </a:spcBef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$2 million was likely due to vacant positions or other unspent salary appropriations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21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We Are Seeing A Similar Trend With Our Employee Benefit Expenditures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0F3EBD4-FEC2-1ACA-7C6D-A37B6D485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04363"/>
              </p:ext>
            </p:extLst>
          </p:nvPr>
        </p:nvGraphicFramePr>
        <p:xfrm>
          <a:off x="526914" y="1476172"/>
          <a:ext cx="11138170" cy="489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7541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Vacant Positions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31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General Fund Vacancies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Currently 82.90 vacant central office positions that are budgeting in the general fund</a:t>
            </a:r>
            <a:endParaRPr lang="en-US" sz="32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These vacancies represent over $5 million in salaries that are budgeted in the general fund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60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Overtime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21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The District Paid $8.3 million in Overtime in 2023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9254403-E6F3-722F-A418-CDBD0DA1A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793195"/>
              </p:ext>
            </p:extLst>
          </p:nvPr>
        </p:nvGraphicFramePr>
        <p:xfrm>
          <a:off x="1400782" y="1455408"/>
          <a:ext cx="9075907" cy="512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0198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We Have Seen Over a 42% Increase In Overtime Expenditures Since 2021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654FA9D-9F57-50F2-B49E-A20506E13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1684"/>
              </p:ext>
            </p:extLst>
          </p:nvPr>
        </p:nvGraphicFramePr>
        <p:xfrm>
          <a:off x="497731" y="1483491"/>
          <a:ext cx="11196536" cy="4894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46502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Contracted Services</a:t>
            </a:r>
            <a:b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(Major object 300 excluding objects 310 and 322)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27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Contracted Services Account for 1% of Our Budget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660EAC4-2E05-7D88-ABE4-3707953D4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850041"/>
              </p:ext>
            </p:extLst>
          </p:nvPr>
        </p:nvGraphicFramePr>
        <p:xfrm>
          <a:off x="270342" y="859809"/>
          <a:ext cx="11651313" cy="6420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28440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Spending on Contracted Services Have Increased by 34% Since 2021 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04ED592-20FF-B4A2-DF19-578BA2B8F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512937"/>
              </p:ext>
            </p:extLst>
          </p:nvPr>
        </p:nvGraphicFramePr>
        <p:xfrm>
          <a:off x="692284" y="1461557"/>
          <a:ext cx="10807430" cy="4894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07627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b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(Object 650)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6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Our Spending on Software Has Been At Least 26% Below Budget the Past 2 Years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25D4EAA-EC60-1CFC-B183-71C4A015E2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981982"/>
              </p:ext>
            </p:extLst>
          </p:nvPr>
        </p:nvGraphicFramePr>
        <p:xfrm>
          <a:off x="672829" y="1488900"/>
          <a:ext cx="10846341" cy="4930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89530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Charter, Transportation, and Special Education Account for 38% of the Budget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660EAC4-2E05-7D88-ABE4-3707953D4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044483"/>
              </p:ext>
            </p:extLst>
          </p:nvPr>
        </p:nvGraphicFramePr>
        <p:xfrm>
          <a:off x="270342" y="859809"/>
          <a:ext cx="11651313" cy="6420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6741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These Expenditures Are Affected by Certain Factors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following factors affect charter expenditures: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Charter school enrollment </a:t>
            </a:r>
          </a:p>
          <a:p>
            <a:pPr marL="1371600" lvl="2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5,372 students</a:t>
            </a:r>
          </a:p>
          <a:p>
            <a:pPr marL="1828800" lvl="3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 PPS K-12 enrollment is 18,312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District expenditures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Charter funding reform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following factors affect transportation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Negotiation carrier contracts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District programming and how we assign students</a:t>
            </a:r>
          </a:p>
          <a:p>
            <a:pPr lvl="1" algn="l">
              <a:spcBef>
                <a:spcPts val="0"/>
              </a:spcBef>
            </a:pPr>
            <a:endParaRPr lang="en-US" sz="2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 needs and programming determine the cost of special education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23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Next Steps in the Budgeting Process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Continue to monitor assessment appeals and evaluate the need for a millage increase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Budgeting for Salary and Benefit Expenditures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 of Overtime Expenditures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 of Vacancies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 of Budgeted Expenditures for Software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 of Contracted Services Expenditures</a:t>
            </a: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33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D1A28-0CE4-7D6D-BFAA-94207524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EC4C-32BD-ED88-72F8-16F2C59B0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EA89CD-CDB1-4398-4D16-20E2978E399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E9CA08-9D2C-1550-7358-F05DDA1B71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A63B30-15E4-A5FF-A758-0E5CB27FE1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39E371-80E4-CCCB-397C-7A0B39FA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4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D654D0-B851-47E1-BD3B-F1B7C6CC5E82}">
  <ds:schemaRefs>
    <ds:schemaRef ds:uri="http://purl.org/dc/dcmitype/"/>
    <ds:schemaRef ds:uri="http://purl.org/dc/terms/"/>
    <ds:schemaRef ds:uri="a06b82fa-d8cc-4b98-9877-a0204d9ee8d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3aa0acd-5b12-4517-96e9-0851fed0fd5e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9095</TotalTime>
  <Words>1153</Words>
  <Application>Microsoft Office PowerPoint</Application>
  <PresentationFormat>Widescreen</PresentationFormat>
  <Paragraphs>244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Helvetica</vt:lpstr>
      <vt:lpstr>Office Theme</vt:lpstr>
      <vt:lpstr>Worksheet</vt:lpstr>
      <vt:lpstr>Microsoft Excel Worksheet</vt:lpstr>
      <vt:lpstr>June Board Budget Workshop</vt:lpstr>
      <vt:lpstr>Agenda</vt:lpstr>
      <vt:lpstr>Our Current Financial Outlook is Better Than Previously Projected</vt:lpstr>
      <vt:lpstr>Our Current Financial Forecast</vt:lpstr>
      <vt:lpstr>Areas of Opportunity - Revenue</vt:lpstr>
      <vt:lpstr>2024 Revenues</vt:lpstr>
      <vt:lpstr>2024 Revenues</vt:lpstr>
      <vt:lpstr>Real Estate Revenue is the Only Local Tax Rate We Can Alter</vt:lpstr>
      <vt:lpstr>Our Real Estate Declined in 2023 After a Decade of Increases</vt:lpstr>
      <vt:lpstr>Impact of Property Assessment Appeals</vt:lpstr>
      <vt:lpstr>Real Estate Revenue Scenarios</vt:lpstr>
      <vt:lpstr>Impact of a Tax Increase on Projected Real Estate Tax Revenue</vt:lpstr>
      <vt:lpstr>Our Current Financial Forecast</vt:lpstr>
      <vt:lpstr>Projected Impact of Assessment Appeals</vt:lpstr>
      <vt:lpstr>Projected Impact of 5.3% Millage Increase (Act 1 Index Limit)</vt:lpstr>
      <vt:lpstr>What Does This Mean For a Property Owner?</vt:lpstr>
      <vt:lpstr>2024-25 Millage Rates of the Largest Districts in Allegheny County</vt:lpstr>
      <vt:lpstr>Area School District Millage Rates 2018-19 through 2023-24</vt:lpstr>
      <vt:lpstr>Area School District Millage Rates 2018-19 through 2023-24</vt:lpstr>
      <vt:lpstr>Areas of Opportunity - Expenditures</vt:lpstr>
      <vt:lpstr>2024 Appropriations by Major Object</vt:lpstr>
      <vt:lpstr>Salaries and Benefits (Major objects 100 and 200)</vt:lpstr>
      <vt:lpstr>Salaries and Benefits Account for 47% of Our Budget</vt:lpstr>
      <vt:lpstr>Salary Expenditures Were Under Budget the Past 3 Years</vt:lpstr>
      <vt:lpstr>Why Were 2023 Salaries Under Budget?</vt:lpstr>
      <vt:lpstr>We Are Seeing A Similar Trend With Our Employee Benefit Expenditures</vt:lpstr>
      <vt:lpstr>Vacant Positions</vt:lpstr>
      <vt:lpstr>General Fund Vacancies</vt:lpstr>
      <vt:lpstr>Overtime</vt:lpstr>
      <vt:lpstr>The District Paid $8.3 million in Overtime in 2023</vt:lpstr>
      <vt:lpstr>We Have Seen Over a 42% Increase In Overtime Expenditures Since 2021</vt:lpstr>
      <vt:lpstr>Contracted Services (Major object 300 excluding objects 310 and 322)</vt:lpstr>
      <vt:lpstr>Contracted Services Account for 1% of Our Budget</vt:lpstr>
      <vt:lpstr>Spending on Contracted Services Have Increased by 34% Since 2021 </vt:lpstr>
      <vt:lpstr>Software (Object 650)</vt:lpstr>
      <vt:lpstr>Our Spending on Software Has Been At Least 26% Below Budget the Past 2 Years</vt:lpstr>
      <vt:lpstr>Charter, Transportation, and Special Education Account for 38% of the Budget</vt:lpstr>
      <vt:lpstr>These Expenditures Are Affected by Certain Factors</vt:lpstr>
      <vt:lpstr>Next Steps in the Budgeting Process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60</cp:revision>
  <dcterms:created xsi:type="dcterms:W3CDTF">2022-09-27T17:59:12Z</dcterms:created>
  <dcterms:modified xsi:type="dcterms:W3CDTF">2024-06-10T14:55:11Z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