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58" r:id="rId4"/>
    <p:sldId id="259" r:id="rId5"/>
    <p:sldId id="263" r:id="rId6"/>
    <p:sldId id="268" r:id="rId7"/>
    <p:sldId id="264" r:id="rId8"/>
    <p:sldId id="261" r:id="rId9"/>
    <p:sldId id="257" r:id="rId10"/>
    <p:sldId id="266" r:id="rId11"/>
    <p:sldId id="265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wschools.net/view/3522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Keystone Biology</a:t>
            </a:r>
            <a:endParaRPr lang="en-US" sz="4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419" y="2336006"/>
            <a:ext cx="4775200" cy="3530600"/>
          </a:xfrm>
        </p:spPr>
      </p:pic>
    </p:spTree>
    <p:extLst>
      <p:ext uri="{BB962C8B-B14F-4D97-AF65-F5344CB8AC3E}">
        <p14:creationId xmlns:p14="http://schemas.microsoft.com/office/powerpoint/2010/main" val="180312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7333" y="1095023"/>
            <a:ext cx="9979377" cy="4946340"/>
          </a:xfrm>
        </p:spPr>
        <p:txBody>
          <a:bodyPr>
            <a:noAutofit/>
          </a:bodyPr>
          <a:lstStyle/>
          <a:p>
            <a:r>
              <a:rPr lang="en-US" sz="4000" dirty="0"/>
              <a:t>Each Keystone Exam is divided into two parts called modules. </a:t>
            </a:r>
            <a:endParaRPr lang="en-US" sz="4000" dirty="0" smtClean="0"/>
          </a:p>
          <a:p>
            <a:pPr marL="0" indent="0">
              <a:buNone/>
            </a:pPr>
            <a:endParaRPr lang="en-US" sz="4000" dirty="0" smtClean="0"/>
          </a:p>
          <a:p>
            <a:r>
              <a:rPr lang="en-US" sz="4000" dirty="0" smtClean="0"/>
              <a:t>Student </a:t>
            </a:r>
            <a:r>
              <a:rPr lang="en-US" sz="4000" dirty="0"/>
              <a:t>scores are based on the total points earned from the two modules combined. 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68013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Eligible Content – </a:t>
            </a:r>
            <a:r>
              <a:rPr lang="en-US" dirty="0" smtClean="0">
                <a:solidFill>
                  <a:srgbClr val="0070C0"/>
                </a:solidFill>
              </a:rPr>
              <a:t>broken down into 2 modules with 4 Units in each module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323644" cy="3880772"/>
          </a:xfrm>
        </p:spPr>
        <p:txBody>
          <a:bodyPr/>
          <a:lstStyle/>
          <a:p>
            <a:r>
              <a:rPr lang="en-US" sz="2400" b="1" dirty="0" smtClean="0"/>
              <a:t>Module 1 </a:t>
            </a:r>
            <a:r>
              <a:rPr lang="en-US" dirty="0" smtClean="0"/>
              <a:t>–</a:t>
            </a:r>
            <a:r>
              <a:rPr lang="en-US" sz="2400" dirty="0" smtClean="0"/>
              <a:t> Cells and Cell Processes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1. Basic Biological Principles</a:t>
            </a:r>
          </a:p>
          <a:p>
            <a:pPr marL="0" indent="0">
              <a:buNone/>
            </a:pPr>
            <a:r>
              <a:rPr lang="en-US" sz="2400" dirty="0" smtClean="0"/>
              <a:t>2. Chemical Basis for Life</a:t>
            </a:r>
          </a:p>
          <a:p>
            <a:pPr marL="0" indent="0">
              <a:buNone/>
            </a:pPr>
            <a:r>
              <a:rPr lang="en-US" sz="2400" dirty="0" smtClean="0"/>
              <a:t>3. Bioenergetics</a:t>
            </a:r>
          </a:p>
          <a:p>
            <a:pPr marL="0" indent="0">
              <a:buNone/>
            </a:pPr>
            <a:r>
              <a:rPr lang="en-US" sz="2400" dirty="0" smtClean="0"/>
              <a:t>4. Homeostasis and Transport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429955" y="2160589"/>
            <a:ext cx="4944533" cy="3880773"/>
          </a:xfrm>
        </p:spPr>
        <p:txBody>
          <a:bodyPr/>
          <a:lstStyle/>
          <a:p>
            <a:r>
              <a:rPr lang="en-US" sz="2400" b="1" dirty="0" smtClean="0"/>
              <a:t>Module 2 </a:t>
            </a:r>
            <a:r>
              <a:rPr lang="en-US" dirty="0" smtClean="0"/>
              <a:t>– </a:t>
            </a:r>
            <a:r>
              <a:rPr lang="en-US" sz="2400" dirty="0" smtClean="0"/>
              <a:t>Continuity and Unity of Life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1. Cell Growth and Reproduction</a:t>
            </a:r>
          </a:p>
          <a:p>
            <a:pPr marL="0" indent="0">
              <a:buNone/>
            </a:pPr>
            <a:r>
              <a:rPr lang="en-US" sz="2400" dirty="0" smtClean="0"/>
              <a:t>2. Genetics</a:t>
            </a:r>
          </a:p>
          <a:p>
            <a:pPr marL="0" indent="0">
              <a:buNone/>
            </a:pPr>
            <a:r>
              <a:rPr lang="en-US" sz="2400" dirty="0" smtClean="0"/>
              <a:t>3. Theory of Evolution</a:t>
            </a:r>
          </a:p>
          <a:p>
            <a:pPr marL="0" indent="0">
              <a:buNone/>
            </a:pPr>
            <a:r>
              <a:rPr lang="en-US" sz="2400" dirty="0" smtClean="0"/>
              <a:t>4. Ecology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469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Design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77334" y="1433689"/>
            <a:ext cx="8421510" cy="4607672"/>
          </a:xfrm>
        </p:spPr>
        <p:txBody>
          <a:bodyPr/>
          <a:lstStyle/>
          <a:p>
            <a:r>
              <a:rPr lang="en-US" sz="3200" dirty="0">
                <a:solidFill>
                  <a:srgbClr val="0070C0"/>
                </a:solidFill>
              </a:rPr>
              <a:t>The Biology Keystone Exam will include multiple-choice questions and open-ended questions. 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99805208"/>
              </p:ext>
            </p:extLst>
          </p:nvPr>
        </p:nvGraphicFramePr>
        <p:xfrm>
          <a:off x="948265" y="2980268"/>
          <a:ext cx="8240891" cy="286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007"/>
                <a:gridCol w="1499007"/>
                <a:gridCol w="1499007"/>
                <a:gridCol w="1624765"/>
                <a:gridCol w="2119105"/>
              </a:tblGrid>
              <a:tr h="1328271">
                <a:tc>
                  <a:txBody>
                    <a:bodyPr/>
                    <a:lstStyle/>
                    <a:p>
                      <a:r>
                        <a:rPr lang="en-US" dirty="0" smtClean="0"/>
                        <a:t>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Module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Multiple Choice Questions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Constructed Response Questions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Time needed to administer</a:t>
                      </a:r>
                      <a:endParaRPr lang="en-US" dirty="0"/>
                    </a:p>
                  </a:txBody>
                  <a:tcPr/>
                </a:tc>
              </a:tr>
              <a:tr h="769553">
                <a:tc>
                  <a:txBody>
                    <a:bodyPr/>
                    <a:lstStyle/>
                    <a:p>
                      <a:r>
                        <a:rPr lang="en-US" dirty="0" smtClean="0"/>
                        <a:t>Biology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82  - 87 minutes</a:t>
                      </a:r>
                      <a:endParaRPr lang="en-US" dirty="0"/>
                    </a:p>
                  </a:txBody>
                  <a:tcPr/>
                </a:tc>
              </a:tr>
              <a:tr h="769553">
                <a:tc>
                  <a:txBody>
                    <a:bodyPr/>
                    <a:lstStyle/>
                    <a:p>
                      <a:r>
                        <a:rPr lang="en-US" dirty="0" smtClean="0"/>
                        <a:t>Biology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82  -  87 minutes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878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609600"/>
            <a:ext cx="9561688" cy="13208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Test questions are constructed to measure 4 levels of knowledge: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3" y="2269067"/>
            <a:ext cx="9290755" cy="3772294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Depth of Knowledge 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 smtClean="0"/>
              <a:t>Level 1  - Recall</a:t>
            </a:r>
          </a:p>
          <a:p>
            <a:pPr marL="0" indent="0">
              <a:buNone/>
            </a:pPr>
            <a:r>
              <a:rPr lang="en-US" sz="3600" dirty="0" smtClean="0"/>
              <a:t>Level 2 – Basic Application of Skill/Content</a:t>
            </a:r>
          </a:p>
          <a:p>
            <a:pPr marL="0" indent="0">
              <a:buNone/>
            </a:pPr>
            <a:r>
              <a:rPr lang="en-US" sz="3600" dirty="0" smtClean="0"/>
              <a:t>Level 3 – Strategic Thinking</a:t>
            </a:r>
          </a:p>
          <a:p>
            <a:pPr marL="0" indent="0">
              <a:buNone/>
            </a:pPr>
            <a:r>
              <a:rPr lang="en-US" sz="3600" dirty="0" smtClean="0"/>
              <a:t>Level 4 – Extended Thinking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924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9701"/>
            <a:ext cx="11420945" cy="3601817"/>
          </a:xfrm>
        </p:spPr>
      </p:pic>
      <p:sp>
        <p:nvSpPr>
          <p:cNvPr id="6" name="TextBox 5"/>
          <p:cNvSpPr txBox="1"/>
          <p:nvPr/>
        </p:nvSpPr>
        <p:spPr>
          <a:xfrm>
            <a:off x="698269" y="548640"/>
            <a:ext cx="102579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Students must score in the Advanced or Proficient </a:t>
            </a:r>
            <a:r>
              <a:rPr lang="en-US" sz="3600" b="1" dirty="0" smtClean="0"/>
              <a:t>range </a:t>
            </a:r>
            <a:r>
              <a:rPr lang="en-US" sz="3600" b="1" dirty="0"/>
              <a:t>to show mastery of the content.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36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Released Items – click link for breakdown of DOK – Module 1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www.bwschools.net/view/3522.pdf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16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Released Questions- multiple choice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77334" y="1715911"/>
            <a:ext cx="8596668" cy="4325450"/>
          </a:xfrm>
        </p:spPr>
        <p:txBody>
          <a:bodyPr>
            <a:noAutofit/>
          </a:bodyPr>
          <a:lstStyle/>
          <a:p>
            <a:r>
              <a:rPr lang="en-US" sz="2800" dirty="0"/>
              <a:t>Standard </a:t>
            </a:r>
            <a:r>
              <a:rPr lang="en-US" sz="2800" dirty="0" smtClean="0"/>
              <a:t>BIO.A.2.2.1</a:t>
            </a:r>
          </a:p>
          <a:p>
            <a:r>
              <a:rPr lang="en-US" sz="2800" dirty="0" smtClean="0"/>
              <a:t>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Which statement correctly describes how carbon’s ability to form four bonds makes it uniquely suited to form macromolecules? </a:t>
            </a:r>
            <a:endParaRPr lang="en-US" sz="28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 smtClean="0"/>
              <a:t>A</a:t>
            </a:r>
            <a:r>
              <a:rPr lang="en-US" sz="2800" b="1" dirty="0"/>
              <a:t>. It forms short, simple carbon chains. </a:t>
            </a:r>
            <a:endParaRPr lang="en-US" sz="2800" b="1" dirty="0" smtClean="0"/>
          </a:p>
          <a:p>
            <a:r>
              <a:rPr lang="en-US" sz="2800" b="1" dirty="0" smtClean="0"/>
              <a:t>B</a:t>
            </a:r>
            <a:r>
              <a:rPr lang="en-US" sz="2800" b="1" dirty="0"/>
              <a:t>. It forms large, complex, diverse molecules. </a:t>
            </a:r>
            <a:endParaRPr lang="en-US" sz="2800" b="1" dirty="0" smtClean="0"/>
          </a:p>
          <a:p>
            <a:r>
              <a:rPr lang="en-US" sz="2800" b="1" dirty="0" smtClean="0"/>
              <a:t>C</a:t>
            </a:r>
            <a:r>
              <a:rPr lang="en-US" sz="2800" b="1" dirty="0"/>
              <a:t>. It forms covalent bonds with other carbon atoms. </a:t>
            </a:r>
            <a:endParaRPr lang="en-US" sz="2800" b="1" dirty="0" smtClean="0"/>
          </a:p>
          <a:p>
            <a:r>
              <a:rPr lang="en-US" sz="2800" b="1" dirty="0" smtClean="0"/>
              <a:t>D</a:t>
            </a:r>
            <a:r>
              <a:rPr lang="en-US" sz="2800" b="1" dirty="0"/>
              <a:t>. It forms covalent bonds that can exist in a single plane.</a:t>
            </a:r>
          </a:p>
        </p:txBody>
      </p:sp>
    </p:spTree>
    <p:extLst>
      <p:ext uri="{BB962C8B-B14F-4D97-AF65-F5344CB8AC3E}">
        <p14:creationId xmlns:p14="http://schemas.microsoft.com/office/powerpoint/2010/main" val="420113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245599" cy="1320800"/>
          </a:xfrm>
        </p:spPr>
        <p:txBody>
          <a:bodyPr/>
          <a:lstStyle/>
          <a:p>
            <a:r>
              <a:rPr lang="en-US" dirty="0" smtClean="0"/>
              <a:t>Released Questions –Constructed Response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625600"/>
            <a:ext cx="9414933" cy="4933243"/>
          </a:xfrm>
        </p:spPr>
        <p:txBody>
          <a:bodyPr/>
          <a:lstStyle/>
          <a:p>
            <a:r>
              <a:rPr lang="en-US" dirty="0"/>
              <a:t>Standard BIO.A.4.1.2 </a:t>
            </a:r>
            <a:endParaRPr lang="en-US" dirty="0" smtClean="0"/>
          </a:p>
          <a:p>
            <a:r>
              <a:rPr lang="en-US" b="1" i="1" dirty="0" smtClean="0"/>
              <a:t>Some </a:t>
            </a:r>
            <a:r>
              <a:rPr lang="en-US" b="1" i="1" dirty="0"/>
              <a:t>animals can produce a potassium ion concentration inside their cells that is twenty times greater than that of their environment. This ion concentration gradient is maintained by the plasma membrane. </a:t>
            </a:r>
            <a:endParaRPr lang="en-US" b="1" i="1" dirty="0" smtClean="0"/>
          </a:p>
          <a:p>
            <a:endParaRPr lang="en-US" b="1" i="1" dirty="0" smtClean="0"/>
          </a:p>
          <a:p>
            <a:r>
              <a:rPr lang="en-US" dirty="0" smtClean="0"/>
              <a:t>Part </a:t>
            </a:r>
            <a:r>
              <a:rPr lang="en-US" dirty="0"/>
              <a:t>A: Identify the process in the cell membrane that produces this difference in concentration. </a:t>
            </a:r>
            <a:r>
              <a:rPr lang="en-US" dirty="0" smtClean="0"/>
              <a:t>________________________________________________</a:t>
            </a:r>
          </a:p>
          <a:p>
            <a:pPr marL="0" indent="0">
              <a:buNone/>
            </a:pPr>
            <a:r>
              <a:rPr lang="en-US" dirty="0" smtClean="0"/>
              <a:t>      _____________________________________________________________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Part </a:t>
            </a:r>
            <a:r>
              <a:rPr lang="en-US" dirty="0"/>
              <a:t>B: Explain the process that occurs as the cell produces the ion concentration gradient</a:t>
            </a:r>
            <a:r>
              <a:rPr lang="en-US" dirty="0" smtClean="0"/>
              <a:t>.  ____________________________________________________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_____________________________________________________________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33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7334" y="537210"/>
            <a:ext cx="10032576" cy="597788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GENERAL DESCRIPTION OF 3-POINT SCORING GUIDELINES FOR </a:t>
            </a:r>
            <a:r>
              <a:rPr lang="en-US" dirty="0" smtClean="0"/>
              <a:t>BIOLOGY – </a:t>
            </a:r>
            <a:r>
              <a:rPr lang="en-US" b="1" dirty="0" smtClean="0"/>
              <a:t>Constructed Response</a:t>
            </a:r>
          </a:p>
          <a:p>
            <a:r>
              <a:rPr lang="en-US" dirty="0" smtClean="0"/>
              <a:t> </a:t>
            </a:r>
            <a:r>
              <a:rPr lang="en-US" dirty="0"/>
              <a:t>3 POINTS • The response demonstrates a thorough understanding of the scientific content, concepts, and/or procedures required by the task(s). • The response provides a clear, complete, and correct response as required by the task(s). The response may contain a minor blemish or omission in work or explanation that does not detract from demonstrating a thorough understanding. </a:t>
            </a:r>
            <a:endParaRPr lang="en-US" dirty="0" smtClean="0"/>
          </a:p>
          <a:p>
            <a:r>
              <a:rPr lang="en-US" dirty="0" smtClean="0"/>
              <a:t>2 </a:t>
            </a:r>
            <a:r>
              <a:rPr lang="en-US" dirty="0"/>
              <a:t>POINTS • The response demonstrates a partial understanding of the scientific content, concepts, and/or procedures required by the task(s). • The response is somewhat correct with partial understanding of the required scientific content, concepts, and/or procedures demonstrated and/or explained. The response may contain some work that is incomplete or unclear. </a:t>
            </a:r>
            <a:endParaRPr lang="en-US" dirty="0" smtClean="0"/>
          </a:p>
          <a:p>
            <a:r>
              <a:rPr lang="en-US" dirty="0" smtClean="0"/>
              <a:t>1 </a:t>
            </a:r>
            <a:r>
              <a:rPr lang="en-US" dirty="0"/>
              <a:t>POINT • The response demonstrates a minimal understanding of the scientific content, concepts, and/or procedures required by the task(s). • The response is somewhat correct with minimal understanding of the required scientific content, concepts, and/or procedures demonstrated and/or explained. The response may contain some work that is incomplete or unclear. </a:t>
            </a:r>
            <a:endParaRPr lang="en-US" dirty="0" smtClean="0"/>
          </a:p>
          <a:p>
            <a:r>
              <a:rPr lang="en-US" dirty="0" smtClean="0"/>
              <a:t>0 </a:t>
            </a:r>
            <a:r>
              <a:rPr lang="en-US" dirty="0"/>
              <a:t>POINTS • The response provides insufficient evidence to demonstrate any understanding of the scientific content, concepts, and/or procedures required by the task(s). • The response may show only information copied or rephrased from the question or insufficient correct information to receive a score of 1.</a:t>
            </a:r>
          </a:p>
        </p:txBody>
      </p:sp>
    </p:spTree>
    <p:extLst>
      <p:ext uri="{BB962C8B-B14F-4D97-AF65-F5344CB8AC3E}">
        <p14:creationId xmlns:p14="http://schemas.microsoft.com/office/powerpoint/2010/main" val="159821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 need help with 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Vocabulary skills 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Understanding models or processes</a:t>
            </a:r>
          </a:p>
          <a:p>
            <a:endParaRPr lang="en-US" sz="3200" dirty="0"/>
          </a:p>
          <a:p>
            <a:r>
              <a:rPr lang="en-US" sz="3200" dirty="0" smtClean="0"/>
              <a:t>Developing good study skills</a:t>
            </a:r>
          </a:p>
          <a:p>
            <a:pPr marL="0" indent="0">
              <a:buNone/>
            </a:pPr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779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Ideas on how students could improve their vocabulary skills?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smtClean="0"/>
              <a:t>By reading more non-fiction text about science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 smtClean="0"/>
              <a:t>Context clues </a:t>
            </a:r>
          </a:p>
          <a:p>
            <a:pPr marL="0" indent="0">
              <a:buNone/>
            </a:pPr>
            <a:endParaRPr lang="en-US" sz="3600" dirty="0" smtClean="0"/>
          </a:p>
          <a:p>
            <a:r>
              <a:rPr lang="en-US" sz="3600" dirty="0" smtClean="0"/>
              <a:t>Prefixes, root words and suffixes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6344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Ideas on how students could improve understanding models or processes…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Instead of drawing the model or process, have them write a paragraph explaining the model or process.  </a:t>
            </a:r>
            <a:r>
              <a:rPr lang="en-US" sz="3200" dirty="0" smtClean="0">
                <a:solidFill>
                  <a:srgbClr val="FF0000"/>
                </a:solidFill>
              </a:rPr>
              <a:t>EX: a food web</a:t>
            </a:r>
          </a:p>
          <a:p>
            <a:endParaRPr lang="en-US" sz="3200" dirty="0"/>
          </a:p>
          <a:p>
            <a:r>
              <a:rPr lang="en-US" sz="3200" dirty="0" smtClean="0"/>
              <a:t>Have students develop analogies where they relate the model or process to something they better relate to and then present it to the class.  </a:t>
            </a:r>
            <a:r>
              <a:rPr lang="en-US" sz="3200" dirty="0" smtClean="0">
                <a:solidFill>
                  <a:srgbClr val="FF0000"/>
                </a:solidFill>
              </a:rPr>
              <a:t>EX: the cell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62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Ideas on how students can improve study skills…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Time Management Skills</a:t>
            </a:r>
          </a:p>
          <a:p>
            <a:pPr marL="0" indent="0">
              <a:buNone/>
            </a:pPr>
            <a:endParaRPr lang="en-US" sz="3600" dirty="0" smtClean="0"/>
          </a:p>
          <a:p>
            <a:r>
              <a:rPr lang="en-US" sz="3600" dirty="0" smtClean="0"/>
              <a:t>Organization Skills</a:t>
            </a:r>
          </a:p>
          <a:p>
            <a:pPr marL="0" indent="0">
              <a:buNone/>
            </a:pPr>
            <a:endParaRPr lang="en-US" sz="3600" dirty="0" smtClean="0"/>
          </a:p>
          <a:p>
            <a:r>
              <a:rPr lang="en-US" sz="3600" dirty="0" smtClean="0"/>
              <a:t>Test Taking Strategies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51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2559</TotalTime>
  <Words>718</Words>
  <Application>Microsoft Office PowerPoint</Application>
  <PresentationFormat>Widescreen</PresentationFormat>
  <Paragraphs>88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Facet</vt:lpstr>
      <vt:lpstr>Keystone Biology</vt:lpstr>
      <vt:lpstr>PowerPoint Presentation</vt:lpstr>
      <vt:lpstr>Eligible Content – broken down into 2 modules with 4 Units in each module</vt:lpstr>
      <vt:lpstr>Test Design</vt:lpstr>
      <vt:lpstr>Test questions are constructed to measure 4 levels of knowledge:</vt:lpstr>
      <vt:lpstr>PowerPoint Presentation</vt:lpstr>
      <vt:lpstr>Released Items – click link for breakdown of DOK – Module 1 </vt:lpstr>
      <vt:lpstr>Released Questions- multiple choice</vt:lpstr>
      <vt:lpstr>Released Questions –Constructed Response </vt:lpstr>
      <vt:lpstr>PowerPoint Presentation</vt:lpstr>
      <vt:lpstr>Students need help with …</vt:lpstr>
      <vt:lpstr>Ideas on how students could improve their vocabulary skills?</vt:lpstr>
      <vt:lpstr>Ideas on how students could improve understanding models or processes… </vt:lpstr>
      <vt:lpstr>Ideas on how students can improve study skills…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Keystone Biology</dc:title>
  <dc:creator>Bachar, Scott</dc:creator>
  <cp:lastModifiedBy>Ludwick, Henry L III</cp:lastModifiedBy>
  <cp:revision>63</cp:revision>
  <dcterms:created xsi:type="dcterms:W3CDTF">2016-11-02T14:19:21Z</dcterms:created>
  <dcterms:modified xsi:type="dcterms:W3CDTF">2016-11-15T15:42:12Z</dcterms:modified>
</cp:coreProperties>
</file>