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62" r:id="rId4"/>
    <p:sldId id="257" r:id="rId5"/>
    <p:sldId id="258" r:id="rId6"/>
    <p:sldId id="259" r:id="rId7"/>
    <p:sldId id="260"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14AEF2A-2D11-4767-B17F-999075463754}" type="datetimeFigureOut">
              <a:rPr lang="en-US" smtClean="0"/>
              <a:t>11/7/2016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76F1B6-96CD-44D5-BFD7-94870818190C}" type="slidenum">
              <a:rPr lang="en-US" smtClean="0"/>
              <a:t>‹#›</a:t>
            </a:fld>
            <a:endParaRPr lang="en-US"/>
          </a:p>
        </p:txBody>
      </p:sp>
    </p:spTree>
    <p:extLst>
      <p:ext uri="{BB962C8B-B14F-4D97-AF65-F5344CB8AC3E}">
        <p14:creationId xmlns:p14="http://schemas.microsoft.com/office/powerpoint/2010/main" val="35162058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14AEF2A-2D11-4767-B17F-999075463754}" type="datetimeFigureOut">
              <a:rPr lang="en-US" smtClean="0"/>
              <a:t>11/7/2016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76F1B6-96CD-44D5-BFD7-94870818190C}" type="slidenum">
              <a:rPr lang="en-US" smtClean="0"/>
              <a:t>‹#›</a:t>
            </a:fld>
            <a:endParaRPr lang="en-US"/>
          </a:p>
        </p:txBody>
      </p:sp>
    </p:spTree>
    <p:extLst>
      <p:ext uri="{BB962C8B-B14F-4D97-AF65-F5344CB8AC3E}">
        <p14:creationId xmlns:p14="http://schemas.microsoft.com/office/powerpoint/2010/main" val="37160003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14AEF2A-2D11-4767-B17F-999075463754}" type="datetimeFigureOut">
              <a:rPr lang="en-US" smtClean="0"/>
              <a:t>11/7/2016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76F1B6-96CD-44D5-BFD7-94870818190C}" type="slidenum">
              <a:rPr lang="en-US" smtClean="0"/>
              <a:t>‹#›</a:t>
            </a:fld>
            <a:endParaRPr lang="en-US"/>
          </a:p>
        </p:txBody>
      </p:sp>
    </p:spTree>
    <p:extLst>
      <p:ext uri="{BB962C8B-B14F-4D97-AF65-F5344CB8AC3E}">
        <p14:creationId xmlns:p14="http://schemas.microsoft.com/office/powerpoint/2010/main" val="10338363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14AEF2A-2D11-4767-B17F-999075463754}" type="datetimeFigureOut">
              <a:rPr lang="en-US" smtClean="0"/>
              <a:t>11/7/2016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76F1B6-96CD-44D5-BFD7-94870818190C}" type="slidenum">
              <a:rPr lang="en-US" smtClean="0"/>
              <a:t>‹#›</a:t>
            </a:fld>
            <a:endParaRPr lang="en-US"/>
          </a:p>
        </p:txBody>
      </p:sp>
    </p:spTree>
    <p:extLst>
      <p:ext uri="{BB962C8B-B14F-4D97-AF65-F5344CB8AC3E}">
        <p14:creationId xmlns:p14="http://schemas.microsoft.com/office/powerpoint/2010/main" val="560013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14AEF2A-2D11-4767-B17F-999075463754}" type="datetimeFigureOut">
              <a:rPr lang="en-US" smtClean="0"/>
              <a:t>11/7/2016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376F1B6-96CD-44D5-BFD7-94870818190C}" type="slidenum">
              <a:rPr lang="en-US" smtClean="0"/>
              <a:t>‹#›</a:t>
            </a:fld>
            <a:endParaRPr lang="en-US"/>
          </a:p>
        </p:txBody>
      </p:sp>
    </p:spTree>
    <p:extLst>
      <p:ext uri="{BB962C8B-B14F-4D97-AF65-F5344CB8AC3E}">
        <p14:creationId xmlns:p14="http://schemas.microsoft.com/office/powerpoint/2010/main" val="12229407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14AEF2A-2D11-4767-B17F-999075463754}" type="datetimeFigureOut">
              <a:rPr lang="en-US" smtClean="0"/>
              <a:t>11/7/2016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376F1B6-96CD-44D5-BFD7-94870818190C}" type="slidenum">
              <a:rPr lang="en-US" smtClean="0"/>
              <a:t>‹#›</a:t>
            </a:fld>
            <a:endParaRPr lang="en-US"/>
          </a:p>
        </p:txBody>
      </p:sp>
    </p:spTree>
    <p:extLst>
      <p:ext uri="{BB962C8B-B14F-4D97-AF65-F5344CB8AC3E}">
        <p14:creationId xmlns:p14="http://schemas.microsoft.com/office/powerpoint/2010/main" val="38222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4AEF2A-2D11-4767-B17F-999075463754}" type="datetimeFigureOut">
              <a:rPr lang="en-US" smtClean="0"/>
              <a:t>11/7/2016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376F1B6-96CD-44D5-BFD7-94870818190C}" type="slidenum">
              <a:rPr lang="en-US" smtClean="0"/>
              <a:t>‹#›</a:t>
            </a:fld>
            <a:endParaRPr lang="en-US"/>
          </a:p>
        </p:txBody>
      </p:sp>
    </p:spTree>
    <p:extLst>
      <p:ext uri="{BB962C8B-B14F-4D97-AF65-F5344CB8AC3E}">
        <p14:creationId xmlns:p14="http://schemas.microsoft.com/office/powerpoint/2010/main" val="33868243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14AEF2A-2D11-4767-B17F-999075463754}" type="datetimeFigureOut">
              <a:rPr lang="en-US" smtClean="0"/>
              <a:t>11/7/2016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76F1B6-96CD-44D5-BFD7-94870818190C}" type="slidenum">
              <a:rPr lang="en-US" smtClean="0"/>
              <a:t>‹#›</a:t>
            </a:fld>
            <a:endParaRPr lang="en-US"/>
          </a:p>
        </p:txBody>
      </p:sp>
    </p:spTree>
    <p:extLst>
      <p:ext uri="{BB962C8B-B14F-4D97-AF65-F5344CB8AC3E}">
        <p14:creationId xmlns:p14="http://schemas.microsoft.com/office/powerpoint/2010/main" val="12621265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14AEF2A-2D11-4767-B17F-999075463754}" type="datetimeFigureOut">
              <a:rPr lang="en-US" smtClean="0"/>
              <a:t>11/7/2016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76F1B6-96CD-44D5-BFD7-94870818190C}" type="slidenum">
              <a:rPr lang="en-US" smtClean="0"/>
              <a:t>‹#›</a:t>
            </a:fld>
            <a:endParaRPr lang="en-US"/>
          </a:p>
        </p:txBody>
      </p:sp>
    </p:spTree>
    <p:extLst>
      <p:ext uri="{BB962C8B-B14F-4D97-AF65-F5344CB8AC3E}">
        <p14:creationId xmlns:p14="http://schemas.microsoft.com/office/powerpoint/2010/main" val="42391219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14AEF2A-2D11-4767-B17F-999075463754}" type="datetimeFigureOut">
              <a:rPr lang="en-US" smtClean="0"/>
              <a:t>11/7/2016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76F1B6-96CD-44D5-BFD7-94870818190C}" type="slidenum">
              <a:rPr lang="en-US" smtClean="0"/>
              <a:t>‹#›</a:t>
            </a:fld>
            <a:endParaRPr lang="en-US"/>
          </a:p>
        </p:txBody>
      </p:sp>
    </p:spTree>
    <p:extLst>
      <p:ext uri="{BB962C8B-B14F-4D97-AF65-F5344CB8AC3E}">
        <p14:creationId xmlns:p14="http://schemas.microsoft.com/office/powerpoint/2010/main" val="27761795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14AEF2A-2D11-4767-B17F-999075463754}" type="datetimeFigureOut">
              <a:rPr lang="en-US" smtClean="0"/>
              <a:t>11/7/2016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76F1B6-96CD-44D5-BFD7-94870818190C}" type="slidenum">
              <a:rPr lang="en-US" smtClean="0"/>
              <a:t>‹#›</a:t>
            </a:fld>
            <a:endParaRPr lang="en-US"/>
          </a:p>
        </p:txBody>
      </p:sp>
    </p:spTree>
    <p:extLst>
      <p:ext uri="{BB962C8B-B14F-4D97-AF65-F5344CB8AC3E}">
        <p14:creationId xmlns:p14="http://schemas.microsoft.com/office/powerpoint/2010/main" val="42354331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4AEF2A-2D11-4767-B17F-999075463754}" type="datetimeFigureOut">
              <a:rPr lang="en-US" smtClean="0"/>
              <a:t>11/7/2016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76F1B6-96CD-44D5-BFD7-94870818190C}" type="slidenum">
              <a:rPr lang="en-US" smtClean="0"/>
              <a:t>‹#›</a:t>
            </a:fld>
            <a:endParaRPr lang="en-US"/>
          </a:p>
        </p:txBody>
      </p:sp>
    </p:spTree>
    <p:extLst>
      <p:ext uri="{BB962C8B-B14F-4D97-AF65-F5344CB8AC3E}">
        <p14:creationId xmlns:p14="http://schemas.microsoft.com/office/powerpoint/2010/main" val="28265214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Keystone Algebra 1 Exam</a:t>
            </a:r>
            <a:endParaRPr lang="en-US" dirty="0"/>
          </a:p>
        </p:txBody>
      </p:sp>
      <p:sp>
        <p:nvSpPr>
          <p:cNvPr id="3" name="Subtitle 2"/>
          <p:cNvSpPr>
            <a:spLocks noGrp="1"/>
          </p:cNvSpPr>
          <p:nvPr>
            <p:ph type="subTitle" idx="1"/>
          </p:nvPr>
        </p:nvSpPr>
        <p:spPr/>
        <p:txBody>
          <a:bodyPr/>
          <a:lstStyle/>
          <a:p>
            <a:r>
              <a:rPr lang="en-US" dirty="0" smtClean="0"/>
              <a:t>Rewording wordy word problems</a:t>
            </a:r>
          </a:p>
          <a:p>
            <a:endParaRPr lang="en-US" dirty="0"/>
          </a:p>
        </p:txBody>
      </p:sp>
    </p:spTree>
    <p:extLst>
      <p:ext uri="{BB962C8B-B14F-4D97-AF65-F5344CB8AC3E}">
        <p14:creationId xmlns:p14="http://schemas.microsoft.com/office/powerpoint/2010/main" val="29464137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14399" y="2213283"/>
            <a:ext cx="9581883" cy="3077766"/>
          </a:xfrm>
          <a:prstGeom prst="rect">
            <a:avLst/>
          </a:prstGeom>
        </p:spPr>
        <p:txBody>
          <a:bodyPr wrap="square">
            <a:spAutoFit/>
          </a:bodyPr>
          <a:lstStyle/>
          <a:p>
            <a:endParaRPr lang="en-US" sz="2800" dirty="0">
              <a:solidFill>
                <a:srgbClr val="000000"/>
              </a:solidFill>
              <a:latin typeface="Calibri" panose="020F0502020204030204" pitchFamily="34" charset="0"/>
            </a:endParaRPr>
          </a:p>
          <a:p>
            <a:r>
              <a:rPr lang="en-US" sz="2800" dirty="0">
                <a:solidFill>
                  <a:srgbClr val="000000"/>
                </a:solidFill>
                <a:latin typeface="Calibri" panose="020F0502020204030204" pitchFamily="34" charset="0"/>
              </a:rPr>
              <a:t> </a:t>
            </a:r>
            <a:r>
              <a:rPr lang="en-US" sz="2400" dirty="0">
                <a:solidFill>
                  <a:srgbClr val="000000"/>
                </a:solidFill>
                <a:latin typeface="Calibri" panose="020F0502020204030204" pitchFamily="34" charset="0"/>
              </a:rPr>
              <a:t>ALGEBRA I KEYSTONE EXAM TEST DESIGN FOR STANDARDS </a:t>
            </a:r>
            <a:r>
              <a:rPr lang="en-US" sz="2400" dirty="0" smtClean="0">
                <a:solidFill>
                  <a:srgbClr val="000000"/>
                </a:solidFill>
                <a:latin typeface="Calibri" panose="020F0502020204030204" pitchFamily="34" charset="0"/>
              </a:rPr>
              <a:t> </a:t>
            </a:r>
          </a:p>
          <a:p>
            <a:endParaRPr lang="en-US" sz="2400" dirty="0">
              <a:solidFill>
                <a:srgbClr val="000000"/>
              </a:solidFill>
              <a:latin typeface="Calibri" panose="020F0502020204030204" pitchFamily="34" charset="0"/>
            </a:endParaRPr>
          </a:p>
          <a:p>
            <a:r>
              <a:rPr lang="en-US" sz="2400" dirty="0" smtClean="0">
                <a:solidFill>
                  <a:srgbClr val="000000"/>
                </a:solidFill>
                <a:latin typeface="Calibri" panose="020F0502020204030204" pitchFamily="34" charset="0"/>
              </a:rPr>
              <a:t>				Module </a:t>
            </a:r>
            <a:r>
              <a:rPr lang="en-US" sz="2400" dirty="0">
                <a:solidFill>
                  <a:srgbClr val="000000"/>
                </a:solidFill>
                <a:latin typeface="Calibri" panose="020F0502020204030204" pitchFamily="34" charset="0"/>
              </a:rPr>
              <a:t>1 	</a:t>
            </a:r>
            <a:r>
              <a:rPr lang="en-US" sz="2400" dirty="0" smtClean="0">
                <a:solidFill>
                  <a:srgbClr val="000000"/>
                </a:solidFill>
                <a:latin typeface="Calibri" panose="020F0502020204030204" pitchFamily="34" charset="0"/>
              </a:rPr>
              <a:t>        Module </a:t>
            </a:r>
            <a:r>
              <a:rPr lang="en-US" sz="2400" dirty="0">
                <a:solidFill>
                  <a:srgbClr val="000000"/>
                </a:solidFill>
                <a:latin typeface="Calibri" panose="020F0502020204030204" pitchFamily="34" charset="0"/>
              </a:rPr>
              <a:t>2 	</a:t>
            </a:r>
          </a:p>
          <a:p>
            <a:r>
              <a:rPr lang="en-US" dirty="0">
                <a:solidFill>
                  <a:srgbClr val="000000"/>
                </a:solidFill>
                <a:latin typeface="Calibri" panose="020F0502020204030204" pitchFamily="34" charset="0"/>
              </a:rPr>
              <a:t>Assessment Anchors Covered 	Operations and </a:t>
            </a:r>
            <a:r>
              <a:rPr lang="en-US" dirty="0" smtClean="0">
                <a:solidFill>
                  <a:srgbClr val="000000"/>
                </a:solidFill>
                <a:latin typeface="Calibri" panose="020F0502020204030204" pitchFamily="34" charset="0"/>
              </a:rPr>
              <a:t>                  Linear </a:t>
            </a:r>
            <a:r>
              <a:rPr lang="en-US" dirty="0">
                <a:solidFill>
                  <a:srgbClr val="000000"/>
                </a:solidFill>
                <a:latin typeface="Calibri" panose="020F0502020204030204" pitchFamily="34" charset="0"/>
              </a:rPr>
              <a:t>Functions </a:t>
            </a:r>
          </a:p>
          <a:p>
            <a:r>
              <a:rPr lang="en-US" dirty="0" smtClean="0">
                <a:solidFill>
                  <a:srgbClr val="000000"/>
                </a:solidFill>
                <a:latin typeface="Calibri" panose="020F0502020204030204" pitchFamily="34" charset="0"/>
              </a:rPr>
              <a:t>                                                                      Linear Equations                and data organization</a:t>
            </a:r>
          </a:p>
          <a:p>
            <a:r>
              <a:rPr lang="en-US" dirty="0">
                <a:solidFill>
                  <a:srgbClr val="000000"/>
                </a:solidFill>
                <a:latin typeface="Calibri" panose="020F0502020204030204" pitchFamily="34" charset="0"/>
              </a:rPr>
              <a:t> </a:t>
            </a:r>
            <a:r>
              <a:rPr lang="en-US" dirty="0" smtClean="0">
                <a:solidFill>
                  <a:srgbClr val="000000"/>
                </a:solidFill>
                <a:latin typeface="Calibri" panose="020F0502020204030204" pitchFamily="34" charset="0"/>
              </a:rPr>
              <a:t>                                                                     </a:t>
            </a:r>
            <a:r>
              <a:rPr lang="en-US" dirty="0">
                <a:solidFill>
                  <a:srgbClr val="000000"/>
                </a:solidFill>
                <a:latin typeface="Calibri" panose="020F0502020204030204" pitchFamily="34" charset="0"/>
              </a:rPr>
              <a:t>and Inequalities 	</a:t>
            </a:r>
            <a:endParaRPr lang="en-US" dirty="0" smtClean="0">
              <a:solidFill>
                <a:srgbClr val="000000"/>
              </a:solidFill>
              <a:latin typeface="Calibri" panose="020F0502020204030204" pitchFamily="34" charset="0"/>
            </a:endParaRPr>
          </a:p>
          <a:p>
            <a:r>
              <a:rPr lang="en-US" dirty="0">
                <a:solidFill>
                  <a:srgbClr val="000000"/>
                </a:solidFill>
                <a:latin typeface="Calibri" panose="020F0502020204030204" pitchFamily="34" charset="0"/>
              </a:rPr>
              <a:t>	</a:t>
            </a:r>
          </a:p>
          <a:p>
            <a:r>
              <a:rPr lang="en-US" dirty="0">
                <a:solidFill>
                  <a:srgbClr val="000000"/>
                </a:solidFill>
                <a:latin typeface="Calibri" panose="020F0502020204030204" pitchFamily="34" charset="0"/>
              </a:rPr>
              <a:t>Number of Eligible Content Covered 	</a:t>
            </a:r>
            <a:r>
              <a:rPr lang="en-US" dirty="0" smtClean="0">
                <a:solidFill>
                  <a:srgbClr val="000000"/>
                </a:solidFill>
                <a:latin typeface="Calibri" panose="020F0502020204030204" pitchFamily="34" charset="0"/>
              </a:rPr>
              <a:t>            18                                   </a:t>
            </a:r>
            <a:r>
              <a:rPr lang="en-US" dirty="0">
                <a:solidFill>
                  <a:srgbClr val="000000"/>
                </a:solidFill>
                <a:latin typeface="Calibri" panose="020F0502020204030204" pitchFamily="34" charset="0"/>
              </a:rPr>
              <a:t>	15 	</a:t>
            </a:r>
          </a:p>
        </p:txBody>
      </p:sp>
    </p:spTree>
    <p:extLst>
      <p:ext uri="{BB962C8B-B14F-4D97-AF65-F5344CB8AC3E}">
        <p14:creationId xmlns:p14="http://schemas.microsoft.com/office/powerpoint/2010/main" val="38198652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1668" y="828288"/>
            <a:ext cx="11590986" cy="5755422"/>
          </a:xfrm>
          <a:prstGeom prst="rect">
            <a:avLst/>
          </a:prstGeom>
        </p:spPr>
        <p:txBody>
          <a:bodyPr wrap="square">
            <a:spAutoFit/>
          </a:bodyPr>
          <a:lstStyle/>
          <a:p>
            <a:endParaRPr lang="en-US" sz="2800" dirty="0">
              <a:solidFill>
                <a:srgbClr val="000000"/>
              </a:solidFill>
              <a:latin typeface="Calibri" panose="020F0502020204030204" pitchFamily="34" charset="0"/>
            </a:endParaRPr>
          </a:p>
          <a:p>
            <a:r>
              <a:rPr lang="en-US" sz="3200" dirty="0">
                <a:solidFill>
                  <a:srgbClr val="000000"/>
                </a:solidFill>
                <a:latin typeface="Calibri" panose="020F0502020204030204" pitchFamily="34" charset="0"/>
              </a:rPr>
              <a:t> ALGEBRA I KEYSTONE EXAM BREAKDOWN OF QUESTION TYPES </a:t>
            </a:r>
            <a:endParaRPr lang="en-US" sz="3200" dirty="0" smtClean="0">
              <a:solidFill>
                <a:srgbClr val="000000"/>
              </a:solidFill>
              <a:latin typeface="Calibri" panose="020F0502020204030204" pitchFamily="34" charset="0"/>
            </a:endParaRPr>
          </a:p>
          <a:p>
            <a:endParaRPr lang="en-US" sz="2400" dirty="0">
              <a:solidFill>
                <a:srgbClr val="000000"/>
              </a:solidFill>
              <a:latin typeface="Calibri" panose="020F0502020204030204" pitchFamily="34" charset="0"/>
            </a:endParaRPr>
          </a:p>
          <a:p>
            <a:r>
              <a:rPr lang="en-US" sz="2400" dirty="0">
                <a:solidFill>
                  <a:srgbClr val="000000"/>
                </a:solidFill>
                <a:latin typeface="Calibri" panose="020F0502020204030204" pitchFamily="34" charset="0"/>
              </a:rPr>
              <a:t> </a:t>
            </a:r>
            <a:r>
              <a:rPr lang="en-US" sz="2400" dirty="0" smtClean="0">
                <a:solidFill>
                  <a:srgbClr val="000000"/>
                </a:solidFill>
                <a:latin typeface="Calibri" panose="020F0502020204030204" pitchFamily="34" charset="0"/>
              </a:rPr>
              <a:t>                         </a:t>
            </a:r>
            <a:r>
              <a:rPr lang="en-US" sz="3200" dirty="0" smtClean="0">
                <a:solidFill>
                  <a:srgbClr val="000000"/>
                </a:solidFill>
                <a:latin typeface="Calibri" panose="020F0502020204030204" pitchFamily="34" charset="0"/>
              </a:rPr>
              <a:t>Module </a:t>
            </a:r>
            <a:r>
              <a:rPr lang="en-US" sz="3200" dirty="0">
                <a:solidFill>
                  <a:srgbClr val="000000"/>
                </a:solidFill>
                <a:latin typeface="Calibri" panose="020F0502020204030204" pitchFamily="34" charset="0"/>
              </a:rPr>
              <a:t>1 </a:t>
            </a:r>
            <a:r>
              <a:rPr lang="en-US" dirty="0">
                <a:solidFill>
                  <a:srgbClr val="000000"/>
                </a:solidFill>
                <a:latin typeface="Calibri" panose="020F0502020204030204" pitchFamily="34" charset="0"/>
              </a:rPr>
              <a:t>	</a:t>
            </a:r>
            <a:r>
              <a:rPr lang="en-US" sz="3200" dirty="0" smtClean="0">
                <a:solidFill>
                  <a:srgbClr val="000000"/>
                </a:solidFill>
                <a:latin typeface="Calibri" panose="020F0502020204030204" pitchFamily="34" charset="0"/>
              </a:rPr>
              <a:t>              Module </a:t>
            </a:r>
            <a:r>
              <a:rPr lang="en-US" sz="3200" dirty="0">
                <a:solidFill>
                  <a:srgbClr val="000000"/>
                </a:solidFill>
                <a:latin typeface="Calibri" panose="020F0502020204030204" pitchFamily="34" charset="0"/>
              </a:rPr>
              <a:t>2 </a:t>
            </a:r>
            <a:r>
              <a:rPr lang="en-US" dirty="0">
                <a:solidFill>
                  <a:srgbClr val="000000"/>
                </a:solidFill>
                <a:latin typeface="Calibri" panose="020F0502020204030204" pitchFamily="34" charset="0"/>
              </a:rPr>
              <a:t>	</a:t>
            </a:r>
            <a:r>
              <a:rPr lang="en-US" dirty="0" smtClean="0">
                <a:solidFill>
                  <a:srgbClr val="000000"/>
                </a:solidFill>
                <a:latin typeface="Calibri" panose="020F0502020204030204" pitchFamily="34" charset="0"/>
              </a:rPr>
              <a:t>                </a:t>
            </a:r>
            <a:r>
              <a:rPr lang="en-US" sz="3200" dirty="0" smtClean="0">
                <a:solidFill>
                  <a:srgbClr val="000000"/>
                </a:solidFill>
                <a:latin typeface="Calibri" panose="020F0502020204030204" pitchFamily="34" charset="0"/>
              </a:rPr>
              <a:t>Total</a:t>
            </a:r>
            <a:r>
              <a:rPr lang="en-US" dirty="0" smtClean="0">
                <a:solidFill>
                  <a:srgbClr val="000000"/>
                </a:solidFill>
                <a:latin typeface="Calibri" panose="020F0502020204030204" pitchFamily="34" charset="0"/>
              </a:rPr>
              <a:t> </a:t>
            </a:r>
            <a:r>
              <a:rPr lang="en-US" dirty="0">
                <a:solidFill>
                  <a:srgbClr val="000000"/>
                </a:solidFill>
                <a:latin typeface="Calibri" panose="020F0502020204030204" pitchFamily="34" charset="0"/>
              </a:rPr>
              <a:t>	</a:t>
            </a:r>
          </a:p>
          <a:p>
            <a:r>
              <a:rPr lang="fr-FR" dirty="0" smtClean="0">
                <a:solidFill>
                  <a:srgbClr val="000000"/>
                </a:solidFill>
                <a:latin typeface="Calibri" panose="020F0502020204030204" pitchFamily="34" charset="0"/>
              </a:rPr>
              <a:t>                             Multiple-       </a:t>
            </a:r>
            <a:r>
              <a:rPr lang="fr-FR" dirty="0" err="1" smtClean="0">
                <a:solidFill>
                  <a:srgbClr val="000000"/>
                </a:solidFill>
                <a:latin typeface="Calibri" panose="020F0502020204030204" pitchFamily="34" charset="0"/>
              </a:rPr>
              <a:t>Constructed</a:t>
            </a:r>
            <a:r>
              <a:rPr lang="fr-FR" dirty="0" smtClean="0">
                <a:solidFill>
                  <a:srgbClr val="000000"/>
                </a:solidFill>
                <a:latin typeface="Calibri" panose="020F0502020204030204" pitchFamily="34" charset="0"/>
              </a:rPr>
              <a:t>               Multiple-      </a:t>
            </a:r>
            <a:r>
              <a:rPr lang="fr-FR" dirty="0" err="1" smtClean="0">
                <a:solidFill>
                  <a:srgbClr val="000000"/>
                </a:solidFill>
                <a:latin typeface="Calibri" panose="020F0502020204030204" pitchFamily="34" charset="0"/>
              </a:rPr>
              <a:t>Constructed</a:t>
            </a:r>
            <a:r>
              <a:rPr lang="fr-FR" dirty="0" smtClean="0">
                <a:solidFill>
                  <a:srgbClr val="000000"/>
                </a:solidFill>
                <a:latin typeface="Calibri" panose="020F0502020204030204" pitchFamily="34" charset="0"/>
              </a:rPr>
              <a:t>              Multiple-     </a:t>
            </a:r>
            <a:r>
              <a:rPr lang="fr-FR" dirty="0" err="1" smtClean="0">
                <a:solidFill>
                  <a:srgbClr val="000000"/>
                </a:solidFill>
                <a:latin typeface="Calibri" panose="020F0502020204030204" pitchFamily="34" charset="0"/>
              </a:rPr>
              <a:t>Constructed</a:t>
            </a:r>
            <a:endParaRPr lang="fr-FR" dirty="0" smtClean="0">
              <a:solidFill>
                <a:srgbClr val="000000"/>
              </a:solidFill>
              <a:latin typeface="Calibri" panose="020F0502020204030204" pitchFamily="34" charset="0"/>
            </a:endParaRPr>
          </a:p>
          <a:p>
            <a:r>
              <a:rPr lang="fr-FR" dirty="0">
                <a:solidFill>
                  <a:srgbClr val="000000"/>
                </a:solidFill>
                <a:latin typeface="Calibri" panose="020F0502020204030204" pitchFamily="34" charset="0"/>
              </a:rPr>
              <a:t> </a:t>
            </a:r>
            <a:r>
              <a:rPr lang="fr-FR" dirty="0" smtClean="0">
                <a:solidFill>
                  <a:srgbClr val="000000"/>
                </a:solidFill>
                <a:latin typeface="Calibri" panose="020F0502020204030204" pitchFamily="34" charset="0"/>
              </a:rPr>
              <a:t>                            </a:t>
            </a:r>
            <a:r>
              <a:rPr lang="fr-FR" dirty="0" err="1" smtClean="0">
                <a:solidFill>
                  <a:srgbClr val="000000"/>
                </a:solidFill>
                <a:latin typeface="Calibri" panose="020F0502020204030204" pitchFamily="34" charset="0"/>
              </a:rPr>
              <a:t>Choice</a:t>
            </a:r>
            <a:r>
              <a:rPr lang="fr-FR" dirty="0" smtClean="0">
                <a:solidFill>
                  <a:srgbClr val="000000"/>
                </a:solidFill>
                <a:latin typeface="Calibri" panose="020F0502020204030204" pitchFamily="34" charset="0"/>
              </a:rPr>
              <a:t> 	</a:t>
            </a:r>
            <a:r>
              <a:rPr lang="fr-FR" dirty="0" err="1" smtClean="0">
                <a:solidFill>
                  <a:srgbClr val="000000"/>
                </a:solidFill>
                <a:latin typeface="Calibri" panose="020F0502020204030204" pitchFamily="34" charset="0"/>
              </a:rPr>
              <a:t>Response</a:t>
            </a:r>
            <a:r>
              <a:rPr lang="fr-FR" dirty="0" smtClean="0">
                <a:solidFill>
                  <a:srgbClr val="000000"/>
                </a:solidFill>
                <a:latin typeface="Calibri" panose="020F0502020204030204" pitchFamily="34" charset="0"/>
              </a:rPr>
              <a:t>	                   </a:t>
            </a:r>
            <a:r>
              <a:rPr lang="fr-FR" dirty="0" err="1" smtClean="0">
                <a:solidFill>
                  <a:srgbClr val="000000"/>
                </a:solidFill>
                <a:latin typeface="Calibri" panose="020F0502020204030204" pitchFamily="34" charset="0"/>
              </a:rPr>
              <a:t>Choice</a:t>
            </a:r>
            <a:r>
              <a:rPr lang="fr-FR" dirty="0" smtClean="0">
                <a:solidFill>
                  <a:srgbClr val="000000"/>
                </a:solidFill>
                <a:latin typeface="Calibri" panose="020F0502020204030204" pitchFamily="34" charset="0"/>
              </a:rPr>
              <a:t>	       </a:t>
            </a:r>
            <a:r>
              <a:rPr lang="fr-FR" dirty="0" err="1" smtClean="0">
                <a:solidFill>
                  <a:srgbClr val="000000"/>
                </a:solidFill>
                <a:latin typeface="Calibri" panose="020F0502020204030204" pitchFamily="34" charset="0"/>
              </a:rPr>
              <a:t>Response</a:t>
            </a:r>
            <a:r>
              <a:rPr lang="fr-FR" dirty="0" smtClean="0">
                <a:solidFill>
                  <a:srgbClr val="000000"/>
                </a:solidFill>
                <a:latin typeface="Calibri" panose="020F0502020204030204" pitchFamily="34" charset="0"/>
              </a:rPr>
              <a:t>                  </a:t>
            </a:r>
            <a:r>
              <a:rPr lang="fr-FR" dirty="0" err="1" smtClean="0">
                <a:solidFill>
                  <a:srgbClr val="000000"/>
                </a:solidFill>
                <a:latin typeface="Calibri" panose="020F0502020204030204" pitchFamily="34" charset="0"/>
              </a:rPr>
              <a:t>Choice</a:t>
            </a:r>
            <a:r>
              <a:rPr lang="fr-FR" dirty="0" smtClean="0">
                <a:solidFill>
                  <a:srgbClr val="000000"/>
                </a:solidFill>
                <a:latin typeface="Calibri" panose="020F0502020204030204" pitchFamily="34" charset="0"/>
              </a:rPr>
              <a:t>          </a:t>
            </a:r>
            <a:r>
              <a:rPr lang="fr-FR" dirty="0" err="1" smtClean="0">
                <a:solidFill>
                  <a:srgbClr val="000000"/>
                </a:solidFill>
                <a:latin typeface="Calibri" panose="020F0502020204030204" pitchFamily="34" charset="0"/>
              </a:rPr>
              <a:t>Response</a:t>
            </a:r>
            <a:endParaRPr lang="fr-FR" dirty="0" smtClean="0">
              <a:solidFill>
                <a:srgbClr val="000000"/>
              </a:solidFill>
              <a:latin typeface="Calibri" panose="020F0502020204030204" pitchFamily="34" charset="0"/>
            </a:endParaRPr>
          </a:p>
          <a:p>
            <a:r>
              <a:rPr lang="fr-FR" dirty="0">
                <a:solidFill>
                  <a:srgbClr val="000000"/>
                </a:solidFill>
                <a:latin typeface="Calibri" panose="020F0502020204030204" pitchFamily="34" charset="0"/>
              </a:rPr>
              <a:t> </a:t>
            </a:r>
            <a:r>
              <a:rPr lang="fr-FR" dirty="0" smtClean="0">
                <a:solidFill>
                  <a:srgbClr val="000000"/>
                </a:solidFill>
                <a:latin typeface="Calibri" panose="020F0502020204030204" pitchFamily="34" charset="0"/>
              </a:rPr>
              <a:t>                            Questions </a:t>
            </a:r>
            <a:r>
              <a:rPr lang="fr-FR" dirty="0">
                <a:solidFill>
                  <a:srgbClr val="000000"/>
                </a:solidFill>
                <a:latin typeface="Calibri" panose="020F0502020204030204" pitchFamily="34" charset="0"/>
              </a:rPr>
              <a:t>	</a:t>
            </a:r>
            <a:r>
              <a:rPr lang="fr-FR" dirty="0" smtClean="0">
                <a:solidFill>
                  <a:srgbClr val="000000"/>
                </a:solidFill>
                <a:latin typeface="Calibri" panose="020F0502020204030204" pitchFamily="34" charset="0"/>
              </a:rPr>
              <a:t>Questions                   </a:t>
            </a:r>
            <a:r>
              <a:rPr lang="fr-FR" dirty="0" err="1" smtClean="0">
                <a:solidFill>
                  <a:srgbClr val="000000"/>
                </a:solidFill>
                <a:latin typeface="Calibri" panose="020F0502020204030204" pitchFamily="34" charset="0"/>
              </a:rPr>
              <a:t>Questions</a:t>
            </a:r>
            <a:r>
              <a:rPr lang="fr-FR" dirty="0" smtClean="0">
                <a:solidFill>
                  <a:srgbClr val="000000"/>
                </a:solidFill>
                <a:latin typeface="Calibri" panose="020F0502020204030204" pitchFamily="34" charset="0"/>
              </a:rPr>
              <a:t>     </a:t>
            </a:r>
            <a:r>
              <a:rPr lang="fr-FR" dirty="0" err="1" smtClean="0">
                <a:solidFill>
                  <a:srgbClr val="000000"/>
                </a:solidFill>
                <a:latin typeface="Calibri" panose="020F0502020204030204" pitchFamily="34" charset="0"/>
              </a:rPr>
              <a:t>Questions</a:t>
            </a:r>
            <a:r>
              <a:rPr lang="fr-FR" dirty="0" smtClean="0">
                <a:solidFill>
                  <a:srgbClr val="000000"/>
                </a:solidFill>
                <a:latin typeface="Calibri" panose="020F0502020204030204" pitchFamily="34" charset="0"/>
              </a:rPr>
              <a:t>                 </a:t>
            </a:r>
            <a:r>
              <a:rPr lang="fr-FR" dirty="0" err="1" smtClean="0">
                <a:solidFill>
                  <a:srgbClr val="000000"/>
                </a:solidFill>
                <a:latin typeface="Calibri" panose="020F0502020204030204" pitchFamily="34" charset="0"/>
              </a:rPr>
              <a:t>Questions</a:t>
            </a:r>
            <a:r>
              <a:rPr lang="fr-FR" dirty="0" smtClean="0">
                <a:solidFill>
                  <a:srgbClr val="000000"/>
                </a:solidFill>
                <a:latin typeface="Calibri" panose="020F0502020204030204" pitchFamily="34" charset="0"/>
              </a:rPr>
              <a:t>    </a:t>
            </a:r>
            <a:r>
              <a:rPr lang="fr-FR" dirty="0" err="1" smtClean="0">
                <a:solidFill>
                  <a:srgbClr val="000000"/>
                </a:solidFill>
                <a:latin typeface="Calibri" panose="020F0502020204030204" pitchFamily="34" charset="0"/>
              </a:rPr>
              <a:t>Questions</a:t>
            </a:r>
            <a:endParaRPr lang="en-US" dirty="0">
              <a:solidFill>
                <a:srgbClr val="000000"/>
              </a:solidFill>
              <a:latin typeface="Calibri" panose="020F0502020204030204" pitchFamily="34" charset="0"/>
            </a:endParaRPr>
          </a:p>
          <a:p>
            <a:r>
              <a:rPr lang="en-US" dirty="0">
                <a:solidFill>
                  <a:srgbClr val="000000"/>
                </a:solidFill>
                <a:latin typeface="Calibri" panose="020F0502020204030204" pitchFamily="34" charset="0"/>
              </a:rPr>
              <a:t>Number of </a:t>
            </a:r>
          </a:p>
          <a:p>
            <a:r>
              <a:rPr lang="en-US" dirty="0" smtClean="0">
                <a:solidFill>
                  <a:srgbClr val="000000"/>
                </a:solidFill>
                <a:latin typeface="Calibri" panose="020F0502020204030204" pitchFamily="34" charset="0"/>
              </a:rPr>
              <a:t>Operational</a:t>
            </a:r>
          </a:p>
          <a:p>
            <a:r>
              <a:rPr lang="en-US" dirty="0" smtClean="0">
                <a:solidFill>
                  <a:srgbClr val="000000"/>
                </a:solidFill>
                <a:latin typeface="Calibri" panose="020F0502020204030204" pitchFamily="34" charset="0"/>
              </a:rPr>
              <a:t>Questions </a:t>
            </a:r>
            <a:r>
              <a:rPr lang="en-US" dirty="0">
                <a:solidFill>
                  <a:srgbClr val="000000"/>
                </a:solidFill>
                <a:latin typeface="Calibri" panose="020F0502020204030204" pitchFamily="34" charset="0"/>
              </a:rPr>
              <a:t>	18 	</a:t>
            </a:r>
            <a:r>
              <a:rPr lang="en-US" dirty="0" smtClean="0">
                <a:solidFill>
                  <a:srgbClr val="000000"/>
                </a:solidFill>
                <a:latin typeface="Calibri" panose="020F0502020204030204" pitchFamily="34" charset="0"/>
              </a:rPr>
              <a:t>      3 </a:t>
            </a:r>
            <a:r>
              <a:rPr lang="en-US" dirty="0">
                <a:solidFill>
                  <a:srgbClr val="000000"/>
                </a:solidFill>
                <a:latin typeface="Calibri" panose="020F0502020204030204" pitchFamily="34" charset="0"/>
              </a:rPr>
              <a:t>	</a:t>
            </a:r>
            <a:r>
              <a:rPr lang="en-US" dirty="0" smtClean="0">
                <a:solidFill>
                  <a:srgbClr val="000000"/>
                </a:solidFill>
                <a:latin typeface="Calibri" panose="020F0502020204030204" pitchFamily="34" charset="0"/>
              </a:rPr>
              <a:t>                         18 </a:t>
            </a:r>
            <a:r>
              <a:rPr lang="en-US" dirty="0">
                <a:solidFill>
                  <a:srgbClr val="000000"/>
                </a:solidFill>
                <a:latin typeface="Calibri" panose="020F0502020204030204" pitchFamily="34" charset="0"/>
              </a:rPr>
              <a:t>	</a:t>
            </a:r>
            <a:r>
              <a:rPr lang="en-US" dirty="0" smtClean="0">
                <a:solidFill>
                  <a:srgbClr val="000000"/>
                </a:solidFill>
                <a:latin typeface="Calibri" panose="020F0502020204030204" pitchFamily="34" charset="0"/>
              </a:rPr>
              <a:t>              3                               36 </a:t>
            </a:r>
            <a:r>
              <a:rPr lang="en-US" dirty="0">
                <a:solidFill>
                  <a:srgbClr val="000000"/>
                </a:solidFill>
                <a:latin typeface="Calibri" panose="020F0502020204030204" pitchFamily="34" charset="0"/>
              </a:rPr>
              <a:t>	</a:t>
            </a:r>
            <a:r>
              <a:rPr lang="en-US" dirty="0" smtClean="0">
                <a:solidFill>
                  <a:srgbClr val="000000"/>
                </a:solidFill>
                <a:latin typeface="Calibri" panose="020F0502020204030204" pitchFamily="34" charset="0"/>
              </a:rPr>
              <a:t>  6 </a:t>
            </a:r>
          </a:p>
          <a:p>
            <a:endParaRPr lang="en-US" dirty="0" smtClean="0">
              <a:solidFill>
                <a:srgbClr val="000000"/>
              </a:solidFill>
              <a:latin typeface="Calibri" panose="020F0502020204030204" pitchFamily="34" charset="0"/>
            </a:endParaRPr>
          </a:p>
          <a:p>
            <a:r>
              <a:rPr lang="en-US" dirty="0">
                <a:solidFill>
                  <a:srgbClr val="000000"/>
                </a:solidFill>
                <a:latin typeface="Calibri" panose="020F0502020204030204" pitchFamily="34" charset="0"/>
              </a:rPr>
              <a:t>	</a:t>
            </a:r>
          </a:p>
          <a:p>
            <a:r>
              <a:rPr lang="en-US" dirty="0">
                <a:solidFill>
                  <a:srgbClr val="000000"/>
                </a:solidFill>
                <a:latin typeface="Calibri" panose="020F0502020204030204" pitchFamily="34" charset="0"/>
              </a:rPr>
              <a:t>Number of </a:t>
            </a:r>
          </a:p>
          <a:p>
            <a:r>
              <a:rPr lang="en-US" dirty="0">
                <a:solidFill>
                  <a:srgbClr val="000000"/>
                </a:solidFill>
                <a:latin typeface="Calibri" panose="020F0502020204030204" pitchFamily="34" charset="0"/>
              </a:rPr>
              <a:t>Field Test </a:t>
            </a:r>
            <a:endParaRPr lang="en-US" dirty="0" smtClean="0">
              <a:solidFill>
                <a:srgbClr val="000000"/>
              </a:solidFill>
              <a:latin typeface="Calibri" panose="020F0502020204030204" pitchFamily="34" charset="0"/>
            </a:endParaRPr>
          </a:p>
          <a:p>
            <a:r>
              <a:rPr lang="en-US" dirty="0" smtClean="0">
                <a:solidFill>
                  <a:srgbClr val="000000"/>
                </a:solidFill>
                <a:latin typeface="Calibri" panose="020F0502020204030204" pitchFamily="34" charset="0"/>
              </a:rPr>
              <a:t>Questions </a:t>
            </a:r>
            <a:r>
              <a:rPr lang="en-US" dirty="0">
                <a:solidFill>
                  <a:srgbClr val="000000"/>
                </a:solidFill>
                <a:latin typeface="Calibri" panose="020F0502020204030204" pitchFamily="34" charset="0"/>
              </a:rPr>
              <a:t>	5 	</a:t>
            </a:r>
            <a:r>
              <a:rPr lang="en-US" dirty="0" smtClean="0">
                <a:solidFill>
                  <a:srgbClr val="000000"/>
                </a:solidFill>
                <a:latin typeface="Calibri" panose="020F0502020204030204" pitchFamily="34" charset="0"/>
              </a:rPr>
              <a:t>      1 </a:t>
            </a:r>
            <a:r>
              <a:rPr lang="en-US" dirty="0">
                <a:solidFill>
                  <a:srgbClr val="000000"/>
                </a:solidFill>
                <a:latin typeface="Calibri" panose="020F0502020204030204" pitchFamily="34" charset="0"/>
              </a:rPr>
              <a:t>	</a:t>
            </a:r>
            <a:r>
              <a:rPr lang="en-US" dirty="0" smtClean="0">
                <a:solidFill>
                  <a:srgbClr val="000000"/>
                </a:solidFill>
                <a:latin typeface="Calibri" panose="020F0502020204030204" pitchFamily="34" charset="0"/>
              </a:rPr>
              <a:t>                          5 </a:t>
            </a:r>
            <a:r>
              <a:rPr lang="en-US" dirty="0">
                <a:solidFill>
                  <a:srgbClr val="000000"/>
                </a:solidFill>
                <a:latin typeface="Calibri" panose="020F0502020204030204" pitchFamily="34" charset="0"/>
              </a:rPr>
              <a:t>	</a:t>
            </a:r>
            <a:r>
              <a:rPr lang="en-US" dirty="0" smtClean="0">
                <a:solidFill>
                  <a:srgbClr val="000000"/>
                </a:solidFill>
                <a:latin typeface="Calibri" panose="020F0502020204030204" pitchFamily="34" charset="0"/>
              </a:rPr>
              <a:t>               1 </a:t>
            </a:r>
            <a:r>
              <a:rPr lang="en-US" dirty="0">
                <a:solidFill>
                  <a:srgbClr val="000000"/>
                </a:solidFill>
                <a:latin typeface="Calibri" panose="020F0502020204030204" pitchFamily="34" charset="0"/>
              </a:rPr>
              <a:t>	</a:t>
            </a:r>
            <a:r>
              <a:rPr lang="en-US" dirty="0" smtClean="0">
                <a:solidFill>
                  <a:srgbClr val="000000"/>
                </a:solidFill>
                <a:latin typeface="Calibri" panose="020F0502020204030204" pitchFamily="34" charset="0"/>
              </a:rPr>
              <a:t>             10 </a:t>
            </a:r>
            <a:r>
              <a:rPr lang="en-US" dirty="0">
                <a:solidFill>
                  <a:srgbClr val="000000"/>
                </a:solidFill>
                <a:latin typeface="Calibri" panose="020F0502020204030204" pitchFamily="34" charset="0"/>
              </a:rPr>
              <a:t>	</a:t>
            </a:r>
            <a:r>
              <a:rPr lang="en-US" dirty="0" smtClean="0">
                <a:solidFill>
                  <a:srgbClr val="000000"/>
                </a:solidFill>
                <a:latin typeface="Calibri" panose="020F0502020204030204" pitchFamily="34" charset="0"/>
              </a:rPr>
              <a:t>  2 </a:t>
            </a:r>
            <a:r>
              <a:rPr lang="en-US" dirty="0">
                <a:solidFill>
                  <a:srgbClr val="000000"/>
                </a:solidFill>
                <a:latin typeface="Calibri" panose="020F0502020204030204" pitchFamily="34" charset="0"/>
              </a:rPr>
              <a:t>	</a:t>
            </a:r>
            <a:endParaRPr lang="en-US" dirty="0" smtClean="0">
              <a:solidFill>
                <a:srgbClr val="000000"/>
              </a:solidFill>
              <a:latin typeface="Calibri" panose="020F0502020204030204" pitchFamily="34" charset="0"/>
            </a:endParaRPr>
          </a:p>
          <a:p>
            <a:endParaRPr lang="en-US" dirty="0" smtClean="0">
              <a:solidFill>
                <a:srgbClr val="000000"/>
              </a:solidFill>
              <a:latin typeface="Calibri" panose="020F0502020204030204" pitchFamily="34" charset="0"/>
            </a:endParaRPr>
          </a:p>
          <a:p>
            <a:endParaRPr lang="en-US" dirty="0">
              <a:solidFill>
                <a:srgbClr val="000000"/>
              </a:solidFill>
              <a:latin typeface="Calibri" panose="020F0502020204030204" pitchFamily="34" charset="0"/>
            </a:endParaRPr>
          </a:p>
          <a:p>
            <a:r>
              <a:rPr lang="en-US" dirty="0" smtClean="0">
                <a:solidFill>
                  <a:srgbClr val="000000"/>
                </a:solidFill>
                <a:latin typeface="Calibri" panose="020F0502020204030204" pitchFamily="34" charset="0"/>
              </a:rPr>
              <a:t>Total </a:t>
            </a:r>
            <a:r>
              <a:rPr lang="en-US" dirty="0">
                <a:solidFill>
                  <a:srgbClr val="000000"/>
                </a:solidFill>
                <a:latin typeface="Calibri" panose="020F0502020204030204" pitchFamily="34" charset="0"/>
              </a:rPr>
              <a:t>	</a:t>
            </a:r>
            <a:r>
              <a:rPr lang="en-US" dirty="0" smtClean="0">
                <a:solidFill>
                  <a:srgbClr val="000000"/>
                </a:solidFill>
                <a:latin typeface="Calibri" panose="020F0502020204030204" pitchFamily="34" charset="0"/>
              </a:rPr>
              <a:t>                23 </a:t>
            </a:r>
            <a:r>
              <a:rPr lang="en-US" dirty="0">
                <a:solidFill>
                  <a:srgbClr val="000000"/>
                </a:solidFill>
                <a:latin typeface="Calibri" panose="020F0502020204030204" pitchFamily="34" charset="0"/>
              </a:rPr>
              <a:t>	</a:t>
            </a:r>
            <a:r>
              <a:rPr lang="en-US" dirty="0" smtClean="0">
                <a:solidFill>
                  <a:srgbClr val="000000"/>
                </a:solidFill>
                <a:latin typeface="Calibri" panose="020F0502020204030204" pitchFamily="34" charset="0"/>
              </a:rPr>
              <a:t>      4 </a:t>
            </a:r>
            <a:r>
              <a:rPr lang="en-US" dirty="0">
                <a:solidFill>
                  <a:srgbClr val="000000"/>
                </a:solidFill>
                <a:latin typeface="Calibri" panose="020F0502020204030204" pitchFamily="34" charset="0"/>
              </a:rPr>
              <a:t>	</a:t>
            </a:r>
            <a:r>
              <a:rPr lang="en-US" dirty="0" smtClean="0">
                <a:solidFill>
                  <a:srgbClr val="000000"/>
                </a:solidFill>
                <a:latin typeface="Calibri" panose="020F0502020204030204" pitchFamily="34" charset="0"/>
              </a:rPr>
              <a:t>                         23 </a:t>
            </a:r>
            <a:r>
              <a:rPr lang="en-US" dirty="0">
                <a:solidFill>
                  <a:srgbClr val="000000"/>
                </a:solidFill>
                <a:latin typeface="Calibri" panose="020F0502020204030204" pitchFamily="34" charset="0"/>
              </a:rPr>
              <a:t>	</a:t>
            </a:r>
            <a:r>
              <a:rPr lang="en-US" dirty="0" smtClean="0">
                <a:solidFill>
                  <a:srgbClr val="000000"/>
                </a:solidFill>
                <a:latin typeface="Calibri" panose="020F0502020204030204" pitchFamily="34" charset="0"/>
              </a:rPr>
              <a:t>               4 </a:t>
            </a:r>
            <a:r>
              <a:rPr lang="en-US" dirty="0">
                <a:solidFill>
                  <a:srgbClr val="000000"/>
                </a:solidFill>
                <a:latin typeface="Calibri" panose="020F0502020204030204" pitchFamily="34" charset="0"/>
              </a:rPr>
              <a:t>	</a:t>
            </a:r>
            <a:r>
              <a:rPr lang="en-US" dirty="0" smtClean="0">
                <a:solidFill>
                  <a:srgbClr val="000000"/>
                </a:solidFill>
                <a:latin typeface="Calibri" panose="020F0502020204030204" pitchFamily="34" charset="0"/>
              </a:rPr>
              <a:t>             46 </a:t>
            </a:r>
            <a:r>
              <a:rPr lang="en-US" dirty="0">
                <a:solidFill>
                  <a:srgbClr val="000000"/>
                </a:solidFill>
                <a:latin typeface="Calibri" panose="020F0502020204030204" pitchFamily="34" charset="0"/>
              </a:rPr>
              <a:t>	</a:t>
            </a:r>
            <a:r>
              <a:rPr lang="en-US" dirty="0" smtClean="0">
                <a:solidFill>
                  <a:srgbClr val="000000"/>
                </a:solidFill>
                <a:latin typeface="Calibri" panose="020F0502020204030204" pitchFamily="34" charset="0"/>
              </a:rPr>
              <a:t>  8 </a:t>
            </a:r>
            <a:r>
              <a:rPr lang="en-US" dirty="0">
                <a:solidFill>
                  <a:srgbClr val="000000"/>
                </a:solidFill>
                <a:latin typeface="Calibri" panose="020F0502020204030204" pitchFamily="34" charset="0"/>
              </a:rPr>
              <a:t>	</a:t>
            </a:r>
          </a:p>
        </p:txBody>
      </p:sp>
    </p:spTree>
    <p:extLst>
      <p:ext uri="{BB962C8B-B14F-4D97-AF65-F5344CB8AC3E}">
        <p14:creationId xmlns:p14="http://schemas.microsoft.com/office/powerpoint/2010/main" val="16957035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Word problems often overwhelm students </a:t>
            </a:r>
            <a:endParaRPr lang="en-US" dirty="0"/>
          </a:p>
        </p:txBody>
      </p:sp>
      <p:sp>
        <p:nvSpPr>
          <p:cNvPr id="3" name="Content Placeholder 2"/>
          <p:cNvSpPr>
            <a:spLocks noGrp="1"/>
          </p:cNvSpPr>
          <p:nvPr>
            <p:ph idx="1"/>
          </p:nvPr>
        </p:nvSpPr>
        <p:spPr/>
        <p:txBody>
          <a:bodyPr/>
          <a:lstStyle/>
          <a:p>
            <a:r>
              <a:rPr lang="en-US" dirty="0" smtClean="0"/>
              <a:t>Too formal</a:t>
            </a:r>
          </a:p>
          <a:p>
            <a:r>
              <a:rPr lang="en-US" dirty="0" smtClean="0"/>
              <a:t>Too dense</a:t>
            </a:r>
          </a:p>
          <a:p>
            <a:r>
              <a:rPr lang="en-US" dirty="0" smtClean="0"/>
              <a:t>Not fun</a:t>
            </a:r>
          </a:p>
          <a:p>
            <a:r>
              <a:rPr lang="en-US" dirty="0" smtClean="0"/>
              <a:t>Confusing</a:t>
            </a:r>
          </a:p>
          <a:p>
            <a:r>
              <a:rPr lang="en-US" dirty="0" smtClean="0"/>
              <a:t>Not straightforward, i.e. many concepts per problem</a:t>
            </a:r>
          </a:p>
          <a:p>
            <a:r>
              <a:rPr lang="en-US" dirty="0" smtClean="0"/>
              <a:t>Not a clear starting point</a:t>
            </a:r>
          </a:p>
          <a:p>
            <a:endParaRPr lang="en-US" dirty="0"/>
          </a:p>
        </p:txBody>
      </p:sp>
    </p:spTree>
    <p:extLst>
      <p:ext uri="{BB962C8B-B14F-4D97-AF65-F5344CB8AC3E}">
        <p14:creationId xmlns:p14="http://schemas.microsoft.com/office/powerpoint/2010/main" val="15103461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 may be to reword problems			</a:t>
            </a:r>
            <a:endParaRPr lang="en-US" dirty="0"/>
          </a:p>
        </p:txBody>
      </p:sp>
      <p:sp>
        <p:nvSpPr>
          <p:cNvPr id="3" name="Content Placeholder 2"/>
          <p:cNvSpPr>
            <a:spLocks noGrp="1"/>
          </p:cNvSpPr>
          <p:nvPr>
            <p:ph idx="1"/>
          </p:nvPr>
        </p:nvSpPr>
        <p:spPr/>
        <p:txBody>
          <a:bodyPr/>
          <a:lstStyle/>
          <a:p>
            <a:r>
              <a:rPr lang="en-US" dirty="0" smtClean="0"/>
              <a:t>Taught in any class</a:t>
            </a:r>
          </a:p>
          <a:p>
            <a:r>
              <a:rPr lang="en-US" dirty="0" smtClean="0"/>
              <a:t>They require that they make their own connections</a:t>
            </a:r>
          </a:p>
          <a:p>
            <a:r>
              <a:rPr lang="en-US" dirty="0" smtClean="0"/>
              <a:t>Helps them across all subjects</a:t>
            </a:r>
          </a:p>
          <a:p>
            <a:r>
              <a:rPr lang="en-US" dirty="0" smtClean="0"/>
              <a:t>Gives you a window into their thought process</a:t>
            </a:r>
          </a:p>
          <a:p>
            <a:r>
              <a:rPr lang="en-US" dirty="0" smtClean="0"/>
              <a:t>Gives them confidence</a:t>
            </a:r>
          </a:p>
          <a:p>
            <a:endParaRPr lang="en-US" dirty="0"/>
          </a:p>
        </p:txBody>
      </p:sp>
    </p:spTree>
    <p:extLst>
      <p:ext uri="{BB962C8B-B14F-4D97-AF65-F5344CB8AC3E}">
        <p14:creationId xmlns:p14="http://schemas.microsoft.com/office/powerpoint/2010/main" val="37454754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from Keystone</a:t>
            </a:r>
            <a:endParaRPr lang="en-US" dirty="0"/>
          </a:p>
        </p:txBody>
      </p:sp>
      <p:sp>
        <p:nvSpPr>
          <p:cNvPr id="3" name="Content Placeholder 2"/>
          <p:cNvSpPr>
            <a:spLocks noGrp="1"/>
          </p:cNvSpPr>
          <p:nvPr>
            <p:ph idx="1"/>
          </p:nvPr>
        </p:nvSpPr>
        <p:spPr/>
        <p:txBody>
          <a:bodyPr/>
          <a:lstStyle/>
          <a:p>
            <a:r>
              <a:rPr lang="en-US" dirty="0" smtClean="0"/>
              <a:t>A baseball team had $1,000 to spend on supplies. The team spent $185 on a new bat. New baseballs cost $4 each. The inequality 185 + 4b ≤ 1,000 can be used to determine the number of new baseballs (b) that the team can purchase. Which statement about the number of new baseballs that can be purchased is true? A. The team can purchase 204 new baseballs. B. The minimum number of new baseballs that can be purchased is 185. C. The maximum number of new baseballs that can be purchased is 185. D. The team can purchase 185 new baseballs, but this number is neither the maximum nor the minimum.</a:t>
            </a:r>
          </a:p>
          <a:p>
            <a:endParaRPr lang="en-US" dirty="0"/>
          </a:p>
        </p:txBody>
      </p:sp>
    </p:spTree>
    <p:extLst>
      <p:ext uri="{BB962C8B-B14F-4D97-AF65-F5344CB8AC3E}">
        <p14:creationId xmlns:p14="http://schemas.microsoft.com/office/powerpoint/2010/main" val="40009283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Reworded:	</a:t>
            </a:r>
            <a:endParaRPr lang="en-US" dirty="0"/>
          </a:p>
        </p:txBody>
      </p:sp>
      <p:sp>
        <p:nvSpPr>
          <p:cNvPr id="3" name="Content Placeholder 2"/>
          <p:cNvSpPr>
            <a:spLocks noGrp="1"/>
          </p:cNvSpPr>
          <p:nvPr>
            <p:ph idx="1"/>
          </p:nvPr>
        </p:nvSpPr>
        <p:spPr/>
        <p:txBody>
          <a:bodyPr/>
          <a:lstStyle/>
          <a:p>
            <a:r>
              <a:rPr lang="en-US" dirty="0" smtClean="0"/>
              <a:t>The team bought:</a:t>
            </a:r>
          </a:p>
          <a:p>
            <a:pPr marL="0" indent="0">
              <a:buNone/>
            </a:pPr>
            <a:r>
              <a:rPr lang="en-US" dirty="0"/>
              <a:t>	</a:t>
            </a:r>
            <a:r>
              <a:rPr lang="en-US" dirty="0" smtClean="0"/>
              <a:t>bat– 185</a:t>
            </a:r>
          </a:p>
          <a:p>
            <a:pPr marL="0" indent="0">
              <a:buNone/>
            </a:pPr>
            <a:r>
              <a:rPr lang="en-US" dirty="0"/>
              <a:t>	</a:t>
            </a:r>
            <a:r>
              <a:rPr lang="en-US" dirty="0" smtClean="0"/>
              <a:t>balls– some number of them we </a:t>
            </a:r>
            <a:r>
              <a:rPr lang="en-US" smtClean="0"/>
              <a:t>don’t know </a:t>
            </a:r>
            <a:r>
              <a:rPr lang="en-US" dirty="0" smtClean="0"/>
              <a:t>(X) but they are 4</a:t>
            </a:r>
            <a:r>
              <a:rPr lang="en-US" smtClean="0"/>
              <a:t>$ each</a:t>
            </a:r>
          </a:p>
          <a:p>
            <a:pPr marL="0" indent="0">
              <a:buNone/>
            </a:pPr>
            <a:endParaRPr lang="en-US" dirty="0" smtClean="0"/>
          </a:p>
          <a:p>
            <a:pPr marL="0" indent="0">
              <a:buNone/>
            </a:pPr>
            <a:r>
              <a:rPr lang="en-US" dirty="0" smtClean="0"/>
              <a:t>They can’t spend more than 1,000$</a:t>
            </a:r>
          </a:p>
          <a:p>
            <a:pPr marL="0" indent="0">
              <a:buNone/>
            </a:pPr>
            <a:endParaRPr lang="en-US" dirty="0"/>
          </a:p>
          <a:p>
            <a:pPr marL="0" indent="0">
              <a:buNone/>
            </a:pPr>
            <a:r>
              <a:rPr lang="en-US" dirty="0" smtClean="0"/>
              <a:t>What number of baseballs can they get?</a:t>
            </a:r>
            <a:endParaRPr lang="en-US" dirty="0"/>
          </a:p>
        </p:txBody>
      </p:sp>
    </p:spTree>
    <p:extLst>
      <p:ext uri="{BB962C8B-B14F-4D97-AF65-F5344CB8AC3E}">
        <p14:creationId xmlns:p14="http://schemas.microsoft.com/office/powerpoint/2010/main" val="41045229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246</TotalTime>
  <Words>228</Words>
  <Application>Microsoft Office PowerPoint</Application>
  <PresentationFormat>Widescreen</PresentationFormat>
  <Paragraphs>52</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Keystone Algebra 1 Exam</vt:lpstr>
      <vt:lpstr>PowerPoint Presentation</vt:lpstr>
      <vt:lpstr>PowerPoint Presentation</vt:lpstr>
      <vt:lpstr>Word problems often overwhelm students </vt:lpstr>
      <vt:lpstr>Solution may be to reword problems   </vt:lpstr>
      <vt:lpstr>Example from Keystone</vt:lpstr>
      <vt:lpstr>Reworded: </vt:lpstr>
    </vt:vector>
  </TitlesOfParts>
  <Company>Pittsburgh Public Schools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Keystone Algebra 1 Exam</dc:title>
  <dc:creator>Kane, Ian</dc:creator>
  <cp:lastModifiedBy>Kane, Ian</cp:lastModifiedBy>
  <cp:revision>6</cp:revision>
  <dcterms:created xsi:type="dcterms:W3CDTF">2016-11-03T14:30:21Z</dcterms:created>
  <dcterms:modified xsi:type="dcterms:W3CDTF">2016-11-07T19:06:33Z</dcterms:modified>
</cp:coreProperties>
</file>