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5" r:id="rId3"/>
    <p:sldId id="276" r:id="rId4"/>
    <p:sldId id="277" r:id="rId5"/>
    <p:sldId id="256" r:id="rId6"/>
    <p:sldId id="260" r:id="rId7"/>
    <p:sldId id="258" r:id="rId8"/>
    <p:sldId id="259" r:id="rId9"/>
    <p:sldId id="261" r:id="rId10"/>
    <p:sldId id="263" r:id="rId11"/>
    <p:sldId id="264" r:id="rId12"/>
    <p:sldId id="265" r:id="rId13"/>
    <p:sldId id="274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56" autoAdjust="0"/>
    <p:restoredTop sz="94660"/>
  </p:normalViewPr>
  <p:slideViewPr>
    <p:cSldViewPr snapToGrid="0">
      <p:cViewPr varScale="1">
        <p:scale>
          <a:sx n="74" d="100"/>
          <a:sy n="74" d="100"/>
        </p:scale>
        <p:origin x="4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80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30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68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1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11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6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6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9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98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40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51BC0-DCB5-470E-863C-0538221D330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4E221-3CD0-4621-BD46-76FE83F1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50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843548"/>
            <a:ext cx="9144000" cy="4364069"/>
          </a:xfrm>
        </p:spPr>
        <p:txBody>
          <a:bodyPr>
            <a:normAutofit fontScale="90000"/>
          </a:bodyPr>
          <a:lstStyle/>
          <a:p>
            <a:r>
              <a:rPr lang="en-US" sz="8800" u="sng" dirty="0" smtClean="0"/>
              <a:t/>
            </a:r>
            <a:br>
              <a:rPr lang="en-US" sz="8800" u="sng" dirty="0" smtClean="0"/>
            </a:br>
            <a:r>
              <a:rPr lang="en-US" sz="8800" u="sng" dirty="0"/>
              <a:t/>
            </a:r>
            <a:br>
              <a:rPr lang="en-US" sz="8800" u="sng" dirty="0"/>
            </a:br>
            <a:r>
              <a:rPr lang="en-US" sz="8800" u="sng" dirty="0" smtClean="0"/>
              <a:t/>
            </a:r>
            <a:br>
              <a:rPr lang="en-US" sz="8800" u="sng" dirty="0" smtClean="0"/>
            </a:br>
            <a:r>
              <a:rPr lang="en-US" sz="8800" u="sng" dirty="0"/>
              <a:t/>
            </a:r>
            <a:br>
              <a:rPr lang="en-US" sz="8800" u="sng" dirty="0"/>
            </a:br>
            <a:r>
              <a:rPr lang="en-US" sz="8800" u="sng" dirty="0" smtClean="0"/>
              <a:t>Algebra </a:t>
            </a:r>
            <a:r>
              <a:rPr lang="en-US" sz="8800" u="sng" dirty="0"/>
              <a:t>1 Keystones</a:t>
            </a:r>
            <a:r>
              <a:rPr lang="en-US" sz="8800" dirty="0"/>
              <a:t/>
            </a:r>
            <a:br>
              <a:rPr lang="en-US" sz="8800" dirty="0"/>
            </a:br>
            <a:r>
              <a:rPr lang="en-US" dirty="0"/>
              <a:t>Eligible Content</a:t>
            </a:r>
            <a:br>
              <a:rPr lang="en-US" dirty="0"/>
            </a:br>
            <a:r>
              <a:rPr lang="en-US" dirty="0"/>
              <a:t>Test Design</a:t>
            </a:r>
            <a:br>
              <a:rPr lang="en-US" dirty="0"/>
            </a:br>
            <a:r>
              <a:rPr lang="en-US" dirty="0"/>
              <a:t>Performance Level Indicators</a:t>
            </a:r>
          </a:p>
        </p:txBody>
      </p:sp>
    </p:spTree>
    <p:extLst>
      <p:ext uri="{BB962C8B-B14F-4D97-AF65-F5344CB8AC3E}">
        <p14:creationId xmlns:p14="http://schemas.microsoft.com/office/powerpoint/2010/main" val="46478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338" y="1275008"/>
            <a:ext cx="11011437" cy="430154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Algebra 1 </a:t>
            </a:r>
            <a:r>
              <a:rPr lang="en-US" sz="3200" dirty="0" smtClean="0"/>
              <a:t>Keystones</a:t>
            </a:r>
          </a:p>
          <a:p>
            <a:r>
              <a:rPr lang="en-US" sz="3200" dirty="0" smtClean="0"/>
              <a:t>Eligible Content – Test Design – Performance Level Indicators</a:t>
            </a:r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Ms. Clarkson</a:t>
            </a:r>
          </a:p>
          <a:p>
            <a:r>
              <a:rPr lang="en-US" sz="3200" dirty="0" smtClean="0"/>
              <a:t>Ms. </a:t>
            </a:r>
            <a:r>
              <a:rPr lang="en-US" sz="3200" dirty="0" err="1" smtClean="0"/>
              <a:t>Hetrick</a:t>
            </a:r>
            <a:endParaRPr lang="en-US" sz="3200" dirty="0" smtClean="0"/>
          </a:p>
          <a:p>
            <a:r>
              <a:rPr lang="en-US" sz="3200" dirty="0" smtClean="0"/>
              <a:t>Ms. Sirio</a:t>
            </a:r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86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Eligible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Eligible </a:t>
            </a:r>
            <a:r>
              <a:rPr lang="en-US" dirty="0" smtClean="0"/>
              <a:t>Content is the </a:t>
            </a:r>
            <a:r>
              <a:rPr lang="en-US" b="1" dirty="0"/>
              <a:t>most specific description </a:t>
            </a:r>
            <a:r>
              <a:rPr lang="en-US" dirty="0"/>
              <a:t>of the content that is assessed on the Keystone Exams. This level is considered the assessment limit and helps educators identify the range of the content covered on the Keystones</a:t>
            </a:r>
            <a:r>
              <a:rPr lang="en-US" dirty="0" smtClean="0"/>
              <a:t>.</a:t>
            </a:r>
          </a:p>
          <a:p>
            <a:r>
              <a:rPr lang="en-US" dirty="0"/>
              <a:t>The </a:t>
            </a:r>
            <a:r>
              <a:rPr lang="en-US" b="1" dirty="0"/>
              <a:t>Assessment Anchors </a:t>
            </a:r>
            <a:r>
              <a:rPr lang="en-US" dirty="0"/>
              <a:t>and </a:t>
            </a:r>
            <a:r>
              <a:rPr lang="en-US" b="1" dirty="0"/>
              <a:t>Eligible Content </a:t>
            </a:r>
            <a:r>
              <a:rPr lang="en-US" dirty="0"/>
              <a:t>are designed to enable educators to determine when they feel students are prepared to be successful in the Keystone Exams.  </a:t>
            </a:r>
          </a:p>
          <a:p>
            <a:r>
              <a:rPr lang="en-US" dirty="0" smtClean="0"/>
              <a:t>The </a:t>
            </a:r>
            <a:r>
              <a:rPr lang="en-US" dirty="0"/>
              <a:t>Eligible Content is very specific to the subject area.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95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1095"/>
          </a:xfrm>
        </p:spPr>
        <p:txBody>
          <a:bodyPr/>
          <a:lstStyle/>
          <a:p>
            <a:r>
              <a:rPr lang="en-US" dirty="0" smtClean="0"/>
              <a:t>Eligible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8794"/>
            <a:ext cx="10515600" cy="5198169"/>
          </a:xfrm>
        </p:spPr>
        <p:txBody>
          <a:bodyPr>
            <a:normAutofit/>
          </a:bodyPr>
          <a:lstStyle/>
          <a:p>
            <a:r>
              <a:rPr lang="en-US" sz="2400" dirty="0"/>
              <a:t>The Assessment </a:t>
            </a:r>
            <a:r>
              <a:rPr lang="en-US" sz="2400" dirty="0" smtClean="0"/>
              <a:t>Anchor </a:t>
            </a:r>
            <a:r>
              <a:rPr lang="en-US" sz="2400" dirty="0"/>
              <a:t>represents a category of subject </a:t>
            </a:r>
            <a:r>
              <a:rPr lang="en-US" sz="2400" dirty="0" smtClean="0"/>
              <a:t>matter.</a:t>
            </a:r>
          </a:p>
          <a:p>
            <a:r>
              <a:rPr lang="en-US" sz="2400" dirty="0" smtClean="0"/>
              <a:t> The </a:t>
            </a:r>
            <a:r>
              <a:rPr lang="en-US" sz="2400" dirty="0"/>
              <a:t>Anchor </a:t>
            </a:r>
            <a:r>
              <a:rPr lang="en-US" sz="2400" dirty="0" smtClean="0"/>
              <a:t>Descriptors </a:t>
            </a:r>
            <a:r>
              <a:rPr lang="en-US" sz="2400" dirty="0"/>
              <a:t>provides further details that delineate the scope of the content covered in the </a:t>
            </a:r>
            <a:r>
              <a:rPr lang="en-US" sz="2400" dirty="0" smtClean="0"/>
              <a:t>Anchor.  </a:t>
            </a:r>
          </a:p>
          <a:p>
            <a:r>
              <a:rPr lang="en-US" sz="2400" dirty="0" smtClean="0"/>
              <a:t> One </a:t>
            </a:r>
            <a:r>
              <a:rPr lang="en-US" sz="2400" dirty="0"/>
              <a:t>or more Eligible Content statements </a:t>
            </a:r>
            <a:r>
              <a:rPr lang="en-US" sz="2400" dirty="0" smtClean="0"/>
              <a:t>are unified </a:t>
            </a:r>
            <a:r>
              <a:rPr lang="en-US" sz="2400" dirty="0"/>
              <a:t>under t</a:t>
            </a:r>
            <a:r>
              <a:rPr lang="en-US" sz="2400" dirty="0" smtClean="0"/>
              <a:t>he Descriptor.</a:t>
            </a:r>
          </a:p>
          <a:p>
            <a:r>
              <a:rPr lang="en-US" sz="2400" dirty="0"/>
              <a:t>The Assessment Anchors are defined by the Eligible Content. 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PA Core Standards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correlate </a:t>
            </a:r>
            <a:r>
              <a:rPr lang="en-US" sz="2400" dirty="0"/>
              <a:t>to the Eligible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Content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046" t="17737" r="14002" b="19058"/>
          <a:stretch/>
        </p:blipFill>
        <p:spPr>
          <a:xfrm>
            <a:off x="4490430" y="3198013"/>
            <a:ext cx="6873026" cy="334792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490430" y="3436611"/>
            <a:ext cx="3567450" cy="50147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087941" y="5508358"/>
            <a:ext cx="1184856" cy="27045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805429" y="5497379"/>
            <a:ext cx="1571222" cy="27045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Oval 8"/>
          <p:cNvSpPr/>
          <p:nvPr/>
        </p:nvSpPr>
        <p:spPr>
          <a:xfrm>
            <a:off x="9379711" y="5508358"/>
            <a:ext cx="1431164" cy="27045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0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Test Design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Algebra 1 Keystone Test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78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Algebra 1 Keystone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Assesses student’s mastery of Algebra 1 Assessment Anchors as defined by the Eligible Content.</a:t>
            </a:r>
          </a:p>
          <a:p>
            <a:endParaRPr lang="en-US" dirty="0"/>
          </a:p>
          <a:p>
            <a:r>
              <a:rPr lang="en-US" dirty="0" smtClean="0"/>
              <a:t>The test is in two modules</a:t>
            </a:r>
          </a:p>
          <a:p>
            <a:pPr lvl="1"/>
            <a:r>
              <a:rPr lang="en-US" dirty="0" smtClean="0"/>
              <a:t>Module 1—Operations and Linear Equations &amp; Inequalities </a:t>
            </a:r>
          </a:p>
          <a:p>
            <a:pPr lvl="1"/>
            <a:r>
              <a:rPr lang="en-US" dirty="0" smtClean="0"/>
              <a:t>Module 2—Linear Functions and Data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1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Design for Standards</a:t>
            </a:r>
            <a:endParaRPr lang="en-US" dirty="0"/>
          </a:p>
        </p:txBody>
      </p:sp>
      <p:pic>
        <p:nvPicPr>
          <p:cNvPr id="4" name="Content Placeholder 3" descr="Screenshot 2016-11-03 19.56.30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390" y="2972541"/>
            <a:ext cx="8179220" cy="2057506"/>
          </a:xfrm>
        </p:spPr>
      </p:pic>
    </p:spTree>
    <p:extLst>
      <p:ext uri="{BB962C8B-B14F-4D97-AF65-F5344CB8AC3E}">
        <p14:creationId xmlns:p14="http://schemas.microsoft.com/office/powerpoint/2010/main" val="345128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Breakdown of Question Types</a:t>
            </a:r>
            <a:endParaRPr lang="en-US" dirty="0"/>
          </a:p>
        </p:txBody>
      </p:sp>
      <p:pic>
        <p:nvPicPr>
          <p:cNvPr id="4" name="Content Placeholder 3" descr="Screenshot 2016-11-03 19.56.4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593" y="2261304"/>
            <a:ext cx="8026813" cy="3479979"/>
          </a:xfrm>
        </p:spPr>
      </p:pic>
    </p:spTree>
    <p:extLst>
      <p:ext uri="{BB962C8B-B14F-4D97-AF65-F5344CB8AC3E}">
        <p14:creationId xmlns:p14="http://schemas.microsoft.com/office/powerpoint/2010/main" val="51861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Breakdown of Points</a:t>
            </a:r>
            <a:endParaRPr lang="en-US" dirty="0"/>
          </a:p>
        </p:txBody>
      </p:sp>
      <p:pic>
        <p:nvPicPr>
          <p:cNvPr id="4" name="Content Placeholder 3" descr="Screenshot 2016-11-03 19.56.54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791" y="2705827"/>
            <a:ext cx="8128418" cy="2590933"/>
          </a:xfrm>
        </p:spPr>
      </p:pic>
    </p:spTree>
    <p:extLst>
      <p:ext uri="{BB962C8B-B14F-4D97-AF65-F5344CB8AC3E}">
        <p14:creationId xmlns:p14="http://schemas.microsoft.com/office/powerpoint/2010/main" val="303712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Constructed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Constructed response means the student must arrive at their own answer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two types of constructed response: </a:t>
            </a:r>
          </a:p>
          <a:p>
            <a:pPr lvl="1"/>
            <a:r>
              <a:rPr lang="en-US" dirty="0"/>
              <a:t>Scaffolding Completion Questions</a:t>
            </a:r>
          </a:p>
          <a:p>
            <a:pPr lvl="1"/>
            <a:r>
              <a:rPr lang="en-US" dirty="0"/>
              <a:t>Extended Scaffolding Completion Questions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Both types of questions are scored on a scale ranging from 0 to 4 points.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778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Scaffolding Completion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that elicit two to four distinct responses from a student</a:t>
            </a:r>
          </a:p>
          <a:p>
            <a:r>
              <a:rPr lang="en-US" dirty="0" smtClean="0"/>
              <a:t>Some examples of student responses may be: </a:t>
            </a:r>
            <a:r>
              <a:rPr lang="en-US" i="1" dirty="0" smtClean="0"/>
              <a:t>5 gallons</a:t>
            </a:r>
            <a:r>
              <a:rPr lang="en-US" dirty="0" smtClean="0"/>
              <a:t>, </a:t>
            </a:r>
            <a:r>
              <a:rPr lang="en-US" i="1" dirty="0" smtClean="0"/>
              <a:t>vertex at (5, 11),</a:t>
            </a:r>
            <a:r>
              <a:rPr lang="en-US" dirty="0" smtClean="0"/>
              <a:t> or </a:t>
            </a:r>
            <a:r>
              <a:rPr lang="en-US" i="1" dirty="0" smtClean="0"/>
              <a:t>y = 3x + 9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designated answer space/box is provided for each part of each question.</a:t>
            </a:r>
          </a:p>
          <a:p>
            <a:r>
              <a:rPr lang="en-US" dirty="0" smtClean="0"/>
              <a:t>No extraneous work is scored.</a:t>
            </a:r>
          </a:p>
          <a:p>
            <a:r>
              <a:rPr lang="en-US" dirty="0" smtClean="0"/>
              <a:t>Partial credit may be awarded for qualifying responses.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7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Extended Scaffolding Completion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that require students to respond with extraneous work or explanation for some part of the question.</a:t>
            </a:r>
          </a:p>
          <a:p>
            <a:r>
              <a:rPr lang="en-US" dirty="0" smtClean="0"/>
              <a:t>For example, student may be asked to “Show all of your work,” or “Explain why the curve is not a parabola,” or “What is the error in Jill’s thinking?”</a:t>
            </a:r>
          </a:p>
          <a:p>
            <a:r>
              <a:rPr lang="en-US" dirty="0" smtClean="0"/>
              <a:t>Question-specific scoring guidelines are used by scorers to award credit, including partial credit, for responses.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78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Performance Level Indicators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Algebra 1 Keystones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8733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1571" y="2648956"/>
            <a:ext cx="3493826" cy="3046988"/>
          </a:xfrm>
          <a:prstGeom prst="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/>
              <a:t>Basic</a:t>
            </a:r>
          </a:p>
          <a:p>
            <a:r>
              <a:rPr lang="en-US" sz="2400" dirty="0" smtClean="0"/>
              <a:t>An Algebra I student performing at this level </a:t>
            </a:r>
            <a:r>
              <a:rPr lang="en-US" sz="2400" b="1" u="sng" dirty="0" smtClean="0"/>
              <a:t>solves simple mathematical problems </a:t>
            </a:r>
            <a:r>
              <a:rPr lang="en-US" sz="2400" dirty="0" smtClean="0"/>
              <a:t>by</a:t>
            </a:r>
            <a:r>
              <a:rPr lang="en-US" sz="2400" b="1" dirty="0" smtClean="0"/>
              <a:t> </a:t>
            </a:r>
            <a:r>
              <a:rPr lang="en-US" sz="2400" dirty="0" smtClean="0"/>
              <a:t>applying </a:t>
            </a:r>
            <a:r>
              <a:rPr lang="en-US" sz="2400" b="1" u="sng" dirty="0" smtClean="0"/>
              <a:t>fundamental skills and procedures</a:t>
            </a:r>
            <a:r>
              <a:rPr lang="en-US" sz="2400" dirty="0" smtClean="0"/>
              <a:t> in Algebra I.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ctrTitle"/>
          </p:nvPr>
        </p:nvSpPr>
        <p:spPr>
          <a:xfrm>
            <a:off x="4788089" y="2113425"/>
            <a:ext cx="2993409" cy="3582519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+mn-lt"/>
              </a:rPr>
              <a:t>Proficient</a:t>
            </a:r>
          </a:p>
          <a:p>
            <a:pPr algn="l"/>
            <a:r>
              <a:rPr lang="en-US" sz="2400" dirty="0" smtClean="0">
                <a:latin typeface="+mn-lt"/>
              </a:rPr>
              <a:t>An Algebra I student performing at this level demonstrates an</a:t>
            </a:r>
            <a:r>
              <a:rPr lang="en-US" sz="2400" b="1" u="sng" dirty="0" smtClean="0">
                <a:latin typeface="+mn-lt"/>
              </a:rPr>
              <a:t> understanding of the skills, concepts, and procedures</a:t>
            </a:r>
            <a:r>
              <a:rPr lang="en-US" sz="2400" u="sng" dirty="0" smtClean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in Algebra I and is able to </a:t>
            </a:r>
            <a:r>
              <a:rPr lang="en-US" sz="2400" b="1" u="sng" dirty="0" smtClean="0">
                <a:latin typeface="+mn-lt"/>
              </a:rPr>
              <a:t>model and solve real-world problems</a:t>
            </a:r>
            <a:r>
              <a:rPr lang="en-US" sz="2400" dirty="0" smtClean="0">
                <a:latin typeface="+mn-lt"/>
              </a:rPr>
              <a:t>.</a:t>
            </a:r>
          </a:p>
          <a:p>
            <a:pPr algn="l"/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8284190" y="956185"/>
            <a:ext cx="3220871" cy="4739759"/>
          </a:xfrm>
          <a:prstGeom prst="rect">
            <a:avLst/>
          </a:prstGeom>
          <a:solidFill>
            <a:srgbClr val="45F22E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/>
              <a:t>Advanced</a:t>
            </a:r>
          </a:p>
          <a:p>
            <a:r>
              <a:rPr lang="en-US" sz="2400" dirty="0" smtClean="0"/>
              <a:t>An Algebra I student performing at this level demonstrates an </a:t>
            </a:r>
            <a:r>
              <a:rPr lang="en-US" sz="2400" b="1" u="sng" dirty="0" smtClean="0"/>
              <a:t>in-depth understanding of the skills, concepts, and procedures</a:t>
            </a:r>
            <a:r>
              <a:rPr lang="en-US" sz="2400" dirty="0" smtClean="0"/>
              <a:t> in Algebra I and is able to </a:t>
            </a:r>
            <a:r>
              <a:rPr lang="en-US" sz="2400" b="1" u="sng" dirty="0" smtClean="0"/>
              <a:t>model, analyze, solve, and evaluate complex problems, including real-world problems</a:t>
            </a:r>
            <a:r>
              <a:rPr lang="en-US" sz="2400" u="sng" dirty="0" smtClean="0"/>
              <a:t>. </a:t>
            </a:r>
          </a:p>
          <a:p>
            <a:endParaRPr lang="en-US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791571" y="725352"/>
            <a:ext cx="6629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u="sng" dirty="0" smtClean="0"/>
              <a:t>Algebra I Keystones Performance Level Descriptors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218881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1445" y="734620"/>
            <a:ext cx="3220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Algebra I Keystones Performance Level </a:t>
            </a:r>
            <a:r>
              <a:rPr lang="en-US" u="sng" dirty="0" smtClean="0"/>
              <a:t>Descriptors</a:t>
            </a:r>
          </a:p>
          <a:p>
            <a:pPr algn="ctr"/>
            <a:endParaRPr lang="en-US" u="sng" dirty="0"/>
          </a:p>
          <a:p>
            <a:pPr algn="ctr"/>
            <a:r>
              <a:rPr lang="en-US" u="sng" dirty="0" smtClean="0"/>
              <a:t>Possible applications</a:t>
            </a:r>
            <a:endParaRPr lang="en-US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750628" y="2115008"/>
            <a:ext cx="3493826" cy="1938992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Basic</a:t>
            </a:r>
          </a:p>
          <a:p>
            <a:r>
              <a:rPr lang="en-US" sz="2000" dirty="0" smtClean="0"/>
              <a:t>An Algebra I student performing at this level </a:t>
            </a:r>
            <a:r>
              <a:rPr lang="en-US" sz="2000" b="1" u="sng" dirty="0" smtClean="0"/>
              <a:t>solves simple mathematical problems </a:t>
            </a:r>
            <a:r>
              <a:rPr lang="en-US" sz="2000" dirty="0" smtClean="0"/>
              <a:t>by applying </a:t>
            </a:r>
            <a:r>
              <a:rPr lang="en-US" sz="2000" b="1" u="sng" dirty="0" smtClean="0"/>
              <a:t>fundamental skills and procedures</a:t>
            </a:r>
            <a:r>
              <a:rPr lang="en-US" sz="2000" b="1" dirty="0" smtClean="0"/>
              <a:t> </a:t>
            </a:r>
            <a:r>
              <a:rPr lang="en-US" sz="2000" dirty="0" smtClean="0"/>
              <a:t>in Algebra 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2124" y="486602"/>
            <a:ext cx="6741995" cy="569386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 student at this level is able to do the following:</a:t>
            </a:r>
          </a:p>
          <a:p>
            <a:r>
              <a:rPr lang="en-US" sz="1400" dirty="0" smtClean="0"/>
              <a:t>• Orders and simplifies real numbers. </a:t>
            </a:r>
          </a:p>
          <a:p>
            <a:r>
              <a:rPr lang="en-US" sz="1400" dirty="0" smtClean="0"/>
              <a:t>• Identifies multiple representations of rational numbers. </a:t>
            </a:r>
          </a:p>
          <a:p>
            <a:r>
              <a:rPr lang="en-US" sz="1400" dirty="0" smtClean="0"/>
              <a:t>• Evaluates expressions with exponents, roots, or absolute values. </a:t>
            </a:r>
          </a:p>
          <a:p>
            <a:r>
              <a:rPr lang="en-US" sz="1400" dirty="0" smtClean="0"/>
              <a:t>• Simplifies expressions using non-negative exponential values. </a:t>
            </a:r>
          </a:p>
          <a:p>
            <a:r>
              <a:rPr lang="en-US" sz="1400" dirty="0" smtClean="0"/>
              <a:t>• Performs operations on and simplifies polynomial expressions (up to monomials multiplied by trinomials). </a:t>
            </a:r>
          </a:p>
          <a:p>
            <a:r>
              <a:rPr lang="en-US" sz="1400" dirty="0" smtClean="0"/>
              <a:t>• Factors polynomial expressions with no more than two factors. </a:t>
            </a:r>
          </a:p>
          <a:p>
            <a:r>
              <a:rPr lang="en-US" sz="1400" dirty="0" smtClean="0"/>
              <a:t>• Solves and graphs multistep linear equations or inequalities with integer coefficients and constants. </a:t>
            </a:r>
          </a:p>
          <a:p>
            <a:r>
              <a:rPr lang="en-US" sz="1400" dirty="0" smtClean="0"/>
              <a:t>• Solves and graphs linear equations and inequalities. </a:t>
            </a:r>
          </a:p>
          <a:p>
            <a:r>
              <a:rPr lang="en-US" sz="1400" dirty="0" smtClean="0"/>
              <a:t>• Identifies the solutions of systems of equations and inequalities. </a:t>
            </a:r>
          </a:p>
          <a:p>
            <a:r>
              <a:rPr lang="en-US" sz="1400" dirty="0" smtClean="0"/>
              <a:t>• Solves systems of equations by graphing. </a:t>
            </a:r>
          </a:p>
          <a:p>
            <a:r>
              <a:rPr lang="en-US" sz="1400" dirty="0" smtClean="0"/>
              <a:t>• </a:t>
            </a:r>
            <a:r>
              <a:rPr lang="en-US" sz="1400" b="1" u="sng" dirty="0" smtClean="0"/>
              <a:t>Identifies the domains and ranges of relations given in ordered pairs and tables</a:t>
            </a:r>
            <a:r>
              <a:rPr lang="en-US" sz="1400" u="sng" dirty="0" smtClean="0"/>
              <a:t>. </a:t>
            </a:r>
          </a:p>
          <a:p>
            <a:r>
              <a:rPr lang="en-US" sz="1400" dirty="0" smtClean="0"/>
              <a:t>• Graphs linear functions given equations, sets of ordered pairs, or tables. </a:t>
            </a:r>
          </a:p>
          <a:p>
            <a:r>
              <a:rPr lang="en-US" sz="1400" dirty="0" smtClean="0"/>
              <a:t>• Identifies and computes the </a:t>
            </a:r>
            <a:r>
              <a:rPr lang="en-US" sz="1400" b="1" u="sng" dirty="0" smtClean="0"/>
              <a:t>rates of change </a:t>
            </a:r>
            <a:r>
              <a:rPr lang="en-US" sz="1400" dirty="0" smtClean="0"/>
              <a:t>(slopes) of lines. </a:t>
            </a:r>
          </a:p>
          <a:p>
            <a:r>
              <a:rPr lang="en-US" sz="1400" dirty="0" smtClean="0"/>
              <a:t>• Identifies and computes the y-intercepts of lines. </a:t>
            </a:r>
          </a:p>
          <a:p>
            <a:r>
              <a:rPr lang="en-US" sz="1400" dirty="0" smtClean="0"/>
              <a:t>• Writes slope-intercept forms of linear equations when given the graph or the slope and the y-intercept of lines. </a:t>
            </a:r>
          </a:p>
          <a:p>
            <a:r>
              <a:rPr lang="en-US" sz="1400" dirty="0" smtClean="0"/>
              <a:t>• Writes point-slope forms of linear equations when given the graph or the slope and a point. </a:t>
            </a:r>
          </a:p>
          <a:p>
            <a:r>
              <a:rPr lang="en-US" sz="1400" dirty="0" smtClean="0"/>
              <a:t>• Draws and identifies lines of best fit for scatter plots. </a:t>
            </a:r>
          </a:p>
          <a:p>
            <a:r>
              <a:rPr lang="en-US" sz="1400" dirty="0" smtClean="0"/>
              <a:t>• Identifies and finds the ranges, quartiles, and interquartile ranges given a box-and-whisker plot. </a:t>
            </a:r>
          </a:p>
          <a:p>
            <a:r>
              <a:rPr lang="en-US" sz="1400" dirty="0" smtClean="0"/>
              <a:t>• </a:t>
            </a:r>
            <a:r>
              <a:rPr lang="en-US" sz="1400" b="1" u="sng" dirty="0" smtClean="0"/>
              <a:t>Answers questions based on displayed data</a:t>
            </a:r>
            <a:r>
              <a:rPr lang="en-US" sz="1400" dirty="0" smtClean="0"/>
              <a:t>. </a:t>
            </a:r>
          </a:p>
          <a:p>
            <a:r>
              <a:rPr lang="en-US" sz="1400" dirty="0" smtClean="0"/>
              <a:t>• Finds probabilities for compound events with replacement.</a:t>
            </a:r>
            <a:r>
              <a:rPr lang="en-US" sz="1100" dirty="0" smtClean="0"/>
              <a:t>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6606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ctrTitle"/>
          </p:nvPr>
        </p:nvSpPr>
        <p:spPr>
          <a:xfrm>
            <a:off x="827965" y="2497361"/>
            <a:ext cx="2993409" cy="330552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+mn-lt"/>
              </a:rPr>
              <a:t>Proficient</a:t>
            </a:r>
            <a:br>
              <a:rPr lang="en-US" sz="2000" b="1" u="sng" dirty="0" smtClean="0">
                <a:latin typeface="+mn-lt"/>
              </a:rPr>
            </a:br>
            <a:endParaRPr lang="en-US" sz="2000" b="1" u="sng" dirty="0" smtClean="0">
              <a:latin typeface="+mn-lt"/>
            </a:endParaRPr>
          </a:p>
          <a:p>
            <a:pPr algn="l"/>
            <a:r>
              <a:rPr lang="en-US" sz="2000" dirty="0" smtClean="0">
                <a:latin typeface="+mn-lt"/>
              </a:rPr>
              <a:t>An Algebra I student performing at this level demonstrates an</a:t>
            </a:r>
            <a:r>
              <a:rPr lang="en-US" sz="2000" u="sng" dirty="0" smtClean="0">
                <a:latin typeface="+mn-lt"/>
              </a:rPr>
              <a:t> </a:t>
            </a:r>
            <a:r>
              <a:rPr lang="en-US" sz="2000" b="1" u="sng" dirty="0" smtClean="0">
                <a:latin typeface="+mn-lt"/>
              </a:rPr>
              <a:t>understanding of the skills, concepts, and procedures </a:t>
            </a:r>
            <a:r>
              <a:rPr lang="en-US" sz="2000" dirty="0" smtClean="0">
                <a:latin typeface="+mn-lt"/>
              </a:rPr>
              <a:t>in Algebra I and is able to </a:t>
            </a:r>
            <a:r>
              <a:rPr lang="en-US" sz="2000" b="1" u="sng" dirty="0" smtClean="0">
                <a:latin typeface="+mn-lt"/>
              </a:rPr>
              <a:t>model and solve real-world problems</a:t>
            </a:r>
            <a:r>
              <a:rPr lang="en-US" sz="2000" dirty="0" smtClean="0">
                <a:latin typeface="+mn-lt"/>
              </a:rPr>
              <a:t>.</a:t>
            </a:r>
          </a:p>
          <a:p>
            <a:pPr algn="l"/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655399" y="692204"/>
            <a:ext cx="31659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 smtClean="0"/>
              <a:t>Algebra I Keystones Performance Level </a:t>
            </a:r>
            <a:r>
              <a:rPr lang="en-US" u="sng" dirty="0" smtClean="0"/>
              <a:t>Descriptors</a:t>
            </a:r>
          </a:p>
          <a:p>
            <a:pPr algn="ctr"/>
            <a:endParaRPr lang="en-US" u="sng" dirty="0"/>
          </a:p>
          <a:p>
            <a:pPr algn="ctr"/>
            <a:r>
              <a:rPr lang="en-US" u="sng" dirty="0" smtClean="0"/>
              <a:t>Possible applications</a:t>
            </a:r>
            <a:endParaRPr lang="en-US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4326339" y="453182"/>
            <a:ext cx="7260609" cy="569386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 student at this level is able to do the following: </a:t>
            </a:r>
          </a:p>
          <a:p>
            <a:r>
              <a:rPr lang="en-US" sz="1400" dirty="0" smtClean="0"/>
              <a:t>• Orders and simplifies real numbers written as expressions. </a:t>
            </a:r>
          </a:p>
          <a:p>
            <a:r>
              <a:rPr lang="en-US" sz="1400" dirty="0" smtClean="0"/>
              <a:t>• Uses multiple representations of real numbers. </a:t>
            </a:r>
          </a:p>
          <a:p>
            <a:r>
              <a:rPr lang="en-US" sz="1400" dirty="0" smtClean="0"/>
              <a:t>• Uses properties of exponents to simplify terms. </a:t>
            </a:r>
          </a:p>
          <a:p>
            <a:r>
              <a:rPr lang="en-US" sz="1400" dirty="0" smtClean="0"/>
              <a:t>• </a:t>
            </a:r>
            <a:r>
              <a:rPr lang="en-US" sz="1400" b="1" u="sng" dirty="0" smtClean="0"/>
              <a:t>Uses estimations in problem-solving situations</a:t>
            </a:r>
            <a:r>
              <a:rPr lang="en-US" sz="1400" dirty="0" smtClean="0"/>
              <a:t>. </a:t>
            </a:r>
          </a:p>
          <a:p>
            <a:r>
              <a:rPr lang="en-US" sz="1400" dirty="0" smtClean="0"/>
              <a:t>• Performs operations on and simplifies polynomial expressions (up to binomials multiplied by binomials). </a:t>
            </a:r>
          </a:p>
          <a:p>
            <a:r>
              <a:rPr lang="en-US" sz="1400" dirty="0" smtClean="0"/>
              <a:t>• Factors polynomial expressions. </a:t>
            </a:r>
          </a:p>
          <a:p>
            <a:r>
              <a:rPr lang="en-US" sz="1400" dirty="0" smtClean="0"/>
              <a:t>• Solves and graphs multistep linear equations or inequalities and absolute value equations. </a:t>
            </a:r>
          </a:p>
          <a:p>
            <a:r>
              <a:rPr lang="en-US" sz="1400" dirty="0" smtClean="0"/>
              <a:t>• Writes, solves, graphs, and interprets linear equations and inequalities in problem-solving situations. </a:t>
            </a:r>
          </a:p>
          <a:p>
            <a:r>
              <a:rPr lang="en-US" sz="1400" dirty="0" smtClean="0"/>
              <a:t>• Solves systems of equations. </a:t>
            </a:r>
          </a:p>
          <a:p>
            <a:r>
              <a:rPr lang="en-US" sz="1400" dirty="0" smtClean="0"/>
              <a:t>• </a:t>
            </a:r>
            <a:r>
              <a:rPr lang="en-US" sz="1400" b="1" u="sng" dirty="0" smtClean="0"/>
              <a:t>Interprets graphical representations of systems of two linear inequalities</a:t>
            </a:r>
            <a:r>
              <a:rPr lang="en-US" sz="1400" dirty="0" smtClean="0"/>
              <a:t>. </a:t>
            </a:r>
          </a:p>
          <a:p>
            <a:r>
              <a:rPr lang="en-US" sz="1400" dirty="0" smtClean="0"/>
              <a:t>• Interprets solutions to problem-solving situations. </a:t>
            </a:r>
          </a:p>
          <a:p>
            <a:r>
              <a:rPr lang="en-US" sz="1400" dirty="0" smtClean="0"/>
              <a:t>• Recognizes functions and identifies the domains and ranges of relations given in ordered pairs and tables. </a:t>
            </a:r>
          </a:p>
          <a:p>
            <a:r>
              <a:rPr lang="en-US" sz="1400" dirty="0" smtClean="0"/>
              <a:t>• Converts between multiple representations of linear functions. </a:t>
            </a:r>
          </a:p>
          <a:p>
            <a:r>
              <a:rPr lang="en-US" sz="1400" dirty="0" smtClean="0"/>
              <a:t>• Describes, computes, and/or uses the rates of change (slopes) of lines. </a:t>
            </a:r>
          </a:p>
          <a:p>
            <a:r>
              <a:rPr lang="en-US" sz="1400" dirty="0" smtClean="0"/>
              <a:t>• Describes, computes, and/or uses the y-intercepts of lines. </a:t>
            </a:r>
          </a:p>
          <a:p>
            <a:r>
              <a:rPr lang="en-US" sz="1400" dirty="0" smtClean="0"/>
              <a:t>• Writes slope-intercept or point-slope forms of linear equations when given the graph, two points, or the slope and a point. </a:t>
            </a:r>
          </a:p>
          <a:p>
            <a:r>
              <a:rPr lang="en-US" sz="1400" dirty="0" smtClean="0"/>
              <a:t>• Identifies the equations for lines of best fit for scatter plots. </a:t>
            </a:r>
          </a:p>
          <a:p>
            <a:r>
              <a:rPr lang="en-US" sz="1400" dirty="0" smtClean="0"/>
              <a:t>• Makes predictions from lines of best fit for scatter plots. </a:t>
            </a:r>
          </a:p>
          <a:p>
            <a:r>
              <a:rPr lang="en-US" sz="1400" dirty="0" smtClean="0"/>
              <a:t>• Calculates the ranges, quartiles, and interquartile ranges given data or data displays. </a:t>
            </a:r>
          </a:p>
          <a:p>
            <a:r>
              <a:rPr lang="en-US" sz="1400" dirty="0" smtClean="0"/>
              <a:t>• </a:t>
            </a:r>
            <a:r>
              <a:rPr lang="en-US" sz="1400" b="1" u="sng" dirty="0" smtClean="0"/>
              <a:t>Analyzes data, makes predictions, and answers questions based on displayed data. </a:t>
            </a:r>
          </a:p>
          <a:p>
            <a:r>
              <a:rPr lang="en-US" sz="1400" dirty="0" smtClean="0"/>
              <a:t>• Finds probabilities for compound events.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4105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070" y="2016485"/>
            <a:ext cx="3220871" cy="3477875"/>
          </a:xfrm>
          <a:prstGeom prst="rect">
            <a:avLst/>
          </a:prstGeom>
          <a:solidFill>
            <a:srgbClr val="45F22E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Advanced</a:t>
            </a:r>
          </a:p>
          <a:p>
            <a:r>
              <a:rPr lang="en-US" sz="2000" dirty="0" smtClean="0"/>
              <a:t>An Algebra I student performing at this level demonstrates an </a:t>
            </a:r>
            <a:r>
              <a:rPr lang="en-US" sz="2000" b="1" u="sng" dirty="0" smtClean="0"/>
              <a:t>in-depth understanding of the skills, concepts, and procedures</a:t>
            </a:r>
            <a:r>
              <a:rPr lang="en-US" sz="2000" b="1" dirty="0" smtClean="0"/>
              <a:t> </a:t>
            </a:r>
            <a:r>
              <a:rPr lang="en-US" sz="2000" dirty="0" smtClean="0"/>
              <a:t>in Algebra I and is able to </a:t>
            </a:r>
            <a:r>
              <a:rPr lang="en-US" sz="2000" b="1" u="sng" dirty="0" smtClean="0"/>
              <a:t>model, analyze, solve, and evaluate complex problems, including real-world problems</a:t>
            </a:r>
            <a:r>
              <a:rPr lang="en-US" sz="2000" u="sng" dirty="0" smtClean="0"/>
              <a:t>. 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662070" y="717352"/>
            <a:ext cx="3070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 smtClean="0"/>
              <a:t>Algebra I Keystones Performance Level </a:t>
            </a:r>
            <a:r>
              <a:rPr lang="en-US" u="sng" dirty="0" smtClean="0"/>
              <a:t>Descriptors</a:t>
            </a:r>
          </a:p>
          <a:p>
            <a:pPr algn="ctr"/>
            <a:endParaRPr lang="en-US" u="sng" dirty="0"/>
          </a:p>
          <a:p>
            <a:pPr algn="ctr"/>
            <a:r>
              <a:rPr lang="en-US" u="sng" dirty="0" smtClean="0"/>
              <a:t>Possible applications</a:t>
            </a:r>
            <a:endParaRPr lang="en-US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4421874" y="693046"/>
            <a:ext cx="7233314" cy="5262979"/>
          </a:xfrm>
          <a:prstGeom prst="rect">
            <a:avLst/>
          </a:prstGeom>
          <a:noFill/>
          <a:ln w="57150">
            <a:solidFill>
              <a:srgbClr val="45F22E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 student at this level is able to do the following:</a:t>
            </a:r>
          </a:p>
          <a:p>
            <a:r>
              <a:rPr lang="en-US" sz="1600" dirty="0" smtClean="0"/>
              <a:t>• </a:t>
            </a:r>
            <a:r>
              <a:rPr lang="en-US" sz="1600" b="1" u="sng" dirty="0" smtClean="0"/>
              <a:t>Uses estimations to make predictions in problem-solving situations.</a:t>
            </a:r>
          </a:p>
          <a:p>
            <a:r>
              <a:rPr lang="en-US" sz="1600" dirty="0" smtClean="0"/>
              <a:t>• Performs multistep operations on and simplifies polynomial expressions.</a:t>
            </a:r>
          </a:p>
          <a:p>
            <a:r>
              <a:rPr lang="en-US" sz="1600" dirty="0" smtClean="0"/>
              <a:t>• Simplifies rational algebraic expressions.</a:t>
            </a:r>
          </a:p>
          <a:p>
            <a:r>
              <a:rPr lang="en-US" sz="1600" dirty="0" smtClean="0"/>
              <a:t>• Solves and graphs absolute value inequalities.</a:t>
            </a:r>
          </a:p>
          <a:p>
            <a:r>
              <a:rPr lang="en-US" sz="1600" dirty="0" smtClean="0"/>
              <a:t>• Uses and identifies properties to justify steps in equation-solving processes.</a:t>
            </a:r>
          </a:p>
          <a:p>
            <a:r>
              <a:rPr lang="en-US" sz="1600" dirty="0" smtClean="0"/>
              <a:t>• Writes and solves systems of equations in problem-solving situations, and interprets the results.</a:t>
            </a:r>
          </a:p>
          <a:p>
            <a:r>
              <a:rPr lang="en-US" sz="1600" dirty="0" smtClean="0"/>
              <a:t>• Writes, solves, and graphs systems of linear inequalities in problem-solving situations, and interprets the results.</a:t>
            </a:r>
          </a:p>
          <a:p>
            <a:r>
              <a:rPr lang="en-US" sz="1600" dirty="0" smtClean="0"/>
              <a:t>• </a:t>
            </a:r>
            <a:r>
              <a:rPr lang="en-US" sz="1600" b="1" u="sng" dirty="0" smtClean="0"/>
              <a:t>Recognizes functions, and identifies the domains and ranges of relations given in graphs, ordered pairs, and tables.</a:t>
            </a:r>
          </a:p>
          <a:p>
            <a:r>
              <a:rPr lang="en-US" sz="1600" dirty="0" smtClean="0"/>
              <a:t>• Interprets, describes, computes, and/or uses the rates of change (slopes) of lines.</a:t>
            </a:r>
          </a:p>
          <a:p>
            <a:r>
              <a:rPr lang="en-US" sz="1600" dirty="0" smtClean="0"/>
              <a:t>• Interprets, describes, computes, and/or uses the intercepts of lines.</a:t>
            </a:r>
          </a:p>
          <a:p>
            <a:r>
              <a:rPr lang="en-US" sz="1600" dirty="0" smtClean="0"/>
              <a:t>• Writes standard forms of linear equations when given the graph, two points, or the slope and a point.</a:t>
            </a:r>
          </a:p>
          <a:p>
            <a:r>
              <a:rPr lang="en-US" sz="1600" dirty="0" smtClean="0"/>
              <a:t>• Writes the equations for lines of best fit for scatter plots and makes predictions.</a:t>
            </a:r>
          </a:p>
          <a:p>
            <a:r>
              <a:rPr lang="en-US" sz="1600" dirty="0" smtClean="0"/>
              <a:t>• Calculates and interprets the ranges, quartiles, and interquartile ranges given data or data displays.</a:t>
            </a:r>
          </a:p>
          <a:p>
            <a:r>
              <a:rPr lang="en-US" sz="1600" dirty="0" smtClean="0"/>
              <a:t>• </a:t>
            </a:r>
            <a:r>
              <a:rPr lang="en-US" sz="1600" b="1" u="sng" dirty="0" smtClean="0"/>
              <a:t>Analyzes data, makes predictions, and answers questions based on multiple displays of data. </a:t>
            </a:r>
            <a:endParaRPr lang="en-US" sz="1600" b="1" u="sng" dirty="0"/>
          </a:p>
        </p:txBody>
      </p:sp>
    </p:spTree>
    <p:extLst>
      <p:ext uri="{BB962C8B-B14F-4D97-AF65-F5344CB8AC3E}">
        <p14:creationId xmlns:p14="http://schemas.microsoft.com/office/powerpoint/2010/main" val="302454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1351</Words>
  <Application>Microsoft Office PowerPoint</Application>
  <PresentationFormat>Widescreen</PresentationFormat>
  <Paragraphs>136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    Algebra 1 Keystones Eligible Content Test Design Performance Level Indicators</vt:lpstr>
      <vt:lpstr>PowerPoint Presentation</vt:lpstr>
      <vt:lpstr>Eligible Content</vt:lpstr>
      <vt:lpstr>Eligible Content</vt:lpstr>
      <vt:lpstr>Test Design </vt:lpstr>
      <vt:lpstr>Algebra 1 Keystone Exam</vt:lpstr>
      <vt:lpstr>Test Design for Standards</vt:lpstr>
      <vt:lpstr>Breakdown of Question Types</vt:lpstr>
      <vt:lpstr>Breakdown of Points</vt:lpstr>
      <vt:lpstr>Constructed Response</vt:lpstr>
      <vt:lpstr>Scaffolding Completion Questions</vt:lpstr>
      <vt:lpstr>Extended Scaffolding Completion Questions</vt:lpstr>
      <vt:lpstr>Performance Level Indicators </vt:lpstr>
      <vt:lpstr>Proficient An Algebra I student performing at this level demonstrates an understanding of the skills, concepts, and procedures in Algebra I and is able to model and solve real-world problems. </vt:lpstr>
      <vt:lpstr>PowerPoint Presentation</vt:lpstr>
      <vt:lpstr>Proficient  An Algebra I student performing at this level demonstrates an understanding of the skills, concepts, and procedures in Algebra I and is able to model and solve real-world problems. 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1</dc:title>
  <dc:creator>Hetrick, Donna</dc:creator>
  <cp:lastModifiedBy>Sirio, Annette</cp:lastModifiedBy>
  <cp:revision>16</cp:revision>
  <dcterms:created xsi:type="dcterms:W3CDTF">2016-11-02T15:48:34Z</dcterms:created>
  <dcterms:modified xsi:type="dcterms:W3CDTF">2016-11-07T16:40:14Z</dcterms:modified>
</cp:coreProperties>
</file>