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8" r:id="rId3"/>
    <p:sldId id="261" r:id="rId4"/>
    <p:sldId id="260" r:id="rId5"/>
    <p:sldId id="262" r:id="rId6"/>
    <p:sldId id="266" r:id="rId7"/>
    <p:sldId id="259" r:id="rId8"/>
    <p:sldId id="256" r:id="rId9"/>
    <p:sldId id="263" r:id="rId10"/>
    <p:sldId id="257" r:id="rId11"/>
    <p:sldId id="265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205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FD8CA-3A85-4DCB-8111-5F5F639271C1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2660E-332E-4438-8377-FD7393A6C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470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FD8CA-3A85-4DCB-8111-5F5F639271C1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2660E-332E-4438-8377-FD7393A6C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91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FD8CA-3A85-4DCB-8111-5F5F639271C1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2660E-332E-4438-8377-FD7393A6C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32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FD8CA-3A85-4DCB-8111-5F5F639271C1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2660E-332E-4438-8377-FD7393A6C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704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FD8CA-3A85-4DCB-8111-5F5F639271C1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2660E-332E-4438-8377-FD7393A6C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96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FD8CA-3A85-4DCB-8111-5F5F639271C1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2660E-332E-4438-8377-FD7393A6C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0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FD8CA-3A85-4DCB-8111-5F5F639271C1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2660E-332E-4438-8377-FD7393A6C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948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FD8CA-3A85-4DCB-8111-5F5F639271C1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2660E-332E-4438-8377-FD7393A6C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003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FD8CA-3A85-4DCB-8111-5F5F639271C1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2660E-332E-4438-8377-FD7393A6C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395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FD8CA-3A85-4DCB-8111-5F5F639271C1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2660E-332E-4438-8377-FD7393A6C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56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FD8CA-3A85-4DCB-8111-5F5F639271C1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2660E-332E-4438-8377-FD7393A6C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17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FD8CA-3A85-4DCB-8111-5F5F639271C1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2660E-332E-4438-8377-FD7393A6C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592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keystone exams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9" t="6507" r="7639" b="5488"/>
          <a:stretch/>
        </p:blipFill>
        <p:spPr bwMode="auto">
          <a:xfrm>
            <a:off x="3581400" y="152400"/>
            <a:ext cx="5454819" cy="39230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mage result for key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95600"/>
            <a:ext cx="5257800" cy="5257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94596" y="5121586"/>
            <a:ext cx="437171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Key to </a:t>
            </a:r>
            <a:r>
              <a:rPr lang="en-US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Literature</a:t>
            </a:r>
            <a:endParaRPr lang="en-US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72200" y="64008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McKrell, Smith, Patrick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683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2 Day </a:t>
            </a:r>
            <a:r>
              <a:rPr lang="en-US" dirty="0"/>
              <a:t>T</a:t>
            </a:r>
            <a:r>
              <a:rPr lang="en-US" dirty="0" smtClean="0"/>
              <a:t>est </a:t>
            </a:r>
            <a:endParaRPr lang="en-US" dirty="0"/>
          </a:p>
        </p:txBody>
      </p:sp>
      <p:pic>
        <p:nvPicPr>
          <p:cNvPr id="5122" name="Picture 2" descr="Image result for fold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81001"/>
            <a:ext cx="2490848" cy="1709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 rot="21113445">
            <a:off x="7134431" y="707638"/>
            <a:ext cx="147508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/>
              </a:rPr>
              <a:t>Test </a:t>
            </a:r>
          </a:p>
          <a:p>
            <a:pPr algn="ctr"/>
            <a:r>
              <a:rPr lang="en-US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/>
              </a:rPr>
              <a:t>Design</a:t>
            </a:r>
            <a:endParaRPr lang="en-US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042" y="2286000"/>
            <a:ext cx="7810500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626118" y="2367344"/>
            <a:ext cx="1245854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Non fiction</a:t>
            </a:r>
            <a:endParaRPr lang="en-US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086793" y="2409359"/>
            <a:ext cx="82586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</a:t>
            </a:r>
            <a:r>
              <a:rPr lang="en-US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iction</a:t>
            </a:r>
            <a:endParaRPr lang="en-US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9043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Non fiction articles: include  a written lead- in with background info.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Add vocab. keys for context clues, but have focus vocab. in multiple choice questions to test understanding.</a:t>
            </a:r>
          </a:p>
          <a:p>
            <a:endParaRPr lang="en-US" dirty="0"/>
          </a:p>
          <a:p>
            <a:r>
              <a:rPr lang="en-US" dirty="0" smtClean="0"/>
              <a:t>In multiple choice assessments try to use related concepts with the “best” answer.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6" descr="Image result for key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77" b="25627"/>
          <a:stretch/>
        </p:blipFill>
        <p:spPr bwMode="auto">
          <a:xfrm>
            <a:off x="0" y="0"/>
            <a:ext cx="3200400" cy="162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81442" y="491270"/>
            <a:ext cx="254108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What’s key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?</a:t>
            </a:r>
            <a:endParaRPr lang="en-US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46250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95" t="39567" r="16334"/>
          <a:stretch/>
        </p:blipFill>
        <p:spPr bwMode="auto">
          <a:xfrm>
            <a:off x="228600" y="990600"/>
            <a:ext cx="87630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ight Arrow 3"/>
          <p:cNvSpPr/>
          <p:nvPr/>
        </p:nvSpPr>
        <p:spPr>
          <a:xfrm rot="1640551">
            <a:off x="357247" y="394519"/>
            <a:ext cx="1143000" cy="83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01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962"/>
          <a:stretch/>
        </p:blipFill>
        <p:spPr bwMode="auto">
          <a:xfrm>
            <a:off x="381000" y="4572000"/>
            <a:ext cx="8610600" cy="193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7" y="176212"/>
            <a:ext cx="7205663" cy="3728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ight Arrow 3"/>
          <p:cNvSpPr/>
          <p:nvPr/>
        </p:nvSpPr>
        <p:spPr>
          <a:xfrm rot="7671917" flipV="1">
            <a:off x="1126319" y="2562738"/>
            <a:ext cx="1113553" cy="5024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10800000" flipV="1">
            <a:off x="6095999" y="304800"/>
            <a:ext cx="1113553" cy="5024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22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59542"/>
            <a:ext cx="7239000" cy="580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ight Brace 4"/>
          <p:cNvSpPr/>
          <p:nvPr/>
        </p:nvSpPr>
        <p:spPr>
          <a:xfrm>
            <a:off x="1219200" y="1219200"/>
            <a:ext cx="762000" cy="1524000"/>
          </a:xfrm>
          <a:prstGeom prst="rightBrac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7" name="Right Brace 6"/>
          <p:cNvSpPr/>
          <p:nvPr/>
        </p:nvSpPr>
        <p:spPr>
          <a:xfrm>
            <a:off x="1371600" y="5334000"/>
            <a:ext cx="762000" cy="914400"/>
          </a:xfrm>
          <a:prstGeom prst="rightBrac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888109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result for fold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24124"/>
            <a:ext cx="2719448" cy="186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 rot="20994772">
            <a:off x="6839852" y="921737"/>
            <a:ext cx="188108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</a:t>
            </a:r>
            <a:r>
              <a:rPr lang="en-US" sz="36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coring</a:t>
            </a:r>
            <a:endParaRPr lang="en-US" sz="36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15" y="2362200"/>
            <a:ext cx="7607300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ight Arrow 7"/>
          <p:cNvSpPr/>
          <p:nvPr/>
        </p:nvSpPr>
        <p:spPr>
          <a:xfrm rot="223844">
            <a:off x="5775908" y="5215236"/>
            <a:ext cx="1048094" cy="435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223844">
            <a:off x="5704558" y="4703102"/>
            <a:ext cx="1048094" cy="435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 rot="223844">
            <a:off x="5724270" y="4143452"/>
            <a:ext cx="1048094" cy="43588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353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75" t="21197" r="24836"/>
          <a:stretch/>
        </p:blipFill>
        <p:spPr bwMode="auto">
          <a:xfrm>
            <a:off x="0" y="22123"/>
            <a:ext cx="56492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75" t="27899" r="25517" b="52259"/>
          <a:stretch/>
        </p:blipFill>
        <p:spPr bwMode="auto">
          <a:xfrm>
            <a:off x="0" y="4289323"/>
            <a:ext cx="9144000" cy="256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ight Arrow 4"/>
          <p:cNvSpPr/>
          <p:nvPr/>
        </p:nvSpPr>
        <p:spPr>
          <a:xfrm rot="5400000">
            <a:off x="1931904" y="3959780"/>
            <a:ext cx="1099661" cy="342901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5400000">
            <a:off x="2669620" y="3959780"/>
            <a:ext cx="1099661" cy="342901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 rot="5400000">
            <a:off x="3850719" y="3959779"/>
            <a:ext cx="1099661" cy="342901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5400000">
            <a:off x="4498420" y="4003119"/>
            <a:ext cx="1099661" cy="342901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 rot="5400000">
            <a:off x="2620" y="4852380"/>
            <a:ext cx="1099661" cy="342901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03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discussing score range, be sure to relate to content, since range varies.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Weight short response questions higher than multiple choice</a:t>
            </a:r>
          </a:p>
          <a:p>
            <a:endParaRPr lang="en-US" dirty="0" smtClean="0"/>
          </a:p>
          <a:p>
            <a:r>
              <a:rPr lang="en-US" dirty="0" smtClean="0"/>
              <a:t>Make sure rubrics are utilized </a:t>
            </a:r>
            <a:endParaRPr lang="en-US" dirty="0"/>
          </a:p>
        </p:txBody>
      </p:sp>
      <p:pic>
        <p:nvPicPr>
          <p:cNvPr id="4" name="Picture 6" descr="Image result for key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77" b="25627"/>
          <a:stretch/>
        </p:blipFill>
        <p:spPr bwMode="auto">
          <a:xfrm>
            <a:off x="0" y="0"/>
            <a:ext cx="3200400" cy="162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81442" y="491270"/>
            <a:ext cx="254108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What’s key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?</a:t>
            </a:r>
            <a:endParaRPr lang="en-US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4757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mage result for fold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24124"/>
            <a:ext cx="2719448" cy="186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 rot="21060487">
            <a:off x="7069432" y="647336"/>
            <a:ext cx="1542665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/>
              </a:rPr>
              <a:t>Eligible </a:t>
            </a:r>
          </a:p>
          <a:p>
            <a:pPr algn="ctr"/>
            <a:r>
              <a:rPr lang="en-US" sz="3200" b="1" cap="none" spc="0" dirty="0" smtClean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/>
              </a:rPr>
              <a:t>Content</a:t>
            </a:r>
            <a:endParaRPr lang="en-US" sz="3200" b="1" cap="none" spc="0" dirty="0">
              <a:ln w="10541" cmpd="sng">
                <a:solidFill>
                  <a:schemeClr val="tx1"/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95400" y="2438400"/>
            <a:ext cx="73914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From Nonfiction Module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742950" indent="-742950">
              <a:buFont typeface="+mj-lt"/>
              <a:buAutoNum type="arabicPeriod"/>
            </a:pPr>
            <a:r>
              <a:rPr lang="en-US" sz="3600" dirty="0" smtClean="0"/>
              <a:t>Identifying Author’s Purpose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 smtClean="0"/>
              <a:t>Citing evidence/ </a:t>
            </a:r>
            <a:r>
              <a:rPr lang="en-US" sz="3600" dirty="0"/>
              <a:t>S</a:t>
            </a:r>
            <a:r>
              <a:rPr lang="en-US" sz="3600" dirty="0" smtClean="0"/>
              <a:t>upport claims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 smtClean="0"/>
              <a:t>Analyzing the value of a resource</a:t>
            </a:r>
            <a:endParaRPr lang="en-US" sz="3600" dirty="0"/>
          </a:p>
        </p:txBody>
      </p:sp>
      <p:pic>
        <p:nvPicPr>
          <p:cNvPr id="1026" name="Picture 2" descr="Image result for top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2" y="190874"/>
            <a:ext cx="3115603" cy="2245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843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Image result for key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77" b="25627"/>
          <a:stretch/>
        </p:blipFill>
        <p:spPr bwMode="auto">
          <a:xfrm>
            <a:off x="-91506" y="-37691"/>
            <a:ext cx="3977706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219200" y="838200"/>
            <a:ext cx="18376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Author’s Purpose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4632" y="2133600"/>
            <a:ext cx="8839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Create strategies to analyze intention</a:t>
            </a:r>
          </a:p>
          <a:p>
            <a:r>
              <a:rPr lang="en-US" sz="2800" dirty="0" smtClean="0"/>
              <a:t> </a:t>
            </a:r>
          </a:p>
          <a:p>
            <a:r>
              <a:rPr lang="en-US" sz="2800" dirty="0" smtClean="0"/>
              <a:t>Look at form prior to reading</a:t>
            </a:r>
          </a:p>
          <a:p>
            <a:endParaRPr lang="en-US" sz="2800" dirty="0" smtClean="0"/>
          </a:p>
          <a:p>
            <a:r>
              <a:rPr lang="en-US" sz="2800" dirty="0"/>
              <a:t>D</a:t>
            </a:r>
            <a:r>
              <a:rPr lang="en-US" sz="2800" dirty="0" smtClean="0"/>
              <a:t>iscuss content/intention: through language, design, etc.</a:t>
            </a:r>
          </a:p>
          <a:p>
            <a:endParaRPr lang="en-US" sz="2800" dirty="0" smtClean="0"/>
          </a:p>
          <a:p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811719" y="381000"/>
            <a:ext cx="254108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What’s key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?</a:t>
            </a:r>
            <a:endParaRPr lang="en-US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050" name="Picture 2" descr="Image result for look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862867"/>
            <a:ext cx="1686511" cy="852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76200" y="4930914"/>
            <a:ext cx="916763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What does this                  like in your class?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5201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Image result for key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77" b="25627"/>
          <a:stretch/>
        </p:blipFill>
        <p:spPr bwMode="auto">
          <a:xfrm>
            <a:off x="0" y="152400"/>
            <a:ext cx="3962400" cy="1809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74303" y="1119688"/>
            <a:ext cx="17608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Citing </a:t>
            </a:r>
            <a:r>
              <a:rPr lang="en-US" dirty="0" smtClean="0">
                <a:solidFill>
                  <a:schemeClr val="bg1"/>
                </a:solidFill>
              </a:rPr>
              <a:t>evidence/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support </a:t>
            </a:r>
            <a:r>
              <a:rPr lang="en-US" dirty="0">
                <a:solidFill>
                  <a:schemeClr val="bg1"/>
                </a:solidFill>
              </a:rPr>
              <a:t>claims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2133600"/>
            <a:ext cx="5715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Encourage verbal or written claims to be supported with reasoning details and evidence </a:t>
            </a:r>
            <a:r>
              <a:rPr lang="en-US" sz="2800" b="1" dirty="0" smtClean="0"/>
              <a:t>in writing. 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81442" y="572869"/>
            <a:ext cx="254108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What’s key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?</a:t>
            </a:r>
            <a:endParaRPr lang="en-US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" y="4930914"/>
            <a:ext cx="916763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What does this                  like in your class?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9" name="Picture 2" descr="Image result for look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800600"/>
            <a:ext cx="1686511" cy="852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4354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mage result for key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77" b="25627"/>
          <a:stretch/>
        </p:blipFill>
        <p:spPr bwMode="auto">
          <a:xfrm>
            <a:off x="0" y="0"/>
            <a:ext cx="3886200" cy="1961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81000" y="1078468"/>
            <a:ext cx="20874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Value of a </a:t>
            </a:r>
            <a:r>
              <a:rPr lang="en-US" dirty="0" smtClean="0">
                <a:solidFill>
                  <a:schemeClr val="bg1"/>
                </a:solidFill>
              </a:rPr>
              <a:t>resource 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1442" y="2209800"/>
            <a:ext cx="808155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Distinguish between essential and non essential info.</a:t>
            </a:r>
          </a:p>
          <a:p>
            <a:endParaRPr lang="en-US" sz="2800" dirty="0"/>
          </a:p>
          <a:p>
            <a:r>
              <a:rPr lang="en-US" sz="2800" dirty="0" smtClean="0"/>
              <a:t>How do you know that something is a fact?  (bias)</a:t>
            </a:r>
          </a:p>
          <a:p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681442" y="491270"/>
            <a:ext cx="254108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What’s key</a:t>
            </a:r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?</a:t>
            </a:r>
            <a:endParaRPr lang="en-US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8" name="Picture 2" descr="Image result for look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862867"/>
            <a:ext cx="1686511" cy="852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76200" y="4930914"/>
            <a:ext cx="916763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What does this                  like in your class?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057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225</Words>
  <Application>Microsoft Office PowerPoint</Application>
  <PresentationFormat>On-screen Show (4:3)</PresentationFormat>
  <Paragraphs>55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Pittsburgh Public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design</dc:title>
  <dc:creator>ppsadmin</dc:creator>
  <cp:lastModifiedBy>ppsadmin</cp:lastModifiedBy>
  <cp:revision>22</cp:revision>
  <dcterms:created xsi:type="dcterms:W3CDTF">2016-11-02T14:17:23Z</dcterms:created>
  <dcterms:modified xsi:type="dcterms:W3CDTF">2016-11-07T15:36:59Z</dcterms:modified>
</cp:coreProperties>
</file>