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8" r:id="rId4"/>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1" autoAdjust="0"/>
    <p:restoredTop sz="94660"/>
  </p:normalViewPr>
  <p:slideViewPr>
    <p:cSldViewPr snapToGrid="0">
      <p:cViewPr varScale="1">
        <p:scale>
          <a:sx n="47" d="100"/>
          <a:sy n="47" d="100"/>
        </p:scale>
        <p:origin x="77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031649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017469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2F92D3-C521-4BC0-8A87-1A3F96B1FBB5}" type="datetimeFigureOut">
              <a:rPr lang="en-US" smtClean="0"/>
              <a:t>10/26/2016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874628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2F92D3-C521-4BC0-8A87-1A3F96B1FBB5}" type="datetimeFigureOut">
              <a:rPr lang="en-US" smtClean="0"/>
              <a:t>10/26/2016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585956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2F92D3-C521-4BC0-8A87-1A3F96B1FBB5}" type="datetimeFigureOut">
              <a:rPr lang="en-US" smtClean="0"/>
              <a:t>10/26/2016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339194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2F92D3-C521-4BC0-8A87-1A3F96B1FBB5}" type="datetimeFigureOut">
              <a:rPr lang="en-US" smtClean="0"/>
              <a:t>10/26/2016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2105287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2F92D3-C521-4BC0-8A87-1A3F96B1FBB5}" type="datetimeFigureOut">
              <a:rPr lang="en-US" smtClean="0"/>
              <a:t>10/26/2016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2288425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2F92D3-C521-4BC0-8A87-1A3F96B1FBB5}" type="datetimeFigureOut">
              <a:rPr lang="en-US" smtClean="0"/>
              <a:t>10/26/2016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4201955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2F92D3-C521-4BC0-8A87-1A3F96B1FBB5}" type="datetimeFigureOut">
              <a:rPr lang="en-US" smtClean="0"/>
              <a:t>10/26/2016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831311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3949048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5292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F92D3-C521-4BC0-8A87-1A3F96B1FBB5}" type="datetimeFigureOut">
              <a:rPr lang="en-US" smtClean="0"/>
              <a:t>10/26/2016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4E0E3-3166-41B5-BBE1-3E9AE99D1BD9}" type="slidenum">
              <a:rPr lang="en-US" smtClean="0"/>
              <a:t>‹#›</a:t>
            </a:fld>
            <a:endParaRPr lang="en-US"/>
          </a:p>
        </p:txBody>
      </p:sp>
    </p:spTree>
    <p:extLst>
      <p:ext uri="{BB962C8B-B14F-4D97-AF65-F5344CB8AC3E}">
        <p14:creationId xmlns:p14="http://schemas.microsoft.com/office/powerpoint/2010/main" val="39301640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751840"/>
            <a:ext cx="11907520" cy="1077218"/>
          </a:xfrm>
          <a:prstGeom prst="rect">
            <a:avLst/>
          </a:prstGeom>
          <a:noFill/>
        </p:spPr>
        <p:txBody>
          <a:bodyPr wrap="square" rtlCol="0">
            <a:spAutoFit/>
          </a:bodyPr>
          <a:lstStyle/>
          <a:p>
            <a:r>
              <a:rPr lang="en-US" sz="3200" b="1" dirty="0" smtClean="0"/>
              <a:t>What</a:t>
            </a:r>
            <a:r>
              <a:rPr lang="en-US" sz="3200" dirty="0" smtClean="0"/>
              <a:t>: </a:t>
            </a:r>
            <a:r>
              <a:rPr lang="en-US" sz="3200" dirty="0" smtClean="0"/>
              <a:t>Explore </a:t>
            </a:r>
            <a:r>
              <a:rPr lang="en-US" sz="3200" dirty="0" err="1" smtClean="0"/>
              <a:t>Ritchhart’s</a:t>
            </a:r>
            <a:r>
              <a:rPr lang="en-US" sz="3200" dirty="0" smtClean="0"/>
              <a:t> theory of Expectations as they relate to developing student understanding.</a:t>
            </a:r>
            <a:endParaRPr lang="en-US" sz="3200" dirty="0"/>
          </a:p>
        </p:txBody>
      </p:sp>
      <p:sp>
        <p:nvSpPr>
          <p:cNvPr id="5" name="TextBox 4"/>
          <p:cNvSpPr txBox="1"/>
          <p:nvPr/>
        </p:nvSpPr>
        <p:spPr>
          <a:xfrm>
            <a:off x="284480" y="2235329"/>
            <a:ext cx="11907520" cy="1077218"/>
          </a:xfrm>
          <a:prstGeom prst="rect">
            <a:avLst/>
          </a:prstGeom>
          <a:noFill/>
        </p:spPr>
        <p:txBody>
          <a:bodyPr wrap="square" rtlCol="0">
            <a:spAutoFit/>
          </a:bodyPr>
          <a:lstStyle/>
          <a:p>
            <a:r>
              <a:rPr lang="en-US" sz="3200" b="1" dirty="0" smtClean="0"/>
              <a:t>Why</a:t>
            </a:r>
            <a:r>
              <a:rPr lang="en-US" sz="3200" dirty="0" smtClean="0"/>
              <a:t>: Much of the work around creating Cultures of Thinking goes back to these expectations.</a:t>
            </a:r>
            <a:endParaRPr lang="en-US" sz="3200" dirty="0"/>
          </a:p>
        </p:txBody>
      </p:sp>
      <p:sp>
        <p:nvSpPr>
          <p:cNvPr id="6" name="TextBox 5"/>
          <p:cNvSpPr txBox="1"/>
          <p:nvPr/>
        </p:nvSpPr>
        <p:spPr>
          <a:xfrm>
            <a:off x="284480" y="3759845"/>
            <a:ext cx="11907520" cy="1569660"/>
          </a:xfrm>
          <a:prstGeom prst="rect">
            <a:avLst/>
          </a:prstGeom>
          <a:noFill/>
        </p:spPr>
        <p:txBody>
          <a:bodyPr wrap="square" rtlCol="0">
            <a:spAutoFit/>
          </a:bodyPr>
          <a:lstStyle/>
          <a:p>
            <a:r>
              <a:rPr lang="en-US" sz="3200" b="1" dirty="0" smtClean="0"/>
              <a:t>How</a:t>
            </a:r>
            <a:r>
              <a:rPr lang="en-US" sz="3200" dirty="0" smtClean="0"/>
              <a:t>: Jigsaw reading and presentations for 5 belief sets of Expectations</a:t>
            </a:r>
          </a:p>
          <a:p>
            <a:r>
              <a:rPr lang="en-US" sz="3200" dirty="0"/>
              <a:t>	</a:t>
            </a:r>
            <a:r>
              <a:rPr lang="en-US" sz="3200" dirty="0" smtClean="0"/>
              <a:t> Relate IB Lerner Profile to appropriate belief sets</a:t>
            </a:r>
          </a:p>
          <a:p>
            <a:r>
              <a:rPr lang="en-US" sz="3200" dirty="0"/>
              <a:t>	</a:t>
            </a:r>
            <a:r>
              <a:rPr lang="en-US" sz="3200" dirty="0" smtClean="0"/>
              <a:t> </a:t>
            </a:r>
            <a:endParaRPr lang="en-US" sz="3200" dirty="0"/>
          </a:p>
        </p:txBody>
      </p:sp>
    </p:spTree>
    <p:extLst>
      <p:ext uri="{BB962C8B-B14F-4D97-AF65-F5344CB8AC3E}">
        <p14:creationId xmlns:p14="http://schemas.microsoft.com/office/powerpoint/2010/main" val="11711574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751840"/>
            <a:ext cx="11907520" cy="2062103"/>
          </a:xfrm>
          <a:prstGeom prst="rect">
            <a:avLst/>
          </a:prstGeom>
          <a:noFill/>
        </p:spPr>
        <p:txBody>
          <a:bodyPr wrap="square" rtlCol="0">
            <a:spAutoFit/>
          </a:bodyPr>
          <a:lstStyle/>
          <a:p>
            <a:r>
              <a:rPr lang="en-US" sz="3200" b="1" dirty="0" smtClean="0"/>
              <a:t>Expectations – </a:t>
            </a:r>
            <a:r>
              <a:rPr lang="en-US" sz="3200" dirty="0" smtClean="0"/>
              <a:t>“operate as ‘belief sets’ or “action theories’ that influence our own efforts in relation to the achievement of desired goals and outcomes.  In this way, expectations not only set our course, but also act as an internal compass.”</a:t>
            </a:r>
            <a:endParaRPr lang="en-US" sz="3200" dirty="0"/>
          </a:p>
        </p:txBody>
      </p:sp>
      <p:sp>
        <p:nvSpPr>
          <p:cNvPr id="3" name="TextBox 2"/>
          <p:cNvSpPr txBox="1"/>
          <p:nvPr/>
        </p:nvSpPr>
        <p:spPr>
          <a:xfrm>
            <a:off x="284480" y="4358640"/>
            <a:ext cx="11907520" cy="707886"/>
          </a:xfrm>
          <a:prstGeom prst="rect">
            <a:avLst/>
          </a:prstGeom>
          <a:noFill/>
        </p:spPr>
        <p:txBody>
          <a:bodyPr wrap="square" rtlCol="0">
            <a:spAutoFit/>
          </a:bodyPr>
          <a:lstStyle/>
          <a:p>
            <a:pPr algn="ctr"/>
            <a:r>
              <a:rPr lang="en-US" sz="4000" b="1" dirty="0" smtClean="0"/>
              <a:t>Expectations for students vs. expectations of students.</a:t>
            </a:r>
            <a:endParaRPr lang="en-US" sz="4000" dirty="0"/>
          </a:p>
        </p:txBody>
      </p:sp>
    </p:spTree>
    <p:extLst>
      <p:ext uri="{BB962C8B-B14F-4D97-AF65-F5344CB8AC3E}">
        <p14:creationId xmlns:p14="http://schemas.microsoft.com/office/powerpoint/2010/main" val="1806744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2174240"/>
            <a:ext cx="11907520" cy="584775"/>
          </a:xfrm>
          <a:prstGeom prst="rect">
            <a:avLst/>
          </a:prstGeom>
          <a:noFill/>
        </p:spPr>
        <p:txBody>
          <a:bodyPr wrap="square" rtlCol="0">
            <a:spAutoFit/>
          </a:bodyPr>
          <a:lstStyle/>
          <a:p>
            <a:r>
              <a:rPr lang="en-US" sz="3200" b="1" dirty="0" smtClean="0"/>
              <a:t>1- Learning vs. Work</a:t>
            </a:r>
            <a:endParaRPr lang="en-US" sz="3200" dirty="0"/>
          </a:p>
        </p:txBody>
      </p:sp>
      <p:sp>
        <p:nvSpPr>
          <p:cNvPr id="5" name="TextBox 4"/>
          <p:cNvSpPr txBox="1"/>
          <p:nvPr/>
        </p:nvSpPr>
        <p:spPr>
          <a:xfrm>
            <a:off x="284480" y="2907963"/>
            <a:ext cx="11907520" cy="584775"/>
          </a:xfrm>
          <a:prstGeom prst="rect">
            <a:avLst/>
          </a:prstGeom>
          <a:noFill/>
        </p:spPr>
        <p:txBody>
          <a:bodyPr wrap="square" rtlCol="0">
            <a:spAutoFit/>
          </a:bodyPr>
          <a:lstStyle/>
          <a:p>
            <a:r>
              <a:rPr lang="en-US" sz="3200" b="1" dirty="0" smtClean="0"/>
              <a:t>2- Understanding vs. Knowledge</a:t>
            </a:r>
            <a:endParaRPr lang="en-US" sz="3200" dirty="0"/>
          </a:p>
        </p:txBody>
      </p:sp>
      <p:sp>
        <p:nvSpPr>
          <p:cNvPr id="6" name="TextBox 5"/>
          <p:cNvSpPr txBox="1"/>
          <p:nvPr/>
        </p:nvSpPr>
        <p:spPr>
          <a:xfrm>
            <a:off x="284480" y="3647440"/>
            <a:ext cx="11907520" cy="1569660"/>
          </a:xfrm>
          <a:prstGeom prst="rect">
            <a:avLst/>
          </a:prstGeom>
          <a:noFill/>
        </p:spPr>
        <p:txBody>
          <a:bodyPr wrap="square" rtlCol="0">
            <a:spAutoFit/>
          </a:bodyPr>
          <a:lstStyle/>
          <a:p>
            <a:r>
              <a:rPr lang="en-US" sz="3200" b="1" dirty="0" smtClean="0"/>
              <a:t>3- Deep vs. Surface Learning </a:t>
            </a:r>
            <a:endParaRPr lang="en-US" sz="3200" dirty="0" smtClean="0"/>
          </a:p>
          <a:p>
            <a:r>
              <a:rPr lang="en-US" sz="3200" dirty="0"/>
              <a:t>	</a:t>
            </a:r>
            <a:r>
              <a:rPr lang="en-US" sz="3200" dirty="0" smtClean="0"/>
              <a:t> </a:t>
            </a:r>
          </a:p>
          <a:p>
            <a:r>
              <a:rPr lang="en-US" sz="3200" dirty="0"/>
              <a:t>	</a:t>
            </a:r>
          </a:p>
        </p:txBody>
      </p:sp>
      <p:sp>
        <p:nvSpPr>
          <p:cNvPr id="7" name="TextBox 6"/>
          <p:cNvSpPr txBox="1"/>
          <p:nvPr/>
        </p:nvSpPr>
        <p:spPr>
          <a:xfrm>
            <a:off x="284480" y="4432270"/>
            <a:ext cx="11907520" cy="584775"/>
          </a:xfrm>
          <a:prstGeom prst="rect">
            <a:avLst/>
          </a:prstGeom>
          <a:noFill/>
        </p:spPr>
        <p:txBody>
          <a:bodyPr wrap="square" rtlCol="0">
            <a:spAutoFit/>
          </a:bodyPr>
          <a:lstStyle/>
          <a:p>
            <a:r>
              <a:rPr lang="en-US" sz="3200" b="1" dirty="0" smtClean="0"/>
              <a:t>4- Independence vs. Dependence</a:t>
            </a:r>
            <a:endParaRPr lang="en-US" sz="3200" dirty="0"/>
          </a:p>
        </p:txBody>
      </p:sp>
      <p:sp>
        <p:nvSpPr>
          <p:cNvPr id="8" name="TextBox 7"/>
          <p:cNvSpPr txBox="1"/>
          <p:nvPr/>
        </p:nvSpPr>
        <p:spPr>
          <a:xfrm>
            <a:off x="284480" y="5217100"/>
            <a:ext cx="11907520" cy="584775"/>
          </a:xfrm>
          <a:prstGeom prst="rect">
            <a:avLst/>
          </a:prstGeom>
          <a:noFill/>
        </p:spPr>
        <p:txBody>
          <a:bodyPr wrap="square" rtlCol="0">
            <a:spAutoFit/>
          </a:bodyPr>
          <a:lstStyle/>
          <a:p>
            <a:r>
              <a:rPr lang="en-US" sz="3200" b="1" dirty="0" smtClean="0"/>
              <a:t>5- Growth vs. Fixed Mindset</a:t>
            </a:r>
            <a:endParaRPr lang="en-US" sz="3200" dirty="0"/>
          </a:p>
        </p:txBody>
      </p:sp>
      <p:sp>
        <p:nvSpPr>
          <p:cNvPr id="9" name="TextBox 8"/>
          <p:cNvSpPr txBox="1"/>
          <p:nvPr/>
        </p:nvSpPr>
        <p:spPr>
          <a:xfrm>
            <a:off x="0" y="579120"/>
            <a:ext cx="11907520" cy="830997"/>
          </a:xfrm>
          <a:prstGeom prst="rect">
            <a:avLst/>
          </a:prstGeom>
          <a:noFill/>
        </p:spPr>
        <p:txBody>
          <a:bodyPr wrap="square" rtlCol="0">
            <a:spAutoFit/>
          </a:bodyPr>
          <a:lstStyle/>
          <a:p>
            <a:pPr algn="ctr"/>
            <a:r>
              <a:rPr lang="en-US" sz="4800" b="1" dirty="0" smtClean="0"/>
              <a:t>Expectations</a:t>
            </a:r>
            <a:endParaRPr lang="en-US" sz="4800" dirty="0"/>
          </a:p>
        </p:txBody>
      </p:sp>
    </p:spTree>
    <p:extLst>
      <p:ext uri="{BB962C8B-B14F-4D97-AF65-F5344CB8AC3E}">
        <p14:creationId xmlns:p14="http://schemas.microsoft.com/office/powerpoint/2010/main" val="359660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751840"/>
            <a:ext cx="11907520" cy="3046988"/>
          </a:xfrm>
          <a:prstGeom prst="rect">
            <a:avLst/>
          </a:prstGeom>
          <a:noFill/>
        </p:spPr>
        <p:txBody>
          <a:bodyPr wrap="square" rtlCol="0">
            <a:spAutoFit/>
          </a:bodyPr>
          <a:lstStyle/>
          <a:p>
            <a:r>
              <a:rPr lang="en-US" sz="3200" b="1" dirty="0" smtClean="0"/>
              <a:t>For next </a:t>
            </a:r>
            <a:r>
              <a:rPr lang="en-US" sz="3200" b="1" dirty="0" smtClean="0"/>
              <a:t>Session (Wednesday, Nov 2)</a:t>
            </a:r>
            <a:r>
              <a:rPr lang="en-US" sz="3200" dirty="0" smtClean="0"/>
              <a:t>: </a:t>
            </a:r>
            <a:r>
              <a:rPr lang="en-US" sz="3200" dirty="0" smtClean="0"/>
              <a:t>Choose and complete </a:t>
            </a:r>
            <a:r>
              <a:rPr lang="en-US" sz="3200" b="1" dirty="0" smtClean="0"/>
              <a:t>one</a:t>
            </a:r>
            <a:r>
              <a:rPr lang="en-US" sz="3200" dirty="0" smtClean="0"/>
              <a:t> of the bulleted activities on pp 59-60.  come back to the </a:t>
            </a:r>
            <a:r>
              <a:rPr lang="en-US" sz="3200" dirty="0" smtClean="0"/>
              <a:t>session </a:t>
            </a:r>
            <a:r>
              <a:rPr lang="en-US" sz="3200" dirty="0" smtClean="0"/>
              <a:t>able to describe your experience</a:t>
            </a:r>
            <a:r>
              <a:rPr lang="en-US" sz="3200" dirty="0" smtClean="0"/>
              <a:t>.</a:t>
            </a:r>
          </a:p>
          <a:p>
            <a:endParaRPr lang="en-US" sz="3200" dirty="0"/>
          </a:p>
          <a:p>
            <a:r>
              <a:rPr lang="en-US" sz="3200" dirty="0" smtClean="0"/>
              <a:t>Check out the Professional Learning and Support tab on</a:t>
            </a:r>
          </a:p>
          <a:p>
            <a:r>
              <a:rPr lang="en-US" sz="3200" dirty="0"/>
              <a:t>p</a:t>
            </a:r>
            <a:r>
              <a:rPr lang="en-US" sz="3200" dirty="0" smtClean="0"/>
              <a:t>ps.k12.pa.us/ibworld2</a:t>
            </a:r>
            <a:endParaRPr lang="en-US" sz="3200" dirty="0"/>
          </a:p>
        </p:txBody>
      </p:sp>
    </p:spTree>
    <p:extLst>
      <p:ext uri="{BB962C8B-B14F-4D97-AF65-F5344CB8AC3E}">
        <p14:creationId xmlns:p14="http://schemas.microsoft.com/office/powerpoint/2010/main" val="31377495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88</TotalTime>
  <Words>172</Words>
  <Application>Microsoft Office PowerPoint</Application>
  <PresentationFormat>Widescreen</PresentationFormat>
  <Paragraphs>19</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Pittsburgh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Chapman</dc:creator>
  <cp:lastModifiedBy>Michael Chapman</cp:lastModifiedBy>
  <cp:revision>11</cp:revision>
  <dcterms:created xsi:type="dcterms:W3CDTF">2016-10-03T16:00:26Z</dcterms:created>
  <dcterms:modified xsi:type="dcterms:W3CDTF">2016-10-26T12:19:51Z</dcterms:modified>
</cp:coreProperties>
</file>