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1" autoAdjust="0"/>
    <p:restoredTop sz="94660"/>
  </p:normalViewPr>
  <p:slideViewPr>
    <p:cSldViewPr snapToGrid="0">
      <p:cViewPr varScale="1">
        <p:scale>
          <a:sx n="68" d="100"/>
          <a:sy n="68" d="100"/>
        </p:scale>
        <p:origin x="690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49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6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2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5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9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8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25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55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11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4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F92D3-C521-4BC0-8A87-1A3F96B1FBB5}" type="datetimeFigureOut">
              <a:rPr lang="en-US" smtClean="0"/>
              <a:t>12/5/2016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64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198143"/>
            <a:ext cx="1190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</a:t>
            </a:r>
            <a:r>
              <a:rPr lang="en-US" sz="3600" dirty="0" smtClean="0"/>
              <a:t>:  Discuss </a:t>
            </a:r>
            <a:r>
              <a:rPr lang="en-US" sz="3600" dirty="0" err="1" smtClean="0"/>
              <a:t>Richhart’s</a:t>
            </a:r>
            <a:r>
              <a:rPr lang="en-US" sz="3600" dirty="0" smtClean="0"/>
              <a:t> ideas surrounding Interactions (Chapter 8)  .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84480" y="1488715"/>
            <a:ext cx="11907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Why</a:t>
            </a:r>
            <a:r>
              <a:rPr lang="en-US" sz="3600" dirty="0" smtClean="0"/>
              <a:t>:  </a:t>
            </a:r>
            <a:r>
              <a:rPr lang="en-US" sz="3600" dirty="0" smtClean="0"/>
              <a:t>“Do not think that because a child cannot read a text, he cannot read you.  Children can tell right off those people who believe in them and those who patronize them.  They can tell once you come into the room.”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84480" y="4026974"/>
            <a:ext cx="119075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How</a:t>
            </a:r>
            <a:r>
              <a:rPr lang="en-US" sz="3600" dirty="0" smtClean="0"/>
              <a:t>:  </a:t>
            </a:r>
            <a:r>
              <a:rPr lang="en-US" sz="3600" dirty="0" smtClean="0"/>
              <a:t>Analyze a description of an activity in light of what we have already learned from </a:t>
            </a:r>
            <a:r>
              <a:rPr lang="en-US" sz="3600" dirty="0" err="1" smtClean="0"/>
              <a:t>Richhart</a:t>
            </a:r>
            <a:r>
              <a:rPr lang="en-US" sz="3600" dirty="0" smtClean="0"/>
              <a:t>, as well as our own experiences.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      Explore methods to improve/ deepen interactions in the classroom 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1711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198143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Building Culture Through Affect and Actions (p 218)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78463" y="844474"/>
            <a:ext cx="1190752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Affective attributes </a:t>
            </a:r>
            <a:r>
              <a:rPr lang="en-US" sz="3600" dirty="0" smtClean="0"/>
              <a:t>researchers identify as facilitating learning:</a:t>
            </a:r>
          </a:p>
          <a:p>
            <a:pPr marL="1027113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Empathetic</a:t>
            </a:r>
          </a:p>
          <a:p>
            <a:pPr marL="1027113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Warm</a:t>
            </a:r>
          </a:p>
          <a:p>
            <a:pPr marL="1027113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Caring</a:t>
            </a:r>
          </a:p>
          <a:p>
            <a:pPr marL="1027113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Genuine</a:t>
            </a:r>
          </a:p>
          <a:p>
            <a:pPr marL="1027113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Authentic</a:t>
            </a:r>
          </a:p>
          <a:p>
            <a:pPr marL="1027113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Positive</a:t>
            </a:r>
          </a:p>
          <a:p>
            <a:pPr marL="1027113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Respectful</a:t>
            </a:r>
          </a:p>
          <a:p>
            <a:pPr marL="1027113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Trusting</a:t>
            </a:r>
          </a:p>
          <a:p>
            <a:pPr marL="1027113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Sense of Humor</a:t>
            </a:r>
          </a:p>
          <a:p>
            <a:endParaRPr lang="en-US" sz="36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0001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198143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Building Culture Through Affect and Actions (p 218)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78463" y="844474"/>
            <a:ext cx="119075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Actions you can take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Being nondirective (Meaning that you are not controlling.  This isn’t a push to have no direction or take no role in directing the class)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Pressing for Thinking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Supporting Student Autonomy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1439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198143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Shaping Interactions Through Roles (p 220)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84480" y="934280"/>
            <a:ext cx="1190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This is where all of the Thinking Routines, Literature Circles, Reciprocal Teaching and Norm Setting come in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84480" y="2194473"/>
            <a:ext cx="62992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Be open to new roles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/>
              <a:t>Original Thinker</a:t>
            </a:r>
            <a:endParaRPr lang="en-US" sz="32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/>
              <a:t>Johnny Opposite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/>
              <a:t>Reliability Cop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/>
              <a:t>Mind Reader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/>
              <a:t>Cleaning Crew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white"/>
                </a:solidFill>
              </a:rPr>
              <a:t>Theorizing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white"/>
                </a:solidFill>
              </a:rPr>
              <a:t>Summarizing Results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white"/>
                </a:solidFill>
              </a:rPr>
              <a:t>Relating results to </a:t>
            </a:r>
            <a:r>
              <a:rPr lang="en-US" sz="3200" dirty="0" smtClean="0">
                <a:solidFill>
                  <a:prstClr val="white"/>
                </a:solidFill>
              </a:rPr>
              <a:t>theory</a:t>
            </a: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53908" y="2612498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3600" dirty="0" smtClean="0">
                <a:solidFill>
                  <a:prstClr val="white"/>
                </a:solidFill>
              </a:rPr>
              <a:t>Biggest learning effects occurred when students took on these roles not only as they engaged in building scientific explanations but also when listening as audience members to other groups.</a:t>
            </a:r>
            <a:endParaRPr lang="en-US" sz="3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2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0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Asking “Good” Questions (p 221)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84480" y="646331"/>
            <a:ext cx="1190752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/>
              <a:t>Review Questions- Ask students to recall previous knowledge or procedures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prstClr val="white"/>
                </a:solidFill>
              </a:rPr>
              <a:t>Procedural Questions- Direct classroom activity and behavior rather than content “Does everybody have a pencil?”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prstClr val="white"/>
                </a:solidFill>
              </a:rPr>
              <a:t>Generative Questions- Spark inquiry.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prstClr val="white"/>
                </a:solidFill>
              </a:rPr>
              <a:t>Essential Questions- Direct long-term exploration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prstClr val="white"/>
                </a:solidFill>
              </a:rPr>
              <a:t>Authentic Questions- Content questions you don’t know the answer to.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prstClr val="white"/>
                </a:solidFill>
              </a:rPr>
              <a:t>Constructive Questions- advance understanding.  Ask students to connect ideas, make interpretations, focus on big ideas, etc.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prstClr val="white"/>
                </a:solidFill>
              </a:rPr>
              <a:t>Facilitative Questions- Ask students to explain or elaborate thinking, to make it visible.</a:t>
            </a:r>
            <a:endParaRPr lang="en-US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28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0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Creating New Patterns of Discourse (p 223)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84480" y="646331"/>
            <a:ext cx="1190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white"/>
                </a:solidFill>
              </a:rPr>
              <a:t>Traditional Interaction in classroom is QRE/ IRE-  Looks like Ping-Pong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4480" y="1585049"/>
            <a:ext cx="1190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white"/>
                </a:solidFill>
              </a:rPr>
              <a:t>If classes look more like basketball, more students are engaged.</a:t>
            </a:r>
            <a:r>
              <a:rPr lang="en-US" sz="3200" dirty="0">
                <a:solidFill>
                  <a:prstClr val="white"/>
                </a:solidFill>
              </a:rPr>
              <a:t> </a:t>
            </a:r>
            <a:r>
              <a:rPr lang="en-US" sz="3200" dirty="0" smtClean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4480" y="2396355"/>
            <a:ext cx="119075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white"/>
                </a:solidFill>
              </a:rPr>
              <a:t>Some ideas for moving from ping-pong to basketball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prstClr val="white"/>
                </a:solidFill>
              </a:rPr>
              <a:t>Sentence Starters (Talk Tips)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prstClr val="white"/>
                </a:solidFill>
              </a:rPr>
              <a:t>Pop Corn/ Building Ice Cream Cone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prstClr val="white"/>
                </a:solidFill>
              </a:rPr>
              <a:t>Reflective Toss – Teacher’s first goal is to “catch” the students’ meaning and understand the comments.   If meaning isn’t caught, clarify with  follow up questions.  Once meaning is understood, “toss” back a question that will force student to further elaborate/ justify their idea.</a:t>
            </a:r>
          </a:p>
          <a:p>
            <a:r>
              <a:rPr lang="en-US" sz="3200" dirty="0">
                <a:solidFill>
                  <a:prstClr val="white"/>
                </a:solidFill>
              </a:rPr>
              <a:t>	</a:t>
            </a:r>
            <a:r>
              <a:rPr lang="en-US" sz="3200" dirty="0" smtClean="0">
                <a:solidFill>
                  <a:prstClr val="white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2117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376517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 roles are students currently filling in your class?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284480" y="2357717"/>
            <a:ext cx="119075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 roles would you like them to fill?</a:t>
            </a:r>
          </a:p>
          <a:p>
            <a:endParaRPr lang="en-US" sz="3600" b="1" dirty="0"/>
          </a:p>
          <a:p>
            <a:r>
              <a:rPr lang="en-US" sz="3600" b="1" dirty="0" smtClean="0"/>
              <a:t>What subject specific skills/ abilities do they need to use to be proficient in your content?  Can you create roles out of these?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7709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2903</TotalTime>
  <Words>496</Words>
  <Application>Microsoft Office PowerPoint</Application>
  <PresentationFormat>Widescreen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Pittsburgh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Chapman</dc:creator>
  <cp:lastModifiedBy>Michael Chapman</cp:lastModifiedBy>
  <cp:revision>75</cp:revision>
  <dcterms:created xsi:type="dcterms:W3CDTF">2016-10-03T16:00:26Z</dcterms:created>
  <dcterms:modified xsi:type="dcterms:W3CDTF">2016-12-05T16:48:04Z</dcterms:modified>
</cp:coreProperties>
</file>