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6" r:id="rId4"/>
    <p:sldId id="267" r:id="rId5"/>
    <p:sldId id="268" r:id="rId6"/>
    <p:sldId id="257" r:id="rId7"/>
    <p:sldId id="263" r:id="rId8"/>
    <p:sldId id="265" r:id="rId9"/>
    <p:sldId id="269" r:id="rId10"/>
    <p:sldId id="270"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1" autoAdjust="0"/>
    <p:restoredTop sz="94660"/>
  </p:normalViewPr>
  <p:slideViewPr>
    <p:cSldViewPr snapToGrid="0">
      <p:cViewPr varScale="1">
        <p:scale>
          <a:sx n="74" d="100"/>
          <a:sy n="74" d="100"/>
        </p:scale>
        <p:origin x="576"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3164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1746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2F92D3-C521-4BC0-8A87-1A3F96B1FBB5}" type="datetimeFigureOut">
              <a:rPr lang="en-US" smtClean="0"/>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74628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2F92D3-C521-4BC0-8A87-1A3F96B1FBB5}" type="datetimeFigureOut">
              <a:rPr lang="en-US" smtClean="0"/>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585956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2F92D3-C521-4BC0-8A87-1A3F96B1FBB5}" type="datetimeFigureOut">
              <a:rPr lang="en-US" smtClean="0"/>
              <a:t>11/17/2016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33919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2F92D3-C521-4BC0-8A87-1A3F96B1FBB5}" type="datetimeFigureOut">
              <a:rPr lang="en-US" smtClean="0"/>
              <a:t>11/17/2016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1052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F92D3-C521-4BC0-8A87-1A3F96B1FBB5}" type="datetimeFigureOut">
              <a:rPr lang="en-US" smtClean="0"/>
              <a:t>11/17/2016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28842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420195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313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394904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5292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92D3-C521-4BC0-8A87-1A3F96B1FBB5}" type="datetimeFigureOut">
              <a:rPr lang="en-US" smtClean="0"/>
              <a:t>11/17/2016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4E0E3-3166-41B5-BBE1-3E9AE99D1BD9}" type="slidenum">
              <a:rPr lang="en-US" smtClean="0"/>
              <a:t>‹#›</a:t>
            </a:fld>
            <a:endParaRPr lang="en-US"/>
          </a:p>
        </p:txBody>
      </p:sp>
    </p:spTree>
    <p:extLst>
      <p:ext uri="{BB962C8B-B14F-4D97-AF65-F5344CB8AC3E}">
        <p14:creationId xmlns:p14="http://schemas.microsoft.com/office/powerpoint/2010/main" val="39301640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520115"/>
            <a:ext cx="11907520" cy="1200329"/>
          </a:xfrm>
          <a:prstGeom prst="rect">
            <a:avLst/>
          </a:prstGeom>
          <a:noFill/>
        </p:spPr>
        <p:txBody>
          <a:bodyPr wrap="square" rtlCol="0">
            <a:spAutoFit/>
          </a:bodyPr>
          <a:lstStyle/>
          <a:p>
            <a:r>
              <a:rPr lang="en-US" sz="3600" b="1" dirty="0" smtClean="0"/>
              <a:t>What</a:t>
            </a:r>
            <a:r>
              <a:rPr lang="en-US" sz="3600" dirty="0" smtClean="0"/>
              <a:t>:  </a:t>
            </a:r>
            <a:r>
              <a:rPr lang="en-US" sz="3600" dirty="0" smtClean="0"/>
              <a:t>Incorporate </a:t>
            </a:r>
            <a:r>
              <a:rPr lang="en-US" sz="3600" dirty="0" err="1" smtClean="0"/>
              <a:t>Ritchhart’s</a:t>
            </a:r>
            <a:r>
              <a:rPr lang="en-US" sz="3600" dirty="0" smtClean="0"/>
              <a:t> theory of Modeling (chapter 5) to our work dedicated to improving student achievement.</a:t>
            </a:r>
            <a:endParaRPr lang="en-US" sz="3600" dirty="0"/>
          </a:p>
        </p:txBody>
      </p:sp>
      <p:sp>
        <p:nvSpPr>
          <p:cNvPr id="5" name="TextBox 4"/>
          <p:cNvSpPr txBox="1"/>
          <p:nvPr/>
        </p:nvSpPr>
        <p:spPr>
          <a:xfrm>
            <a:off x="284480" y="1996546"/>
            <a:ext cx="11907520" cy="646331"/>
          </a:xfrm>
          <a:prstGeom prst="rect">
            <a:avLst/>
          </a:prstGeom>
          <a:noFill/>
        </p:spPr>
        <p:txBody>
          <a:bodyPr wrap="square" rtlCol="0">
            <a:spAutoFit/>
          </a:bodyPr>
          <a:lstStyle/>
          <a:p>
            <a:r>
              <a:rPr lang="en-US" sz="3600" b="1" dirty="0" smtClean="0"/>
              <a:t>Why</a:t>
            </a:r>
            <a:r>
              <a:rPr lang="en-US" sz="3600" dirty="0" smtClean="0"/>
              <a:t>:  The Children Are Watching.</a:t>
            </a:r>
            <a:endParaRPr lang="en-US" sz="3600" dirty="0"/>
          </a:p>
        </p:txBody>
      </p:sp>
      <p:sp>
        <p:nvSpPr>
          <p:cNvPr id="6" name="TextBox 5"/>
          <p:cNvSpPr txBox="1"/>
          <p:nvPr/>
        </p:nvSpPr>
        <p:spPr>
          <a:xfrm>
            <a:off x="284480" y="3104541"/>
            <a:ext cx="11907520" cy="2308324"/>
          </a:xfrm>
          <a:prstGeom prst="rect">
            <a:avLst/>
          </a:prstGeom>
          <a:noFill/>
        </p:spPr>
        <p:txBody>
          <a:bodyPr wrap="square" rtlCol="0">
            <a:spAutoFit/>
          </a:bodyPr>
          <a:lstStyle/>
          <a:p>
            <a:r>
              <a:rPr lang="en-US" sz="3600" b="1" dirty="0" smtClean="0"/>
              <a:t>How</a:t>
            </a:r>
            <a:r>
              <a:rPr lang="en-US" sz="3600" dirty="0" smtClean="0"/>
              <a:t>:  </a:t>
            </a:r>
            <a:r>
              <a:rPr lang="en-US" sz="3600" dirty="0" smtClean="0"/>
              <a:t>discuss the different types of modeling that can be used in the classroom </a:t>
            </a:r>
          </a:p>
          <a:p>
            <a:r>
              <a:rPr lang="en-US" sz="3600" dirty="0"/>
              <a:t> </a:t>
            </a:r>
            <a:r>
              <a:rPr lang="en-US" sz="3600" dirty="0" smtClean="0"/>
              <a:t>            see if any of the previously learned thinking routines can apply to this model</a:t>
            </a:r>
            <a:endParaRPr lang="en-US" sz="3600" dirty="0"/>
          </a:p>
        </p:txBody>
      </p:sp>
      <p:sp>
        <p:nvSpPr>
          <p:cNvPr id="7" name="TextBox 6"/>
          <p:cNvSpPr txBox="1"/>
          <p:nvPr/>
        </p:nvSpPr>
        <p:spPr>
          <a:xfrm>
            <a:off x="284480" y="5781300"/>
            <a:ext cx="11907520" cy="646331"/>
          </a:xfrm>
          <a:prstGeom prst="rect">
            <a:avLst/>
          </a:prstGeom>
          <a:noFill/>
        </p:spPr>
        <p:txBody>
          <a:bodyPr wrap="square" rtlCol="0">
            <a:spAutoFit/>
          </a:bodyPr>
          <a:lstStyle/>
          <a:p>
            <a:r>
              <a:rPr lang="en-US" sz="3600" b="1" dirty="0" smtClean="0"/>
              <a:t>Don’t forget pps.k12.pa.us/ibworld2</a:t>
            </a:r>
            <a:endParaRPr lang="en-US" sz="3600" dirty="0"/>
          </a:p>
        </p:txBody>
      </p:sp>
    </p:spTree>
    <p:extLst>
      <p:ext uri="{BB962C8B-B14F-4D97-AF65-F5344CB8AC3E}">
        <p14:creationId xmlns:p14="http://schemas.microsoft.com/office/powerpoint/2010/main" val="1171157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4984"/>
          </a:xfrm>
          <a:prstGeom prst="rect">
            <a:avLst/>
          </a:prstGeom>
          <a:noFill/>
        </p:spPr>
        <p:txBody>
          <a:bodyPr wrap="square" rtlCol="0">
            <a:spAutoFit/>
          </a:bodyPr>
          <a:lstStyle/>
          <a:p>
            <a:pPr algn="ctr"/>
            <a:r>
              <a:rPr lang="en-US" sz="4400" dirty="0" smtClean="0"/>
              <a:t>My colleague was invited to an Easter dinner with friends.  Sitting down to an exquisitely laid table, the guests all expressed their approval as the hostess placed an amazingly glazed ham in the center of the table.  The hostess remarked how she had baked it using her grandmother’s recipe faithfully.</a:t>
            </a:r>
            <a:endParaRPr lang="en-US" sz="4400" dirty="0"/>
          </a:p>
        </p:txBody>
      </p:sp>
      <p:pic>
        <p:nvPicPr>
          <p:cNvPr id="1026" name="Picture 2" descr="Image result for easter dinner 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484" y="4154984"/>
            <a:ext cx="5561229" cy="270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327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800767"/>
          </a:xfrm>
          <a:prstGeom prst="rect">
            <a:avLst/>
          </a:prstGeom>
          <a:noFill/>
        </p:spPr>
        <p:txBody>
          <a:bodyPr wrap="square" rtlCol="0">
            <a:spAutoFit/>
          </a:bodyPr>
          <a:lstStyle/>
          <a:p>
            <a:pPr algn="ctr"/>
            <a:r>
              <a:rPr lang="en-US" sz="4400" dirty="0" smtClean="0"/>
              <a:t>The hostess went into vivid detail about the process: cutting off the ends of the ham, carefully scoring it and studding it with cloves, roasting it slowly, and of course the basting of it every fifteen minutes.</a:t>
            </a:r>
            <a:endParaRPr lang="en-US" sz="4400" dirty="0"/>
          </a:p>
        </p:txBody>
      </p:sp>
      <p:pic>
        <p:nvPicPr>
          <p:cNvPr id="2052" name="Picture 4" descr="Image result for basting h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9041" y="2800767"/>
            <a:ext cx="5253918" cy="364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533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509200"/>
          </a:xfrm>
          <a:prstGeom prst="rect">
            <a:avLst/>
          </a:prstGeom>
          <a:noFill/>
        </p:spPr>
        <p:txBody>
          <a:bodyPr wrap="square" rtlCol="0">
            <a:spAutoFit/>
          </a:bodyPr>
          <a:lstStyle/>
          <a:p>
            <a:pPr algn="ctr"/>
            <a:r>
              <a:rPr lang="en-US" sz="4400" dirty="0" smtClean="0"/>
              <a:t>My colleague then asked, “So why did you cut off the ends of the ham?”  </a:t>
            </a:r>
          </a:p>
          <a:p>
            <a:pPr algn="ctr"/>
            <a:r>
              <a:rPr lang="en-US" sz="4400" dirty="0" smtClean="0"/>
              <a:t>The hostess slowly replied, “I’m not quite sure.  I got the recipe from my mother.”  </a:t>
            </a:r>
          </a:p>
          <a:p>
            <a:pPr algn="ctr"/>
            <a:r>
              <a:rPr lang="en-US" sz="4400" dirty="0" smtClean="0"/>
              <a:t>Her mother chimed in, “I’m not sure either.  I just remember watching my mother fix this every Easter.  I wrote down everything exactly as she did it, since she didn’t work from a </a:t>
            </a:r>
            <a:r>
              <a:rPr lang="en-US" sz="4400" dirty="0" smtClean="0"/>
              <a:t>recipe.”</a:t>
            </a:r>
            <a:endParaRPr lang="en-US" sz="4400" dirty="0"/>
          </a:p>
        </p:txBody>
      </p:sp>
    </p:spTree>
    <p:extLst>
      <p:ext uri="{BB962C8B-B14F-4D97-AF65-F5344CB8AC3E}">
        <p14:creationId xmlns:p14="http://schemas.microsoft.com/office/powerpoint/2010/main" val="1144646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123658"/>
          </a:xfrm>
          <a:prstGeom prst="rect">
            <a:avLst/>
          </a:prstGeom>
          <a:noFill/>
        </p:spPr>
        <p:txBody>
          <a:bodyPr wrap="square" rtlCol="0">
            <a:spAutoFit/>
          </a:bodyPr>
          <a:lstStyle/>
          <a:p>
            <a:pPr algn="ctr"/>
            <a:r>
              <a:rPr lang="en-US" sz="4400" dirty="0" smtClean="0"/>
              <a:t>After dinner was over, a call to grandmother resolved the group’s quandary.</a:t>
            </a:r>
          </a:p>
          <a:p>
            <a:pPr algn="ctr"/>
            <a:endParaRPr lang="en-US" sz="4400" dirty="0"/>
          </a:p>
        </p:txBody>
      </p:sp>
      <p:sp>
        <p:nvSpPr>
          <p:cNvPr id="3" name="Rectangle 2"/>
          <p:cNvSpPr/>
          <p:nvPr/>
        </p:nvSpPr>
        <p:spPr>
          <a:xfrm>
            <a:off x="3048000" y="2123658"/>
            <a:ext cx="6096000" cy="3477875"/>
          </a:xfrm>
          <a:prstGeom prst="rect">
            <a:avLst/>
          </a:prstGeom>
        </p:spPr>
        <p:txBody>
          <a:bodyPr>
            <a:spAutoFit/>
          </a:bodyPr>
          <a:lstStyle/>
          <a:p>
            <a:pPr algn="ctr"/>
            <a:r>
              <a:rPr lang="en-US" sz="4400" dirty="0"/>
              <a:t>“Oh, I always cut off the ends of the ham because the pan I had at the time was never big enough for the whole ham.”</a:t>
            </a:r>
          </a:p>
        </p:txBody>
      </p:sp>
      <p:pic>
        <p:nvPicPr>
          <p:cNvPr id="3074" name="Picture 2" descr="Image result for ham clip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06949"/>
            <a:ext cx="3199019" cy="23112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cleaver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0400" y="2801771"/>
            <a:ext cx="2377440" cy="221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802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 y="1226297"/>
            <a:ext cx="11907521" cy="1200329"/>
          </a:xfrm>
          <a:prstGeom prst="rect">
            <a:avLst/>
          </a:prstGeom>
          <a:noFill/>
        </p:spPr>
        <p:txBody>
          <a:bodyPr wrap="square" rtlCol="0">
            <a:spAutoFit/>
          </a:bodyPr>
          <a:lstStyle/>
          <a:p>
            <a:r>
              <a:rPr lang="en-US" sz="3600" b="1" dirty="0" smtClean="0"/>
              <a:t>Dispositional Apprenticeship: </a:t>
            </a:r>
            <a:r>
              <a:rPr lang="en-US" sz="3600" dirty="0" smtClean="0"/>
              <a:t>being a role model of thinking and learning </a:t>
            </a:r>
            <a:endParaRPr lang="en-US" sz="3600" dirty="0"/>
          </a:p>
        </p:txBody>
      </p:sp>
      <p:sp>
        <p:nvSpPr>
          <p:cNvPr id="10" name="TextBox 9"/>
          <p:cNvSpPr txBox="1"/>
          <p:nvPr/>
        </p:nvSpPr>
        <p:spPr>
          <a:xfrm>
            <a:off x="0" y="2881983"/>
            <a:ext cx="11623041" cy="646331"/>
          </a:xfrm>
          <a:prstGeom prst="rect">
            <a:avLst/>
          </a:prstGeom>
          <a:noFill/>
        </p:spPr>
        <p:txBody>
          <a:bodyPr wrap="square" rtlCol="0">
            <a:spAutoFit/>
          </a:bodyPr>
          <a:lstStyle/>
          <a:p>
            <a:r>
              <a:rPr lang="en-US" sz="3600" b="1" dirty="0" smtClean="0"/>
              <a:t>Cognitive Apprenticeship: </a:t>
            </a:r>
            <a:r>
              <a:rPr lang="en-US" sz="3600" dirty="0" smtClean="0"/>
              <a:t>making our thinking visible </a:t>
            </a:r>
            <a:endParaRPr lang="en-US" sz="3600" dirty="0"/>
          </a:p>
        </p:txBody>
      </p:sp>
      <p:sp>
        <p:nvSpPr>
          <p:cNvPr id="11" name="TextBox 10"/>
          <p:cNvSpPr txBox="1"/>
          <p:nvPr/>
        </p:nvSpPr>
        <p:spPr>
          <a:xfrm>
            <a:off x="0" y="4082312"/>
            <a:ext cx="12192000" cy="646331"/>
          </a:xfrm>
          <a:prstGeom prst="rect">
            <a:avLst/>
          </a:prstGeom>
          <a:noFill/>
        </p:spPr>
        <p:txBody>
          <a:bodyPr wrap="square" rtlCol="0">
            <a:spAutoFit/>
          </a:bodyPr>
          <a:lstStyle/>
          <a:p>
            <a:r>
              <a:rPr lang="en-US" sz="3600" b="1" dirty="0" smtClean="0"/>
              <a:t>Gradual Release of Responsibility: </a:t>
            </a:r>
            <a:r>
              <a:rPr lang="en-US" sz="3600" dirty="0" smtClean="0"/>
              <a:t>modeling for independence</a:t>
            </a:r>
            <a:endParaRPr lang="en-US" sz="3600" dirty="0"/>
          </a:p>
        </p:txBody>
      </p:sp>
      <p:sp>
        <p:nvSpPr>
          <p:cNvPr id="17" name="TextBox 16"/>
          <p:cNvSpPr txBox="1"/>
          <p:nvPr/>
        </p:nvSpPr>
        <p:spPr>
          <a:xfrm>
            <a:off x="0" y="5282641"/>
            <a:ext cx="12192000" cy="1200329"/>
          </a:xfrm>
          <a:prstGeom prst="rect">
            <a:avLst/>
          </a:prstGeom>
          <a:noFill/>
        </p:spPr>
        <p:txBody>
          <a:bodyPr wrap="square" rtlCol="0">
            <a:spAutoFit/>
          </a:bodyPr>
          <a:lstStyle/>
          <a:p>
            <a:r>
              <a:rPr lang="en-US" sz="3600" b="1" dirty="0" smtClean="0"/>
              <a:t>Interactive Modeling: </a:t>
            </a:r>
            <a:r>
              <a:rPr lang="en-US" sz="3600" dirty="0" smtClean="0"/>
              <a:t>learning from  examples, practice and reflection</a:t>
            </a:r>
            <a:endParaRPr lang="en-US" sz="3600" dirty="0"/>
          </a:p>
        </p:txBody>
      </p:sp>
      <p:sp>
        <p:nvSpPr>
          <p:cNvPr id="18" name="TextBox 17"/>
          <p:cNvSpPr txBox="1"/>
          <p:nvPr/>
        </p:nvSpPr>
        <p:spPr>
          <a:xfrm>
            <a:off x="-1" y="124609"/>
            <a:ext cx="11907521" cy="646331"/>
          </a:xfrm>
          <a:prstGeom prst="rect">
            <a:avLst/>
          </a:prstGeom>
          <a:noFill/>
        </p:spPr>
        <p:txBody>
          <a:bodyPr wrap="square" rtlCol="0">
            <a:spAutoFit/>
          </a:bodyPr>
          <a:lstStyle/>
          <a:p>
            <a:r>
              <a:rPr lang="en-US" sz="3600" b="1" dirty="0" smtClean="0"/>
              <a:t>Think of Students as Apprentices</a:t>
            </a:r>
            <a:endParaRPr lang="en-US" sz="3600" dirty="0"/>
          </a:p>
        </p:txBody>
      </p:sp>
    </p:spTree>
    <p:extLst>
      <p:ext uri="{BB962C8B-B14F-4D97-AF65-F5344CB8AC3E}">
        <p14:creationId xmlns:p14="http://schemas.microsoft.com/office/powerpoint/2010/main" val="114479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834" y="238403"/>
            <a:ext cx="12044036" cy="1569660"/>
          </a:xfrm>
          <a:prstGeom prst="rect">
            <a:avLst/>
          </a:prstGeom>
          <a:noFill/>
        </p:spPr>
        <p:txBody>
          <a:bodyPr wrap="square" rtlCol="0">
            <a:spAutoFit/>
          </a:bodyPr>
          <a:lstStyle/>
          <a:p>
            <a:r>
              <a:rPr lang="en-US" sz="4800" dirty="0" smtClean="0"/>
              <a:t>Dispositional Apprenticeship:  being a role model of thinking and learning.</a:t>
            </a:r>
            <a:r>
              <a:rPr lang="en-US" sz="2800" dirty="0" smtClean="0"/>
              <a:t>  </a:t>
            </a:r>
            <a:endParaRPr lang="en-US" sz="4800" dirty="0" smtClean="0"/>
          </a:p>
        </p:txBody>
      </p:sp>
      <p:sp>
        <p:nvSpPr>
          <p:cNvPr id="3" name="TextBox 2"/>
          <p:cNvSpPr txBox="1"/>
          <p:nvPr/>
        </p:nvSpPr>
        <p:spPr>
          <a:xfrm>
            <a:off x="3732583" y="1841242"/>
            <a:ext cx="3531101" cy="5016758"/>
          </a:xfrm>
          <a:prstGeom prst="rect">
            <a:avLst/>
          </a:prstGeom>
          <a:noFill/>
        </p:spPr>
        <p:txBody>
          <a:bodyPr wrap="square" rtlCol="0">
            <a:spAutoFit/>
          </a:bodyPr>
          <a:lstStyle/>
          <a:p>
            <a:r>
              <a:rPr lang="en-US" sz="3200" dirty="0" smtClean="0"/>
              <a:t>Principled</a:t>
            </a:r>
          </a:p>
          <a:p>
            <a:r>
              <a:rPr lang="en-US" sz="3200" dirty="0" smtClean="0"/>
              <a:t>Reflective</a:t>
            </a:r>
          </a:p>
          <a:p>
            <a:r>
              <a:rPr lang="en-US" sz="3200" dirty="0" smtClean="0"/>
              <a:t>Inquiring</a:t>
            </a:r>
          </a:p>
          <a:p>
            <a:r>
              <a:rPr lang="en-US" sz="3200" dirty="0" smtClean="0"/>
              <a:t>Caring</a:t>
            </a:r>
          </a:p>
          <a:p>
            <a:r>
              <a:rPr lang="en-US" sz="3200" dirty="0" smtClean="0"/>
              <a:t>Knowledgeable</a:t>
            </a:r>
          </a:p>
          <a:p>
            <a:r>
              <a:rPr lang="en-US" sz="3200" dirty="0" smtClean="0"/>
              <a:t>Thinking</a:t>
            </a:r>
          </a:p>
          <a:p>
            <a:r>
              <a:rPr lang="en-US" sz="3200" dirty="0" smtClean="0"/>
              <a:t>Open Minded</a:t>
            </a:r>
          </a:p>
          <a:p>
            <a:r>
              <a:rPr lang="en-US" sz="3200" dirty="0" smtClean="0"/>
              <a:t>Communicator</a:t>
            </a:r>
          </a:p>
          <a:p>
            <a:r>
              <a:rPr lang="en-US" sz="3200" dirty="0" smtClean="0"/>
              <a:t>Risk Taker</a:t>
            </a:r>
          </a:p>
          <a:p>
            <a:r>
              <a:rPr lang="en-US" sz="3200" dirty="0" smtClean="0"/>
              <a:t>Balanced</a:t>
            </a:r>
          </a:p>
        </p:txBody>
      </p:sp>
    </p:spTree>
    <p:extLst>
      <p:ext uri="{BB962C8B-B14F-4D97-AF65-F5344CB8AC3E}">
        <p14:creationId xmlns:p14="http://schemas.microsoft.com/office/powerpoint/2010/main" val="358799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31" y="340284"/>
            <a:ext cx="11623041" cy="646331"/>
          </a:xfrm>
          <a:prstGeom prst="rect">
            <a:avLst/>
          </a:prstGeom>
          <a:noFill/>
        </p:spPr>
        <p:txBody>
          <a:bodyPr wrap="square" rtlCol="0">
            <a:spAutoFit/>
          </a:bodyPr>
          <a:lstStyle/>
          <a:p>
            <a:r>
              <a:rPr lang="en-US" sz="3600" b="1" dirty="0" smtClean="0"/>
              <a:t>Cognitive Apprenticeship: </a:t>
            </a:r>
            <a:r>
              <a:rPr lang="en-US" sz="3600" dirty="0" smtClean="0"/>
              <a:t>making our thinking visible </a:t>
            </a:r>
            <a:endParaRPr lang="en-US" sz="3600" dirty="0"/>
          </a:p>
        </p:txBody>
      </p:sp>
      <p:pic>
        <p:nvPicPr>
          <p:cNvPr id="3" name="Picture 2"/>
          <p:cNvPicPr>
            <a:picLocks noChangeAspect="1"/>
          </p:cNvPicPr>
          <p:nvPr/>
        </p:nvPicPr>
        <p:blipFill rotWithShape="1">
          <a:blip r:embed="rId2"/>
          <a:srcRect l="36505" t="13512" r="27564" b="10432"/>
          <a:stretch/>
        </p:blipFill>
        <p:spPr>
          <a:xfrm>
            <a:off x="3773510" y="986615"/>
            <a:ext cx="4675031" cy="5563673"/>
          </a:xfrm>
          <a:prstGeom prst="rect">
            <a:avLst/>
          </a:prstGeom>
        </p:spPr>
      </p:pic>
    </p:spTree>
    <p:extLst>
      <p:ext uri="{BB962C8B-B14F-4D97-AF65-F5344CB8AC3E}">
        <p14:creationId xmlns:p14="http://schemas.microsoft.com/office/powerpoint/2010/main" val="184638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345" y="0"/>
            <a:ext cx="10485120" cy="1569660"/>
          </a:xfrm>
          <a:prstGeom prst="rect">
            <a:avLst/>
          </a:prstGeom>
          <a:noFill/>
        </p:spPr>
        <p:txBody>
          <a:bodyPr wrap="square" rtlCol="0">
            <a:spAutoFit/>
          </a:bodyPr>
          <a:lstStyle/>
          <a:p>
            <a:r>
              <a:rPr lang="en-US" sz="4800" dirty="0" smtClean="0"/>
              <a:t>Gradual Release of Responsibility: Modeling for Independence</a:t>
            </a:r>
          </a:p>
        </p:txBody>
      </p:sp>
      <p:sp>
        <p:nvSpPr>
          <p:cNvPr id="5" name="TextBox 4"/>
          <p:cNvSpPr txBox="1"/>
          <p:nvPr/>
        </p:nvSpPr>
        <p:spPr>
          <a:xfrm>
            <a:off x="119345" y="1569660"/>
            <a:ext cx="10485120" cy="1261884"/>
          </a:xfrm>
          <a:prstGeom prst="rect">
            <a:avLst/>
          </a:prstGeom>
          <a:noFill/>
        </p:spPr>
        <p:txBody>
          <a:bodyPr wrap="square" rtlCol="0">
            <a:spAutoFit/>
          </a:bodyPr>
          <a:lstStyle/>
          <a:p>
            <a:r>
              <a:rPr lang="en-US" sz="4400" dirty="0" smtClean="0"/>
              <a:t>Reciprocal Teaching- </a:t>
            </a:r>
            <a:r>
              <a:rPr lang="en-US" sz="3200" dirty="0" smtClean="0"/>
              <a:t>read in groups, with each person taking on one of these roles.</a:t>
            </a:r>
          </a:p>
        </p:txBody>
      </p:sp>
      <p:sp>
        <p:nvSpPr>
          <p:cNvPr id="6" name="Rectangle 5"/>
          <p:cNvSpPr/>
          <p:nvPr/>
        </p:nvSpPr>
        <p:spPr>
          <a:xfrm>
            <a:off x="5724007" y="2304414"/>
            <a:ext cx="6096000" cy="646331"/>
          </a:xfrm>
          <a:prstGeom prst="rect">
            <a:avLst/>
          </a:prstGeom>
        </p:spPr>
        <p:txBody>
          <a:bodyPr>
            <a:spAutoFit/>
          </a:bodyPr>
          <a:lstStyle/>
          <a:p>
            <a:r>
              <a:rPr lang="en-US" dirty="0"/>
              <a:t>http://raisingthebar.wested.org/resource/reciprocal-teaching-high-school</a:t>
            </a:r>
          </a:p>
        </p:txBody>
      </p:sp>
      <p:pic>
        <p:nvPicPr>
          <p:cNvPr id="7" name="Picture 2" descr="Image result for reciprocal teac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58" y="3069947"/>
            <a:ext cx="10564514" cy="511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28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9834" y="238403"/>
            <a:ext cx="10485120" cy="1569660"/>
          </a:xfrm>
          <a:prstGeom prst="rect">
            <a:avLst/>
          </a:prstGeom>
          <a:noFill/>
        </p:spPr>
        <p:txBody>
          <a:bodyPr wrap="square" rtlCol="0">
            <a:spAutoFit/>
          </a:bodyPr>
          <a:lstStyle/>
          <a:p>
            <a:r>
              <a:rPr lang="en-US" sz="4800" dirty="0" smtClean="0"/>
              <a:t>Interactive Modeling: learning from examples, practice and  reflection</a:t>
            </a:r>
          </a:p>
        </p:txBody>
      </p:sp>
    </p:spTree>
    <p:extLst>
      <p:ext uri="{BB962C8B-B14F-4D97-AF65-F5344CB8AC3E}">
        <p14:creationId xmlns:p14="http://schemas.microsoft.com/office/powerpoint/2010/main" val="737572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61147"/>
            <a:ext cx="11907521" cy="1200329"/>
          </a:xfrm>
          <a:prstGeom prst="rect">
            <a:avLst/>
          </a:prstGeom>
          <a:noFill/>
        </p:spPr>
        <p:txBody>
          <a:bodyPr wrap="square" rtlCol="0">
            <a:spAutoFit/>
          </a:bodyPr>
          <a:lstStyle/>
          <a:p>
            <a:r>
              <a:rPr lang="en-US" sz="3600" b="1" dirty="0" smtClean="0"/>
              <a:t>Dispositional Apprenticeship: </a:t>
            </a:r>
            <a:r>
              <a:rPr lang="en-US" sz="3600" dirty="0" smtClean="0"/>
              <a:t>being a role model of thinking and learning </a:t>
            </a:r>
            <a:endParaRPr lang="en-US" sz="3600" dirty="0"/>
          </a:p>
        </p:txBody>
      </p:sp>
      <p:sp>
        <p:nvSpPr>
          <p:cNvPr id="10" name="TextBox 9"/>
          <p:cNvSpPr txBox="1"/>
          <p:nvPr/>
        </p:nvSpPr>
        <p:spPr>
          <a:xfrm>
            <a:off x="0" y="2881983"/>
            <a:ext cx="11623041" cy="646331"/>
          </a:xfrm>
          <a:prstGeom prst="rect">
            <a:avLst/>
          </a:prstGeom>
          <a:noFill/>
        </p:spPr>
        <p:txBody>
          <a:bodyPr wrap="square" rtlCol="0">
            <a:spAutoFit/>
          </a:bodyPr>
          <a:lstStyle/>
          <a:p>
            <a:r>
              <a:rPr lang="en-US" sz="3600" b="1" dirty="0" smtClean="0"/>
              <a:t>Cognitive Apprenticeship: </a:t>
            </a:r>
            <a:r>
              <a:rPr lang="en-US" sz="3600" dirty="0" smtClean="0"/>
              <a:t>making our thinking visible </a:t>
            </a:r>
            <a:endParaRPr lang="en-US" sz="3600" dirty="0"/>
          </a:p>
        </p:txBody>
      </p:sp>
      <p:sp>
        <p:nvSpPr>
          <p:cNvPr id="11" name="TextBox 10"/>
          <p:cNvSpPr txBox="1"/>
          <p:nvPr/>
        </p:nvSpPr>
        <p:spPr>
          <a:xfrm>
            <a:off x="0" y="3661409"/>
            <a:ext cx="12192000" cy="646331"/>
          </a:xfrm>
          <a:prstGeom prst="rect">
            <a:avLst/>
          </a:prstGeom>
          <a:noFill/>
        </p:spPr>
        <p:txBody>
          <a:bodyPr wrap="square" rtlCol="0">
            <a:spAutoFit/>
          </a:bodyPr>
          <a:lstStyle/>
          <a:p>
            <a:r>
              <a:rPr lang="en-US" sz="3600" b="1" dirty="0" smtClean="0"/>
              <a:t>Gradual Release of Responsibility: </a:t>
            </a:r>
            <a:r>
              <a:rPr lang="en-US" sz="3600" dirty="0" smtClean="0"/>
              <a:t>modeling for independence</a:t>
            </a:r>
            <a:endParaRPr lang="en-US" sz="3600" dirty="0"/>
          </a:p>
        </p:txBody>
      </p:sp>
      <p:sp>
        <p:nvSpPr>
          <p:cNvPr id="17" name="TextBox 16"/>
          <p:cNvSpPr txBox="1"/>
          <p:nvPr/>
        </p:nvSpPr>
        <p:spPr>
          <a:xfrm>
            <a:off x="0" y="4607508"/>
            <a:ext cx="12192000" cy="1200329"/>
          </a:xfrm>
          <a:prstGeom prst="rect">
            <a:avLst/>
          </a:prstGeom>
          <a:noFill/>
        </p:spPr>
        <p:txBody>
          <a:bodyPr wrap="square" rtlCol="0">
            <a:spAutoFit/>
          </a:bodyPr>
          <a:lstStyle/>
          <a:p>
            <a:r>
              <a:rPr lang="en-US" sz="3600" b="1" dirty="0" smtClean="0"/>
              <a:t>Interactive Modeling: </a:t>
            </a:r>
            <a:r>
              <a:rPr lang="en-US" sz="3600" dirty="0" smtClean="0"/>
              <a:t>learning from  examples, practice and reflection</a:t>
            </a:r>
            <a:endParaRPr lang="en-US" sz="3600" dirty="0"/>
          </a:p>
        </p:txBody>
      </p:sp>
      <p:sp>
        <p:nvSpPr>
          <p:cNvPr id="18" name="TextBox 17"/>
          <p:cNvSpPr txBox="1"/>
          <p:nvPr/>
        </p:nvSpPr>
        <p:spPr>
          <a:xfrm>
            <a:off x="-1" y="124609"/>
            <a:ext cx="11907521" cy="646331"/>
          </a:xfrm>
          <a:prstGeom prst="rect">
            <a:avLst/>
          </a:prstGeom>
          <a:noFill/>
        </p:spPr>
        <p:txBody>
          <a:bodyPr wrap="square" rtlCol="0">
            <a:spAutoFit/>
          </a:bodyPr>
          <a:lstStyle/>
          <a:p>
            <a:r>
              <a:rPr lang="en-US" sz="3600" b="1" dirty="0" smtClean="0"/>
              <a:t>Progression from looser structure to increasingly focused</a:t>
            </a:r>
            <a:endParaRPr lang="en-US" sz="3600" dirty="0"/>
          </a:p>
        </p:txBody>
      </p:sp>
    </p:spTree>
    <p:extLst>
      <p:ext uri="{BB962C8B-B14F-4D97-AF65-F5344CB8AC3E}">
        <p14:creationId xmlns:p14="http://schemas.microsoft.com/office/powerpoint/2010/main" val="196551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3279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2552</TotalTime>
  <Words>428</Words>
  <Application>Microsoft Office PowerPoint</Application>
  <PresentationFormat>Widescreen</PresentationFormat>
  <Paragraphs>38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Chapman</dc:creator>
  <cp:lastModifiedBy>Michael Chapman</cp:lastModifiedBy>
  <cp:revision>57</cp:revision>
  <dcterms:created xsi:type="dcterms:W3CDTF">2016-10-03T16:00:26Z</dcterms:created>
  <dcterms:modified xsi:type="dcterms:W3CDTF">2016-11-17T17:29:55Z</dcterms:modified>
</cp:coreProperties>
</file>