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1" autoAdjust="0"/>
    <p:restoredTop sz="94660"/>
  </p:normalViewPr>
  <p:slideViewPr>
    <p:cSldViewPr snapToGrid="0">
      <p:cViewPr varScale="1">
        <p:scale>
          <a:sx n="58" d="100"/>
          <a:sy n="58" d="100"/>
        </p:scale>
        <p:origin x="372"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D2F92D3-C521-4BC0-8A87-1A3F96B1FBB5}" type="datetimeFigureOut">
              <a:rPr lang="en-US" smtClean="0"/>
              <a:t>11/16/2016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1031649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2F92D3-C521-4BC0-8A87-1A3F96B1FBB5}" type="datetimeFigureOut">
              <a:rPr lang="en-US" smtClean="0"/>
              <a:t>11/16/2016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1017469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2F92D3-C521-4BC0-8A87-1A3F96B1FBB5}" type="datetimeFigureOut">
              <a:rPr lang="en-US" smtClean="0"/>
              <a:t>11/16/2016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874628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D2F92D3-C521-4BC0-8A87-1A3F96B1FBB5}" type="datetimeFigureOut">
              <a:rPr lang="en-US" smtClean="0"/>
              <a:t>11/16/2016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585956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D2F92D3-C521-4BC0-8A87-1A3F96B1FBB5}" type="datetimeFigureOut">
              <a:rPr lang="en-US" smtClean="0"/>
              <a:t>11/16/2016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1339194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D2F92D3-C521-4BC0-8A87-1A3F96B1FBB5}" type="datetimeFigureOut">
              <a:rPr lang="en-US" smtClean="0"/>
              <a:t>11/16/2016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2105287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2F92D3-C521-4BC0-8A87-1A3F96B1FBB5}" type="datetimeFigureOut">
              <a:rPr lang="en-US" smtClean="0"/>
              <a:t>11/16/2016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2288425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2F92D3-C521-4BC0-8A87-1A3F96B1FBB5}" type="datetimeFigureOut">
              <a:rPr lang="en-US" smtClean="0"/>
              <a:t>11/16/2016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4201955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2F92D3-C521-4BC0-8A87-1A3F96B1FBB5}" type="datetimeFigureOut">
              <a:rPr lang="en-US" smtClean="0"/>
              <a:t>11/16/2016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831311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2F92D3-C521-4BC0-8A87-1A3F96B1FBB5}" type="datetimeFigureOut">
              <a:rPr lang="en-US" smtClean="0"/>
              <a:t>11/16/2016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3949048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2F92D3-C521-4BC0-8A87-1A3F96B1FBB5}" type="datetimeFigureOut">
              <a:rPr lang="en-US" smtClean="0"/>
              <a:t>11/16/2016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152925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2F92D3-C521-4BC0-8A87-1A3F96B1FBB5}" type="datetimeFigureOut">
              <a:rPr lang="en-US" smtClean="0"/>
              <a:t>11/16/2016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74E0E3-3166-41B5-BBE1-3E9AE99D1BD9}" type="slidenum">
              <a:rPr lang="en-US" smtClean="0"/>
              <a:t>‹#›</a:t>
            </a:fld>
            <a:endParaRPr lang="en-US"/>
          </a:p>
        </p:txBody>
      </p:sp>
    </p:spTree>
    <p:extLst>
      <p:ext uri="{BB962C8B-B14F-4D97-AF65-F5344CB8AC3E}">
        <p14:creationId xmlns:p14="http://schemas.microsoft.com/office/powerpoint/2010/main" val="393016404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4480" y="520115"/>
            <a:ext cx="11907520" cy="1200329"/>
          </a:xfrm>
          <a:prstGeom prst="rect">
            <a:avLst/>
          </a:prstGeom>
          <a:noFill/>
        </p:spPr>
        <p:txBody>
          <a:bodyPr wrap="square" rtlCol="0">
            <a:spAutoFit/>
          </a:bodyPr>
          <a:lstStyle/>
          <a:p>
            <a:r>
              <a:rPr lang="en-US" sz="3600" b="1" dirty="0" smtClean="0"/>
              <a:t>What</a:t>
            </a:r>
            <a:r>
              <a:rPr lang="en-US" sz="3600" dirty="0" smtClean="0"/>
              <a:t>:  Contextualize the work we have done so far, and the work that is to come.</a:t>
            </a:r>
            <a:endParaRPr lang="en-US" sz="3600" dirty="0"/>
          </a:p>
        </p:txBody>
      </p:sp>
      <p:sp>
        <p:nvSpPr>
          <p:cNvPr id="5" name="TextBox 4"/>
          <p:cNvSpPr txBox="1"/>
          <p:nvPr/>
        </p:nvSpPr>
        <p:spPr>
          <a:xfrm>
            <a:off x="284480" y="1996546"/>
            <a:ext cx="11907520" cy="1754326"/>
          </a:xfrm>
          <a:prstGeom prst="rect">
            <a:avLst/>
          </a:prstGeom>
          <a:noFill/>
        </p:spPr>
        <p:txBody>
          <a:bodyPr wrap="square" rtlCol="0">
            <a:spAutoFit/>
          </a:bodyPr>
          <a:lstStyle/>
          <a:p>
            <a:r>
              <a:rPr lang="en-US" sz="3600" b="1" dirty="0" smtClean="0"/>
              <a:t>Why</a:t>
            </a:r>
            <a:r>
              <a:rPr lang="en-US" sz="3600" dirty="0" smtClean="0"/>
              <a:t>: </a:t>
            </a:r>
            <a:r>
              <a:rPr lang="en-US" sz="3600" dirty="0" smtClean="0"/>
              <a:t>There was a driving theme behind what we have done, and reasons for what I have covered, although I have not made them as clear as I would have liked. </a:t>
            </a:r>
            <a:endParaRPr lang="en-US" sz="3600" dirty="0"/>
          </a:p>
        </p:txBody>
      </p:sp>
      <p:sp>
        <p:nvSpPr>
          <p:cNvPr id="6" name="TextBox 5"/>
          <p:cNvSpPr txBox="1"/>
          <p:nvPr/>
        </p:nvSpPr>
        <p:spPr>
          <a:xfrm>
            <a:off x="284480" y="4026974"/>
            <a:ext cx="11907520" cy="1754326"/>
          </a:xfrm>
          <a:prstGeom prst="rect">
            <a:avLst/>
          </a:prstGeom>
          <a:noFill/>
        </p:spPr>
        <p:txBody>
          <a:bodyPr wrap="square" rtlCol="0">
            <a:spAutoFit/>
          </a:bodyPr>
          <a:lstStyle/>
          <a:p>
            <a:r>
              <a:rPr lang="en-US" sz="3600" b="1" dirty="0" smtClean="0"/>
              <a:t>How</a:t>
            </a:r>
            <a:r>
              <a:rPr lang="en-US" sz="3600" dirty="0" smtClean="0"/>
              <a:t>:  discuss google classrooms</a:t>
            </a:r>
          </a:p>
          <a:p>
            <a:r>
              <a:rPr lang="en-US" sz="3600" dirty="0"/>
              <a:t> </a:t>
            </a:r>
            <a:r>
              <a:rPr lang="en-US" sz="3600" dirty="0" smtClean="0"/>
              <a:t>            Command Term Check</a:t>
            </a:r>
          </a:p>
          <a:p>
            <a:r>
              <a:rPr lang="en-US" sz="3600" dirty="0"/>
              <a:t> </a:t>
            </a:r>
            <a:r>
              <a:rPr lang="en-US" sz="3600" dirty="0" smtClean="0"/>
              <a:t>            Contextualize the work</a:t>
            </a:r>
            <a:endParaRPr lang="en-US" sz="3600" dirty="0"/>
          </a:p>
        </p:txBody>
      </p:sp>
      <p:sp>
        <p:nvSpPr>
          <p:cNvPr id="7" name="TextBox 6"/>
          <p:cNvSpPr txBox="1"/>
          <p:nvPr/>
        </p:nvSpPr>
        <p:spPr>
          <a:xfrm>
            <a:off x="284480" y="5781300"/>
            <a:ext cx="11907520" cy="646331"/>
          </a:xfrm>
          <a:prstGeom prst="rect">
            <a:avLst/>
          </a:prstGeom>
          <a:noFill/>
        </p:spPr>
        <p:txBody>
          <a:bodyPr wrap="square" rtlCol="0">
            <a:spAutoFit/>
          </a:bodyPr>
          <a:lstStyle/>
          <a:p>
            <a:r>
              <a:rPr lang="en-US" sz="3600" b="1" dirty="0" smtClean="0"/>
              <a:t>Don’t forget pps.k12.pa.us/ibworld2</a:t>
            </a:r>
            <a:endParaRPr lang="en-US" sz="3600" dirty="0"/>
          </a:p>
        </p:txBody>
      </p:sp>
    </p:spTree>
    <p:extLst>
      <p:ext uri="{BB962C8B-B14F-4D97-AF65-F5344CB8AC3E}">
        <p14:creationId xmlns:p14="http://schemas.microsoft.com/office/powerpoint/2010/main" val="11711574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4480" y="125645"/>
            <a:ext cx="2905760" cy="646331"/>
          </a:xfrm>
          <a:prstGeom prst="rect">
            <a:avLst/>
          </a:prstGeom>
          <a:noFill/>
        </p:spPr>
        <p:txBody>
          <a:bodyPr wrap="square" rtlCol="0">
            <a:spAutoFit/>
          </a:bodyPr>
          <a:lstStyle/>
          <a:p>
            <a:r>
              <a:rPr lang="en-US" sz="3600" b="1" dirty="0" smtClean="0"/>
              <a:t>Expectations</a:t>
            </a:r>
            <a:endParaRPr lang="en-US" sz="3600" dirty="0"/>
          </a:p>
        </p:txBody>
      </p:sp>
      <p:sp>
        <p:nvSpPr>
          <p:cNvPr id="8" name="TextBox 7"/>
          <p:cNvSpPr txBox="1"/>
          <p:nvPr/>
        </p:nvSpPr>
        <p:spPr>
          <a:xfrm>
            <a:off x="284480" y="903466"/>
            <a:ext cx="2438400" cy="646331"/>
          </a:xfrm>
          <a:prstGeom prst="rect">
            <a:avLst/>
          </a:prstGeom>
          <a:noFill/>
        </p:spPr>
        <p:txBody>
          <a:bodyPr wrap="square" rtlCol="0">
            <a:spAutoFit/>
          </a:bodyPr>
          <a:lstStyle/>
          <a:p>
            <a:r>
              <a:rPr lang="en-US" sz="3600" b="1" dirty="0" smtClean="0"/>
              <a:t>Language</a:t>
            </a:r>
            <a:endParaRPr lang="en-US" sz="3600" dirty="0"/>
          </a:p>
        </p:txBody>
      </p:sp>
      <p:sp>
        <p:nvSpPr>
          <p:cNvPr id="9" name="TextBox 8"/>
          <p:cNvSpPr txBox="1"/>
          <p:nvPr/>
        </p:nvSpPr>
        <p:spPr>
          <a:xfrm>
            <a:off x="284480" y="1721169"/>
            <a:ext cx="1788160" cy="646331"/>
          </a:xfrm>
          <a:prstGeom prst="rect">
            <a:avLst/>
          </a:prstGeom>
          <a:noFill/>
        </p:spPr>
        <p:txBody>
          <a:bodyPr wrap="square" rtlCol="0">
            <a:spAutoFit/>
          </a:bodyPr>
          <a:lstStyle/>
          <a:p>
            <a:r>
              <a:rPr lang="en-US" sz="3600" b="1" dirty="0" smtClean="0"/>
              <a:t>Time</a:t>
            </a:r>
            <a:endParaRPr lang="en-US" sz="3600" dirty="0"/>
          </a:p>
        </p:txBody>
      </p:sp>
      <p:sp>
        <p:nvSpPr>
          <p:cNvPr id="10" name="TextBox 9"/>
          <p:cNvSpPr txBox="1"/>
          <p:nvPr/>
        </p:nvSpPr>
        <p:spPr>
          <a:xfrm>
            <a:off x="284480" y="2666191"/>
            <a:ext cx="2438400" cy="646331"/>
          </a:xfrm>
          <a:prstGeom prst="rect">
            <a:avLst/>
          </a:prstGeom>
          <a:noFill/>
        </p:spPr>
        <p:txBody>
          <a:bodyPr wrap="square" rtlCol="0">
            <a:spAutoFit/>
          </a:bodyPr>
          <a:lstStyle/>
          <a:p>
            <a:r>
              <a:rPr lang="en-US" sz="3600" b="1" dirty="0" smtClean="0"/>
              <a:t>Modeling</a:t>
            </a:r>
            <a:endParaRPr lang="en-US" sz="3600" dirty="0"/>
          </a:p>
        </p:txBody>
      </p:sp>
      <p:sp>
        <p:nvSpPr>
          <p:cNvPr id="11" name="TextBox 10"/>
          <p:cNvSpPr txBox="1"/>
          <p:nvPr/>
        </p:nvSpPr>
        <p:spPr>
          <a:xfrm>
            <a:off x="182880" y="3607389"/>
            <a:ext cx="2905760" cy="646331"/>
          </a:xfrm>
          <a:prstGeom prst="rect">
            <a:avLst/>
          </a:prstGeom>
          <a:noFill/>
        </p:spPr>
        <p:txBody>
          <a:bodyPr wrap="square" rtlCol="0">
            <a:spAutoFit/>
          </a:bodyPr>
          <a:lstStyle/>
          <a:p>
            <a:r>
              <a:rPr lang="en-US" sz="3600" b="1" dirty="0" smtClean="0"/>
              <a:t>Opportunities</a:t>
            </a:r>
            <a:endParaRPr lang="en-US" sz="3600" dirty="0"/>
          </a:p>
        </p:txBody>
      </p:sp>
      <p:sp>
        <p:nvSpPr>
          <p:cNvPr id="12" name="TextBox 11"/>
          <p:cNvSpPr txBox="1"/>
          <p:nvPr/>
        </p:nvSpPr>
        <p:spPr>
          <a:xfrm>
            <a:off x="284480" y="4482875"/>
            <a:ext cx="2438400" cy="646331"/>
          </a:xfrm>
          <a:prstGeom prst="rect">
            <a:avLst/>
          </a:prstGeom>
          <a:noFill/>
        </p:spPr>
        <p:txBody>
          <a:bodyPr wrap="square" rtlCol="0">
            <a:spAutoFit/>
          </a:bodyPr>
          <a:lstStyle/>
          <a:p>
            <a:r>
              <a:rPr lang="en-US" sz="3600" b="1" dirty="0" smtClean="0"/>
              <a:t>Routines</a:t>
            </a:r>
            <a:endParaRPr lang="en-US" sz="3600" dirty="0"/>
          </a:p>
        </p:txBody>
      </p:sp>
      <p:sp>
        <p:nvSpPr>
          <p:cNvPr id="13" name="TextBox 12"/>
          <p:cNvSpPr txBox="1"/>
          <p:nvPr/>
        </p:nvSpPr>
        <p:spPr>
          <a:xfrm>
            <a:off x="284480" y="5442220"/>
            <a:ext cx="2702560" cy="646331"/>
          </a:xfrm>
          <a:prstGeom prst="rect">
            <a:avLst/>
          </a:prstGeom>
          <a:noFill/>
        </p:spPr>
        <p:txBody>
          <a:bodyPr wrap="square" rtlCol="0">
            <a:spAutoFit/>
          </a:bodyPr>
          <a:lstStyle/>
          <a:p>
            <a:r>
              <a:rPr lang="en-US" sz="3600" b="1" dirty="0" smtClean="0"/>
              <a:t>Interactions</a:t>
            </a:r>
            <a:endParaRPr lang="en-US" sz="3600" dirty="0"/>
          </a:p>
        </p:txBody>
      </p:sp>
      <p:sp>
        <p:nvSpPr>
          <p:cNvPr id="14" name="TextBox 13"/>
          <p:cNvSpPr txBox="1"/>
          <p:nvPr/>
        </p:nvSpPr>
        <p:spPr>
          <a:xfrm>
            <a:off x="284480" y="6211669"/>
            <a:ext cx="3271520" cy="646331"/>
          </a:xfrm>
          <a:prstGeom prst="rect">
            <a:avLst/>
          </a:prstGeom>
          <a:noFill/>
        </p:spPr>
        <p:txBody>
          <a:bodyPr wrap="square" rtlCol="0">
            <a:spAutoFit/>
          </a:bodyPr>
          <a:lstStyle/>
          <a:p>
            <a:r>
              <a:rPr lang="en-US" sz="3600" b="1" dirty="0" smtClean="0"/>
              <a:t>Environment</a:t>
            </a:r>
            <a:endParaRPr lang="en-US" sz="3600" dirty="0"/>
          </a:p>
        </p:txBody>
      </p:sp>
      <p:sp>
        <p:nvSpPr>
          <p:cNvPr id="15" name="TextBox 14"/>
          <p:cNvSpPr txBox="1"/>
          <p:nvPr/>
        </p:nvSpPr>
        <p:spPr>
          <a:xfrm>
            <a:off x="2987040" y="68410"/>
            <a:ext cx="9204960" cy="954107"/>
          </a:xfrm>
          <a:prstGeom prst="rect">
            <a:avLst/>
          </a:prstGeom>
          <a:noFill/>
        </p:spPr>
        <p:txBody>
          <a:bodyPr wrap="square" rtlCol="0">
            <a:spAutoFit/>
          </a:bodyPr>
          <a:lstStyle/>
          <a:p>
            <a:r>
              <a:rPr lang="en-US" sz="2800" dirty="0" smtClean="0"/>
              <a:t>Changing the focus of classes to thinking </a:t>
            </a:r>
          </a:p>
          <a:p>
            <a:r>
              <a:rPr lang="en-US" sz="2800" dirty="0" smtClean="0"/>
              <a:t> Approaches to Learning </a:t>
            </a:r>
            <a:endParaRPr lang="en-US" sz="2800" dirty="0"/>
          </a:p>
        </p:txBody>
      </p:sp>
      <p:sp>
        <p:nvSpPr>
          <p:cNvPr id="16" name="TextBox 15"/>
          <p:cNvSpPr txBox="1"/>
          <p:nvPr/>
        </p:nvSpPr>
        <p:spPr>
          <a:xfrm>
            <a:off x="2987040" y="4261435"/>
            <a:ext cx="9204960" cy="954107"/>
          </a:xfrm>
          <a:prstGeom prst="rect">
            <a:avLst/>
          </a:prstGeom>
          <a:noFill/>
        </p:spPr>
        <p:txBody>
          <a:bodyPr wrap="square" rtlCol="0">
            <a:spAutoFit/>
          </a:bodyPr>
          <a:lstStyle/>
          <a:p>
            <a:r>
              <a:rPr lang="en-US" sz="2800" dirty="0" smtClean="0"/>
              <a:t>Making thinking visible</a:t>
            </a:r>
          </a:p>
          <a:p>
            <a:r>
              <a:rPr lang="en-US" sz="2800" dirty="0" smtClean="0"/>
              <a:t>Thinking routines/ Keystone strategies</a:t>
            </a:r>
            <a:endParaRPr lang="en-US" sz="2800" dirty="0"/>
          </a:p>
        </p:txBody>
      </p:sp>
    </p:spTree>
    <p:extLst>
      <p:ext uri="{BB962C8B-B14F-4D97-AF65-F5344CB8AC3E}">
        <p14:creationId xmlns:p14="http://schemas.microsoft.com/office/powerpoint/2010/main" val="1144797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9575" y="-228600"/>
            <a:ext cx="13011150" cy="7315200"/>
          </a:xfrm>
          <a:prstGeom prst="rect">
            <a:avLst/>
          </a:prstGeom>
        </p:spPr>
      </p:pic>
    </p:spTree>
    <p:extLst>
      <p:ext uri="{BB962C8B-B14F-4D97-AF65-F5344CB8AC3E}">
        <p14:creationId xmlns:p14="http://schemas.microsoft.com/office/powerpoint/2010/main" val="16304368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9575" y="-228600"/>
            <a:ext cx="13011150" cy="7315200"/>
          </a:xfrm>
          <a:prstGeom prst="rect">
            <a:avLst/>
          </a:prstGeom>
        </p:spPr>
      </p:pic>
    </p:spTree>
    <p:extLst>
      <p:ext uri="{BB962C8B-B14F-4D97-AF65-F5344CB8AC3E}">
        <p14:creationId xmlns:p14="http://schemas.microsoft.com/office/powerpoint/2010/main" val="42745433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9575" y="-228600"/>
            <a:ext cx="13011150" cy="7315200"/>
          </a:xfrm>
          <a:prstGeom prst="rect">
            <a:avLst/>
          </a:prstGeom>
        </p:spPr>
      </p:pic>
    </p:spTree>
    <p:extLst>
      <p:ext uri="{BB962C8B-B14F-4D97-AF65-F5344CB8AC3E}">
        <p14:creationId xmlns:p14="http://schemas.microsoft.com/office/powerpoint/2010/main" val="9572068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9575" y="-228600"/>
            <a:ext cx="13011150" cy="7315200"/>
          </a:xfrm>
          <a:prstGeom prst="rect">
            <a:avLst/>
          </a:prstGeom>
        </p:spPr>
      </p:pic>
    </p:spTree>
    <p:extLst>
      <p:ext uri="{BB962C8B-B14F-4D97-AF65-F5344CB8AC3E}">
        <p14:creationId xmlns:p14="http://schemas.microsoft.com/office/powerpoint/2010/main" val="40610041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9575" y="-228600"/>
            <a:ext cx="13011150" cy="7315200"/>
          </a:xfrm>
          <a:prstGeom prst="rect">
            <a:avLst/>
          </a:prstGeom>
        </p:spPr>
      </p:pic>
    </p:spTree>
    <p:extLst>
      <p:ext uri="{BB962C8B-B14F-4D97-AF65-F5344CB8AC3E}">
        <p14:creationId xmlns:p14="http://schemas.microsoft.com/office/powerpoint/2010/main" val="38230186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5440" y="264160"/>
            <a:ext cx="10485120" cy="6032421"/>
          </a:xfrm>
          <a:prstGeom prst="rect">
            <a:avLst/>
          </a:prstGeom>
          <a:noFill/>
        </p:spPr>
        <p:txBody>
          <a:bodyPr wrap="square" rtlCol="0">
            <a:spAutoFit/>
          </a:bodyPr>
          <a:lstStyle/>
          <a:p>
            <a:r>
              <a:rPr lang="en-US" sz="4800" dirty="0" smtClean="0"/>
              <a:t>Keystone Results</a:t>
            </a:r>
          </a:p>
          <a:p>
            <a:endParaRPr lang="en-US" sz="2400" dirty="0"/>
          </a:p>
          <a:p>
            <a:r>
              <a:rPr lang="en-US" sz="2800" dirty="0" smtClean="0"/>
              <a:t>2016 % Proficient and Advanced Algebra</a:t>
            </a:r>
          </a:p>
          <a:p>
            <a:endParaRPr lang="en-US" sz="900" dirty="0"/>
          </a:p>
          <a:p>
            <a:r>
              <a:rPr lang="en-US" sz="2800" dirty="0" smtClean="0"/>
              <a:t>White:  96.6%</a:t>
            </a:r>
          </a:p>
          <a:p>
            <a:r>
              <a:rPr lang="en-US" sz="2800" dirty="0" smtClean="0"/>
              <a:t>African American:  70%</a:t>
            </a:r>
            <a:endParaRPr lang="en-US" sz="1600" dirty="0"/>
          </a:p>
          <a:p>
            <a:endParaRPr lang="en-US" sz="1600" dirty="0" smtClean="0"/>
          </a:p>
          <a:p>
            <a:r>
              <a:rPr lang="en-US" sz="2800" dirty="0" smtClean="0"/>
              <a:t>2016 % Proficient and Advanced Literature</a:t>
            </a:r>
          </a:p>
          <a:p>
            <a:endParaRPr lang="en-US" sz="800" dirty="0"/>
          </a:p>
          <a:p>
            <a:r>
              <a:rPr lang="en-US" sz="2800" dirty="0" smtClean="0"/>
              <a:t>White 96.3%</a:t>
            </a:r>
          </a:p>
          <a:p>
            <a:r>
              <a:rPr lang="en-US" sz="2800" dirty="0" smtClean="0"/>
              <a:t>African American: 84%</a:t>
            </a:r>
          </a:p>
          <a:p>
            <a:endParaRPr lang="en-US" sz="2400" dirty="0"/>
          </a:p>
          <a:p>
            <a:r>
              <a:rPr lang="en-US" sz="2800" dirty="0" smtClean="0"/>
              <a:t>2016 % Proficient and Advanced Biology</a:t>
            </a:r>
          </a:p>
          <a:p>
            <a:endParaRPr lang="en-US" sz="500" dirty="0"/>
          </a:p>
          <a:p>
            <a:r>
              <a:rPr lang="en-US" sz="2800" dirty="0" smtClean="0"/>
              <a:t>White 88.9%</a:t>
            </a:r>
          </a:p>
          <a:p>
            <a:r>
              <a:rPr lang="en-US" sz="2800" dirty="0" smtClean="0"/>
              <a:t>African American 39.5%</a:t>
            </a:r>
            <a:endParaRPr lang="en-US" sz="2800" dirty="0"/>
          </a:p>
        </p:txBody>
      </p:sp>
    </p:spTree>
    <p:extLst>
      <p:ext uri="{BB962C8B-B14F-4D97-AF65-F5344CB8AC3E}">
        <p14:creationId xmlns:p14="http://schemas.microsoft.com/office/powerpoint/2010/main" val="35879942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4154984"/>
          </a:xfrm>
          <a:prstGeom prst="rect">
            <a:avLst/>
          </a:prstGeom>
          <a:noFill/>
        </p:spPr>
        <p:txBody>
          <a:bodyPr wrap="square" rtlCol="0">
            <a:spAutoFit/>
          </a:bodyPr>
          <a:lstStyle/>
          <a:p>
            <a:pPr algn="ctr"/>
            <a:r>
              <a:rPr lang="en-US" sz="4400" dirty="0" smtClean="0"/>
              <a:t>My colleague was invited to an Easter dinner with friends.  Sitting down to an exquisitely laid table, the guests all expressed their approval as the hostess placed an amazingly glazed ham in the center of the table.  The hostess remarked how she had baked it using her grandmother’s recipe faithfully.</a:t>
            </a:r>
            <a:endParaRPr lang="en-US" sz="4400" dirty="0"/>
          </a:p>
        </p:txBody>
      </p:sp>
      <p:pic>
        <p:nvPicPr>
          <p:cNvPr id="1026" name="Picture 2" descr="Image result for easter dinner h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3484" y="4154984"/>
            <a:ext cx="5561229" cy="2703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13279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800767"/>
          </a:xfrm>
          <a:prstGeom prst="rect">
            <a:avLst/>
          </a:prstGeom>
          <a:noFill/>
        </p:spPr>
        <p:txBody>
          <a:bodyPr wrap="square" rtlCol="0">
            <a:spAutoFit/>
          </a:bodyPr>
          <a:lstStyle/>
          <a:p>
            <a:pPr algn="ctr"/>
            <a:r>
              <a:rPr lang="en-US" sz="4400" dirty="0" smtClean="0"/>
              <a:t>The hostess went into vivid detail about the process: cutting off the ends of the ham, carefully scoring it and studding it with cloves, roasting it slowly, and of course the basting of it every fifteen minutes.</a:t>
            </a:r>
            <a:endParaRPr lang="en-US" sz="4400" dirty="0"/>
          </a:p>
        </p:txBody>
      </p:sp>
      <p:pic>
        <p:nvPicPr>
          <p:cNvPr id="2052" name="Picture 4" descr="Image result for basting ha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69041" y="2800767"/>
            <a:ext cx="5253918" cy="3646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5334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5509200"/>
          </a:xfrm>
          <a:prstGeom prst="rect">
            <a:avLst/>
          </a:prstGeom>
          <a:noFill/>
        </p:spPr>
        <p:txBody>
          <a:bodyPr wrap="square" rtlCol="0">
            <a:spAutoFit/>
          </a:bodyPr>
          <a:lstStyle/>
          <a:p>
            <a:pPr algn="ctr"/>
            <a:r>
              <a:rPr lang="en-US" sz="4400" dirty="0" smtClean="0"/>
              <a:t>My colleague then asked, “So why did you cut off the ends of the ham?”  </a:t>
            </a:r>
          </a:p>
          <a:p>
            <a:pPr algn="ctr"/>
            <a:r>
              <a:rPr lang="en-US" sz="4400" dirty="0" smtClean="0"/>
              <a:t>The hostess slowly replied, “I’m not quite sure.  I got the recipe from my mother.”  </a:t>
            </a:r>
          </a:p>
          <a:p>
            <a:pPr algn="ctr"/>
            <a:r>
              <a:rPr lang="en-US" sz="4400" dirty="0" smtClean="0"/>
              <a:t>Her mother chimed in, “I’m not sure either.  I just remember watching my mother fix this every Easter.  I wrote down everything exactly as she did it, since she didn’t work from a recipe</a:t>
            </a:r>
            <a:endParaRPr lang="en-US" sz="4400" dirty="0"/>
          </a:p>
        </p:txBody>
      </p:sp>
    </p:spTree>
    <p:extLst>
      <p:ext uri="{BB962C8B-B14F-4D97-AF65-F5344CB8AC3E}">
        <p14:creationId xmlns:p14="http://schemas.microsoft.com/office/powerpoint/2010/main" val="11446463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2123658"/>
          </a:xfrm>
          <a:prstGeom prst="rect">
            <a:avLst/>
          </a:prstGeom>
          <a:noFill/>
        </p:spPr>
        <p:txBody>
          <a:bodyPr wrap="square" rtlCol="0">
            <a:spAutoFit/>
          </a:bodyPr>
          <a:lstStyle/>
          <a:p>
            <a:pPr algn="ctr"/>
            <a:r>
              <a:rPr lang="en-US" sz="4400" dirty="0" smtClean="0"/>
              <a:t>After dinner was over, a call to grandmother resolved the group’s quandary.</a:t>
            </a:r>
          </a:p>
          <a:p>
            <a:pPr algn="ctr"/>
            <a:endParaRPr lang="en-US" sz="4400" dirty="0"/>
          </a:p>
        </p:txBody>
      </p:sp>
      <p:sp>
        <p:nvSpPr>
          <p:cNvPr id="3" name="Rectangle 2"/>
          <p:cNvSpPr/>
          <p:nvPr/>
        </p:nvSpPr>
        <p:spPr>
          <a:xfrm>
            <a:off x="3048000" y="2123658"/>
            <a:ext cx="6096000" cy="3477875"/>
          </a:xfrm>
          <a:prstGeom prst="rect">
            <a:avLst/>
          </a:prstGeom>
        </p:spPr>
        <p:txBody>
          <a:bodyPr>
            <a:spAutoFit/>
          </a:bodyPr>
          <a:lstStyle/>
          <a:p>
            <a:pPr algn="ctr"/>
            <a:r>
              <a:rPr lang="en-US" sz="4400" dirty="0"/>
              <a:t>“Oh, I always cut off the ends of the ham because the pan I had at the time was never big enough for the whole ham.”</a:t>
            </a:r>
            <a:endParaRPr lang="en-US" sz="4400" dirty="0"/>
          </a:p>
        </p:txBody>
      </p:sp>
      <p:pic>
        <p:nvPicPr>
          <p:cNvPr id="3074" name="Picture 2" descr="Image result for ham clip 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706949"/>
            <a:ext cx="3199019" cy="231129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cleaver clip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0400" y="2801771"/>
            <a:ext cx="2377440" cy="2216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08020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63890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2251</TotalTime>
  <Words>356</Words>
  <Application>Microsoft Office PowerPoint</Application>
  <PresentationFormat>Widescreen</PresentationFormat>
  <Paragraphs>41</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Pittsburgh Public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Chapman</dc:creator>
  <cp:lastModifiedBy>Michael Chapman</cp:lastModifiedBy>
  <cp:revision>44</cp:revision>
  <dcterms:created xsi:type="dcterms:W3CDTF">2016-10-03T16:00:26Z</dcterms:created>
  <dcterms:modified xsi:type="dcterms:W3CDTF">2016-11-16T17:35:04Z</dcterms:modified>
</cp:coreProperties>
</file>