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sldIdLst>
    <p:sldId id="256" r:id="rId2"/>
    <p:sldId id="263" r:id="rId3"/>
    <p:sldId id="267" r:id="rId4"/>
    <p:sldId id="268" r:id="rId5"/>
    <p:sldId id="264" r:id="rId6"/>
    <p:sldId id="265" r:id="rId7"/>
    <p:sldId id="266" r:id="rId8"/>
    <p:sldId id="269" r:id="rId9"/>
    <p:sldId id="270" r:id="rId10"/>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1" autoAdjust="0"/>
    <p:restoredTop sz="94660"/>
  </p:normalViewPr>
  <p:slideViewPr>
    <p:cSldViewPr snapToGrid="0">
      <p:cViewPr varScale="1">
        <p:scale>
          <a:sx n="47" d="100"/>
          <a:sy n="47" d="100"/>
        </p:scale>
        <p:origin x="774" y="3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316490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01746979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D2F92D3-C521-4BC0-8A87-1A3F96B1FBB5}" type="datetimeFigureOut">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7462880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AD2F92D3-C521-4BC0-8A87-1A3F96B1FBB5}" type="datetimeFigureOut">
              <a:rPr lang="en-US" smtClean="0"/>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58595635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AD2F92D3-C521-4BC0-8A87-1A3F96B1FBB5}" type="datetimeFigureOut">
              <a:rPr lang="en-US" smtClean="0"/>
              <a:t>10/24/2016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33919465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AD2F92D3-C521-4BC0-8A87-1A3F96B1FBB5}" type="datetimeFigureOut">
              <a:rPr lang="en-US" smtClean="0"/>
              <a:t>10/24/2016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10528735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D2F92D3-C521-4BC0-8A87-1A3F96B1FBB5}" type="datetimeFigureOut">
              <a:rPr lang="en-US" smtClean="0"/>
              <a:t>10/24/2016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22884255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420195529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D2F92D3-C521-4BC0-8A87-1A3F96B1FBB5}" type="datetimeFigureOut">
              <a:rPr lang="en-US" smtClean="0"/>
              <a:t>10/24/2016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83131179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394904870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AD2F92D3-C521-4BC0-8A87-1A3F96B1FBB5}" type="datetimeFigureOut">
              <a:rPr lang="en-US" smtClean="0"/>
              <a:t>10/24/2016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6674E0E3-3166-41B5-BBE1-3E9AE99D1BD9}" type="slidenum">
              <a:rPr lang="en-US" smtClean="0"/>
              <a:t>‹#›</a:t>
            </a:fld>
            <a:endParaRPr lang="en-US"/>
          </a:p>
        </p:txBody>
      </p:sp>
    </p:spTree>
    <p:extLst>
      <p:ext uri="{BB962C8B-B14F-4D97-AF65-F5344CB8AC3E}">
        <p14:creationId xmlns:p14="http://schemas.microsoft.com/office/powerpoint/2010/main" val="1529255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D2F92D3-C521-4BC0-8A87-1A3F96B1FBB5}" type="datetimeFigureOut">
              <a:rPr lang="en-US" smtClean="0"/>
              <a:t>10/24/2016</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674E0E3-3166-41B5-BBE1-3E9AE99D1BD9}" type="slidenum">
              <a:rPr lang="en-US" smtClean="0"/>
              <a:t>‹#›</a:t>
            </a:fld>
            <a:endParaRPr lang="en-US"/>
          </a:p>
        </p:txBody>
      </p:sp>
    </p:spTree>
    <p:extLst>
      <p:ext uri="{BB962C8B-B14F-4D97-AF65-F5344CB8AC3E}">
        <p14:creationId xmlns:p14="http://schemas.microsoft.com/office/powerpoint/2010/main" val="3930164047"/>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7.xml"/><Relationship Id="rId4" Type="http://schemas.openxmlformats.org/officeDocument/2006/relationships/image" Target="../media/image3.png"/></Relationships>
</file>

<file path=ppt/slides/_rels/slide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84480" y="0"/>
            <a:ext cx="11907520" cy="1754326"/>
          </a:xfrm>
          <a:prstGeom prst="rect">
            <a:avLst/>
          </a:prstGeom>
          <a:noFill/>
        </p:spPr>
        <p:txBody>
          <a:bodyPr wrap="square" rtlCol="0">
            <a:spAutoFit/>
          </a:bodyPr>
          <a:lstStyle/>
          <a:p>
            <a:r>
              <a:rPr lang="en-US" sz="3600" b="1" dirty="0" smtClean="0"/>
              <a:t>What</a:t>
            </a:r>
            <a:r>
              <a:rPr lang="en-US" sz="3600" dirty="0" smtClean="0"/>
              <a:t>: </a:t>
            </a:r>
            <a:r>
              <a:rPr lang="en-US" sz="3600" dirty="0" smtClean="0"/>
              <a:t>Explore Approaches to Learning in the DP and MYP contexts to see how they advance the development of a school culture dedicated to thinking and understanding.</a:t>
            </a:r>
            <a:endParaRPr lang="en-US" sz="3600" dirty="0"/>
          </a:p>
        </p:txBody>
      </p:sp>
      <p:sp>
        <p:nvSpPr>
          <p:cNvPr id="5" name="TextBox 4"/>
          <p:cNvSpPr txBox="1"/>
          <p:nvPr/>
        </p:nvSpPr>
        <p:spPr>
          <a:xfrm>
            <a:off x="284480" y="1940559"/>
            <a:ext cx="11907520" cy="2308324"/>
          </a:xfrm>
          <a:prstGeom prst="rect">
            <a:avLst/>
          </a:prstGeom>
          <a:noFill/>
        </p:spPr>
        <p:txBody>
          <a:bodyPr wrap="square" rtlCol="0">
            <a:spAutoFit/>
          </a:bodyPr>
          <a:lstStyle/>
          <a:p>
            <a:r>
              <a:rPr lang="en-US" sz="3600" b="1" dirty="0" smtClean="0"/>
              <a:t>Why</a:t>
            </a:r>
            <a:r>
              <a:rPr lang="en-US" sz="3600" dirty="0" smtClean="0"/>
              <a:t>:  Thinking routines are a great way to create a culture of understanding, unles</a:t>
            </a:r>
            <a:r>
              <a:rPr lang="en-US" sz="3600" dirty="0" smtClean="0"/>
              <a:t>s they are systemized, they run the risk of becoming simply cool activities.  IB Approaches to Learning help to provide context and structure to the routines.</a:t>
            </a:r>
            <a:endParaRPr lang="en-US" sz="3600" dirty="0"/>
          </a:p>
        </p:txBody>
      </p:sp>
      <p:sp>
        <p:nvSpPr>
          <p:cNvPr id="6" name="TextBox 5"/>
          <p:cNvSpPr txBox="1"/>
          <p:nvPr/>
        </p:nvSpPr>
        <p:spPr>
          <a:xfrm>
            <a:off x="284480" y="4435116"/>
            <a:ext cx="11907520" cy="2308324"/>
          </a:xfrm>
          <a:prstGeom prst="rect">
            <a:avLst/>
          </a:prstGeom>
          <a:noFill/>
        </p:spPr>
        <p:txBody>
          <a:bodyPr wrap="square" rtlCol="0">
            <a:spAutoFit/>
          </a:bodyPr>
          <a:lstStyle/>
          <a:p>
            <a:r>
              <a:rPr lang="en-US" sz="3600" b="1" dirty="0" smtClean="0"/>
              <a:t>How</a:t>
            </a:r>
            <a:r>
              <a:rPr lang="en-US" sz="3600" dirty="0" smtClean="0"/>
              <a:t>:  	</a:t>
            </a:r>
            <a:r>
              <a:rPr lang="en-US" sz="3600" dirty="0" smtClean="0"/>
              <a:t>Compare MYP and DP Approaches to Learning </a:t>
            </a:r>
          </a:p>
          <a:p>
            <a:r>
              <a:rPr lang="en-US" sz="3600" dirty="0"/>
              <a:t>	</a:t>
            </a:r>
            <a:r>
              <a:rPr lang="en-US" sz="3600" dirty="0" smtClean="0"/>
              <a:t>	Explore MYP and DP specific ATL materials on ibo.org</a:t>
            </a:r>
          </a:p>
          <a:p>
            <a:r>
              <a:rPr lang="en-US" sz="3600" dirty="0"/>
              <a:t>	</a:t>
            </a:r>
            <a:r>
              <a:rPr lang="en-US" sz="3600" dirty="0" smtClean="0"/>
              <a:t>	Take routine from last week’s lesson and relate it to</a:t>
            </a:r>
          </a:p>
          <a:p>
            <a:r>
              <a:rPr lang="en-US" sz="3600" dirty="0" smtClean="0"/>
              <a:t> 			one of the ATL groups</a:t>
            </a:r>
            <a:r>
              <a:rPr lang="en-US" sz="3200" dirty="0"/>
              <a:t>	</a:t>
            </a:r>
          </a:p>
        </p:txBody>
      </p:sp>
    </p:spTree>
    <p:extLst>
      <p:ext uri="{BB962C8B-B14F-4D97-AF65-F5344CB8AC3E}">
        <p14:creationId xmlns:p14="http://schemas.microsoft.com/office/powerpoint/2010/main" val="11711574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330200" y="2823845"/>
            <a:ext cx="11861800" cy="1325563"/>
          </a:xfrm>
        </p:spPr>
        <p:txBody>
          <a:bodyPr>
            <a:noAutofit/>
          </a:bodyPr>
          <a:lstStyle/>
          <a:p>
            <a:r>
              <a:rPr lang="en-US" sz="3600" dirty="0" smtClean="0"/>
              <a:t>Through ATL in IB </a:t>
            </a:r>
            <a:r>
              <a:rPr lang="en-US" sz="3600" dirty="0" err="1" smtClean="0"/>
              <a:t>programmes</a:t>
            </a:r>
            <a:r>
              <a:rPr lang="en-US" sz="3600" dirty="0" smtClean="0"/>
              <a:t>, students develop skills that have relevance across the curriculum that help them “learn how to learn”.  ATL skills can be learned and taught, improved with practice and developed incrementally.  They provide a solid foundation for learning independently and with others.  ATL skills help students prepare for, and demonstrate learning through, meaningful assessment.  They provide a common language that students and teachers can use to reflect on, and articulate on, the process of learning.</a:t>
            </a:r>
            <a:br>
              <a:rPr lang="en-US" sz="3600" dirty="0" smtClean="0"/>
            </a:br>
            <a:r>
              <a:rPr lang="en-US" sz="3600" dirty="0"/>
              <a:t/>
            </a:r>
            <a:br>
              <a:rPr lang="en-US" sz="3600" dirty="0"/>
            </a:br>
            <a:r>
              <a:rPr lang="en-US" sz="3600" dirty="0" smtClean="0"/>
              <a:t>						</a:t>
            </a:r>
            <a:r>
              <a:rPr lang="en-US" sz="2400" i="1" dirty="0" smtClean="0"/>
              <a:t>MYP: Principles into Practice </a:t>
            </a:r>
            <a:r>
              <a:rPr lang="en-US" sz="2400" dirty="0" smtClean="0"/>
              <a:t>pp.20</a:t>
            </a:r>
            <a:endParaRPr lang="en-US" sz="2400" dirty="0"/>
          </a:p>
        </p:txBody>
      </p:sp>
    </p:spTree>
    <p:extLst>
      <p:ext uri="{BB962C8B-B14F-4D97-AF65-F5344CB8AC3E}">
        <p14:creationId xmlns:p14="http://schemas.microsoft.com/office/powerpoint/2010/main" val="343675826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0" y="548640"/>
            <a:ext cx="12192000" cy="584775"/>
          </a:xfrm>
          <a:prstGeom prst="rect">
            <a:avLst/>
          </a:prstGeom>
          <a:noFill/>
        </p:spPr>
        <p:txBody>
          <a:bodyPr wrap="square" rtlCol="0">
            <a:spAutoFit/>
          </a:bodyPr>
          <a:lstStyle/>
          <a:p>
            <a:pPr algn="ctr"/>
            <a:r>
              <a:rPr lang="en-US" sz="3200" dirty="0" smtClean="0"/>
              <a:t>Approaches to Learning</a:t>
            </a:r>
            <a:endParaRPr lang="en-US" sz="3200" dirty="0"/>
          </a:p>
        </p:txBody>
      </p:sp>
      <p:graphicFrame>
        <p:nvGraphicFramePr>
          <p:cNvPr id="3" name="Table 2"/>
          <p:cNvGraphicFramePr>
            <a:graphicFrameLocks noGrp="1"/>
          </p:cNvGraphicFramePr>
          <p:nvPr>
            <p:extLst>
              <p:ext uri="{D42A27DB-BD31-4B8C-83A1-F6EECF244321}">
                <p14:modId xmlns:p14="http://schemas.microsoft.com/office/powerpoint/2010/main" val="791418297"/>
              </p:ext>
            </p:extLst>
          </p:nvPr>
        </p:nvGraphicFramePr>
        <p:xfrm>
          <a:off x="2316480" y="333586"/>
          <a:ext cx="8128000" cy="5913120"/>
        </p:xfrm>
        <a:graphic>
          <a:graphicData uri="http://schemas.openxmlformats.org/drawingml/2006/table">
            <a:tbl>
              <a:tblPr firstRow="1" bandRow="1">
                <a:tableStyleId>{5C22544A-7EE6-4342-B048-85BDC9FD1C3A}</a:tableStyleId>
              </a:tblPr>
              <a:tblGrid>
                <a:gridCol w="4064000"/>
                <a:gridCol w="4064000"/>
              </a:tblGrid>
              <a:tr h="370840">
                <a:tc>
                  <a:txBody>
                    <a:bodyPr/>
                    <a:lstStyle/>
                    <a:p>
                      <a:r>
                        <a:rPr lang="en-US" sz="3200" dirty="0" smtClean="0"/>
                        <a:t>General ATL</a:t>
                      </a:r>
                      <a:endParaRPr lang="en-US" sz="3200" dirty="0"/>
                    </a:p>
                  </a:txBody>
                  <a:tcPr/>
                </a:tc>
                <a:tc>
                  <a:txBody>
                    <a:bodyPr/>
                    <a:lstStyle/>
                    <a:p>
                      <a:r>
                        <a:rPr lang="en-US" sz="3200" dirty="0" smtClean="0"/>
                        <a:t>MYP ATL Skills</a:t>
                      </a:r>
                      <a:endParaRPr lang="en-US" sz="3200" dirty="0"/>
                    </a:p>
                  </a:txBody>
                  <a:tcPr/>
                </a:tc>
              </a:tr>
              <a:tr h="370840">
                <a:tc>
                  <a:txBody>
                    <a:bodyPr/>
                    <a:lstStyle/>
                    <a:p>
                      <a:r>
                        <a:rPr lang="en-US" sz="3200" dirty="0" smtClean="0"/>
                        <a:t>Communication</a:t>
                      </a:r>
                      <a:endParaRPr lang="en-US" sz="3200" dirty="0"/>
                    </a:p>
                  </a:txBody>
                  <a:tcPr/>
                </a:tc>
                <a:tc>
                  <a:txBody>
                    <a:bodyPr/>
                    <a:lstStyle/>
                    <a:p>
                      <a:r>
                        <a:rPr lang="en-US" sz="3200" dirty="0" smtClean="0"/>
                        <a:t>Communication</a:t>
                      </a:r>
                      <a:endParaRPr lang="en-US" sz="3200" dirty="0"/>
                    </a:p>
                  </a:txBody>
                  <a:tcPr/>
                </a:tc>
              </a:tr>
              <a:tr h="370840">
                <a:tc>
                  <a:txBody>
                    <a:bodyPr/>
                    <a:lstStyle/>
                    <a:p>
                      <a:r>
                        <a:rPr lang="en-US" sz="3200" dirty="0" smtClean="0"/>
                        <a:t>Social</a:t>
                      </a:r>
                      <a:endParaRPr lang="en-US" sz="3200" dirty="0"/>
                    </a:p>
                  </a:txBody>
                  <a:tcPr/>
                </a:tc>
                <a:tc>
                  <a:txBody>
                    <a:bodyPr/>
                    <a:lstStyle/>
                    <a:p>
                      <a:r>
                        <a:rPr lang="en-US" sz="3200" dirty="0" smtClean="0"/>
                        <a:t>Collaboration</a:t>
                      </a:r>
                      <a:endParaRPr lang="en-US" sz="3200" dirty="0"/>
                    </a:p>
                  </a:txBody>
                  <a:tcPr/>
                </a:tc>
              </a:tr>
              <a:tr h="370840">
                <a:tc>
                  <a:txBody>
                    <a:bodyPr/>
                    <a:lstStyle/>
                    <a:p>
                      <a:r>
                        <a:rPr lang="en-US" sz="3200" dirty="0" smtClean="0"/>
                        <a:t>Self-Management</a:t>
                      </a:r>
                      <a:endParaRPr lang="en-US" sz="3200" dirty="0"/>
                    </a:p>
                  </a:txBody>
                  <a:tcPr/>
                </a:tc>
                <a:tc>
                  <a:txBody>
                    <a:bodyPr/>
                    <a:lstStyle/>
                    <a:p>
                      <a:r>
                        <a:rPr lang="en-US" sz="3200" dirty="0" smtClean="0"/>
                        <a:t>Organization</a:t>
                      </a:r>
                    </a:p>
                    <a:p>
                      <a:r>
                        <a:rPr lang="en-US" sz="3200" dirty="0" smtClean="0"/>
                        <a:t>Affective</a:t>
                      </a:r>
                    </a:p>
                    <a:p>
                      <a:r>
                        <a:rPr lang="en-US" sz="3200" dirty="0" smtClean="0"/>
                        <a:t>Reflection</a:t>
                      </a:r>
                      <a:endParaRPr lang="en-US" sz="3200" dirty="0"/>
                    </a:p>
                  </a:txBody>
                  <a:tcPr/>
                </a:tc>
              </a:tr>
              <a:tr h="370840">
                <a:tc>
                  <a:txBody>
                    <a:bodyPr/>
                    <a:lstStyle/>
                    <a:p>
                      <a:r>
                        <a:rPr lang="en-US" sz="3200" dirty="0" smtClean="0"/>
                        <a:t>Research</a:t>
                      </a:r>
                      <a:endParaRPr lang="en-US" sz="3200" dirty="0"/>
                    </a:p>
                  </a:txBody>
                  <a:tcPr/>
                </a:tc>
                <a:tc>
                  <a:txBody>
                    <a:bodyPr/>
                    <a:lstStyle/>
                    <a:p>
                      <a:r>
                        <a:rPr lang="en-US" sz="3200" dirty="0" smtClean="0"/>
                        <a:t>Information Literacy</a:t>
                      </a:r>
                    </a:p>
                    <a:p>
                      <a:r>
                        <a:rPr lang="en-US" sz="3200" dirty="0" smtClean="0"/>
                        <a:t>Media Literacy</a:t>
                      </a:r>
                      <a:endParaRPr lang="en-US" sz="3200" dirty="0"/>
                    </a:p>
                  </a:txBody>
                  <a:tcPr/>
                </a:tc>
              </a:tr>
              <a:tr h="370840">
                <a:tc>
                  <a:txBody>
                    <a:bodyPr/>
                    <a:lstStyle/>
                    <a:p>
                      <a:r>
                        <a:rPr lang="en-US" sz="3200" dirty="0" smtClean="0"/>
                        <a:t>Thinking</a:t>
                      </a:r>
                      <a:endParaRPr lang="en-US" sz="3200" dirty="0"/>
                    </a:p>
                  </a:txBody>
                  <a:tcPr/>
                </a:tc>
                <a:tc>
                  <a:txBody>
                    <a:bodyPr/>
                    <a:lstStyle/>
                    <a:p>
                      <a:r>
                        <a:rPr lang="en-US" sz="3200" dirty="0" smtClean="0"/>
                        <a:t>Critical Thinking</a:t>
                      </a:r>
                    </a:p>
                    <a:p>
                      <a:r>
                        <a:rPr lang="en-US" sz="3200" dirty="0" smtClean="0"/>
                        <a:t>Creative Thinking</a:t>
                      </a:r>
                    </a:p>
                    <a:p>
                      <a:r>
                        <a:rPr lang="en-US" sz="3200" dirty="0" smtClean="0"/>
                        <a:t>Transfer</a:t>
                      </a:r>
                      <a:endParaRPr lang="en-US" sz="3200" dirty="0"/>
                    </a:p>
                  </a:txBody>
                  <a:tcPr/>
                </a:tc>
              </a:tr>
            </a:tbl>
          </a:graphicData>
        </a:graphic>
      </p:graphicFrame>
    </p:spTree>
    <p:extLst>
      <p:ext uri="{BB962C8B-B14F-4D97-AF65-F5344CB8AC3E}">
        <p14:creationId xmlns:p14="http://schemas.microsoft.com/office/powerpoint/2010/main" val="1235150047"/>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167640" y="0"/>
            <a:ext cx="11861800" cy="1325563"/>
          </a:xfrm>
        </p:spPr>
        <p:txBody>
          <a:bodyPr>
            <a:noAutofit/>
          </a:bodyPr>
          <a:lstStyle/>
          <a:p>
            <a:pPr algn="ctr"/>
            <a:r>
              <a:rPr lang="en-US" sz="3600" dirty="0" smtClean="0"/>
              <a:t>How does the thinking routine that you chose last week fit into the ATL skills chart? </a:t>
            </a:r>
            <a:endParaRPr lang="en-US" sz="2400" dirty="0"/>
          </a:p>
        </p:txBody>
      </p:sp>
      <p:graphicFrame>
        <p:nvGraphicFramePr>
          <p:cNvPr id="4" name="Table 3"/>
          <p:cNvGraphicFramePr>
            <a:graphicFrameLocks noGrp="1"/>
          </p:cNvGraphicFramePr>
          <p:nvPr>
            <p:extLst>
              <p:ext uri="{D42A27DB-BD31-4B8C-83A1-F6EECF244321}">
                <p14:modId xmlns:p14="http://schemas.microsoft.com/office/powerpoint/2010/main" val="1729187242"/>
              </p:ext>
            </p:extLst>
          </p:nvPr>
        </p:nvGraphicFramePr>
        <p:xfrm>
          <a:off x="2479040" y="1431926"/>
          <a:ext cx="8128000" cy="5303520"/>
        </p:xfrm>
        <a:graphic>
          <a:graphicData uri="http://schemas.openxmlformats.org/drawingml/2006/table">
            <a:tbl>
              <a:tblPr firstRow="1" bandRow="1">
                <a:tableStyleId>{5C22544A-7EE6-4342-B048-85BDC9FD1C3A}</a:tableStyleId>
              </a:tblPr>
              <a:tblGrid>
                <a:gridCol w="4064000"/>
                <a:gridCol w="4064000"/>
              </a:tblGrid>
              <a:tr h="370840">
                <a:tc>
                  <a:txBody>
                    <a:bodyPr/>
                    <a:lstStyle/>
                    <a:p>
                      <a:r>
                        <a:rPr lang="en-US" sz="3200" dirty="0" smtClean="0"/>
                        <a:t>General ATL</a:t>
                      </a:r>
                      <a:endParaRPr lang="en-US" sz="3200" dirty="0"/>
                    </a:p>
                  </a:txBody>
                  <a:tcPr/>
                </a:tc>
                <a:tc>
                  <a:txBody>
                    <a:bodyPr/>
                    <a:lstStyle/>
                    <a:p>
                      <a:r>
                        <a:rPr lang="en-US" sz="3200" dirty="0" smtClean="0"/>
                        <a:t>MYP ATL Skills</a:t>
                      </a:r>
                      <a:endParaRPr lang="en-US" sz="3200" dirty="0"/>
                    </a:p>
                  </a:txBody>
                  <a:tcPr/>
                </a:tc>
              </a:tr>
              <a:tr h="370840">
                <a:tc>
                  <a:txBody>
                    <a:bodyPr/>
                    <a:lstStyle/>
                    <a:p>
                      <a:r>
                        <a:rPr lang="en-US" sz="2800" dirty="0" smtClean="0"/>
                        <a:t>Communication</a:t>
                      </a:r>
                      <a:endParaRPr lang="en-US" sz="2800" dirty="0"/>
                    </a:p>
                  </a:txBody>
                  <a:tcPr/>
                </a:tc>
                <a:tc>
                  <a:txBody>
                    <a:bodyPr/>
                    <a:lstStyle/>
                    <a:p>
                      <a:r>
                        <a:rPr lang="en-US" sz="2800" dirty="0" smtClean="0"/>
                        <a:t>Communication</a:t>
                      </a:r>
                      <a:endParaRPr lang="en-US" sz="2800" dirty="0"/>
                    </a:p>
                  </a:txBody>
                  <a:tcPr/>
                </a:tc>
              </a:tr>
              <a:tr h="370840">
                <a:tc>
                  <a:txBody>
                    <a:bodyPr/>
                    <a:lstStyle/>
                    <a:p>
                      <a:r>
                        <a:rPr lang="en-US" sz="2800" dirty="0" smtClean="0"/>
                        <a:t>Social</a:t>
                      </a:r>
                      <a:endParaRPr lang="en-US" sz="2800" dirty="0"/>
                    </a:p>
                  </a:txBody>
                  <a:tcPr/>
                </a:tc>
                <a:tc>
                  <a:txBody>
                    <a:bodyPr/>
                    <a:lstStyle/>
                    <a:p>
                      <a:r>
                        <a:rPr lang="en-US" sz="2800" dirty="0" smtClean="0"/>
                        <a:t>Collaboration</a:t>
                      </a:r>
                      <a:endParaRPr lang="en-US" sz="2800" dirty="0"/>
                    </a:p>
                  </a:txBody>
                  <a:tcPr/>
                </a:tc>
              </a:tr>
              <a:tr h="370840">
                <a:tc>
                  <a:txBody>
                    <a:bodyPr/>
                    <a:lstStyle/>
                    <a:p>
                      <a:r>
                        <a:rPr lang="en-US" sz="2800" dirty="0" smtClean="0"/>
                        <a:t>Self-Management</a:t>
                      </a:r>
                      <a:endParaRPr lang="en-US" sz="2800" dirty="0"/>
                    </a:p>
                  </a:txBody>
                  <a:tcPr/>
                </a:tc>
                <a:tc>
                  <a:txBody>
                    <a:bodyPr/>
                    <a:lstStyle/>
                    <a:p>
                      <a:r>
                        <a:rPr lang="en-US" sz="2800" dirty="0" smtClean="0"/>
                        <a:t>Organization</a:t>
                      </a:r>
                    </a:p>
                    <a:p>
                      <a:r>
                        <a:rPr lang="en-US" sz="2800" dirty="0" smtClean="0"/>
                        <a:t>Affective</a:t>
                      </a:r>
                    </a:p>
                    <a:p>
                      <a:r>
                        <a:rPr lang="en-US" sz="2800" dirty="0" smtClean="0"/>
                        <a:t>Reflection</a:t>
                      </a:r>
                      <a:endParaRPr lang="en-US" sz="2800" dirty="0"/>
                    </a:p>
                  </a:txBody>
                  <a:tcPr/>
                </a:tc>
              </a:tr>
              <a:tr h="370840">
                <a:tc>
                  <a:txBody>
                    <a:bodyPr/>
                    <a:lstStyle/>
                    <a:p>
                      <a:r>
                        <a:rPr lang="en-US" sz="2800" dirty="0" smtClean="0"/>
                        <a:t>Research</a:t>
                      </a:r>
                      <a:endParaRPr lang="en-US" sz="2800" dirty="0"/>
                    </a:p>
                  </a:txBody>
                  <a:tcPr/>
                </a:tc>
                <a:tc>
                  <a:txBody>
                    <a:bodyPr/>
                    <a:lstStyle/>
                    <a:p>
                      <a:r>
                        <a:rPr lang="en-US" sz="2800" dirty="0" smtClean="0"/>
                        <a:t>Information Literacy</a:t>
                      </a:r>
                    </a:p>
                    <a:p>
                      <a:r>
                        <a:rPr lang="en-US" sz="2800" dirty="0" smtClean="0"/>
                        <a:t>Media Literacy</a:t>
                      </a:r>
                      <a:endParaRPr lang="en-US" sz="2800" dirty="0"/>
                    </a:p>
                  </a:txBody>
                  <a:tcPr/>
                </a:tc>
              </a:tr>
              <a:tr h="370840">
                <a:tc>
                  <a:txBody>
                    <a:bodyPr/>
                    <a:lstStyle/>
                    <a:p>
                      <a:r>
                        <a:rPr lang="en-US" sz="2800" dirty="0" smtClean="0"/>
                        <a:t>Thinking</a:t>
                      </a:r>
                      <a:endParaRPr lang="en-US" sz="2800" dirty="0"/>
                    </a:p>
                  </a:txBody>
                  <a:tcPr/>
                </a:tc>
                <a:tc>
                  <a:txBody>
                    <a:bodyPr/>
                    <a:lstStyle/>
                    <a:p>
                      <a:r>
                        <a:rPr lang="en-US" sz="2800" dirty="0" smtClean="0"/>
                        <a:t>Critical Thinking</a:t>
                      </a:r>
                    </a:p>
                    <a:p>
                      <a:r>
                        <a:rPr lang="en-US" sz="2800" dirty="0" smtClean="0"/>
                        <a:t>Creative Thinking</a:t>
                      </a:r>
                    </a:p>
                    <a:p>
                      <a:r>
                        <a:rPr lang="en-US" sz="2800" dirty="0" smtClean="0"/>
                        <a:t>Transfer</a:t>
                      </a:r>
                      <a:endParaRPr lang="en-US" sz="2800" dirty="0"/>
                    </a:p>
                  </a:txBody>
                  <a:tcPr/>
                </a:tc>
              </a:tr>
            </a:tbl>
          </a:graphicData>
        </a:graphic>
      </p:graphicFrame>
    </p:spTree>
    <p:extLst>
      <p:ext uri="{BB962C8B-B14F-4D97-AF65-F5344CB8AC3E}">
        <p14:creationId xmlns:p14="http://schemas.microsoft.com/office/powerpoint/2010/main" val="2179800970"/>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614363"/>
            <a:ext cx="12192000" cy="2387600"/>
          </a:xfrm>
        </p:spPr>
        <p:txBody>
          <a:bodyPr>
            <a:normAutofit fontScale="90000"/>
          </a:bodyPr>
          <a:lstStyle/>
          <a:p>
            <a:r>
              <a:rPr lang="en-US" dirty="0" smtClean="0"/>
              <a:t>Go to </a:t>
            </a:r>
            <a:br>
              <a:rPr lang="en-US" dirty="0" smtClean="0"/>
            </a:br>
            <a:r>
              <a:rPr lang="en-US" dirty="0" smtClean="0"/>
              <a:t>ibo.org</a:t>
            </a:r>
            <a:br>
              <a:rPr lang="en-US" dirty="0" smtClean="0"/>
            </a:br>
            <a:r>
              <a:rPr lang="en-US" dirty="0" smtClean="0"/>
              <a:t>and sign into the Online Student Center (OCC)</a:t>
            </a:r>
            <a:endParaRPr lang="en-US" dirty="0"/>
          </a:p>
        </p:txBody>
      </p:sp>
      <p:sp>
        <p:nvSpPr>
          <p:cNvPr id="3" name="Subtitle 2"/>
          <p:cNvSpPr>
            <a:spLocks noGrp="1"/>
          </p:cNvSpPr>
          <p:nvPr>
            <p:ph type="subTitle" idx="1"/>
          </p:nvPr>
        </p:nvSpPr>
        <p:spPr>
          <a:xfrm>
            <a:off x="1524000" y="3703638"/>
            <a:ext cx="9144000" cy="1655762"/>
          </a:xfrm>
        </p:spPr>
        <p:txBody>
          <a:bodyPr>
            <a:noAutofit/>
          </a:bodyPr>
          <a:lstStyle/>
          <a:p>
            <a:r>
              <a:rPr lang="en-US" sz="3600" dirty="0" smtClean="0"/>
              <a:t>If you don’t have your OCC log in, use mine.</a:t>
            </a:r>
          </a:p>
          <a:p>
            <a:r>
              <a:rPr lang="en-US" sz="3600" dirty="0" smtClean="0"/>
              <a:t>School Code: 5652</a:t>
            </a:r>
          </a:p>
          <a:p>
            <a:r>
              <a:rPr lang="en-US" sz="3600" dirty="0" smtClean="0"/>
              <a:t>Username: </a:t>
            </a:r>
            <a:r>
              <a:rPr lang="en-US" sz="3600" dirty="0" err="1" smtClean="0"/>
              <a:t>michaelc</a:t>
            </a:r>
            <a:endParaRPr lang="en-US" sz="3600" dirty="0" smtClean="0"/>
          </a:p>
          <a:p>
            <a:r>
              <a:rPr lang="en-US" sz="3600" dirty="0" smtClean="0"/>
              <a:t>Password:  86455</a:t>
            </a:r>
            <a:endParaRPr lang="en-US" sz="3600" dirty="0"/>
          </a:p>
        </p:txBody>
      </p:sp>
    </p:spTree>
    <p:extLst>
      <p:ext uri="{BB962C8B-B14F-4D97-AF65-F5344CB8AC3E}">
        <p14:creationId xmlns:p14="http://schemas.microsoft.com/office/powerpoint/2010/main" val="172844404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rotWithShape="1">
          <a:blip r:embed="rId2"/>
          <a:srcRect l="10827" t="28958" r="66768" b="25286"/>
          <a:stretch/>
        </p:blipFill>
        <p:spPr>
          <a:xfrm>
            <a:off x="217715" y="1982651"/>
            <a:ext cx="3810000" cy="4374606"/>
          </a:xfrm>
          <a:prstGeom prst="rect">
            <a:avLst/>
          </a:prstGeom>
        </p:spPr>
      </p:pic>
      <p:pic>
        <p:nvPicPr>
          <p:cNvPr id="3" name="Picture 2"/>
          <p:cNvPicPr>
            <a:picLocks noChangeAspect="1"/>
          </p:cNvPicPr>
          <p:nvPr/>
        </p:nvPicPr>
        <p:blipFill rotWithShape="1">
          <a:blip r:embed="rId3"/>
          <a:srcRect l="10488" r="66711" b="18264"/>
          <a:stretch/>
        </p:blipFill>
        <p:spPr>
          <a:xfrm>
            <a:off x="4609011" y="857068"/>
            <a:ext cx="2966721" cy="5979160"/>
          </a:xfrm>
          <a:prstGeom prst="rect">
            <a:avLst/>
          </a:prstGeom>
        </p:spPr>
      </p:pic>
      <p:pic>
        <p:nvPicPr>
          <p:cNvPr id="4" name="Picture 3"/>
          <p:cNvPicPr>
            <a:picLocks noChangeAspect="1"/>
          </p:cNvPicPr>
          <p:nvPr/>
        </p:nvPicPr>
        <p:blipFill rotWithShape="1">
          <a:blip r:embed="rId4"/>
          <a:srcRect l="11225" r="60731" b="18860"/>
          <a:stretch/>
        </p:blipFill>
        <p:spPr>
          <a:xfrm>
            <a:off x="7974990" y="1525170"/>
            <a:ext cx="3648892" cy="5935616"/>
          </a:xfrm>
          <a:prstGeom prst="rect">
            <a:avLst/>
          </a:prstGeom>
        </p:spPr>
      </p:pic>
      <p:sp>
        <p:nvSpPr>
          <p:cNvPr id="5" name="TextBox 4"/>
          <p:cNvSpPr txBox="1"/>
          <p:nvPr/>
        </p:nvSpPr>
        <p:spPr>
          <a:xfrm>
            <a:off x="217715" y="540913"/>
            <a:ext cx="3810000" cy="1200329"/>
          </a:xfrm>
          <a:prstGeom prst="rect">
            <a:avLst/>
          </a:prstGeom>
          <a:noFill/>
        </p:spPr>
        <p:txBody>
          <a:bodyPr wrap="square" rtlCol="0">
            <a:spAutoFit/>
          </a:bodyPr>
          <a:lstStyle/>
          <a:p>
            <a:r>
              <a:rPr lang="en-US" sz="2400" dirty="0" smtClean="0"/>
              <a:t>MYP Techers - Click on MYP Coordinators Tab under </a:t>
            </a:r>
          </a:p>
          <a:p>
            <a:r>
              <a:rPr lang="en-US" sz="2400" dirty="0" smtClean="0"/>
              <a:t>Middle Years </a:t>
            </a:r>
            <a:r>
              <a:rPr lang="en-US" sz="2400" dirty="0" err="1" smtClean="0"/>
              <a:t>Programme</a:t>
            </a:r>
            <a:endParaRPr lang="en-US" sz="2400" dirty="0"/>
          </a:p>
        </p:txBody>
      </p:sp>
      <p:sp>
        <p:nvSpPr>
          <p:cNvPr id="6" name="TextBox 5"/>
          <p:cNvSpPr txBox="1"/>
          <p:nvPr/>
        </p:nvSpPr>
        <p:spPr>
          <a:xfrm>
            <a:off x="4761811" y="0"/>
            <a:ext cx="2813921" cy="830997"/>
          </a:xfrm>
          <a:prstGeom prst="rect">
            <a:avLst/>
          </a:prstGeom>
          <a:noFill/>
        </p:spPr>
        <p:txBody>
          <a:bodyPr wrap="square" rtlCol="0">
            <a:spAutoFit/>
          </a:bodyPr>
          <a:lstStyle/>
          <a:p>
            <a:r>
              <a:rPr lang="en-US" sz="2400" dirty="0" smtClean="0"/>
              <a:t>Scroll down to MYP core publications</a:t>
            </a:r>
            <a:endParaRPr lang="en-US" sz="2400" dirty="0"/>
          </a:p>
        </p:txBody>
      </p:sp>
      <p:sp>
        <p:nvSpPr>
          <p:cNvPr id="8" name="TextBox 7"/>
          <p:cNvSpPr txBox="1"/>
          <p:nvPr/>
        </p:nvSpPr>
        <p:spPr>
          <a:xfrm>
            <a:off x="8076474" y="-44490"/>
            <a:ext cx="3810000" cy="1569660"/>
          </a:xfrm>
          <a:prstGeom prst="rect">
            <a:avLst/>
          </a:prstGeom>
          <a:noFill/>
        </p:spPr>
        <p:txBody>
          <a:bodyPr wrap="square" rtlCol="0">
            <a:spAutoFit/>
          </a:bodyPr>
          <a:lstStyle/>
          <a:p>
            <a:r>
              <a:rPr lang="en-US" sz="2400" dirty="0" smtClean="0"/>
              <a:t>Open 1</a:t>
            </a:r>
            <a:r>
              <a:rPr lang="en-US" sz="2400" baseline="30000" dirty="0" smtClean="0"/>
              <a:t>st</a:t>
            </a:r>
            <a:r>
              <a:rPr lang="en-US" sz="2400" dirty="0" smtClean="0"/>
              <a:t> publication, Approaches to learning, inquiry and service teacher support materials</a:t>
            </a:r>
            <a:endParaRPr lang="en-US" sz="2400" dirty="0"/>
          </a:p>
        </p:txBody>
      </p:sp>
      <p:sp>
        <p:nvSpPr>
          <p:cNvPr id="9" name="Right Arrow 8"/>
          <p:cNvSpPr/>
          <p:nvPr/>
        </p:nvSpPr>
        <p:spPr>
          <a:xfrm rot="6388358">
            <a:off x="10032071" y="3660063"/>
            <a:ext cx="1854557" cy="54091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094380962"/>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2"/>
          <a:srcRect l="22073" t="28125" r="56249" b="24340"/>
          <a:stretch/>
        </p:blipFill>
        <p:spPr>
          <a:xfrm>
            <a:off x="296214" y="2395471"/>
            <a:ext cx="2820474" cy="3477296"/>
          </a:xfrm>
          <a:prstGeom prst="rect">
            <a:avLst/>
          </a:prstGeom>
        </p:spPr>
      </p:pic>
      <p:pic>
        <p:nvPicPr>
          <p:cNvPr id="5" name="Picture 4"/>
          <p:cNvPicPr>
            <a:picLocks noChangeAspect="1"/>
          </p:cNvPicPr>
          <p:nvPr/>
        </p:nvPicPr>
        <p:blipFill rotWithShape="1">
          <a:blip r:embed="rId3"/>
          <a:srcRect l="120" t="25772" r="42537" b="13177"/>
          <a:stretch/>
        </p:blipFill>
        <p:spPr>
          <a:xfrm>
            <a:off x="4294078" y="1798376"/>
            <a:ext cx="7460974" cy="4465982"/>
          </a:xfrm>
          <a:prstGeom prst="rect">
            <a:avLst/>
          </a:prstGeom>
        </p:spPr>
      </p:pic>
      <p:sp>
        <p:nvSpPr>
          <p:cNvPr id="6" name="Right Arrow 5"/>
          <p:cNvSpPr/>
          <p:nvPr/>
        </p:nvSpPr>
        <p:spPr>
          <a:xfrm rot="6388358">
            <a:off x="4504878" y="2823349"/>
            <a:ext cx="2976689" cy="540912"/>
          </a:xfrm>
          <a:prstGeom prst="rightArrow">
            <a:avLst/>
          </a:prstGeom>
          <a:solidFill>
            <a:srgbClr val="FF000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p:cNvSpPr/>
          <p:nvPr/>
        </p:nvSpPr>
        <p:spPr>
          <a:xfrm>
            <a:off x="231394" y="1060482"/>
            <a:ext cx="3473990" cy="1200329"/>
          </a:xfrm>
          <a:prstGeom prst="rect">
            <a:avLst/>
          </a:prstGeom>
        </p:spPr>
        <p:txBody>
          <a:bodyPr wrap="square">
            <a:spAutoFit/>
          </a:bodyPr>
          <a:lstStyle/>
          <a:p>
            <a:r>
              <a:rPr lang="en-US" sz="2400" dirty="0" smtClean="0"/>
              <a:t>DP Techers - Click on DP Coordinators Tab under </a:t>
            </a:r>
          </a:p>
          <a:p>
            <a:r>
              <a:rPr lang="en-US" sz="2400" dirty="0" smtClean="0"/>
              <a:t>Diploma </a:t>
            </a:r>
            <a:r>
              <a:rPr lang="en-US" sz="2400" dirty="0" err="1" smtClean="0"/>
              <a:t>Programme</a:t>
            </a:r>
            <a:endParaRPr lang="en-US" sz="2400" dirty="0"/>
          </a:p>
        </p:txBody>
      </p:sp>
      <p:sp>
        <p:nvSpPr>
          <p:cNvPr id="8" name="Rectangle 7"/>
          <p:cNvSpPr/>
          <p:nvPr/>
        </p:nvSpPr>
        <p:spPr>
          <a:xfrm>
            <a:off x="5121498" y="414151"/>
            <a:ext cx="6096000" cy="1200329"/>
          </a:xfrm>
          <a:prstGeom prst="rect">
            <a:avLst/>
          </a:prstGeom>
        </p:spPr>
        <p:txBody>
          <a:bodyPr>
            <a:spAutoFit/>
          </a:bodyPr>
          <a:lstStyle/>
          <a:p>
            <a:r>
              <a:rPr lang="en-US" sz="2400" dirty="0" smtClean="0"/>
              <a:t>On the left hand side of the page, click on Approaches to teaching and learning in the Diploma </a:t>
            </a:r>
            <a:r>
              <a:rPr lang="en-US" sz="2400" dirty="0" err="1" smtClean="0"/>
              <a:t>Programme</a:t>
            </a:r>
            <a:endParaRPr lang="en-US" sz="2400" dirty="0"/>
          </a:p>
        </p:txBody>
      </p:sp>
    </p:spTree>
    <p:extLst>
      <p:ext uri="{BB962C8B-B14F-4D97-AF65-F5344CB8AC3E}">
        <p14:creationId xmlns:p14="http://schemas.microsoft.com/office/powerpoint/2010/main" val="3468578158"/>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3499803"/>
            <a:ext cx="12192000" cy="2387600"/>
          </a:xfrm>
        </p:spPr>
        <p:txBody>
          <a:bodyPr>
            <a:normAutofit fontScale="90000"/>
          </a:bodyPr>
          <a:lstStyle/>
          <a:p>
            <a:r>
              <a:rPr lang="en-US" dirty="0" smtClean="0"/>
              <a:t>Find an activity or practice on your OCC site and then explain why you would or would not use it.  Your justification must include reference to what we have learned so far with Cultures of Thinking and developing understanding in students.</a:t>
            </a:r>
            <a:br>
              <a:rPr lang="en-US" dirty="0" smtClean="0"/>
            </a:br>
            <a:r>
              <a:rPr lang="en-US" dirty="0" smtClean="0"/>
              <a:t> </a:t>
            </a:r>
            <a:endParaRPr lang="en-US" dirty="0"/>
          </a:p>
        </p:txBody>
      </p:sp>
    </p:spTree>
    <p:extLst>
      <p:ext uri="{BB962C8B-B14F-4D97-AF65-F5344CB8AC3E}">
        <p14:creationId xmlns:p14="http://schemas.microsoft.com/office/powerpoint/2010/main" val="70127493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73760" y="406400"/>
            <a:ext cx="6746240" cy="5663883"/>
          </a:xfrm>
        </p:spPr>
        <p:txBody>
          <a:bodyPr>
            <a:normAutofit/>
          </a:bodyPr>
          <a:lstStyle/>
          <a:p>
            <a:r>
              <a:rPr lang="en-US" dirty="0" smtClean="0"/>
              <a:t>Expectations</a:t>
            </a:r>
            <a:r>
              <a:rPr lang="en-US" sz="5300" dirty="0" smtClean="0"/>
              <a:t/>
            </a:r>
            <a:br>
              <a:rPr lang="en-US" sz="5300" dirty="0" smtClean="0"/>
            </a:br>
            <a:r>
              <a:rPr lang="en-US" sz="2800" dirty="0" smtClean="0"/>
              <a:t>Learning vs. Work</a:t>
            </a:r>
            <a:br>
              <a:rPr lang="en-US" sz="2800" dirty="0" smtClean="0"/>
            </a:br>
            <a:r>
              <a:rPr lang="en-US" sz="2800" dirty="0" smtClean="0"/>
              <a:t>Understanding vs. Knowledge</a:t>
            </a:r>
            <a:br>
              <a:rPr lang="en-US" sz="2800" dirty="0" smtClean="0"/>
            </a:br>
            <a:r>
              <a:rPr lang="en-US" sz="2800" dirty="0" smtClean="0"/>
              <a:t>Deep vs. Surface Learning</a:t>
            </a:r>
            <a:br>
              <a:rPr lang="en-US" sz="2800" dirty="0" smtClean="0"/>
            </a:br>
            <a:r>
              <a:rPr lang="en-US" sz="2800" dirty="0" smtClean="0"/>
              <a:t>Independence vs. Dependence</a:t>
            </a:r>
            <a:br>
              <a:rPr lang="en-US" sz="2800" dirty="0" smtClean="0"/>
            </a:br>
            <a:r>
              <a:rPr lang="en-US" sz="2800" dirty="0" smtClean="0"/>
              <a:t>Growth vs. Fixed Mindset</a:t>
            </a:r>
            <a:r>
              <a:rPr lang="en-US" dirty="0" smtClean="0"/>
              <a:t/>
            </a:r>
            <a:br>
              <a:rPr lang="en-US" dirty="0" smtClean="0"/>
            </a:br>
            <a:r>
              <a:rPr lang="en-US" dirty="0" smtClean="0"/>
              <a:t/>
            </a:r>
            <a:br>
              <a:rPr lang="en-US" dirty="0" smtClean="0"/>
            </a:br>
            <a:r>
              <a:rPr lang="en-US" dirty="0" smtClean="0"/>
              <a:t> </a:t>
            </a:r>
            <a:endParaRPr lang="en-US" dirty="0"/>
          </a:p>
        </p:txBody>
      </p:sp>
      <p:sp>
        <p:nvSpPr>
          <p:cNvPr id="3" name="Title 1"/>
          <p:cNvSpPr txBox="1">
            <a:spLocks/>
          </p:cNvSpPr>
          <p:nvPr/>
        </p:nvSpPr>
        <p:spPr>
          <a:xfrm>
            <a:off x="5445760" y="792480"/>
            <a:ext cx="6746240" cy="3774122"/>
          </a:xfrm>
          <a:prstGeom prst="rect">
            <a:avLst/>
          </a:prstGeom>
        </p:spPr>
        <p:txBody>
          <a:bodyPr vert="horz" lIns="91440" tIns="45720" rIns="91440" bIns="45720" rtlCol="0" anchor="b">
            <a:normAutofit fontScale="97500"/>
          </a:bodyPr>
          <a:lstStyle>
            <a:lvl1pPr algn="ctr" defTabSz="914400" rtl="0" eaLnBrk="1" latinLnBrk="0" hangingPunct="1">
              <a:lnSpc>
                <a:spcPct val="90000"/>
              </a:lnSpc>
              <a:spcBef>
                <a:spcPct val="0"/>
              </a:spcBef>
              <a:buNone/>
              <a:defRPr sz="6000" kern="1200">
                <a:solidFill>
                  <a:schemeClr val="tx1"/>
                </a:solidFill>
                <a:latin typeface="+mj-lt"/>
                <a:ea typeface="+mj-ea"/>
                <a:cs typeface="+mj-cs"/>
              </a:defRPr>
            </a:lvl1pPr>
          </a:lstStyle>
          <a:p>
            <a:r>
              <a:rPr lang="en-US" dirty="0" smtClean="0"/>
              <a:t>Routines</a:t>
            </a:r>
            <a:r>
              <a:rPr lang="en-US" sz="5300" dirty="0" smtClean="0"/>
              <a:t/>
            </a:r>
            <a:br>
              <a:rPr lang="en-US" sz="5300" dirty="0" smtClean="0"/>
            </a:br>
            <a:r>
              <a:rPr lang="en-US" sz="2900" dirty="0" smtClean="0"/>
              <a:t>Make learning Visible</a:t>
            </a:r>
          </a:p>
          <a:p>
            <a:r>
              <a:rPr lang="en-US" sz="2900" dirty="0" smtClean="0"/>
              <a:t>Provide Structure and scaffolding for thinking skills</a:t>
            </a:r>
            <a:r>
              <a:rPr lang="en-US" dirty="0" smtClean="0"/>
              <a:t/>
            </a:r>
            <a:br>
              <a:rPr lang="en-US" dirty="0" smtClean="0"/>
            </a:br>
            <a:r>
              <a:rPr lang="en-US" dirty="0" smtClean="0"/>
              <a:t> </a:t>
            </a:r>
            <a:endParaRPr lang="en-US" dirty="0"/>
          </a:p>
        </p:txBody>
      </p:sp>
    </p:spTree>
    <p:extLst>
      <p:ext uri="{BB962C8B-B14F-4D97-AF65-F5344CB8AC3E}">
        <p14:creationId xmlns:p14="http://schemas.microsoft.com/office/powerpoint/2010/main" val="1219923814"/>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F46216B-77A9-411A-B9D3-5023FCB70208}"/>
    </a:ext>
  </a:extLst>
</a:theme>
</file>

<file path=docProps/app.xml><?xml version="1.0" encoding="utf-8"?>
<Properties xmlns="http://schemas.openxmlformats.org/officeDocument/2006/extended-properties" xmlns:vt="http://schemas.openxmlformats.org/officeDocument/2006/docPropsVTypes">
  <Template>Office Theme</Template>
  <TotalTime>416</TotalTime>
  <Words>365</Words>
  <Application>Microsoft Office PowerPoint</Application>
  <PresentationFormat>Widescreen</PresentationFormat>
  <Paragraphs>59</Paragraphs>
  <Slides>9</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9</vt:i4>
      </vt:variant>
    </vt:vector>
  </HeadingPairs>
  <TitlesOfParts>
    <vt:vector size="13" baseType="lpstr">
      <vt:lpstr>Arial</vt:lpstr>
      <vt:lpstr>Calibri</vt:lpstr>
      <vt:lpstr>Calibri Light</vt:lpstr>
      <vt:lpstr>Office Theme</vt:lpstr>
      <vt:lpstr>PowerPoint Presentation</vt:lpstr>
      <vt:lpstr>Through ATL in IB programmes, students develop skills that have relevance across the curriculum that help them “learn how to learn”.  ATL skills can be learned and taught, improved with practice and developed incrementally.  They provide a solid foundation for learning independently and with others.  ATL skills help students prepare for, and demonstrate learning through, meaningful assessment.  They provide a common language that students and teachers can use to reflect on, and articulate on, the process of learning.        MYP: Principles into Practice pp.20</vt:lpstr>
      <vt:lpstr>PowerPoint Presentation</vt:lpstr>
      <vt:lpstr>How does the thinking routine that you chose last week fit into the ATL skills chart? </vt:lpstr>
      <vt:lpstr>Go to  ibo.org and sign into the Online Student Center (OCC)</vt:lpstr>
      <vt:lpstr>PowerPoint Presentation</vt:lpstr>
      <vt:lpstr>PowerPoint Presentation</vt:lpstr>
      <vt:lpstr>Find an activity or practice on your OCC site and then explain why you would or would not use it.  Your justification must include reference to what we have learned so far with Cultures of Thinking and developing understanding in students.  </vt:lpstr>
      <vt:lpstr>Expectations Learning vs. Work Understanding vs. Knowledge Deep vs. Surface Learning Independence vs. Dependence Growth vs. Fixed Mindset   </vt:lpstr>
    </vt:vector>
  </TitlesOfParts>
  <Company>Pittsburgh Public Schools</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Michael Chapman</dc:creator>
  <cp:lastModifiedBy>Michael Chapman</cp:lastModifiedBy>
  <cp:revision>28</cp:revision>
  <dcterms:created xsi:type="dcterms:W3CDTF">2016-10-03T16:00:26Z</dcterms:created>
  <dcterms:modified xsi:type="dcterms:W3CDTF">2016-10-24T13:33:41Z</dcterms:modified>
</cp:coreProperties>
</file>