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9" r:id="rId4"/>
    <p:sldId id="257" r:id="rId5"/>
    <p:sldId id="260" r:id="rId6"/>
    <p:sldId id="261" r:id="rId7"/>
    <p:sldId id="258"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1" autoAdjust="0"/>
    <p:restoredTop sz="94660"/>
  </p:normalViewPr>
  <p:slideViewPr>
    <p:cSldViewPr snapToGrid="0">
      <p:cViewPr varScale="1">
        <p:scale>
          <a:sx n="47" d="100"/>
          <a:sy n="47" d="100"/>
        </p:scale>
        <p:origin x="77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031649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017469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2F92D3-C521-4BC0-8A87-1A3F96B1FBB5}" type="datetimeFigureOut">
              <a:rPr lang="en-US" smtClean="0"/>
              <a:t>10/18/2016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874628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2F92D3-C521-4BC0-8A87-1A3F96B1FBB5}" type="datetimeFigureOut">
              <a:rPr lang="en-US" smtClean="0"/>
              <a:t>10/18/2016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585956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2F92D3-C521-4BC0-8A87-1A3F96B1FBB5}" type="datetimeFigureOut">
              <a:rPr lang="en-US" smtClean="0"/>
              <a:t>10/18/2016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339194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2F92D3-C521-4BC0-8A87-1A3F96B1FBB5}" type="datetimeFigureOut">
              <a:rPr lang="en-US" smtClean="0"/>
              <a:t>10/18/2016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2105287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2F92D3-C521-4BC0-8A87-1A3F96B1FBB5}" type="datetimeFigureOut">
              <a:rPr lang="en-US" smtClean="0"/>
              <a:t>10/18/2016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2288425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2F92D3-C521-4BC0-8A87-1A3F96B1FBB5}" type="datetimeFigureOut">
              <a:rPr lang="en-US" smtClean="0"/>
              <a:t>10/18/2016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4201955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2F92D3-C521-4BC0-8A87-1A3F96B1FBB5}" type="datetimeFigureOut">
              <a:rPr lang="en-US" smtClean="0"/>
              <a:t>10/18/2016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831311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3949048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52925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2F92D3-C521-4BC0-8A87-1A3F96B1FBB5}" type="datetimeFigureOut">
              <a:rPr lang="en-US" smtClean="0"/>
              <a:t>10/18/2016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4E0E3-3166-41B5-BBE1-3E9AE99D1BD9}" type="slidenum">
              <a:rPr lang="en-US" smtClean="0"/>
              <a:t>‹#›</a:t>
            </a:fld>
            <a:endParaRPr lang="en-US"/>
          </a:p>
        </p:txBody>
      </p:sp>
    </p:spTree>
    <p:extLst>
      <p:ext uri="{BB962C8B-B14F-4D97-AF65-F5344CB8AC3E}">
        <p14:creationId xmlns:p14="http://schemas.microsoft.com/office/powerpoint/2010/main" val="39301640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www.pps/k12/pa/us/ibworld2"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0" y="751840"/>
            <a:ext cx="11907520" cy="1200329"/>
          </a:xfrm>
          <a:prstGeom prst="rect">
            <a:avLst/>
          </a:prstGeom>
          <a:noFill/>
        </p:spPr>
        <p:txBody>
          <a:bodyPr wrap="square" rtlCol="0">
            <a:spAutoFit/>
          </a:bodyPr>
          <a:lstStyle/>
          <a:p>
            <a:r>
              <a:rPr lang="en-US" sz="3600" b="1" dirty="0" smtClean="0"/>
              <a:t>What</a:t>
            </a:r>
            <a:r>
              <a:rPr lang="en-US" sz="3600" dirty="0" smtClean="0"/>
              <a:t>: Determine the utility of Thinking Routines  to pursue our goal of increasing student understanding.</a:t>
            </a:r>
            <a:endParaRPr lang="en-US" sz="3600" dirty="0"/>
          </a:p>
        </p:txBody>
      </p:sp>
      <p:sp>
        <p:nvSpPr>
          <p:cNvPr id="5" name="TextBox 4"/>
          <p:cNvSpPr txBox="1"/>
          <p:nvPr/>
        </p:nvSpPr>
        <p:spPr>
          <a:xfrm>
            <a:off x="284480" y="2225040"/>
            <a:ext cx="11907520" cy="1754326"/>
          </a:xfrm>
          <a:prstGeom prst="rect">
            <a:avLst/>
          </a:prstGeom>
          <a:noFill/>
        </p:spPr>
        <p:txBody>
          <a:bodyPr wrap="square" rtlCol="0">
            <a:spAutoFit/>
          </a:bodyPr>
          <a:lstStyle/>
          <a:p>
            <a:r>
              <a:rPr lang="en-US" sz="3600" b="1" dirty="0" smtClean="0"/>
              <a:t>Why</a:t>
            </a:r>
            <a:r>
              <a:rPr lang="en-US" sz="3600" dirty="0" smtClean="0"/>
              <a:t>: An apparent lack of thinking on the part of our students is one of the things that frustrates us most, and yet getting our students to think the reason we became teachers.</a:t>
            </a:r>
            <a:endParaRPr lang="en-US" sz="3600" dirty="0"/>
          </a:p>
        </p:txBody>
      </p:sp>
      <p:sp>
        <p:nvSpPr>
          <p:cNvPr id="6" name="TextBox 5"/>
          <p:cNvSpPr txBox="1"/>
          <p:nvPr/>
        </p:nvSpPr>
        <p:spPr>
          <a:xfrm>
            <a:off x="284480" y="4252237"/>
            <a:ext cx="11907520" cy="2246769"/>
          </a:xfrm>
          <a:prstGeom prst="rect">
            <a:avLst/>
          </a:prstGeom>
          <a:noFill/>
        </p:spPr>
        <p:txBody>
          <a:bodyPr wrap="square" rtlCol="0">
            <a:spAutoFit/>
          </a:bodyPr>
          <a:lstStyle/>
          <a:p>
            <a:r>
              <a:rPr lang="en-US" sz="3600" b="1" dirty="0" smtClean="0"/>
              <a:t>How</a:t>
            </a:r>
            <a:r>
              <a:rPr lang="en-US" sz="3600" dirty="0" smtClean="0"/>
              <a:t>:  	Discuss theory behind thinking routines.</a:t>
            </a:r>
          </a:p>
          <a:p>
            <a:r>
              <a:rPr lang="en-US" sz="3600" dirty="0"/>
              <a:t>	</a:t>
            </a:r>
            <a:r>
              <a:rPr lang="en-US" sz="3600" dirty="0" smtClean="0"/>
              <a:t>	Explore possible routines in small groups</a:t>
            </a:r>
          </a:p>
          <a:p>
            <a:r>
              <a:rPr lang="en-US" sz="3600" dirty="0"/>
              <a:t>	</a:t>
            </a:r>
            <a:r>
              <a:rPr lang="en-US" sz="3600" dirty="0" smtClean="0"/>
              <a:t>	Share discoveries with class</a:t>
            </a:r>
          </a:p>
          <a:p>
            <a:r>
              <a:rPr lang="en-US" sz="3200" dirty="0"/>
              <a:t>	</a:t>
            </a:r>
          </a:p>
        </p:txBody>
      </p:sp>
    </p:spTree>
    <p:extLst>
      <p:ext uri="{BB962C8B-B14F-4D97-AF65-F5344CB8AC3E}">
        <p14:creationId xmlns:p14="http://schemas.microsoft.com/office/powerpoint/2010/main" val="11711574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20" y="2376805"/>
            <a:ext cx="10515600" cy="1325563"/>
          </a:xfrm>
        </p:spPr>
        <p:txBody>
          <a:bodyPr>
            <a:noAutofit/>
          </a:bodyPr>
          <a:lstStyle/>
          <a:p>
            <a:r>
              <a:rPr lang="en-US" sz="6600" dirty="0" smtClean="0"/>
              <a:t>Managerial</a:t>
            </a:r>
            <a:br>
              <a:rPr lang="en-US" sz="6600" dirty="0" smtClean="0"/>
            </a:br>
            <a:r>
              <a:rPr lang="en-US" sz="6600" dirty="0" smtClean="0"/>
              <a:t>Instructional</a:t>
            </a:r>
            <a:br>
              <a:rPr lang="en-US" sz="6600" dirty="0" smtClean="0"/>
            </a:br>
            <a:r>
              <a:rPr lang="en-US" sz="6600" dirty="0" smtClean="0"/>
              <a:t>Interactive</a:t>
            </a:r>
            <a:br>
              <a:rPr lang="en-US" sz="6600" dirty="0" smtClean="0"/>
            </a:br>
            <a:r>
              <a:rPr lang="en-US" sz="6600" dirty="0" smtClean="0"/>
              <a:t>Thinking</a:t>
            </a:r>
            <a:endParaRPr lang="en-US" sz="6600" dirty="0"/>
          </a:p>
        </p:txBody>
      </p:sp>
    </p:spTree>
    <p:extLst>
      <p:ext uri="{BB962C8B-B14F-4D97-AF65-F5344CB8AC3E}">
        <p14:creationId xmlns:p14="http://schemas.microsoft.com/office/powerpoint/2010/main" val="34367582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0" y="223520"/>
            <a:ext cx="11907520" cy="2862322"/>
          </a:xfrm>
          <a:prstGeom prst="rect">
            <a:avLst/>
          </a:prstGeom>
          <a:noFill/>
        </p:spPr>
        <p:txBody>
          <a:bodyPr wrap="square" rtlCol="0">
            <a:spAutoFit/>
          </a:bodyPr>
          <a:lstStyle/>
          <a:p>
            <a:r>
              <a:rPr lang="en-US" sz="3600" dirty="0" smtClean="0"/>
              <a:t>Rather than just activities that help teachers engage their students more actively, thinking routines are tools that students can use to support their own thinking.  The routines exist both as public practices that can be useful in groups at school and as private practices to be used by individuals.</a:t>
            </a:r>
            <a:endParaRPr lang="en-US" sz="3600" dirty="0"/>
          </a:p>
        </p:txBody>
      </p:sp>
      <p:sp>
        <p:nvSpPr>
          <p:cNvPr id="7" name="TextBox 6"/>
          <p:cNvSpPr txBox="1"/>
          <p:nvPr/>
        </p:nvSpPr>
        <p:spPr>
          <a:xfrm>
            <a:off x="284480" y="3370322"/>
            <a:ext cx="11907520" cy="1754326"/>
          </a:xfrm>
          <a:prstGeom prst="rect">
            <a:avLst/>
          </a:prstGeom>
          <a:noFill/>
        </p:spPr>
        <p:txBody>
          <a:bodyPr wrap="square" rtlCol="0">
            <a:spAutoFit/>
          </a:bodyPr>
          <a:lstStyle/>
          <a:p>
            <a:r>
              <a:rPr lang="en-US" sz="3600" dirty="0" smtClean="0"/>
              <a:t>All instructions takes place within a context, and routines contribute to the establishment of that context through the creation of socially shared, scripted slices of behavior. </a:t>
            </a:r>
            <a:endParaRPr lang="en-US" sz="3600" dirty="0"/>
          </a:p>
        </p:txBody>
      </p:sp>
      <p:sp>
        <p:nvSpPr>
          <p:cNvPr id="8" name="TextBox 7"/>
          <p:cNvSpPr txBox="1"/>
          <p:nvPr/>
        </p:nvSpPr>
        <p:spPr>
          <a:xfrm>
            <a:off x="284480" y="5453776"/>
            <a:ext cx="11907520" cy="769441"/>
          </a:xfrm>
          <a:prstGeom prst="rect">
            <a:avLst/>
          </a:prstGeom>
          <a:noFill/>
        </p:spPr>
        <p:txBody>
          <a:bodyPr wrap="square" rtlCol="0">
            <a:spAutoFit/>
          </a:bodyPr>
          <a:lstStyle/>
          <a:p>
            <a:pPr algn="ctr"/>
            <a:r>
              <a:rPr lang="en-US" sz="4400" dirty="0" smtClean="0"/>
              <a:t>MAKE THINKING VISIBLE</a:t>
            </a:r>
            <a:endParaRPr lang="en-US" sz="4400" dirty="0"/>
          </a:p>
        </p:txBody>
      </p:sp>
    </p:spTree>
    <p:extLst>
      <p:ext uri="{BB962C8B-B14F-4D97-AF65-F5344CB8AC3E}">
        <p14:creationId xmlns:p14="http://schemas.microsoft.com/office/powerpoint/2010/main" val="24006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12557760" cy="7478970"/>
          </a:xfrm>
          <a:prstGeom prst="rect">
            <a:avLst/>
          </a:prstGeom>
          <a:noFill/>
        </p:spPr>
        <p:txBody>
          <a:bodyPr wrap="square" rtlCol="0">
            <a:spAutoFit/>
          </a:bodyPr>
          <a:lstStyle/>
          <a:p>
            <a:r>
              <a:rPr lang="en-US" sz="3600" dirty="0" smtClean="0"/>
              <a:t>What kinds of thinking do you value and want to promote in your classroom?</a:t>
            </a:r>
          </a:p>
          <a:p>
            <a:endParaRPr lang="en-US" sz="800" dirty="0" smtClean="0"/>
          </a:p>
          <a:p>
            <a:pPr algn="ctr"/>
            <a:r>
              <a:rPr lang="en-US" sz="3600" dirty="0" smtClean="0"/>
              <a:t>THINKING MOVES – </a:t>
            </a:r>
            <a:r>
              <a:rPr lang="en-US" sz="3600" i="1" dirty="0" smtClean="0"/>
              <a:t>Making Thinking Visible</a:t>
            </a:r>
          </a:p>
          <a:p>
            <a:endParaRPr lang="en-US" sz="3600" dirty="0"/>
          </a:p>
          <a:p>
            <a:pPr marL="514350" indent="-514350">
              <a:buAutoNum type="arabicPeriod"/>
            </a:pPr>
            <a:r>
              <a:rPr lang="en-US" sz="3600" dirty="0" smtClean="0"/>
              <a:t>Observing closely and describing what’s there.</a:t>
            </a:r>
          </a:p>
          <a:p>
            <a:pPr marL="514350" indent="-514350">
              <a:buAutoNum type="arabicPeriod"/>
            </a:pPr>
            <a:r>
              <a:rPr lang="en-US" sz="3600" dirty="0" smtClean="0"/>
              <a:t>Building explanations and interpretations</a:t>
            </a:r>
          </a:p>
          <a:p>
            <a:pPr marL="514350" indent="-514350">
              <a:buAutoNum type="arabicPeriod"/>
            </a:pPr>
            <a:r>
              <a:rPr lang="en-US" sz="3600" dirty="0" smtClean="0"/>
              <a:t>Reasoning with evidence</a:t>
            </a:r>
          </a:p>
          <a:p>
            <a:pPr marL="514350" indent="-514350">
              <a:buAutoNum type="arabicPeriod"/>
            </a:pPr>
            <a:r>
              <a:rPr lang="en-US" sz="3600" dirty="0" smtClean="0"/>
              <a:t>Making connections</a:t>
            </a:r>
          </a:p>
          <a:p>
            <a:pPr marL="514350" indent="-514350">
              <a:buAutoNum type="arabicPeriod"/>
            </a:pPr>
            <a:r>
              <a:rPr lang="en-US" sz="3600" dirty="0" smtClean="0"/>
              <a:t>Considering different viewpoints and perspectives</a:t>
            </a:r>
          </a:p>
          <a:p>
            <a:pPr marL="514350" indent="-514350">
              <a:buAutoNum type="arabicPeriod"/>
            </a:pPr>
            <a:r>
              <a:rPr lang="en-US" sz="3600" dirty="0" smtClean="0"/>
              <a:t>Capturing the heart and forming conclusions</a:t>
            </a:r>
          </a:p>
          <a:p>
            <a:pPr marL="514350" indent="-514350">
              <a:buAutoNum type="arabicPeriod"/>
            </a:pPr>
            <a:r>
              <a:rPr lang="en-US" sz="3600" dirty="0" smtClean="0"/>
              <a:t>Wondering and asking questions</a:t>
            </a:r>
          </a:p>
          <a:p>
            <a:pPr marL="514350" indent="-514350">
              <a:buAutoNum type="arabicPeriod"/>
            </a:pPr>
            <a:r>
              <a:rPr lang="en-US" sz="3600" dirty="0" smtClean="0"/>
              <a:t>Uncovering complexity and going below the surface of things.</a:t>
            </a:r>
          </a:p>
          <a:p>
            <a:pPr marL="514350" indent="-514350">
              <a:buAutoNum type="arabicPeriod"/>
            </a:pPr>
            <a:endParaRPr lang="en-US" sz="3200" dirty="0"/>
          </a:p>
        </p:txBody>
      </p:sp>
    </p:spTree>
    <p:extLst>
      <p:ext uri="{BB962C8B-B14F-4D97-AF65-F5344CB8AC3E}">
        <p14:creationId xmlns:p14="http://schemas.microsoft.com/office/powerpoint/2010/main" val="31377495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09322697"/>
              </p:ext>
            </p:extLst>
          </p:nvPr>
        </p:nvGraphicFramePr>
        <p:xfrm>
          <a:off x="0" y="142234"/>
          <a:ext cx="12192000" cy="5791200"/>
        </p:xfrm>
        <a:graphic>
          <a:graphicData uri="http://schemas.openxmlformats.org/drawingml/2006/table">
            <a:tbl>
              <a:tblPr firstRow="1" firstCol="1" bandRow="1" bandCol="1">
                <a:tableStyleId>{073A0DAA-6AF3-43AB-8588-CEC1D06C72B9}</a:tableStyleId>
              </a:tblPr>
              <a:tblGrid>
                <a:gridCol w="2518457"/>
                <a:gridCol w="3502489"/>
                <a:gridCol w="745614"/>
                <a:gridCol w="5425440"/>
              </a:tblGrid>
              <a:tr h="205696">
                <a:tc>
                  <a:txBody>
                    <a:bodyPr/>
                    <a:lstStyle/>
                    <a:p>
                      <a:pPr marL="0" marR="0" algn="ctr">
                        <a:spcBef>
                          <a:spcPts val="0"/>
                        </a:spcBef>
                        <a:spcAft>
                          <a:spcPts val="300"/>
                        </a:spcAft>
                      </a:pPr>
                      <a:r>
                        <a:rPr lang="en-US" sz="2000" dirty="0">
                          <a:effectLst/>
                        </a:rPr>
                        <a:t>Routine</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lgn="ctr">
                        <a:spcBef>
                          <a:spcPts val="0"/>
                        </a:spcBef>
                        <a:spcAft>
                          <a:spcPts val="0"/>
                        </a:spcAft>
                      </a:pPr>
                      <a:r>
                        <a:rPr lang="en-US" sz="2000">
                          <a:effectLst/>
                        </a:rPr>
                        <a:t>Key Thinking Moves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45720" indent="438150" algn="ctr">
                        <a:spcBef>
                          <a:spcPts val="0"/>
                        </a:spcBef>
                        <a:spcAft>
                          <a:spcPts val="0"/>
                        </a:spcAft>
                        <a:tabLst>
                          <a:tab pos="2159000" algn="l"/>
                          <a:tab pos="3362960" algn="l"/>
                        </a:tabLst>
                      </a:pPr>
                      <a:r>
                        <a:rPr lang="en-US" sz="2000">
                          <a:effectLst/>
                        </a:rPr>
                        <a:t>Notes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endParaRPr lang="en-US"/>
                    </a:p>
                  </a:txBody>
                  <a:tcPr/>
                </a:tc>
              </a:tr>
              <a:tr h="205696">
                <a:tc gridSpan="4">
                  <a:txBody>
                    <a:bodyPr/>
                    <a:lstStyle/>
                    <a:p>
                      <a:pPr marL="0" marR="254635" algn="ctr">
                        <a:spcBef>
                          <a:spcPts val="300"/>
                        </a:spcBef>
                        <a:spcAft>
                          <a:spcPts val="300"/>
                        </a:spcAft>
                      </a:pPr>
                      <a:r>
                        <a:rPr lang="en-US" sz="2000" dirty="0">
                          <a:effectLst/>
                        </a:rPr>
                        <a:t>Routines for SYNTHESIZING &amp; ORGANIZING IDEAS</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endParaRPr lang="en-US"/>
                    </a:p>
                  </a:txBody>
                  <a:tcPr/>
                </a:tc>
                <a:tc hMerge="1">
                  <a:txBody>
                    <a:bodyPr/>
                    <a:lstStyle/>
                    <a:p>
                      <a:endParaRPr lang="en-US"/>
                    </a:p>
                  </a:txBody>
                  <a:tcPr/>
                </a:tc>
                <a:tc hMerge="1">
                  <a:txBody>
                    <a:bodyPr/>
                    <a:lstStyle/>
                    <a:p>
                      <a:endParaRPr lang="en-US"/>
                    </a:p>
                  </a:txBody>
                  <a:tcPr/>
                </a:tc>
              </a:tr>
              <a:tr h="147194">
                <a:tc>
                  <a:txBody>
                    <a:bodyPr/>
                    <a:lstStyle/>
                    <a:p>
                      <a:pPr marL="0" marR="0">
                        <a:spcBef>
                          <a:spcPts val="0"/>
                        </a:spcBef>
                        <a:spcAft>
                          <a:spcPts val="0"/>
                        </a:spcAft>
                      </a:pPr>
                      <a:r>
                        <a:rPr lang="en-US" sz="2000" dirty="0" smtClean="0">
                          <a:effectLst/>
                        </a:rPr>
                        <a:t>8. Headlines</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Summarizing, Capturing the heart</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dirty="0">
                          <a:effectLst/>
                        </a:rPr>
                        <a:t>Quick summaries of the big ideas or what stands out</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147194">
                <a:tc>
                  <a:txBody>
                    <a:bodyPr/>
                    <a:lstStyle/>
                    <a:p>
                      <a:pPr marL="0" marR="0">
                        <a:spcBef>
                          <a:spcPts val="0"/>
                        </a:spcBef>
                        <a:spcAft>
                          <a:spcPts val="0"/>
                        </a:spcAft>
                      </a:pPr>
                      <a:r>
                        <a:rPr lang="en-US" sz="2000" dirty="0" smtClean="0">
                          <a:effectLst/>
                        </a:rPr>
                        <a:t>9. CSI</a:t>
                      </a:r>
                      <a:r>
                        <a:rPr lang="en-US" sz="2000" dirty="0">
                          <a:effectLst/>
                        </a:rPr>
                        <a:t>: Color, Symbol, Image</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Capturing the heart through metaphors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a:effectLst/>
                        </a:rPr>
                        <a:t>Non-verbal routine that forces visual connections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294389">
                <a:tc>
                  <a:txBody>
                    <a:bodyPr/>
                    <a:lstStyle/>
                    <a:p>
                      <a:pPr marL="0" marR="0">
                        <a:spcBef>
                          <a:spcPts val="0"/>
                        </a:spcBef>
                        <a:spcAft>
                          <a:spcPts val="0"/>
                        </a:spcAft>
                      </a:pPr>
                      <a:r>
                        <a:rPr lang="en-US" sz="2000" dirty="0" smtClean="0">
                          <a:effectLst/>
                        </a:rPr>
                        <a:t>10.  Generate-Sort-Connect-Elaborate</a:t>
                      </a:r>
                      <a:r>
                        <a:rPr lang="en-US" sz="2000" dirty="0">
                          <a:effectLst/>
                        </a:rPr>
                        <a:t>:  Concept Maps</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Uncovering and organizing prior knowledge to identify connections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a:effectLst/>
                        </a:rPr>
                        <a:t>Highlights the thinking steps of making an effective concept map that both organizes and reveals one’s thinking</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294389">
                <a:tc>
                  <a:txBody>
                    <a:bodyPr/>
                    <a:lstStyle/>
                    <a:p>
                      <a:pPr marL="0" marR="0">
                        <a:spcBef>
                          <a:spcPts val="0"/>
                        </a:spcBef>
                        <a:spcAft>
                          <a:spcPts val="0"/>
                        </a:spcAft>
                      </a:pPr>
                      <a:r>
                        <a:rPr lang="en-US" sz="2000" dirty="0" smtClean="0">
                          <a:effectLst/>
                        </a:rPr>
                        <a:t>11. Connect-Extend-Challenge</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Connection making, identify new ideas, raising questions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a:effectLst/>
                        </a:rPr>
                        <a:t>Key synthesis moves for dealing with new information in whatever form it might be presented: books, lecture, movie, etc.</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441582">
                <a:tc>
                  <a:txBody>
                    <a:bodyPr/>
                    <a:lstStyle/>
                    <a:p>
                      <a:pPr marL="0" marR="0">
                        <a:spcBef>
                          <a:spcPts val="0"/>
                        </a:spcBef>
                        <a:spcAft>
                          <a:spcPts val="0"/>
                        </a:spcAft>
                      </a:pPr>
                      <a:r>
                        <a:rPr lang="en-US" sz="2000" dirty="0" smtClean="0">
                          <a:effectLst/>
                        </a:rPr>
                        <a:t>12. The </a:t>
                      </a:r>
                      <a:r>
                        <a:rPr lang="en-US" sz="2000" dirty="0">
                          <a:effectLst/>
                        </a:rPr>
                        <a:t>4 C’s</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Connection making, identifying key concept, raising questions, and considering implications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a:effectLst/>
                        </a:rPr>
                        <a:t>A text-based routine that helps identifies key points of complex text for discussion.  Demands a rich text or book.</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294389">
                <a:tc>
                  <a:txBody>
                    <a:bodyPr/>
                    <a:lstStyle/>
                    <a:p>
                      <a:pPr marL="0" marR="0">
                        <a:spcBef>
                          <a:spcPts val="0"/>
                        </a:spcBef>
                        <a:spcAft>
                          <a:spcPts val="0"/>
                        </a:spcAft>
                      </a:pPr>
                      <a:r>
                        <a:rPr lang="en-US" sz="2000" dirty="0" smtClean="0">
                          <a:effectLst/>
                        </a:rPr>
                        <a:t>13. Micro </a:t>
                      </a:r>
                      <a:r>
                        <a:rPr lang="en-US" sz="2000" dirty="0">
                          <a:effectLst/>
                        </a:rPr>
                        <a:t>Lab</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A protocol for focused discussion</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a:effectLst/>
                        </a:rPr>
                        <a:t>Can be combined with other routines and used to prompt reflection and discussion</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294389">
                <a:tc>
                  <a:txBody>
                    <a:bodyPr/>
                    <a:lstStyle/>
                    <a:p>
                      <a:pPr marL="0" marR="0">
                        <a:spcBef>
                          <a:spcPts val="0"/>
                        </a:spcBef>
                        <a:spcAft>
                          <a:spcPts val="0"/>
                        </a:spcAft>
                      </a:pPr>
                      <a:r>
                        <a:rPr lang="en-US" sz="2000" dirty="0" smtClean="0">
                          <a:effectLst/>
                        </a:rPr>
                        <a:t>14. I </a:t>
                      </a:r>
                      <a:r>
                        <a:rPr lang="en-US" sz="2000" dirty="0">
                          <a:effectLst/>
                        </a:rPr>
                        <a:t>used to think</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Reflection and metacognition</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dirty="0">
                          <a:effectLst/>
                        </a:rPr>
                        <a:t>Used to help learners reflect on how their thinking has shifted and changed over time.</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bl>
          </a:graphicData>
        </a:graphic>
      </p:graphicFrame>
    </p:spTree>
    <p:extLst>
      <p:ext uri="{BB962C8B-B14F-4D97-AF65-F5344CB8AC3E}">
        <p14:creationId xmlns:p14="http://schemas.microsoft.com/office/powerpoint/2010/main" val="752002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68839941"/>
              </p:ext>
            </p:extLst>
          </p:nvPr>
        </p:nvGraphicFramePr>
        <p:xfrm>
          <a:off x="248920" y="203200"/>
          <a:ext cx="12192000" cy="6096000"/>
        </p:xfrm>
        <a:graphic>
          <a:graphicData uri="http://schemas.openxmlformats.org/drawingml/2006/table">
            <a:tbl>
              <a:tblPr firstRow="1" firstCol="1" bandRow="1" bandCol="1">
                <a:tableStyleId>{073A0DAA-6AF3-43AB-8588-CEC1D06C72B9}</a:tableStyleId>
              </a:tblPr>
              <a:tblGrid>
                <a:gridCol w="2518457"/>
                <a:gridCol w="3502489"/>
                <a:gridCol w="745614"/>
                <a:gridCol w="5425440"/>
              </a:tblGrid>
              <a:tr h="205696">
                <a:tc gridSpan="4">
                  <a:txBody>
                    <a:bodyPr/>
                    <a:lstStyle/>
                    <a:p>
                      <a:pPr marL="0" marR="0" algn="ctr">
                        <a:spcBef>
                          <a:spcPts val="300"/>
                        </a:spcBef>
                        <a:spcAft>
                          <a:spcPts val="300"/>
                        </a:spcAft>
                      </a:pPr>
                      <a:r>
                        <a:rPr lang="en-US" sz="2000" dirty="0">
                          <a:effectLst/>
                        </a:rPr>
                        <a:t>Routines for DIGGING DEEPER INTO IDEAS</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endParaRPr lang="en-US"/>
                    </a:p>
                  </a:txBody>
                  <a:tcPr/>
                </a:tc>
                <a:tc hMerge="1">
                  <a:txBody>
                    <a:bodyPr/>
                    <a:lstStyle/>
                    <a:p>
                      <a:endParaRPr lang="en-US"/>
                    </a:p>
                  </a:txBody>
                  <a:tcPr/>
                </a:tc>
                <a:tc hMerge="1">
                  <a:txBody>
                    <a:bodyPr/>
                    <a:lstStyle/>
                    <a:p>
                      <a:endParaRPr lang="en-US"/>
                    </a:p>
                  </a:txBody>
                  <a:tcPr/>
                </a:tc>
              </a:tr>
              <a:tr h="294389">
                <a:tc>
                  <a:txBody>
                    <a:bodyPr/>
                    <a:lstStyle/>
                    <a:p>
                      <a:pPr marL="0" marR="0">
                        <a:spcBef>
                          <a:spcPts val="0"/>
                        </a:spcBef>
                        <a:spcAft>
                          <a:spcPts val="0"/>
                        </a:spcAft>
                      </a:pPr>
                      <a:r>
                        <a:rPr lang="en-US" sz="2000" dirty="0" smtClean="0">
                          <a:effectLst/>
                        </a:rPr>
                        <a:t>15.  What </a:t>
                      </a:r>
                      <a:r>
                        <a:rPr lang="en-US" sz="2000" dirty="0">
                          <a:effectLst/>
                        </a:rPr>
                        <a:t>makes you say that?</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Reasoning with evidence</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dirty="0">
                          <a:effectLst/>
                        </a:rPr>
                        <a:t>A question that teachers can weave into discussion to push students to give evidence for their assertions.</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147194">
                <a:tc>
                  <a:txBody>
                    <a:bodyPr/>
                    <a:lstStyle/>
                    <a:p>
                      <a:pPr marL="0" marR="0">
                        <a:spcBef>
                          <a:spcPts val="0"/>
                        </a:spcBef>
                        <a:spcAft>
                          <a:spcPts val="0"/>
                        </a:spcAft>
                      </a:pPr>
                      <a:r>
                        <a:rPr lang="en-US" sz="2000" dirty="0" smtClean="0">
                          <a:effectLst/>
                        </a:rPr>
                        <a:t>16. Circle </a:t>
                      </a:r>
                      <a:r>
                        <a:rPr lang="en-US" sz="2000" dirty="0">
                          <a:effectLst/>
                        </a:rPr>
                        <a:t>Viewpoints</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Perspective taking</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dirty="0">
                          <a:effectLst/>
                        </a:rPr>
                        <a:t>Identification of perspectives around an issue or problem. </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294389">
                <a:tc>
                  <a:txBody>
                    <a:bodyPr/>
                    <a:lstStyle/>
                    <a:p>
                      <a:pPr marL="0" marR="0">
                        <a:spcBef>
                          <a:spcPts val="0"/>
                        </a:spcBef>
                        <a:spcAft>
                          <a:spcPts val="0"/>
                        </a:spcAft>
                      </a:pPr>
                      <a:r>
                        <a:rPr lang="en-US" sz="2000" dirty="0" smtClean="0">
                          <a:effectLst/>
                        </a:rPr>
                        <a:t>17. Step </a:t>
                      </a:r>
                      <a:r>
                        <a:rPr lang="en-US" sz="2000" dirty="0">
                          <a:effectLst/>
                        </a:rPr>
                        <a:t>Inside</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Perspective taking</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dirty="0">
                          <a:effectLst/>
                        </a:rPr>
                        <a:t>Stepping into a position and talking or writing from that perspective to gain a deeper understanding of it.</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294389">
                <a:tc>
                  <a:txBody>
                    <a:bodyPr/>
                    <a:lstStyle/>
                    <a:p>
                      <a:pPr marL="0" marR="0">
                        <a:spcBef>
                          <a:spcPts val="0"/>
                        </a:spcBef>
                        <a:spcAft>
                          <a:spcPts val="0"/>
                        </a:spcAft>
                      </a:pPr>
                      <a:r>
                        <a:rPr lang="en-US" sz="2000" dirty="0" smtClean="0">
                          <a:effectLst/>
                        </a:rPr>
                        <a:t>18. Red </a:t>
                      </a:r>
                      <a:r>
                        <a:rPr lang="en-US" sz="2000" dirty="0">
                          <a:effectLst/>
                        </a:rPr>
                        <a:t>Light, Yellow Light</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Monitoring, identification of bias, raising questions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dirty="0">
                          <a:effectLst/>
                        </a:rPr>
                        <a:t>Used to identify possible errors in reasoning, over reaching by authors, or areas that need to be questioned.</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294389">
                <a:tc>
                  <a:txBody>
                    <a:bodyPr/>
                    <a:lstStyle/>
                    <a:p>
                      <a:pPr marL="0" marR="0">
                        <a:spcBef>
                          <a:spcPts val="0"/>
                        </a:spcBef>
                        <a:spcAft>
                          <a:spcPts val="0"/>
                        </a:spcAft>
                      </a:pPr>
                      <a:r>
                        <a:rPr lang="en-US" sz="2000" dirty="0" smtClean="0">
                          <a:effectLst/>
                        </a:rPr>
                        <a:t>19. Claim </a:t>
                      </a:r>
                      <a:r>
                        <a:rPr lang="en-US" sz="2000" dirty="0">
                          <a:effectLst/>
                        </a:rPr>
                        <a:t>Support Question</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Identifying generalizations and theories, reasoning with evidence, counter arguments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dirty="0">
                          <a:effectLst/>
                        </a:rPr>
                        <a:t>Can be used with text or as a basic structure for mathematical and scientific thinking.</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294389">
                <a:tc>
                  <a:txBody>
                    <a:bodyPr/>
                    <a:lstStyle/>
                    <a:p>
                      <a:pPr marL="0" marR="0">
                        <a:spcBef>
                          <a:spcPts val="0"/>
                        </a:spcBef>
                        <a:spcAft>
                          <a:spcPts val="0"/>
                        </a:spcAft>
                      </a:pPr>
                      <a:r>
                        <a:rPr lang="en-US" sz="2000" dirty="0" smtClean="0">
                          <a:effectLst/>
                        </a:rPr>
                        <a:t>20. Tug </a:t>
                      </a:r>
                      <a:r>
                        <a:rPr lang="en-US" sz="2000" dirty="0">
                          <a:effectLst/>
                        </a:rPr>
                        <a:t>of War</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a:effectLst/>
                        </a:rPr>
                        <a:t>Perspective taking, reasoning, identifying complexities</a:t>
                      </a: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dirty="0">
                          <a:effectLst/>
                        </a:rPr>
                        <a:t>Identifying and building both sides of an argument or tension/dilemma</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r h="294389">
                <a:tc>
                  <a:txBody>
                    <a:bodyPr/>
                    <a:lstStyle/>
                    <a:p>
                      <a:pPr marL="0" marR="0">
                        <a:spcBef>
                          <a:spcPts val="0"/>
                        </a:spcBef>
                        <a:spcAft>
                          <a:spcPts val="0"/>
                        </a:spcAft>
                      </a:pPr>
                      <a:r>
                        <a:rPr lang="en-US" sz="2000" dirty="0" smtClean="0">
                          <a:effectLst/>
                        </a:rPr>
                        <a:t>21. Word-Phrase-Sentence</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gridSpan="2">
                  <a:txBody>
                    <a:bodyPr/>
                    <a:lstStyle/>
                    <a:p>
                      <a:pPr marL="0" marR="0">
                        <a:spcBef>
                          <a:spcPts val="0"/>
                        </a:spcBef>
                        <a:spcAft>
                          <a:spcPts val="0"/>
                        </a:spcAft>
                      </a:pPr>
                      <a:r>
                        <a:rPr lang="en-US" sz="2000" dirty="0">
                          <a:effectLst/>
                        </a:rPr>
                        <a:t>Summarizing and distilling</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hMerge="1">
                  <a:txBody>
                    <a:bodyPr/>
                    <a:lstStyle/>
                    <a:p>
                      <a:pPr marL="0" marR="0">
                        <a:spcBef>
                          <a:spcPts val="0"/>
                        </a:spcBef>
                        <a:spcAft>
                          <a:spcPts val="0"/>
                        </a:spcAft>
                      </a:pP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c>
                  <a:txBody>
                    <a:bodyPr/>
                    <a:lstStyle/>
                    <a:p>
                      <a:pPr marL="0" marR="0">
                        <a:spcBef>
                          <a:spcPts val="0"/>
                        </a:spcBef>
                        <a:spcAft>
                          <a:spcPts val="0"/>
                        </a:spcAft>
                      </a:pPr>
                      <a:r>
                        <a:rPr lang="en-US" sz="2000" dirty="0">
                          <a:effectLst/>
                        </a:rPr>
                        <a:t>Text-based protocol aimed at eliciting what a reader found important or worthwhile. Used with discussion to look at themes and implications.</a:t>
                      </a:r>
                      <a:endParaRPr lang="en-US"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49075" marR="49075" marT="0" marB="0"/>
                </a:tc>
              </a:tr>
            </a:tbl>
          </a:graphicData>
        </a:graphic>
      </p:graphicFrame>
    </p:spTree>
    <p:extLst>
      <p:ext uri="{BB962C8B-B14F-4D97-AF65-F5344CB8AC3E}">
        <p14:creationId xmlns:p14="http://schemas.microsoft.com/office/powerpoint/2010/main" val="7742115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4480" y="670560"/>
            <a:ext cx="11907520" cy="5509200"/>
          </a:xfrm>
          <a:prstGeom prst="rect">
            <a:avLst/>
          </a:prstGeom>
          <a:noFill/>
        </p:spPr>
        <p:txBody>
          <a:bodyPr wrap="square" rtlCol="0">
            <a:spAutoFit/>
          </a:bodyPr>
          <a:lstStyle/>
          <a:p>
            <a:r>
              <a:rPr lang="en-US" sz="3200" dirty="0" smtClean="0"/>
              <a:t>“I would teach a mathematics lesson in one teacher’s classroom with other teachers from the same grade level observing.  After we had debriefed the lesson, the observing teachers were encouraged to teach the lesson and share their experience with the group in our next session together.  Invariably, at these follow-up sessions a teacher would remark, ‘I wrote down all the questions you asked, and I was very careful to ask the same questions, but my students didn’t respond the same way as when you did it.’  This happened enough times among the teachers with whom I was working that I decided to investigate what was happening.”</a:t>
            </a:r>
          </a:p>
          <a:p>
            <a:pPr marL="514350" indent="-514350">
              <a:buAutoNum type="arabicPeriod"/>
            </a:pPr>
            <a:endParaRPr lang="en-US" sz="3200" dirty="0"/>
          </a:p>
        </p:txBody>
      </p:sp>
    </p:spTree>
    <p:extLst>
      <p:ext uri="{BB962C8B-B14F-4D97-AF65-F5344CB8AC3E}">
        <p14:creationId xmlns:p14="http://schemas.microsoft.com/office/powerpoint/2010/main" val="2393587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4480" y="670560"/>
            <a:ext cx="11907520" cy="4524315"/>
          </a:xfrm>
          <a:prstGeom prst="rect">
            <a:avLst/>
          </a:prstGeom>
          <a:noFill/>
        </p:spPr>
        <p:txBody>
          <a:bodyPr wrap="square" rtlCol="0">
            <a:spAutoFit/>
          </a:bodyPr>
          <a:lstStyle/>
          <a:p>
            <a:r>
              <a:rPr lang="en-US" sz="3200" dirty="0" smtClean="0"/>
              <a:t>Please take one of these routines and try it in your classroom.  If you can do it by Friday, great.  Try it and come back to the group with your results.  If it doesn’t work in your plans for this week, return on Friday with a plan for how you will incorporate it the following week.</a:t>
            </a:r>
          </a:p>
          <a:p>
            <a:endParaRPr lang="en-US" sz="3200" dirty="0"/>
          </a:p>
          <a:p>
            <a:r>
              <a:rPr lang="en-US" sz="3200" dirty="0" smtClean="0"/>
              <a:t>Check out our new Professional Learning and Support page on</a:t>
            </a:r>
          </a:p>
          <a:p>
            <a:endParaRPr lang="en-US" sz="3200" dirty="0"/>
          </a:p>
          <a:p>
            <a:r>
              <a:rPr lang="en-US" sz="3200" dirty="0" smtClean="0">
                <a:solidFill>
                  <a:srgbClr val="FF0000"/>
                </a:solidFill>
                <a:hlinkClick r:id="rId2"/>
              </a:rPr>
              <a:t>www.pps/k12/pa/us/ibworld2</a:t>
            </a:r>
            <a:endParaRPr lang="en-US" sz="3200" dirty="0" smtClean="0">
              <a:solidFill>
                <a:srgbClr val="FF0000"/>
              </a:solidFill>
            </a:endParaRPr>
          </a:p>
          <a:p>
            <a:endParaRPr lang="en-US" sz="3200" dirty="0"/>
          </a:p>
        </p:txBody>
      </p:sp>
    </p:spTree>
    <p:extLst>
      <p:ext uri="{BB962C8B-B14F-4D97-AF65-F5344CB8AC3E}">
        <p14:creationId xmlns:p14="http://schemas.microsoft.com/office/powerpoint/2010/main" val="14346656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354</TotalTime>
  <Words>788</Words>
  <Application>Microsoft Office PowerPoint</Application>
  <PresentationFormat>Widescreen</PresentationFormat>
  <Paragraphs>75</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Cambria</vt:lpstr>
      <vt:lpstr>Times New Roman</vt:lpstr>
      <vt:lpstr>Office Theme</vt:lpstr>
      <vt:lpstr>PowerPoint Presentation</vt:lpstr>
      <vt:lpstr>Managerial Instructional Interactive Thinking</vt:lpstr>
      <vt:lpstr>PowerPoint Presentation</vt:lpstr>
      <vt:lpstr>PowerPoint Presentation</vt:lpstr>
      <vt:lpstr>PowerPoint Presentation</vt:lpstr>
      <vt:lpstr>PowerPoint Presentation</vt:lpstr>
      <vt:lpstr>PowerPoint Presentation</vt:lpstr>
      <vt:lpstr>PowerPoint Presentation</vt:lpstr>
    </vt:vector>
  </TitlesOfParts>
  <Company>Pittsburgh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Chapman</dc:creator>
  <cp:lastModifiedBy>Michael Chapman</cp:lastModifiedBy>
  <cp:revision>17</cp:revision>
  <dcterms:created xsi:type="dcterms:W3CDTF">2016-10-03T16:00:26Z</dcterms:created>
  <dcterms:modified xsi:type="dcterms:W3CDTF">2016-10-18T16:39:42Z</dcterms:modified>
</cp:coreProperties>
</file>