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7" r:id="rId23"/>
    <p:sldId id="279" r:id="rId24"/>
    <p:sldId id="276" r:id="rId2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AF6A5-4AFF-4EE4-8171-9A8C0C5FE7B9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58026-8486-49BA-A53A-8DF9DA0B7A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671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AF6A5-4AFF-4EE4-8171-9A8C0C5FE7B9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58026-8486-49BA-A53A-8DF9DA0B7A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79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AF6A5-4AFF-4EE4-8171-9A8C0C5FE7B9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58026-8486-49BA-A53A-8DF9DA0B7A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922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AF6A5-4AFF-4EE4-8171-9A8C0C5FE7B9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58026-8486-49BA-A53A-8DF9DA0B7A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139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AF6A5-4AFF-4EE4-8171-9A8C0C5FE7B9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58026-8486-49BA-A53A-8DF9DA0B7A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405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AF6A5-4AFF-4EE4-8171-9A8C0C5FE7B9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58026-8486-49BA-A53A-8DF9DA0B7A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158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AF6A5-4AFF-4EE4-8171-9A8C0C5FE7B9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58026-8486-49BA-A53A-8DF9DA0B7A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16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AF6A5-4AFF-4EE4-8171-9A8C0C5FE7B9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58026-8486-49BA-A53A-8DF9DA0B7A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349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AF6A5-4AFF-4EE4-8171-9A8C0C5FE7B9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58026-8486-49BA-A53A-8DF9DA0B7A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263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AF6A5-4AFF-4EE4-8171-9A8C0C5FE7B9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58026-8486-49BA-A53A-8DF9DA0B7A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51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AF6A5-4AFF-4EE4-8171-9A8C0C5FE7B9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58026-8486-49BA-A53A-8DF9DA0B7A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319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AAF6A5-4AFF-4EE4-8171-9A8C0C5FE7B9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B58026-8486-49BA-A53A-8DF9DA0B7A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446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Uniform Chart of Accounts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Refresher 07.29.24</a:t>
            </a:r>
          </a:p>
        </p:txBody>
      </p:sp>
    </p:spTree>
    <p:extLst>
      <p:ext uri="{BB962C8B-B14F-4D97-AF65-F5344CB8AC3E}">
        <p14:creationId xmlns:p14="http://schemas.microsoft.com/office/powerpoint/2010/main" val="279555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uniform chart of accounts allows for accurate reporting for all expenses at the school district.</a:t>
            </a:r>
          </a:p>
          <a:p>
            <a:r>
              <a:rPr lang="en-US" dirty="0"/>
              <a:t>Important for budgeting, spending and eventual reporting to the State, Feds and Auditors</a:t>
            </a:r>
          </a:p>
          <a:p>
            <a:r>
              <a:rPr lang="en-US" dirty="0"/>
              <a:t>Allows for accurate comparisons from school district to school district.</a:t>
            </a:r>
          </a:p>
          <a:p>
            <a:r>
              <a:rPr lang="en-US" dirty="0"/>
              <a:t>Our current chart of accounts has ten different segments totaling 37 digits</a:t>
            </a:r>
          </a:p>
          <a:p>
            <a:r>
              <a:rPr lang="en-US" dirty="0"/>
              <a:t>Our last update was effective 07.01.21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146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Current String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2996980"/>
              </p:ext>
            </p:extLst>
          </p:nvPr>
        </p:nvGraphicFramePr>
        <p:xfrm>
          <a:off x="1737360" y="3225339"/>
          <a:ext cx="8487294" cy="1870362"/>
        </p:xfrm>
        <a:graphic>
          <a:graphicData uri="http://schemas.openxmlformats.org/drawingml/2006/table">
            <a:tbl>
              <a:tblPr/>
              <a:tblGrid>
                <a:gridCol w="801949">
                  <a:extLst>
                    <a:ext uri="{9D8B030D-6E8A-4147-A177-3AD203B41FA5}">
                      <a16:colId xmlns:a16="http://schemas.microsoft.com/office/drawing/2014/main" val="3063951609"/>
                    </a:ext>
                  </a:extLst>
                </a:gridCol>
                <a:gridCol w="801949">
                  <a:extLst>
                    <a:ext uri="{9D8B030D-6E8A-4147-A177-3AD203B41FA5}">
                      <a16:colId xmlns:a16="http://schemas.microsoft.com/office/drawing/2014/main" val="2806742941"/>
                    </a:ext>
                  </a:extLst>
                </a:gridCol>
                <a:gridCol w="801949">
                  <a:extLst>
                    <a:ext uri="{9D8B030D-6E8A-4147-A177-3AD203B41FA5}">
                      <a16:colId xmlns:a16="http://schemas.microsoft.com/office/drawing/2014/main" val="2586721637"/>
                    </a:ext>
                  </a:extLst>
                </a:gridCol>
                <a:gridCol w="801949">
                  <a:extLst>
                    <a:ext uri="{9D8B030D-6E8A-4147-A177-3AD203B41FA5}">
                      <a16:colId xmlns:a16="http://schemas.microsoft.com/office/drawing/2014/main" val="1811668294"/>
                    </a:ext>
                  </a:extLst>
                </a:gridCol>
                <a:gridCol w="801949">
                  <a:extLst>
                    <a:ext uri="{9D8B030D-6E8A-4147-A177-3AD203B41FA5}">
                      <a16:colId xmlns:a16="http://schemas.microsoft.com/office/drawing/2014/main" val="1383945563"/>
                    </a:ext>
                  </a:extLst>
                </a:gridCol>
                <a:gridCol w="801949">
                  <a:extLst>
                    <a:ext uri="{9D8B030D-6E8A-4147-A177-3AD203B41FA5}">
                      <a16:colId xmlns:a16="http://schemas.microsoft.com/office/drawing/2014/main" val="2071971934"/>
                    </a:ext>
                  </a:extLst>
                </a:gridCol>
                <a:gridCol w="801949">
                  <a:extLst>
                    <a:ext uri="{9D8B030D-6E8A-4147-A177-3AD203B41FA5}">
                      <a16:colId xmlns:a16="http://schemas.microsoft.com/office/drawing/2014/main" val="3365958716"/>
                    </a:ext>
                  </a:extLst>
                </a:gridCol>
                <a:gridCol w="801949">
                  <a:extLst>
                    <a:ext uri="{9D8B030D-6E8A-4147-A177-3AD203B41FA5}">
                      <a16:colId xmlns:a16="http://schemas.microsoft.com/office/drawing/2014/main" val="3083845403"/>
                    </a:ext>
                  </a:extLst>
                </a:gridCol>
                <a:gridCol w="1002436">
                  <a:extLst>
                    <a:ext uri="{9D8B030D-6E8A-4147-A177-3AD203B41FA5}">
                      <a16:colId xmlns:a16="http://schemas.microsoft.com/office/drawing/2014/main" val="2950167320"/>
                    </a:ext>
                  </a:extLst>
                </a:gridCol>
                <a:gridCol w="1069266">
                  <a:extLst>
                    <a:ext uri="{9D8B030D-6E8A-4147-A177-3AD203B41FA5}">
                      <a16:colId xmlns:a16="http://schemas.microsoft.com/office/drawing/2014/main" val="206141252"/>
                    </a:ext>
                  </a:extLst>
                </a:gridCol>
              </a:tblGrid>
              <a:tr h="103466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Location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Program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RevSource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Function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Type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Object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AOE_Code</a:t>
                      </a:r>
                      <a:b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LEA_Code</a:t>
                      </a:r>
                      <a:b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(Local Use)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7746918"/>
                  </a:ext>
                </a:extLst>
              </a:tr>
              <a:tr h="41784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2085945"/>
                  </a:ext>
                </a:extLst>
              </a:tr>
              <a:tr h="41784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53236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3713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24262"/>
            <a:ext cx="10515600" cy="894440"/>
          </a:xfrm>
        </p:spPr>
        <p:txBody>
          <a:bodyPr/>
          <a:lstStyle/>
          <a:p>
            <a:r>
              <a:rPr lang="en-US" dirty="0"/>
              <a:t>Fund –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36617"/>
            <a:ext cx="10515600" cy="414034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Purpose: Separates fiscal and accounting entities with a self-balancing set of accounts, recording cash and other financial resources, together with all related liabilities and residual equities or balances or changes therein.  </a:t>
            </a:r>
          </a:p>
          <a:p>
            <a:r>
              <a:rPr lang="en-US" dirty="0"/>
              <a:t>General Fund - 1001</a:t>
            </a:r>
          </a:p>
          <a:p>
            <a:r>
              <a:rPr lang="en-US" dirty="0"/>
              <a:t>Special Revenue Funds – 2001 -2999</a:t>
            </a:r>
          </a:p>
          <a:p>
            <a:r>
              <a:rPr lang="en-US" dirty="0"/>
              <a:t>Capital Project Funds – 3001 - 3999</a:t>
            </a:r>
          </a:p>
          <a:p>
            <a:r>
              <a:rPr lang="en-US" dirty="0"/>
              <a:t>Enterprise Funds – 6001 -6799</a:t>
            </a:r>
          </a:p>
          <a:p>
            <a:r>
              <a:rPr lang="en-US" dirty="0"/>
              <a:t>Trust Funds – 8001- 8799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3734007"/>
              </p:ext>
            </p:extLst>
          </p:nvPr>
        </p:nvGraphicFramePr>
        <p:xfrm>
          <a:off x="2637443" y="523377"/>
          <a:ext cx="6451600" cy="695325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199620407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7346856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09767579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32001953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12637184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57390359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05622694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4428648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64824891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127466548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Location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Program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RevSource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Function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Type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Object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AOE_Code</a:t>
                      </a:r>
                      <a:b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LEA_Code</a:t>
                      </a:r>
                      <a:b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(Local Use)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035033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54092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8894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Fund - 1001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is the main fund we use for daily recording of school district expenses, revenues, assets, liabilities and fund balance.</a:t>
            </a:r>
          </a:p>
          <a:p>
            <a:r>
              <a:rPr lang="en-US" dirty="0"/>
              <a:t>We are only allowed one general fund.</a:t>
            </a:r>
          </a:p>
          <a:p>
            <a:r>
              <a:rPr lang="en-US" dirty="0"/>
              <a:t>General fund surpluses or general fund deficits are contained in this fund at year end, not comingled with any other funds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8931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 Reserve Funds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“Used for the proceeds of specific revenue sources that are legally restricted or committed to expenditures for specified purposes other than debt service or capitals projects.”</a:t>
            </a:r>
          </a:p>
          <a:p>
            <a:pPr lvl="1"/>
            <a:r>
              <a:rPr lang="en-US" dirty="0"/>
              <a:t>Grants</a:t>
            </a:r>
          </a:p>
          <a:p>
            <a:pPr lvl="1"/>
            <a:r>
              <a:rPr lang="en-US" dirty="0"/>
              <a:t>Student Activity</a:t>
            </a:r>
          </a:p>
          <a:p>
            <a:pPr lvl="1"/>
            <a:r>
              <a:rPr lang="en-US" dirty="0"/>
              <a:t>Reserves – not capital related</a:t>
            </a:r>
          </a:p>
        </p:txBody>
      </p:sp>
    </p:spTree>
    <p:extLst>
      <p:ext uri="{BB962C8B-B14F-4D97-AF65-F5344CB8AC3E}">
        <p14:creationId xmlns:p14="http://schemas.microsoft.com/office/powerpoint/2010/main" val="6512455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Capital Project Funds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“Account for financial resources that are restricted, committed or assigned to expenditures for capital outlays, including the acquisition or construction of capital facilities and other capital assets.”</a:t>
            </a:r>
          </a:p>
          <a:p>
            <a:pPr lvl="1"/>
            <a:r>
              <a:rPr lang="en-US" dirty="0"/>
              <a:t>Construction</a:t>
            </a:r>
          </a:p>
          <a:p>
            <a:pPr lvl="1"/>
            <a:r>
              <a:rPr lang="en-US" dirty="0"/>
              <a:t>Capital Reserves</a:t>
            </a:r>
          </a:p>
        </p:txBody>
      </p:sp>
    </p:spTree>
    <p:extLst>
      <p:ext uri="{BB962C8B-B14F-4D97-AF65-F5344CB8AC3E}">
        <p14:creationId xmlns:p14="http://schemas.microsoft.com/office/powerpoint/2010/main" val="25562151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Enterprise Funds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“Activity for which a fee is charged to external users for goods or services.”</a:t>
            </a:r>
          </a:p>
          <a:p>
            <a:pPr lvl="1"/>
            <a:r>
              <a:rPr lang="en-US" dirty="0"/>
              <a:t>Food Service</a:t>
            </a:r>
          </a:p>
          <a:p>
            <a:pPr lvl="1"/>
            <a:r>
              <a:rPr lang="en-US" dirty="0"/>
              <a:t>Adult Education</a:t>
            </a:r>
          </a:p>
          <a:p>
            <a:r>
              <a:rPr lang="en-US" dirty="0"/>
              <a:t>Any loss is covered by the General Fund at year end.</a:t>
            </a:r>
          </a:p>
          <a:p>
            <a:r>
              <a:rPr lang="en-US" dirty="0"/>
              <a:t>Any profit stays with the fund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5348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Trust Funds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“Held by a school district in a trustee capacity for other”</a:t>
            </a:r>
          </a:p>
          <a:p>
            <a:pPr lvl="1"/>
            <a:r>
              <a:rPr lang="en-US" dirty="0"/>
              <a:t>Scholarships</a:t>
            </a:r>
          </a:p>
          <a:p>
            <a:pPr lvl="1"/>
            <a:r>
              <a:rPr lang="en-US" dirty="0"/>
              <a:t>Endowments</a:t>
            </a:r>
          </a:p>
        </p:txBody>
      </p:sp>
    </p:spTree>
    <p:extLst>
      <p:ext uri="{BB962C8B-B14F-4D97-AF65-F5344CB8AC3E}">
        <p14:creationId xmlns:p14="http://schemas.microsoft.com/office/powerpoint/2010/main" val="17057156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Location -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29295"/>
            <a:ext cx="10515600" cy="468837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101 – Cambridge Elementary</a:t>
            </a:r>
          </a:p>
          <a:p>
            <a:r>
              <a:rPr lang="en-US" dirty="0"/>
              <a:t>102 – Eden Central School</a:t>
            </a:r>
          </a:p>
          <a:p>
            <a:r>
              <a:rPr lang="en-US" dirty="0"/>
              <a:t>103 – Hyde Park Elementary</a:t>
            </a:r>
          </a:p>
          <a:p>
            <a:r>
              <a:rPr lang="en-US" dirty="0"/>
              <a:t>104 – Johnson Elementary</a:t>
            </a:r>
          </a:p>
          <a:p>
            <a:r>
              <a:rPr lang="en-US" dirty="0"/>
              <a:t>105 – Lamoille Union High School</a:t>
            </a:r>
          </a:p>
          <a:p>
            <a:r>
              <a:rPr lang="en-US" dirty="0"/>
              <a:t>106 – Waterville Elementary</a:t>
            </a:r>
          </a:p>
          <a:p>
            <a:r>
              <a:rPr lang="en-US" dirty="0"/>
              <a:t>107 – Lamoille Union Middle School</a:t>
            </a:r>
          </a:p>
          <a:p>
            <a:r>
              <a:rPr lang="en-US" dirty="0"/>
              <a:t>501 – Green Mountain Technology &amp; Career Center</a:t>
            </a:r>
          </a:p>
          <a:p>
            <a:r>
              <a:rPr lang="en-US" dirty="0"/>
              <a:t>401 – Lamoille North Supervisory Union</a:t>
            </a:r>
          </a:p>
          <a:p>
            <a:r>
              <a:rPr lang="en-US" dirty="0"/>
              <a:t>301 – Lamoille North MUSD #058A – sped expenses at Elementary</a:t>
            </a:r>
          </a:p>
          <a:p>
            <a:r>
              <a:rPr lang="en-US" dirty="0"/>
              <a:t>302 – Lamoille North MUSD #058B – sped expenses at LUMS/LUHS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8955074"/>
              </p:ext>
            </p:extLst>
          </p:nvPr>
        </p:nvGraphicFramePr>
        <p:xfrm>
          <a:off x="3302461" y="761206"/>
          <a:ext cx="6451600" cy="53340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64094191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48568379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63467595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21477609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26382819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56826826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01303818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827968619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574226775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494023256"/>
                    </a:ext>
                  </a:extLst>
                </a:gridCol>
              </a:tblGrid>
              <a:tr h="3333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Location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Program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RevSource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Function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Type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Object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AOE_Code</a:t>
                      </a:r>
                      <a:b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LEA_Code</a:t>
                      </a:r>
                      <a:b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(Local Use)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127611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65218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69357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Level -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Designates the grade level being served</a:t>
            </a:r>
          </a:p>
          <a:p>
            <a:pPr lvl="1"/>
            <a:r>
              <a:rPr lang="en-US" dirty="0"/>
              <a:t>01 – Prekindergarten</a:t>
            </a:r>
          </a:p>
          <a:p>
            <a:pPr lvl="1"/>
            <a:r>
              <a:rPr lang="en-US" dirty="0"/>
              <a:t>11 – Elementary (K-6)</a:t>
            </a:r>
          </a:p>
          <a:p>
            <a:pPr lvl="1"/>
            <a:r>
              <a:rPr lang="en-US" dirty="0"/>
              <a:t>31 – Secondary (7-12)</a:t>
            </a:r>
          </a:p>
          <a:p>
            <a:pPr lvl="1"/>
            <a:r>
              <a:rPr lang="en-US" dirty="0"/>
              <a:t>41 – Adult/continuing Education</a:t>
            </a:r>
          </a:p>
          <a:p>
            <a:pPr lvl="1"/>
            <a:r>
              <a:rPr lang="en-US" dirty="0"/>
              <a:t>51 – Location wide – excludes Pre-K </a:t>
            </a:r>
          </a:p>
          <a:p>
            <a:pPr lvl="2"/>
            <a:r>
              <a:rPr lang="en-US" dirty="0"/>
              <a:t>Central Office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162549"/>
              </p:ext>
            </p:extLst>
          </p:nvPr>
        </p:nvGraphicFramePr>
        <p:xfrm>
          <a:off x="2629131" y="761206"/>
          <a:ext cx="6451600" cy="53340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15131813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05173152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7447524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1190174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13867940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02186271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27098384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468680848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447226937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215244611"/>
                    </a:ext>
                  </a:extLst>
                </a:gridCol>
              </a:tblGrid>
              <a:tr h="3333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Location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Program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RevSource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Function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Type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Object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AOE_Code</a:t>
                      </a:r>
                      <a:b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LEA_Code</a:t>
                      </a:r>
                      <a:b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(Local Use)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038419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27365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73131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 -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Designates program being served  </a:t>
            </a:r>
          </a:p>
          <a:p>
            <a:pPr lvl="1"/>
            <a:r>
              <a:rPr lang="en-US" dirty="0"/>
              <a:t>11 – Regular Education</a:t>
            </a:r>
          </a:p>
          <a:p>
            <a:pPr lvl="1"/>
            <a:r>
              <a:rPr lang="en-US" dirty="0"/>
              <a:t>12 – Academic Summer School</a:t>
            </a:r>
          </a:p>
          <a:p>
            <a:pPr lvl="1"/>
            <a:r>
              <a:rPr lang="en-US" dirty="0"/>
              <a:t>13 – 21</a:t>
            </a:r>
            <a:r>
              <a:rPr lang="en-US" baseline="30000" dirty="0"/>
              <a:t>st</a:t>
            </a:r>
            <a:r>
              <a:rPr lang="en-US" dirty="0"/>
              <a:t> Century</a:t>
            </a:r>
          </a:p>
          <a:p>
            <a:pPr lvl="1"/>
            <a:r>
              <a:rPr lang="en-US" dirty="0"/>
              <a:t>15 – Food Service</a:t>
            </a:r>
          </a:p>
          <a:p>
            <a:pPr lvl="1"/>
            <a:r>
              <a:rPr lang="en-US" dirty="0"/>
              <a:t>21 – K-12 Special Education eligible</a:t>
            </a:r>
          </a:p>
          <a:p>
            <a:pPr lvl="1"/>
            <a:r>
              <a:rPr lang="en-US" dirty="0"/>
              <a:t>24 – EEE </a:t>
            </a:r>
          </a:p>
          <a:p>
            <a:pPr lvl="1"/>
            <a:r>
              <a:rPr lang="en-US" dirty="0"/>
              <a:t>31 – Vocational Regular</a:t>
            </a:r>
          </a:p>
          <a:p>
            <a:pPr lvl="1"/>
            <a:r>
              <a:rPr lang="en-US" dirty="0"/>
              <a:t>60 – Adult/Continuing Education</a:t>
            </a:r>
          </a:p>
          <a:p>
            <a:pPr lvl="1"/>
            <a:r>
              <a:rPr lang="en-US" dirty="0"/>
              <a:t>91 – Athletic Activities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6720785"/>
              </p:ext>
            </p:extLst>
          </p:nvPr>
        </p:nvGraphicFramePr>
        <p:xfrm>
          <a:off x="3244273" y="761206"/>
          <a:ext cx="6451600" cy="53340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101872248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01516234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37857196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41950393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608849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02659753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49482805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25304690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04767296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404480593"/>
                    </a:ext>
                  </a:extLst>
                </a:gridCol>
              </a:tblGrid>
              <a:tr h="3333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Location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Program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RevSource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Function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Type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Object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AOE_Code</a:t>
                      </a:r>
                      <a:b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LEA_Code</a:t>
                      </a:r>
                      <a:b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(Local Use)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028201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01754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1006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5777"/>
          </a:xfrm>
        </p:spPr>
        <p:txBody>
          <a:bodyPr>
            <a:normAutofit fontScale="90000"/>
          </a:bodyPr>
          <a:lstStyle/>
          <a:p>
            <a:r>
              <a:rPr lang="en-US" dirty="0"/>
              <a:t>Level versus program 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8600316"/>
              </p:ext>
            </p:extLst>
          </p:nvPr>
        </p:nvGraphicFramePr>
        <p:xfrm>
          <a:off x="1113909" y="2082006"/>
          <a:ext cx="8811485" cy="3838575"/>
        </p:xfrm>
        <a:graphic>
          <a:graphicData uri="http://schemas.openxmlformats.org/drawingml/2006/table">
            <a:tbl>
              <a:tblPr/>
              <a:tblGrid>
                <a:gridCol w="800665">
                  <a:extLst>
                    <a:ext uri="{9D8B030D-6E8A-4147-A177-3AD203B41FA5}">
                      <a16:colId xmlns:a16="http://schemas.microsoft.com/office/drawing/2014/main" val="1466609372"/>
                    </a:ext>
                  </a:extLst>
                </a:gridCol>
                <a:gridCol w="800665">
                  <a:extLst>
                    <a:ext uri="{9D8B030D-6E8A-4147-A177-3AD203B41FA5}">
                      <a16:colId xmlns:a16="http://schemas.microsoft.com/office/drawing/2014/main" val="321305136"/>
                    </a:ext>
                  </a:extLst>
                </a:gridCol>
                <a:gridCol w="888238">
                  <a:extLst>
                    <a:ext uri="{9D8B030D-6E8A-4147-A177-3AD203B41FA5}">
                      <a16:colId xmlns:a16="http://schemas.microsoft.com/office/drawing/2014/main" val="3288948387"/>
                    </a:ext>
                  </a:extLst>
                </a:gridCol>
                <a:gridCol w="1517927">
                  <a:extLst>
                    <a:ext uri="{9D8B030D-6E8A-4147-A177-3AD203B41FA5}">
                      <a16:colId xmlns:a16="http://schemas.microsoft.com/office/drawing/2014/main" val="2765730751"/>
                    </a:ext>
                  </a:extLst>
                </a:gridCol>
                <a:gridCol w="800665">
                  <a:extLst>
                    <a:ext uri="{9D8B030D-6E8A-4147-A177-3AD203B41FA5}">
                      <a16:colId xmlns:a16="http://schemas.microsoft.com/office/drawing/2014/main" val="4004312948"/>
                    </a:ext>
                  </a:extLst>
                </a:gridCol>
                <a:gridCol w="800665">
                  <a:extLst>
                    <a:ext uri="{9D8B030D-6E8A-4147-A177-3AD203B41FA5}">
                      <a16:colId xmlns:a16="http://schemas.microsoft.com/office/drawing/2014/main" val="1313051469"/>
                    </a:ext>
                  </a:extLst>
                </a:gridCol>
                <a:gridCol w="800665">
                  <a:extLst>
                    <a:ext uri="{9D8B030D-6E8A-4147-A177-3AD203B41FA5}">
                      <a16:colId xmlns:a16="http://schemas.microsoft.com/office/drawing/2014/main" val="3692451936"/>
                    </a:ext>
                  </a:extLst>
                </a:gridCol>
                <a:gridCol w="800665">
                  <a:extLst>
                    <a:ext uri="{9D8B030D-6E8A-4147-A177-3AD203B41FA5}">
                      <a16:colId xmlns:a16="http://schemas.microsoft.com/office/drawing/2014/main" val="554023842"/>
                    </a:ext>
                  </a:extLst>
                </a:gridCol>
                <a:gridCol w="800665">
                  <a:extLst>
                    <a:ext uri="{9D8B030D-6E8A-4147-A177-3AD203B41FA5}">
                      <a16:colId xmlns:a16="http://schemas.microsoft.com/office/drawing/2014/main" val="2063698382"/>
                    </a:ext>
                  </a:extLst>
                </a:gridCol>
                <a:gridCol w="800665">
                  <a:extLst>
                    <a:ext uri="{9D8B030D-6E8A-4147-A177-3AD203B41FA5}">
                      <a16:colId xmlns:a16="http://schemas.microsoft.com/office/drawing/2014/main" val="1862878614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Location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Program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RevSource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Function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Type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Object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AOE_Code</a:t>
                      </a:r>
                      <a:b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LEA_Code</a:t>
                      </a:r>
                      <a:b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(Local Use)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628082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002685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K-6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Regular Instruction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956460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1581722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Location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Program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RevSource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Function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Type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Object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AOE_Code</a:t>
                      </a:r>
                      <a:b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LEA_Code</a:t>
                      </a:r>
                      <a:b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(Local Use)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085332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4901974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Secondary (7-12)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Regular Instruction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944452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6336991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Location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Program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RevSource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Function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Type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Object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AOE_Code</a:t>
                      </a:r>
                      <a:b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LEA_Code</a:t>
                      </a:r>
                      <a:b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(Local Use)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365694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6133780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Secondary (7-12)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Vocational Instruction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706027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58339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07002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Level versus program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8546156"/>
              </p:ext>
            </p:extLst>
          </p:nvPr>
        </p:nvGraphicFramePr>
        <p:xfrm>
          <a:off x="838196" y="2362994"/>
          <a:ext cx="9029010" cy="3276600"/>
        </p:xfrm>
        <a:graphic>
          <a:graphicData uri="http://schemas.openxmlformats.org/drawingml/2006/table">
            <a:tbl>
              <a:tblPr/>
              <a:tblGrid>
                <a:gridCol w="820431">
                  <a:extLst>
                    <a:ext uri="{9D8B030D-6E8A-4147-A177-3AD203B41FA5}">
                      <a16:colId xmlns:a16="http://schemas.microsoft.com/office/drawing/2014/main" val="1724584823"/>
                    </a:ext>
                  </a:extLst>
                </a:gridCol>
                <a:gridCol w="820431">
                  <a:extLst>
                    <a:ext uri="{9D8B030D-6E8A-4147-A177-3AD203B41FA5}">
                      <a16:colId xmlns:a16="http://schemas.microsoft.com/office/drawing/2014/main" val="2741803199"/>
                    </a:ext>
                  </a:extLst>
                </a:gridCol>
                <a:gridCol w="910164">
                  <a:extLst>
                    <a:ext uri="{9D8B030D-6E8A-4147-A177-3AD203B41FA5}">
                      <a16:colId xmlns:a16="http://schemas.microsoft.com/office/drawing/2014/main" val="2304904152"/>
                    </a:ext>
                  </a:extLst>
                </a:gridCol>
                <a:gridCol w="1555398">
                  <a:extLst>
                    <a:ext uri="{9D8B030D-6E8A-4147-A177-3AD203B41FA5}">
                      <a16:colId xmlns:a16="http://schemas.microsoft.com/office/drawing/2014/main" val="3680747287"/>
                    </a:ext>
                  </a:extLst>
                </a:gridCol>
                <a:gridCol w="820431">
                  <a:extLst>
                    <a:ext uri="{9D8B030D-6E8A-4147-A177-3AD203B41FA5}">
                      <a16:colId xmlns:a16="http://schemas.microsoft.com/office/drawing/2014/main" val="229758021"/>
                    </a:ext>
                  </a:extLst>
                </a:gridCol>
                <a:gridCol w="820431">
                  <a:extLst>
                    <a:ext uri="{9D8B030D-6E8A-4147-A177-3AD203B41FA5}">
                      <a16:colId xmlns:a16="http://schemas.microsoft.com/office/drawing/2014/main" val="769682874"/>
                    </a:ext>
                  </a:extLst>
                </a:gridCol>
                <a:gridCol w="820431">
                  <a:extLst>
                    <a:ext uri="{9D8B030D-6E8A-4147-A177-3AD203B41FA5}">
                      <a16:colId xmlns:a16="http://schemas.microsoft.com/office/drawing/2014/main" val="2227976758"/>
                    </a:ext>
                  </a:extLst>
                </a:gridCol>
                <a:gridCol w="820431">
                  <a:extLst>
                    <a:ext uri="{9D8B030D-6E8A-4147-A177-3AD203B41FA5}">
                      <a16:colId xmlns:a16="http://schemas.microsoft.com/office/drawing/2014/main" val="2594948325"/>
                    </a:ext>
                  </a:extLst>
                </a:gridCol>
                <a:gridCol w="820431">
                  <a:extLst>
                    <a:ext uri="{9D8B030D-6E8A-4147-A177-3AD203B41FA5}">
                      <a16:colId xmlns:a16="http://schemas.microsoft.com/office/drawing/2014/main" val="250107209"/>
                    </a:ext>
                  </a:extLst>
                </a:gridCol>
                <a:gridCol w="820431">
                  <a:extLst>
                    <a:ext uri="{9D8B030D-6E8A-4147-A177-3AD203B41FA5}">
                      <a16:colId xmlns:a16="http://schemas.microsoft.com/office/drawing/2014/main" val="1046524913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Location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Program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RevSource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Function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Type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Object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AOE_Code</a:t>
                      </a:r>
                      <a:b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LEA_Code</a:t>
                      </a:r>
                      <a:b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(Local Use)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251993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106884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 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Regular Instruction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658306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9404864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Location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Program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RevSource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Function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Type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Object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AOE_Code</a:t>
                      </a:r>
                      <a:b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LEA_Code</a:t>
                      </a:r>
                      <a:b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(Local Use)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474873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565882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 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EEE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401638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1278189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Location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Program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RevSource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Function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Type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Object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AOE_Code</a:t>
                      </a:r>
                      <a:b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LEA_Code</a:t>
                      </a:r>
                      <a:b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(Local Use)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312131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051934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K-6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Special Education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10856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65894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RevSource</a:t>
            </a:r>
            <a:r>
              <a:rPr lang="en-US" dirty="0"/>
              <a:t> -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“Allows for tracking of revenues and expenditures associated with a particular funding source.”</a:t>
            </a:r>
          </a:p>
          <a:p>
            <a:pPr lvl="1"/>
            <a:r>
              <a:rPr lang="en-US" dirty="0"/>
              <a:t>0 Local/State</a:t>
            </a:r>
          </a:p>
          <a:p>
            <a:pPr lvl="1"/>
            <a:r>
              <a:rPr lang="en-US" dirty="0"/>
              <a:t>1 Local Restricted – must be tied to a Special Reserve Fund</a:t>
            </a:r>
          </a:p>
          <a:p>
            <a:pPr lvl="1"/>
            <a:r>
              <a:rPr lang="en-US" dirty="0"/>
              <a:t>3 State Restricted – must be tied to a Special Reserve Fund</a:t>
            </a:r>
          </a:p>
          <a:p>
            <a:pPr lvl="1"/>
            <a:r>
              <a:rPr lang="en-US" dirty="0"/>
              <a:t>4 Federal Restricted – must be tied to a Special Reserve Fund</a:t>
            </a:r>
          </a:p>
          <a:p>
            <a:pPr lvl="1"/>
            <a:r>
              <a:rPr lang="en-US" dirty="0"/>
              <a:t>9 Local/State/Federal – Used with program 15 – food service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1825121"/>
              </p:ext>
            </p:extLst>
          </p:nvPr>
        </p:nvGraphicFramePr>
        <p:xfrm>
          <a:off x="3709785" y="715169"/>
          <a:ext cx="6451600" cy="695325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66409773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42338222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92046032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90324142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43454852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20270161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96984209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6253395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45556395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684123814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Location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Program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RevSource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Function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Type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Object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AOE_Code</a:t>
                      </a:r>
                      <a:b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LEA_Code</a:t>
                      </a:r>
                      <a:b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(Local Use)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512191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50979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11843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-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“Describes the activity for which a service or material object is acquired.”</a:t>
            </a:r>
          </a:p>
          <a:p>
            <a:pPr lvl="1"/>
            <a:r>
              <a:rPr lang="en-US" dirty="0"/>
              <a:t>1101 – Direct Instruction K-12 – may also be broken down further </a:t>
            </a:r>
          </a:p>
          <a:p>
            <a:pPr lvl="2"/>
            <a:r>
              <a:rPr lang="en-US" dirty="0"/>
              <a:t>1112 Music Instruction</a:t>
            </a:r>
          </a:p>
          <a:p>
            <a:pPr lvl="1"/>
            <a:r>
              <a:rPr lang="en-US" dirty="0"/>
              <a:t>1102 – Direct Instruction </a:t>
            </a:r>
            <a:r>
              <a:rPr lang="en-US" dirty="0" err="1"/>
              <a:t>PreK</a:t>
            </a:r>
            <a:endParaRPr lang="en-US" dirty="0"/>
          </a:p>
          <a:p>
            <a:pPr lvl="1"/>
            <a:r>
              <a:rPr lang="en-US" dirty="0"/>
              <a:t>1201 – Special Education K-12</a:t>
            </a:r>
          </a:p>
          <a:p>
            <a:pPr lvl="1"/>
            <a:r>
              <a:rPr lang="en-US" dirty="0"/>
              <a:t>1205 – Special Education </a:t>
            </a:r>
            <a:r>
              <a:rPr lang="en-US" dirty="0" err="1"/>
              <a:t>PreK</a:t>
            </a:r>
            <a:endParaRPr lang="en-US" dirty="0"/>
          </a:p>
          <a:p>
            <a:pPr lvl="1"/>
            <a:r>
              <a:rPr lang="en-US" dirty="0"/>
              <a:t>1301 – Vocational Education – may also be broken down further</a:t>
            </a:r>
          </a:p>
          <a:p>
            <a:pPr lvl="2"/>
            <a:r>
              <a:rPr lang="en-US" dirty="0"/>
              <a:t>1310 – Vocational Culinary</a:t>
            </a:r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8266078"/>
              </p:ext>
            </p:extLst>
          </p:nvPr>
        </p:nvGraphicFramePr>
        <p:xfrm>
          <a:off x="3393902" y="715169"/>
          <a:ext cx="6451600" cy="695325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424782043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52245049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35835133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22446864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76008928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89494306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71877758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6571453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941574007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140378214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Location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Program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RevSource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Function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Type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Object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AOE_Code</a:t>
                      </a:r>
                      <a:b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LEA_Code</a:t>
                      </a:r>
                      <a:b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(Local Use)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190642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78626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59803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Cont. -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2120 – Guidance</a:t>
            </a:r>
          </a:p>
          <a:p>
            <a:r>
              <a:rPr lang="en-US" dirty="0"/>
              <a:t>2410 – Principals Office</a:t>
            </a:r>
          </a:p>
          <a:p>
            <a:r>
              <a:rPr lang="en-US" dirty="0"/>
              <a:t>2230 – Instructional Technology</a:t>
            </a:r>
          </a:p>
          <a:p>
            <a:r>
              <a:rPr lang="en-US" dirty="0"/>
              <a:t>2580 – Technology</a:t>
            </a:r>
          </a:p>
          <a:p>
            <a:r>
              <a:rPr lang="en-US" dirty="0"/>
              <a:t>2610 – Operations &amp; Maintenance</a:t>
            </a:r>
          </a:p>
          <a:p>
            <a:r>
              <a:rPr lang="en-US" dirty="0"/>
              <a:t>2711 – Regular Transportation</a:t>
            </a:r>
          </a:p>
          <a:p>
            <a:r>
              <a:rPr lang="en-US" dirty="0"/>
              <a:t>2716 – Co-Curricular Transportation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1848017"/>
              </p:ext>
            </p:extLst>
          </p:nvPr>
        </p:nvGraphicFramePr>
        <p:xfrm>
          <a:off x="4599247" y="715169"/>
          <a:ext cx="6451600" cy="695325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155016907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37060841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0788811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69929404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8824733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38967128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70645129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26577930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195695025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884117491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Location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Program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RevSource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Function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Type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Object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AOE_Code</a:t>
                      </a:r>
                      <a:b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LEA_Code</a:t>
                      </a:r>
                      <a:b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(Local Use)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521619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43727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24240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 -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Indicates whether the code is a revenue, expense, asset, liability or fund balance</a:t>
            </a:r>
          </a:p>
          <a:p>
            <a:pPr lvl="1"/>
            <a:r>
              <a:rPr lang="en-US" dirty="0"/>
              <a:t>1 – Asset</a:t>
            </a:r>
          </a:p>
          <a:p>
            <a:pPr lvl="1"/>
            <a:r>
              <a:rPr lang="en-US" dirty="0"/>
              <a:t>2 – Liabilities</a:t>
            </a:r>
          </a:p>
          <a:p>
            <a:pPr lvl="1"/>
            <a:r>
              <a:rPr lang="en-US" dirty="0"/>
              <a:t>3 – Fund Balance</a:t>
            </a:r>
          </a:p>
          <a:p>
            <a:pPr lvl="1"/>
            <a:r>
              <a:rPr lang="en-US" dirty="0"/>
              <a:t>4 – Revenues</a:t>
            </a:r>
          </a:p>
          <a:p>
            <a:pPr lvl="1"/>
            <a:r>
              <a:rPr lang="en-US" dirty="0"/>
              <a:t>5 - Expense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9474250"/>
              </p:ext>
            </p:extLst>
          </p:nvPr>
        </p:nvGraphicFramePr>
        <p:xfrm>
          <a:off x="2703945" y="715169"/>
          <a:ext cx="6451600" cy="695325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397658716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32702557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97802665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77553612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75100807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80158407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3356770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00335435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61559636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783860185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Location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Program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RevSource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Function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Type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Object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AOE_Code</a:t>
                      </a:r>
                      <a:b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LEA_Code</a:t>
                      </a:r>
                      <a:b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(Local Use)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248311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53996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12525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 -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“Describes the service or commodity obtained as a result of a specific transaction.”</a:t>
            </a:r>
          </a:p>
          <a:p>
            <a:pPr lvl="1"/>
            <a:r>
              <a:rPr lang="en-US" dirty="0"/>
              <a:t>0111 Teacher Salary</a:t>
            </a:r>
          </a:p>
          <a:p>
            <a:pPr lvl="1"/>
            <a:r>
              <a:rPr lang="en-US" dirty="0"/>
              <a:t>0121 Paraeducator Salary</a:t>
            </a:r>
          </a:p>
          <a:p>
            <a:pPr lvl="1"/>
            <a:r>
              <a:rPr lang="en-US" dirty="0"/>
              <a:t>0211 Health Insurance</a:t>
            </a:r>
          </a:p>
          <a:p>
            <a:pPr lvl="1"/>
            <a:r>
              <a:rPr lang="en-US" dirty="0"/>
              <a:t>0220 FICA</a:t>
            </a:r>
          </a:p>
          <a:p>
            <a:pPr lvl="1"/>
            <a:r>
              <a:rPr lang="en-US" dirty="0"/>
              <a:t>0611 Supply</a:t>
            </a:r>
          </a:p>
          <a:p>
            <a:pPr lvl="1"/>
            <a:r>
              <a:rPr lang="en-US" dirty="0"/>
              <a:t>0631 Food</a:t>
            </a:r>
          </a:p>
          <a:p>
            <a:pPr lvl="1"/>
            <a:r>
              <a:rPr lang="en-US" dirty="0"/>
              <a:t>0641 Books &amp; Periodicals</a:t>
            </a:r>
          </a:p>
          <a:p>
            <a:pPr lvl="1"/>
            <a:r>
              <a:rPr lang="en-US" dirty="0"/>
              <a:t>0732 Vehicles </a:t>
            </a:r>
          </a:p>
          <a:p>
            <a:pPr lvl="2"/>
            <a:r>
              <a:rPr lang="en-US" dirty="0"/>
              <a:t>(useful life of more than one year and a per unit acquisition cost of $5,000.00 or more)</a:t>
            </a:r>
          </a:p>
          <a:p>
            <a:pPr lvl="1"/>
            <a:r>
              <a:rPr lang="en-US" dirty="0"/>
              <a:t>0735 Technology Software over $5,000</a:t>
            </a:r>
          </a:p>
          <a:p>
            <a:pPr lvl="2"/>
            <a:r>
              <a:rPr lang="en-US" dirty="0"/>
              <a:t>(useful life of more than one year and a per unit acquisition cost of $5,000.00 or more)</a:t>
            </a:r>
          </a:p>
          <a:p>
            <a:pPr lvl="2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4804001"/>
              </p:ext>
            </p:extLst>
          </p:nvPr>
        </p:nvGraphicFramePr>
        <p:xfrm>
          <a:off x="2870200" y="777428"/>
          <a:ext cx="6451600" cy="695325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171804733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8554893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57567531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10421557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03999799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0308680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03895338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22060727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536752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420686505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Location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Program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RevSource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Function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Type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Object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AOE_Code</a:t>
                      </a:r>
                      <a:b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LEA_Code</a:t>
                      </a:r>
                      <a:b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(Local Use)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875515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43014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45204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AOE Code -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Typically zero filled 00000000</a:t>
            </a:r>
          </a:p>
          <a:p>
            <a:r>
              <a:rPr lang="en-US" dirty="0"/>
              <a:t>If used, they are created &amp; issued by the State of Vermont</a:t>
            </a:r>
          </a:p>
          <a:p>
            <a:r>
              <a:rPr lang="en-US" dirty="0"/>
              <a:t>Specific to grants and based on the revenue code, grant issuance date and round of money</a:t>
            </a:r>
          </a:p>
          <a:p>
            <a:pPr lvl="1"/>
            <a:r>
              <a:rPr lang="en-US" dirty="0"/>
              <a:t>42552201 – SIG Grant FY 22 – revenue code 4255, FY 22, 1</a:t>
            </a:r>
            <a:r>
              <a:rPr lang="en-US" baseline="30000" dirty="0"/>
              <a:t>st</a:t>
            </a:r>
            <a:r>
              <a:rPr lang="en-US" dirty="0"/>
              <a:t> round of funds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6352721"/>
              </p:ext>
            </p:extLst>
          </p:nvPr>
        </p:nvGraphicFramePr>
        <p:xfrm>
          <a:off x="3610033" y="785740"/>
          <a:ext cx="6451600" cy="695325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57878557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50609938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91865847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06226732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69400803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21466575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5211519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04010492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4087433205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818277740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Location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Program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RevSource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Function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Type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Object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AOE_Code</a:t>
                      </a:r>
                      <a:b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LEA_Code</a:t>
                      </a:r>
                      <a:b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(Local Use)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427021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69565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27334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 Code -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Only area in the entire code that allows for customization</a:t>
            </a:r>
          </a:p>
          <a:p>
            <a:r>
              <a:rPr lang="en-US" sz="3600" dirty="0"/>
              <a:t>We use to differentiate:</a:t>
            </a:r>
          </a:p>
          <a:p>
            <a:pPr lvl="1"/>
            <a:r>
              <a:rPr lang="en-US" sz="3600" dirty="0"/>
              <a:t>Capital projects</a:t>
            </a:r>
          </a:p>
          <a:p>
            <a:pPr lvl="1"/>
            <a:r>
              <a:rPr lang="en-US" sz="3600" dirty="0"/>
              <a:t>Grant strategies</a:t>
            </a:r>
          </a:p>
          <a:p>
            <a:pPr lvl="1"/>
            <a:r>
              <a:rPr lang="en-US" sz="3600" dirty="0"/>
              <a:t>School – when Location does not allow</a:t>
            </a:r>
          </a:p>
          <a:p>
            <a:endParaRPr lang="en-US" sz="3600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5671100"/>
              </p:ext>
            </p:extLst>
          </p:nvPr>
        </p:nvGraphicFramePr>
        <p:xfrm>
          <a:off x="3477029" y="802366"/>
          <a:ext cx="6451600" cy="695325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17815971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8250109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63853601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1857672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71510123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78080299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88887908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37638131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92290685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897342338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Location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Program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RevSource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Function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Type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Object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AOE_Code</a:t>
                      </a:r>
                      <a:b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LEA_Code</a:t>
                      </a:r>
                      <a:b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(Local Use)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91989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9674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15638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 Code Examples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3233138"/>
              </p:ext>
            </p:extLst>
          </p:nvPr>
        </p:nvGraphicFramePr>
        <p:xfrm>
          <a:off x="838200" y="1990826"/>
          <a:ext cx="6096000" cy="89535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196589967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6020981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5885024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8502064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43196069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28175290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06434303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3562047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10330767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667712192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Location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Program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RevSource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Function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Type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Object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AOE_Code</a:t>
                      </a:r>
                      <a:b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LEA_Code</a:t>
                      </a:r>
                      <a:b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(Local Use)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577670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305379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0721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00000000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00000901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2802227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9262605"/>
              </p:ext>
            </p:extLst>
          </p:nvPr>
        </p:nvGraphicFramePr>
        <p:xfrm>
          <a:off x="838200" y="3120304"/>
          <a:ext cx="6096000" cy="89535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52758768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04784238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19979321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7050325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5446486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76673954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4897569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56546454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44527284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639775530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Location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Program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RevSource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Function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Type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Object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AOE_Code</a:t>
                      </a:r>
                      <a:b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LEA_Code</a:t>
                      </a:r>
                      <a:b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(Local Use)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75994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04329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42552201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04000000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5686832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5363607"/>
              </p:ext>
            </p:extLst>
          </p:nvPr>
        </p:nvGraphicFramePr>
        <p:xfrm>
          <a:off x="838200" y="4315792"/>
          <a:ext cx="6096000" cy="106680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194224080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79935300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85338746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2336479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38547698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66211114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13717469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7731423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95303319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489003830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Location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Program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RevSource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Function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Type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Object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AOE_Code</a:t>
                      </a:r>
                      <a:b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LEA_Code</a:t>
                      </a:r>
                      <a:b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(Local Use)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624287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914555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0611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00000000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00005002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0574018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1769842"/>
              </p:ext>
            </p:extLst>
          </p:nvPr>
        </p:nvGraphicFramePr>
        <p:xfrm>
          <a:off x="838200" y="5523735"/>
          <a:ext cx="6096000" cy="89535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75002846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98746551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67181413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90407051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8240828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20575539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84020013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42461213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06482776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143426809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Location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Program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RevSource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Function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Type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Object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AOE_Code</a:t>
                      </a:r>
                      <a:b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LEA_Code</a:t>
                      </a:r>
                      <a:b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(Local Use)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17821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534193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0531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00000000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00005010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7091283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340138" y="2069869"/>
            <a:ext cx="2294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Indicates a Capital Reserve Project #901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40138" y="3325091"/>
            <a:ext cx="21696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Indicates a Grant Strategy #04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64829" y="4472247"/>
            <a:ext cx="18953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At GMTCC, indicates the Forestry Site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40138" y="5636029"/>
            <a:ext cx="18371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At WES, indicates the Belvidere Site</a:t>
            </a:r>
          </a:p>
        </p:txBody>
      </p:sp>
    </p:spTree>
    <p:extLst>
      <p:ext uri="{BB962C8B-B14F-4D97-AF65-F5344CB8AC3E}">
        <p14:creationId xmlns:p14="http://schemas.microsoft.com/office/powerpoint/2010/main" val="2952584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.. So what’s important?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2680990"/>
              </p:ext>
            </p:extLst>
          </p:nvPr>
        </p:nvGraphicFramePr>
        <p:xfrm>
          <a:off x="2038927" y="2481277"/>
          <a:ext cx="6451600" cy="89535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164012083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28064109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08913814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66784377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36302354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71069805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13698813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43228811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96705225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725663192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Function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Object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216407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Location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Program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RevSource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Type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AOE_Code</a:t>
                      </a:r>
                      <a:b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LEA_Code</a:t>
                      </a:r>
                      <a:b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(Local Use)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174769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5562665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5999323"/>
              </p:ext>
            </p:extLst>
          </p:nvPr>
        </p:nvGraphicFramePr>
        <p:xfrm>
          <a:off x="2038927" y="3894441"/>
          <a:ext cx="6451600" cy="89535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130867976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72446034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8800034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38582632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97699366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62593931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2400062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05549272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824301659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302819366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Location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Function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Object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3570995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Level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Program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RevSource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Type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AOE_Code</a:t>
                      </a:r>
                      <a:b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LEA_Code</a:t>
                      </a:r>
                      <a:b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(Local Use)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076849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XXXXXXXX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90987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7338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descriptions came from the VT NEW UCOA Codes </a:t>
            </a:r>
            <a:r>
              <a:rPr lang="en-US"/>
              <a:t>Sets 6102020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7539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1750</Words>
  <Application>Microsoft Office PowerPoint</Application>
  <PresentationFormat>Widescreen</PresentationFormat>
  <Paragraphs>731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Uniform Chart of Accounts</vt:lpstr>
      <vt:lpstr>Overview</vt:lpstr>
      <vt:lpstr>Our Current String</vt:lpstr>
      <vt:lpstr>Fund – </vt:lpstr>
      <vt:lpstr>General Fund - 1001</vt:lpstr>
      <vt:lpstr>Special Reserve Funds</vt:lpstr>
      <vt:lpstr>Capital Project Funds</vt:lpstr>
      <vt:lpstr>Enterprise Funds</vt:lpstr>
      <vt:lpstr>Trust Funds</vt:lpstr>
      <vt:lpstr>Location - </vt:lpstr>
      <vt:lpstr>Level -</vt:lpstr>
      <vt:lpstr>Program - </vt:lpstr>
      <vt:lpstr>Level versus program </vt:lpstr>
      <vt:lpstr>Level versus program</vt:lpstr>
      <vt:lpstr>RevSource - </vt:lpstr>
      <vt:lpstr>Function - </vt:lpstr>
      <vt:lpstr>Function Cont. - </vt:lpstr>
      <vt:lpstr>Type - </vt:lpstr>
      <vt:lpstr>Object - </vt:lpstr>
      <vt:lpstr>AOE Code - </vt:lpstr>
      <vt:lpstr>LEA Code - </vt:lpstr>
      <vt:lpstr>LEA Code Examples</vt:lpstr>
      <vt:lpstr>.. So what’s important?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Uniform Chart of Accounts</dc:title>
  <dc:creator>Lynda Brochu</dc:creator>
  <cp:lastModifiedBy>Michele Aumand</cp:lastModifiedBy>
  <cp:revision>35</cp:revision>
  <cp:lastPrinted>2024-07-18T13:56:39Z</cp:lastPrinted>
  <dcterms:created xsi:type="dcterms:W3CDTF">2021-08-02T18:20:01Z</dcterms:created>
  <dcterms:modified xsi:type="dcterms:W3CDTF">2024-07-18T15:17:37Z</dcterms:modified>
</cp:coreProperties>
</file>