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64" r:id="rId5"/>
    <p:sldId id="265" r:id="rId6"/>
    <p:sldId id="266" r:id="rId7"/>
    <p:sldId id="267" r:id="rId8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9A690-3AE1-4D74-9B34-8908A9387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620" y="863695"/>
            <a:ext cx="3511233" cy="3779995"/>
          </a:xfrm>
        </p:spPr>
        <p:txBody>
          <a:bodyPr anchor="ctr">
            <a:normAutofit/>
          </a:bodyPr>
          <a:lstStyle/>
          <a:p>
            <a:pPr algn="ctr"/>
            <a:r>
              <a:rPr lang="en-US" sz="3300">
                <a:solidFill>
                  <a:srgbClr val="FFFFFF"/>
                </a:solidFill>
              </a:rPr>
              <a:t>Seneca valley grading scale &amp; Gpa Calculations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549C5-A4FA-4A05-A56C-E8A88D918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621" y="4739780"/>
            <a:ext cx="3511233" cy="1147054"/>
          </a:xfrm>
        </p:spPr>
        <p:txBody>
          <a:bodyPr anchor="b">
            <a:normAutofit/>
          </a:bodyPr>
          <a:lstStyle/>
          <a:p>
            <a:endParaRPr lang="en-US" sz="2000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4" descr="Graph on document with pen">
            <a:extLst>
              <a:ext uri="{FF2B5EF4-FFF2-40B4-BE49-F238E27FC236}">
                <a16:creationId xmlns:a16="http://schemas.microsoft.com/office/drawing/2014/main" id="{4F228983-FC17-BEDD-07AF-6E91C7DBC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13" r="9913"/>
          <a:stretch/>
        </p:blipFill>
        <p:spPr>
          <a:xfrm>
            <a:off x="4654295" y="457200"/>
            <a:ext cx="7086151" cy="58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5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192B6-2885-4556-B6DC-4276D1AE8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EFF"/>
                </a:solidFill>
              </a:rPr>
              <a:t>Grading scale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9EFD417-108A-46C6-880A-F17974276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10"/>
            <a:ext cx="26321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4D4C4D"/>
                </a:solidFill>
                <a:effectLst/>
                <a:latin typeface="Work Sans"/>
              </a:rPr>
              <a:t>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3" name="Content Placeholder 3">
            <a:extLst>
              <a:ext uri="{FF2B5EF4-FFF2-40B4-BE49-F238E27FC236}">
                <a16:creationId xmlns:a16="http://schemas.microsoft.com/office/drawing/2014/main" id="{A1D0F179-6495-45B7-A07A-94450696F8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6972272"/>
              </p:ext>
            </p:extLst>
          </p:nvPr>
        </p:nvGraphicFramePr>
        <p:xfrm>
          <a:off x="1642364" y="2514439"/>
          <a:ext cx="8907271" cy="301181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1050567">
                  <a:extLst>
                    <a:ext uri="{9D8B030D-6E8A-4147-A177-3AD203B41FA5}">
                      <a16:colId xmlns:a16="http://schemas.microsoft.com/office/drawing/2014/main" val="1836309582"/>
                    </a:ext>
                  </a:extLst>
                </a:gridCol>
                <a:gridCol w="4699199">
                  <a:extLst>
                    <a:ext uri="{9D8B030D-6E8A-4147-A177-3AD203B41FA5}">
                      <a16:colId xmlns:a16="http://schemas.microsoft.com/office/drawing/2014/main" val="3289721076"/>
                    </a:ext>
                  </a:extLst>
                </a:gridCol>
                <a:gridCol w="3157505">
                  <a:extLst>
                    <a:ext uri="{9D8B030D-6E8A-4147-A177-3AD203B41FA5}">
                      <a16:colId xmlns:a16="http://schemas.microsoft.com/office/drawing/2014/main" val="3788021248"/>
                    </a:ext>
                  </a:extLst>
                </a:gridCol>
              </a:tblGrid>
              <a:tr h="602362">
                <a:tc>
                  <a:txBody>
                    <a:bodyPr/>
                    <a:lstStyle/>
                    <a:p>
                      <a:r>
                        <a:rPr lang="en-US" sz="3300"/>
                        <a:t>A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 Excellent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90 - 100%</a:t>
                      </a:r>
                    </a:p>
                  </a:txBody>
                  <a:tcPr marL="31433" marR="31433" marT="31433" marB="31433" anchor="ctr"/>
                </a:tc>
                <a:extLst>
                  <a:ext uri="{0D108BD9-81ED-4DB2-BD59-A6C34878D82A}">
                    <a16:rowId xmlns:a16="http://schemas.microsoft.com/office/drawing/2014/main" val="3475600659"/>
                  </a:ext>
                </a:extLst>
              </a:tr>
              <a:tr h="602362">
                <a:tc>
                  <a:txBody>
                    <a:bodyPr/>
                    <a:lstStyle/>
                    <a:p>
                      <a:r>
                        <a:rPr lang="en-US" sz="3300"/>
                        <a:t> B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 Good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80 - 89%</a:t>
                      </a:r>
                    </a:p>
                  </a:txBody>
                  <a:tcPr marL="31433" marR="31433" marT="31433" marB="31433" anchor="ctr"/>
                </a:tc>
                <a:extLst>
                  <a:ext uri="{0D108BD9-81ED-4DB2-BD59-A6C34878D82A}">
                    <a16:rowId xmlns:a16="http://schemas.microsoft.com/office/drawing/2014/main" val="2634133047"/>
                  </a:ext>
                </a:extLst>
              </a:tr>
              <a:tr h="602362">
                <a:tc>
                  <a:txBody>
                    <a:bodyPr/>
                    <a:lstStyle/>
                    <a:p>
                      <a:r>
                        <a:rPr lang="en-US" sz="3300"/>
                        <a:t> C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 Average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70 -79%</a:t>
                      </a:r>
                    </a:p>
                  </a:txBody>
                  <a:tcPr marL="31433" marR="31433" marT="31433" marB="31433" anchor="ctr"/>
                </a:tc>
                <a:extLst>
                  <a:ext uri="{0D108BD9-81ED-4DB2-BD59-A6C34878D82A}">
                    <a16:rowId xmlns:a16="http://schemas.microsoft.com/office/drawing/2014/main" val="626513082"/>
                  </a:ext>
                </a:extLst>
              </a:tr>
              <a:tr h="602362">
                <a:tc>
                  <a:txBody>
                    <a:bodyPr/>
                    <a:lstStyle/>
                    <a:p>
                      <a:r>
                        <a:rPr lang="en-US" sz="3300"/>
                        <a:t> D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 Below average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60 -69%</a:t>
                      </a:r>
                    </a:p>
                  </a:txBody>
                  <a:tcPr marL="31433" marR="31433" marT="31433" marB="31433" anchor="ctr"/>
                </a:tc>
                <a:extLst>
                  <a:ext uri="{0D108BD9-81ED-4DB2-BD59-A6C34878D82A}">
                    <a16:rowId xmlns:a16="http://schemas.microsoft.com/office/drawing/2014/main" val="3310544318"/>
                  </a:ext>
                </a:extLst>
              </a:tr>
              <a:tr h="602362">
                <a:tc>
                  <a:txBody>
                    <a:bodyPr/>
                    <a:lstStyle/>
                    <a:p>
                      <a:r>
                        <a:rPr lang="en-US" sz="3300"/>
                        <a:t> F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 Not passing</a:t>
                      </a:r>
                    </a:p>
                  </a:txBody>
                  <a:tcPr marL="31433" marR="31433" marT="31433" marB="31433" anchor="ctr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Below 60%</a:t>
                      </a:r>
                    </a:p>
                  </a:txBody>
                  <a:tcPr marL="31433" marR="31433" marT="31433" marB="31433" anchor="ctr"/>
                </a:tc>
                <a:extLst>
                  <a:ext uri="{0D108BD9-81ED-4DB2-BD59-A6C34878D82A}">
                    <a16:rowId xmlns:a16="http://schemas.microsoft.com/office/drawing/2014/main" val="2464922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00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1AA5-3024-490F-97F0-375179AE9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Unweighted (base) </a:t>
            </a:r>
            <a:r>
              <a:rPr lang="en-US" err="1"/>
              <a:t>gpa</a:t>
            </a:r>
            <a:r>
              <a:rPr lang="en-US"/>
              <a:t> calculation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etal tic-tac-toe game pieces">
            <a:extLst>
              <a:ext uri="{FF2B5EF4-FFF2-40B4-BE49-F238E27FC236}">
                <a16:creationId xmlns:a16="http://schemas.microsoft.com/office/drawing/2014/main" id="{FEA04CE6-29AC-A58A-BFB5-75603656A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6" r="-3" b="974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15A67-BD95-4186-AF43-2623AD5E6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5C8BBB"/>
              </a:buClr>
              <a:buNone/>
            </a:pPr>
            <a:r>
              <a:rPr lang="en-US" sz="2000" dirty="0"/>
              <a:t>The unweighted (base) GPA is calculated by dividing: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sz="2000" b="1" i="1" dirty="0"/>
              <a:t>Total number of Quality Points </a:t>
            </a:r>
            <a:r>
              <a:rPr lang="en-US" sz="2000" dirty="0"/>
              <a:t>by </a:t>
            </a:r>
            <a:r>
              <a:rPr lang="en-US" sz="2000" b="1" i="1" dirty="0"/>
              <a:t>Total number of Credits attempted </a:t>
            </a:r>
            <a:r>
              <a:rPr lang="en-US" sz="2000" dirty="0"/>
              <a:t>during each 9-week grading period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sz="2000" dirty="0"/>
              <a:t>Quality points are determined by the following letter grade values: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dirty="0"/>
              <a:t>						A=4.0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dirty="0"/>
              <a:t>						B=3.0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dirty="0"/>
              <a:t>						C=2.0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dirty="0"/>
              <a:t>						D=1.0 </a:t>
            </a:r>
          </a:p>
          <a:p>
            <a:pPr marL="0" indent="0">
              <a:buClr>
                <a:srgbClr val="5C8BBB"/>
              </a:buClr>
              <a:buNone/>
            </a:pPr>
            <a:r>
              <a:rPr lang="en-US" dirty="0"/>
              <a:t>						F=0</a:t>
            </a:r>
          </a:p>
        </p:txBody>
      </p:sp>
    </p:spTree>
    <p:extLst>
      <p:ext uri="{BB962C8B-B14F-4D97-AF65-F5344CB8AC3E}">
        <p14:creationId xmlns:p14="http://schemas.microsoft.com/office/powerpoint/2010/main" val="50227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C6A0-7645-D2D6-B37A-79453044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GPA CALCULATIONS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7ECB8AFC-DD03-7445-65BA-C80C8F2B4D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8" r="-4" b="-4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962B8-3F1F-D02A-388A-0509AF654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6000" marR="0" lvl="0" indent="-306000" defTabSz="457200" rtl="0" eaLnBrk="1" fontAlgn="auto" latinLnBrk="0" hangingPunct="1">
              <a:spcBef>
                <a:spcPct val="20000"/>
              </a:spcBef>
              <a:spcAft>
                <a:spcPts val="600"/>
              </a:spcAft>
              <a:buClr>
                <a:srgbClr val="4C81B4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Grade Point Averages are cumulative calculations of all earned grades that occur during each nine-week grading period including quarterly exams. </a:t>
            </a:r>
          </a:p>
          <a:p>
            <a:pPr marL="306000" marR="0" lvl="0" indent="-306000" defTabSz="457200" rtl="0" eaLnBrk="1" fontAlgn="auto" latinLnBrk="0" hangingPunct="1">
              <a:spcBef>
                <a:spcPct val="20000"/>
              </a:spcBef>
              <a:spcAft>
                <a:spcPts val="600"/>
              </a:spcAft>
              <a:buClr>
                <a:srgbClr val="4C81B4"/>
              </a:buClr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Unweighted (base) GPA + Add-on(using caps explained on slide 6 and 7) = Weighted GPA</a:t>
            </a:r>
          </a:p>
          <a:p>
            <a:pPr marL="306000" marR="0" lvl="0" indent="-306000" defTabSz="457200" rtl="0" eaLnBrk="1" fontAlgn="auto" latinLnBrk="0" hangingPunct="1">
              <a:spcBef>
                <a:spcPct val="20000"/>
              </a:spcBef>
              <a:spcAft>
                <a:spcPts val="600"/>
              </a:spcAft>
              <a:buClr>
                <a:srgbClr val="4C81B4"/>
              </a:buClr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Weighted and Unweighted GPA are reported on transcripts. </a:t>
            </a:r>
          </a:p>
          <a:p>
            <a:pPr>
              <a:buClr>
                <a:srgbClr val="4C81B4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056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C6A0-7645-D2D6-B37A-79453044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GPA CALCULATION – weighted values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 on document with pen">
            <a:extLst>
              <a:ext uri="{FF2B5EF4-FFF2-40B4-BE49-F238E27FC236}">
                <a16:creationId xmlns:a16="http://schemas.microsoft.com/office/drawing/2014/main" id="{7ECB8AFC-DD03-7445-65BA-C80C8F2B4D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" r="9156" b="-4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962B8-3F1F-D02A-388A-0509AF654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Add-on weighted value for the following courses: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dirty="0"/>
              <a:t>Advanced Placement (AP) </a:t>
            </a:r>
            <a:r>
              <a:rPr lang="en-US" sz="2000" dirty="0"/>
              <a:t>- 0.08 for full year, 0.02 per quarter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dirty="0"/>
              <a:t>College in High School (CHS) </a:t>
            </a:r>
            <a:r>
              <a:rPr lang="en-US" sz="2000" dirty="0"/>
              <a:t>- 0.08 for full year</a:t>
            </a:r>
            <a:r>
              <a:rPr lang="en-US" sz="2000"/>
              <a:t>, 0.02 </a:t>
            </a:r>
            <a:r>
              <a:rPr lang="en-US" sz="2000" dirty="0"/>
              <a:t>per quarter 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dirty="0"/>
              <a:t>Honors</a:t>
            </a:r>
            <a:r>
              <a:rPr lang="en-US" sz="2000" dirty="0"/>
              <a:t> - 0.04 for full year, 0.01 per quarter </a:t>
            </a:r>
          </a:p>
          <a:p>
            <a:pPr>
              <a:buClr>
                <a:srgbClr val="4C81B4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79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1AA5-3024-490F-97F0-375179AE9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Unweighted (base) </a:t>
            </a:r>
            <a:r>
              <a:rPr lang="en-US" err="1"/>
              <a:t>gpa</a:t>
            </a:r>
            <a:r>
              <a:rPr lang="en-US"/>
              <a:t> calculation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etal tic-tac-toe game pieces">
            <a:extLst>
              <a:ext uri="{FF2B5EF4-FFF2-40B4-BE49-F238E27FC236}">
                <a16:creationId xmlns:a16="http://schemas.microsoft.com/office/drawing/2014/main" id="{FEA04CE6-29AC-A58A-BFB5-75603656A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6" r="-3" b="974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15A67-BD95-4186-AF43-2623AD5E6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Students will be able to take as many weighted courses for which they qualify, but the weight obtained each year </a:t>
            </a:r>
            <a:r>
              <a:rPr lang="en-US" sz="2000" b="1" i="1" dirty="0"/>
              <a:t>will be capped </a:t>
            </a:r>
            <a:r>
              <a:rPr lang="en-US" sz="2000" dirty="0"/>
              <a:t>at the following: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b="1" dirty="0"/>
              <a:t>Freshman year</a:t>
            </a:r>
            <a:r>
              <a:rPr lang="en-US" sz="2000" dirty="0"/>
              <a:t>: 0.26 cap using available CHS and Honors course weights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000" b="1" dirty="0"/>
              <a:t>Sophomore year</a:t>
            </a:r>
            <a:r>
              <a:rPr lang="en-US" sz="2000" dirty="0"/>
              <a:t>: 0.34 cap using available AP, CHS and Honors course weights</a:t>
            </a:r>
          </a:p>
          <a:p>
            <a:pPr marL="0" indent="0">
              <a:buClr>
                <a:srgbClr val="5C8BBB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1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1AA5-3024-490F-97F0-375179AE9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/>
              <a:t>Unweighted (base) gpa calculation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48D04A-B18A-4669-86FA-1F7C104C4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etal tic-tac-toe game pieces">
            <a:extLst>
              <a:ext uri="{FF2B5EF4-FFF2-40B4-BE49-F238E27FC236}">
                <a16:creationId xmlns:a16="http://schemas.microsoft.com/office/drawing/2014/main" id="{FEA04CE6-29AC-A58A-BFB5-75603656A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6" r="-3" b="974"/>
          <a:stretch/>
        </p:blipFill>
        <p:spPr>
          <a:xfrm>
            <a:off x="657225" y="2361056"/>
            <a:ext cx="4962525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15A67-BD95-4186-AF43-2623AD5E6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830" y="2180496"/>
            <a:ext cx="5269976" cy="4045683"/>
          </a:xfrm>
        </p:spPr>
        <p:txBody>
          <a:bodyPr>
            <a:normAutofit/>
          </a:bodyPr>
          <a:lstStyle/>
          <a:p>
            <a:pPr marL="1008000" lvl="3" indent="0">
              <a:buNone/>
            </a:pPr>
            <a:r>
              <a:rPr lang="en-US" sz="2000" b="1" dirty="0"/>
              <a:t>Junior year</a:t>
            </a:r>
            <a:r>
              <a:rPr lang="en-US" sz="2000" dirty="0"/>
              <a:t>: 0.48 cap using available AP, CHS and Honors course weights</a:t>
            </a:r>
          </a:p>
          <a:p>
            <a:pPr marL="1008000" lvl="3" indent="0">
              <a:buNone/>
            </a:pPr>
            <a:r>
              <a:rPr lang="en-US" sz="2000" b="1" dirty="0"/>
              <a:t>Senior year</a:t>
            </a:r>
            <a:r>
              <a:rPr lang="en-US" sz="2000" dirty="0"/>
              <a:t>: 0.48 cap using available AP, CHS and Honors course weights</a:t>
            </a:r>
          </a:p>
          <a:p>
            <a:r>
              <a:rPr lang="en-US" sz="2000" dirty="0"/>
              <a:t>In weighted courses, students must obtain a "C" grade (70%) or better and must complete the course </a:t>
            </a:r>
            <a:r>
              <a:rPr lang="en-US" sz="2000" b="1" i="1" dirty="0"/>
              <a:t>to earn the weighted add-on </a:t>
            </a:r>
            <a:r>
              <a:rPr lang="en-US" sz="2000" dirty="0"/>
              <a:t>for</a:t>
            </a:r>
            <a:r>
              <a:rPr lang="en-US" sz="2000" b="1" i="1" dirty="0"/>
              <a:t> </a:t>
            </a:r>
            <a:r>
              <a:rPr lang="en-US" sz="2000" dirty="0"/>
              <a:t>the course.</a:t>
            </a:r>
          </a:p>
          <a:p>
            <a:pPr marL="0" indent="0">
              <a:buClr>
                <a:srgbClr val="5C8BBB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38496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506</TotalTime>
  <Words>369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Gill Sans MT</vt:lpstr>
      <vt:lpstr>Wingdings</vt:lpstr>
      <vt:lpstr>Wingdings 2</vt:lpstr>
      <vt:lpstr>Work Sans</vt:lpstr>
      <vt:lpstr>Dividend</vt:lpstr>
      <vt:lpstr>Seneca valley grading scale &amp; Gpa Calculations</vt:lpstr>
      <vt:lpstr>Grading scale</vt:lpstr>
      <vt:lpstr>Unweighted (base) gpa calculation</vt:lpstr>
      <vt:lpstr>GPA CALCULATIONS</vt:lpstr>
      <vt:lpstr>GPA CALCULATION – weighted values</vt:lpstr>
      <vt:lpstr>Unweighted (base) gpa calculation</vt:lpstr>
      <vt:lpstr>Unweighted (base) gpa calculation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Seneca valley Gpa Calcuation</dc:title>
  <dc:creator>Ramirez-Lightner, Darla R</dc:creator>
  <cp:lastModifiedBy>Ramirez-Lightner, Darla R</cp:lastModifiedBy>
  <cp:revision>29</cp:revision>
  <cp:lastPrinted>2019-01-29T16:01:49Z</cp:lastPrinted>
  <dcterms:created xsi:type="dcterms:W3CDTF">2019-01-28T00:56:05Z</dcterms:created>
  <dcterms:modified xsi:type="dcterms:W3CDTF">2023-05-24T15:31:02Z</dcterms:modified>
</cp:coreProperties>
</file>