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75" d="100"/>
          <a:sy n="75" d="100"/>
        </p:scale>
        <p:origin x="6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Vicente" userId="c736b610-0f7f-4246-9b60-8bc7cd4c37d8" providerId="ADAL" clId="{E5C5BB14-26A2-46A0-BFAE-71F2C18DA005}"/>
    <pc:docChg chg="modSld">
      <pc:chgData name="Jessica Vicente" userId="c736b610-0f7f-4246-9b60-8bc7cd4c37d8" providerId="ADAL" clId="{E5C5BB14-26A2-46A0-BFAE-71F2C18DA005}" dt="2024-04-24T19:05:52.827" v="17" actId="20577"/>
      <pc:docMkLst>
        <pc:docMk/>
      </pc:docMkLst>
      <pc:sldChg chg="modSp mod">
        <pc:chgData name="Jessica Vicente" userId="c736b610-0f7f-4246-9b60-8bc7cd4c37d8" providerId="ADAL" clId="{E5C5BB14-26A2-46A0-BFAE-71F2C18DA005}" dt="2024-04-24T19:05:52.827" v="17" actId="20577"/>
        <pc:sldMkLst>
          <pc:docMk/>
          <pc:sldMk cId="562675716" sldId="258"/>
        </pc:sldMkLst>
        <pc:spChg chg="mod">
          <ac:chgData name="Jessica Vicente" userId="c736b610-0f7f-4246-9b60-8bc7cd4c37d8" providerId="ADAL" clId="{E5C5BB14-26A2-46A0-BFAE-71F2C18DA005}" dt="2024-04-24T19:05:52.827" v="17" actId="20577"/>
          <ac:spMkLst>
            <pc:docMk/>
            <pc:sldMk cId="562675716" sldId="258"/>
            <ac:spMk id="3" creationId="{528D9500-5C41-4B9A-C879-B15173BDDB8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7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1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6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4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4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2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86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96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49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9035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12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0396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64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22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4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B6582-82F4-44A6-8ABA-380BC221F6F9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8A8872-E8AC-4628-A9F4-157CD8054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0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E65F8-E600-7BDC-E50C-C2268484C3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Laboratory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2730D-F436-DAC8-0233-B22217904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926" y="4050836"/>
            <a:ext cx="905165" cy="77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17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4514CE-499C-8919-A4E2-1BB67E8582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4649" y="1246908"/>
            <a:ext cx="8124579" cy="44754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5303D3-4361-276D-0301-19ECA79EE032}"/>
              </a:ext>
            </a:extLst>
          </p:cNvPr>
          <p:cNvSpPr txBox="1"/>
          <p:nvPr/>
        </p:nvSpPr>
        <p:spPr>
          <a:xfrm>
            <a:off x="727821" y="630207"/>
            <a:ext cx="59036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Educational Requirements </a:t>
            </a:r>
          </a:p>
        </p:txBody>
      </p:sp>
    </p:spTree>
    <p:extLst>
      <p:ext uri="{BB962C8B-B14F-4D97-AF65-F5344CB8AC3E}">
        <p14:creationId xmlns:p14="http://schemas.microsoft.com/office/powerpoint/2010/main" val="2851821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E8CE2-CE16-F281-05F2-C4384CA4B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Salary Ranges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D9500-5C41-4B9A-C879-B15173BDD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10606551" cy="3880773"/>
          </a:xfrm>
        </p:spPr>
        <p:txBody>
          <a:bodyPr/>
          <a:lstStyle/>
          <a:p>
            <a:r>
              <a:rPr lang="en-US" dirty="0"/>
              <a:t>Phlebotomist:                             Min:$16.32/</a:t>
            </a:r>
            <a:r>
              <a:rPr lang="en-US" dirty="0" err="1"/>
              <a:t>hr</a:t>
            </a:r>
            <a:r>
              <a:rPr lang="en-US" dirty="0"/>
              <a:t>……Max: $21.22/</a:t>
            </a:r>
            <a:r>
              <a:rPr lang="en-US" dirty="0" err="1"/>
              <a:t>hr</a:t>
            </a:r>
            <a:r>
              <a:rPr lang="en-US" dirty="0"/>
              <a:t>               $33,945-$44,137/year</a:t>
            </a:r>
          </a:p>
          <a:p>
            <a:r>
              <a:rPr lang="en-US" dirty="0"/>
              <a:t>Medical Laboratory Assistant:     Min: $16.64/</a:t>
            </a:r>
            <a:r>
              <a:rPr lang="en-US" dirty="0" err="1"/>
              <a:t>hr</a:t>
            </a:r>
            <a:r>
              <a:rPr lang="en-US" dirty="0"/>
              <a:t>……..Max: $21.93/</a:t>
            </a:r>
            <a:r>
              <a:rPr lang="en-US" dirty="0" err="1"/>
              <a:t>hr</a:t>
            </a:r>
            <a:r>
              <a:rPr lang="en-US" dirty="0"/>
              <a:t>            $38,771-$58,156/year</a:t>
            </a:r>
          </a:p>
          <a:p>
            <a:r>
              <a:rPr lang="en-US" dirty="0"/>
              <a:t>Med Lab Tech:                            Min: $21.53/</a:t>
            </a:r>
            <a:r>
              <a:rPr lang="en-US" dirty="0" err="1"/>
              <a:t>hr</a:t>
            </a:r>
            <a:r>
              <a:rPr lang="en-US" dirty="0"/>
              <a:t>……Max: $32.30/</a:t>
            </a:r>
            <a:r>
              <a:rPr lang="en-US" dirty="0" err="1"/>
              <a:t>hr</a:t>
            </a:r>
            <a:r>
              <a:rPr lang="en-US" dirty="0"/>
              <a:t>             $44,782-$67,184/year</a:t>
            </a:r>
          </a:p>
          <a:p>
            <a:r>
              <a:rPr lang="en-US" dirty="0"/>
              <a:t>Med Lab Scientist:                      Min: $26.98/</a:t>
            </a:r>
            <a:r>
              <a:rPr lang="en-US" dirty="0" err="1"/>
              <a:t>hr</a:t>
            </a:r>
            <a:r>
              <a:rPr lang="en-US" dirty="0"/>
              <a:t>…..Max: $40.47/</a:t>
            </a:r>
            <a:r>
              <a:rPr lang="en-US" dirty="0" err="1"/>
              <a:t>hr</a:t>
            </a:r>
            <a:r>
              <a:rPr lang="en-US" dirty="0"/>
              <a:t>              $56,118-$84,177/year</a:t>
            </a:r>
          </a:p>
          <a:p>
            <a:r>
              <a:rPr lang="en-US" dirty="0" err="1"/>
              <a:t>Histotechnician</a:t>
            </a:r>
            <a:r>
              <a:rPr lang="en-US" dirty="0"/>
              <a:t>:                         Min: $24.94/</a:t>
            </a:r>
            <a:r>
              <a:rPr lang="en-US" dirty="0" err="1"/>
              <a:t>hr</a:t>
            </a:r>
            <a:r>
              <a:rPr lang="en-US" dirty="0"/>
              <a:t>…..Max: $37.41/</a:t>
            </a:r>
            <a:r>
              <a:rPr lang="en-US" dirty="0" err="1"/>
              <a:t>hr</a:t>
            </a:r>
            <a:r>
              <a:rPr lang="en-US" dirty="0"/>
              <a:t>             $51,875-$77,812/year</a:t>
            </a:r>
          </a:p>
          <a:p>
            <a:r>
              <a:rPr lang="en-US" dirty="0"/>
              <a:t>Histotechnologist:                      Min: $20.92……Max: $31.73/</a:t>
            </a:r>
            <a:r>
              <a:rPr lang="en-US" dirty="0" err="1"/>
              <a:t>hr</a:t>
            </a:r>
            <a:r>
              <a:rPr lang="en-US" dirty="0"/>
              <a:t>                   $43,513-$65,998/year</a:t>
            </a:r>
          </a:p>
          <a:p>
            <a:r>
              <a:rPr lang="en-US" dirty="0"/>
              <a:t>Cytotechnologist:                       Min: $29.18/</a:t>
            </a:r>
            <a:r>
              <a:rPr lang="en-US" dirty="0" err="1"/>
              <a:t>hr</a:t>
            </a:r>
            <a:r>
              <a:rPr lang="en-US" dirty="0"/>
              <a:t>……Max: $43.77/</a:t>
            </a:r>
            <a:r>
              <a:rPr lang="en-US" dirty="0" err="1"/>
              <a:t>hr</a:t>
            </a:r>
            <a:r>
              <a:rPr lang="en-US" dirty="0"/>
              <a:t>              $60,694-$91,041/year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7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82D6-17DD-B637-31C6-E464159C7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Educational Assistance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16A0-B3B9-A939-2C1C-F894B72D9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-Tuition Reimbursement $310/ credit hour max of $3,510 per Calander year must be an employee.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Scholarship&amp; Loan Forgiveness </a:t>
            </a:r>
          </a:p>
          <a:p>
            <a:pPr lvl="1"/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7FD192C-8028-C066-2EC3-1FAF898982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317168"/>
              </p:ext>
            </p:extLst>
          </p:nvPr>
        </p:nvGraphicFramePr>
        <p:xfrm>
          <a:off x="1523999" y="4100975"/>
          <a:ext cx="7075056" cy="154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8352">
                  <a:extLst>
                    <a:ext uri="{9D8B030D-6E8A-4147-A177-3AD203B41FA5}">
                      <a16:colId xmlns:a16="http://schemas.microsoft.com/office/drawing/2014/main" val="2975888521"/>
                    </a:ext>
                  </a:extLst>
                </a:gridCol>
                <a:gridCol w="2358352">
                  <a:extLst>
                    <a:ext uri="{9D8B030D-6E8A-4147-A177-3AD203B41FA5}">
                      <a16:colId xmlns:a16="http://schemas.microsoft.com/office/drawing/2014/main" val="59243444"/>
                    </a:ext>
                  </a:extLst>
                </a:gridCol>
                <a:gridCol w="2358352">
                  <a:extLst>
                    <a:ext uri="{9D8B030D-6E8A-4147-A177-3AD203B41FA5}">
                      <a16:colId xmlns:a16="http://schemas.microsoft.com/office/drawing/2014/main" val="739188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Work Agreement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63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Medical Lab Technology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$13,000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years full-time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years part-time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158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Medical Lab Scientist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$15,000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years full-time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years part-time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4138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6570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98AA85A2CAF242BFC14BE42EE90009" ma:contentTypeVersion="12" ma:contentTypeDescription="Create a new document." ma:contentTypeScope="" ma:versionID="7b25d492011c1d3df59df7d09ce5fabe">
  <xsd:schema xmlns:xsd="http://www.w3.org/2001/XMLSchema" xmlns:xs="http://www.w3.org/2001/XMLSchema" xmlns:p="http://schemas.microsoft.com/office/2006/metadata/properties" xmlns:ns3="586114a1-505b-4d26-bc5e-bd3ae7f37b31" xmlns:ns4="f75b30ce-b91b-4841-aeea-1a7b2c63e2de" targetNamespace="http://schemas.microsoft.com/office/2006/metadata/properties" ma:root="true" ma:fieldsID="67783489bf3d3a83bd916c3a089bc39d" ns3:_="" ns4:_="">
    <xsd:import namespace="586114a1-505b-4d26-bc5e-bd3ae7f37b31"/>
    <xsd:import namespace="f75b30ce-b91b-4841-aeea-1a7b2c63e2de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6114a1-505b-4d26-bc5e-bd3ae7f37b31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5b30ce-b91b-4841-aeea-1a7b2c63e2de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86114a1-505b-4d26-bc5e-bd3ae7f37b31" xsi:nil="true"/>
  </documentManagement>
</p:properties>
</file>

<file path=customXml/itemProps1.xml><?xml version="1.0" encoding="utf-8"?>
<ds:datastoreItem xmlns:ds="http://schemas.openxmlformats.org/officeDocument/2006/customXml" ds:itemID="{88A64199-5F1A-4FC0-8A9E-518470D25E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6114a1-505b-4d26-bc5e-bd3ae7f37b31"/>
    <ds:schemaRef ds:uri="f75b30ce-b91b-4841-aeea-1a7b2c63e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D18455-A492-48B1-AB86-5881FE4B45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34F5D6-F52D-4822-B9BA-2018B63FF2EE}">
  <ds:schemaRefs>
    <ds:schemaRef ds:uri="http://purl.org/dc/terms/"/>
    <ds:schemaRef ds:uri="http://www.w3.org/XML/1998/namespace"/>
    <ds:schemaRef ds:uri="f75b30ce-b91b-4841-aeea-1a7b2c63e2de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586114a1-505b-4d26-bc5e-bd3ae7f37b31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</TotalTime>
  <Words>211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 3</vt:lpstr>
      <vt:lpstr>Facet</vt:lpstr>
      <vt:lpstr>Laboratory </vt:lpstr>
      <vt:lpstr>PowerPoint Presentation</vt:lpstr>
      <vt:lpstr>Salary Ranges </vt:lpstr>
      <vt:lpstr>Educational Assistance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Laboratory </dc:title>
  <dc:creator>Jessica Vicente</dc:creator>
  <cp:lastModifiedBy>Jessica Vicente</cp:lastModifiedBy>
  <cp:revision>2</cp:revision>
  <dcterms:created xsi:type="dcterms:W3CDTF">2024-04-24T14:52:51Z</dcterms:created>
  <dcterms:modified xsi:type="dcterms:W3CDTF">2024-04-24T19:05:55Z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0x0101006698AA85A2CAF242BFC14BE42EE90009</vt:lpwstr>
  </property>
</Properties>
</file>