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270" r:id="rId3"/>
    <p:sldId id="257" r:id="rId4"/>
    <p:sldId id="259" r:id="rId5"/>
    <p:sldId id="287" r:id="rId6"/>
    <p:sldId id="271" r:id="rId7"/>
    <p:sldId id="282" r:id="rId8"/>
    <p:sldId id="266" r:id="rId9"/>
    <p:sldId id="267" r:id="rId10"/>
    <p:sldId id="273" r:id="rId11"/>
    <p:sldId id="275" r:id="rId12"/>
    <p:sldId id="276" r:id="rId13"/>
    <p:sldId id="277" r:id="rId14"/>
    <p:sldId id="280" r:id="rId15"/>
    <p:sldId id="278" r:id="rId16"/>
    <p:sldId id="279" r:id="rId17"/>
    <p:sldId id="281" r:id="rId18"/>
    <p:sldId id="265" r:id="rId19"/>
    <p:sldId id="283" r:id="rId20"/>
    <p:sldId id="268" r:id="rId21"/>
    <p:sldId id="288" r:id="rId22"/>
    <p:sldId id="284" r:id="rId23"/>
    <p:sldId id="285" r:id="rId24"/>
    <p:sldId id="286" r:id="rId25"/>
    <p:sldId id="290" r:id="rId26"/>
    <p:sldId id="269"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snapToGrid="0">
      <p:cViewPr varScale="1">
        <p:scale>
          <a:sx n="79" d="100"/>
          <a:sy n="79" d="100"/>
        </p:scale>
        <p:origin x="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jpg"/></Relationships>
</file>

<file path=ppt/diagrams/_rels/data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jpg"/></Relationships>
</file>

<file path=ppt/diagrams/_rels/data10.xml.rels><?xml version="1.0" encoding="UTF-8" standalone="yes"?>
<Relationships xmlns="http://schemas.openxmlformats.org/package/2006/relationships"><Relationship Id="rId1" Type="http://schemas.openxmlformats.org/officeDocument/2006/relationships/image" Target="../media/image9.png"/></Relationships>
</file>

<file path=ppt/diagrams/_rels/drawing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jpg"/></Relationships>
</file>

<file path=ppt/diagrams/_rels/drawing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image" Target="../media/image7.jpg"/></Relationships>
</file>

<file path=ppt/diagrams/_rels/drawing10.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2A195F-54D9-44E3-9DFA-0CD202B3FC5F}"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844F4849-80D1-4448-B021-A94E5C622435}">
      <dgm:prSet/>
      <dgm:spPr/>
      <dgm:t>
        <a:bodyPr/>
        <a:lstStyle/>
        <a:p>
          <a:r>
            <a:rPr lang="en-US" baseline="0"/>
            <a:t>My name is Karen Geittmann</a:t>
          </a:r>
          <a:endParaRPr lang="en-US"/>
        </a:p>
      </dgm:t>
    </dgm:pt>
    <dgm:pt modelId="{8EAE8F57-7BAB-47E0-871B-4A19615CA6C5}" type="parTrans" cxnId="{FB99BB2A-778F-4738-91E6-7DA94788677C}">
      <dgm:prSet/>
      <dgm:spPr/>
      <dgm:t>
        <a:bodyPr/>
        <a:lstStyle/>
        <a:p>
          <a:endParaRPr lang="en-US"/>
        </a:p>
      </dgm:t>
    </dgm:pt>
    <dgm:pt modelId="{2E829745-A20D-472F-8F53-5762A6F871BB}" type="sibTrans" cxnId="{FB99BB2A-778F-4738-91E6-7DA94788677C}">
      <dgm:prSet/>
      <dgm:spPr/>
      <dgm:t>
        <a:bodyPr/>
        <a:lstStyle/>
        <a:p>
          <a:endParaRPr lang="en-US"/>
        </a:p>
      </dgm:t>
    </dgm:pt>
    <dgm:pt modelId="{E25045AA-ADCB-4257-BA55-CE5F20E8D34E}">
      <dgm:prSet/>
      <dgm:spPr/>
      <dgm:t>
        <a:bodyPr/>
        <a:lstStyle/>
        <a:p>
          <a:r>
            <a:rPr lang="en-US" baseline="0"/>
            <a:t>I am the system surgical services education manager for SIH</a:t>
          </a:r>
          <a:endParaRPr lang="en-US"/>
        </a:p>
      </dgm:t>
    </dgm:pt>
    <dgm:pt modelId="{C29C28BD-30C7-4591-92C4-B561C680A3F8}" type="parTrans" cxnId="{B1109C02-E9F3-41F7-9FAA-E7410D6ABE6F}">
      <dgm:prSet/>
      <dgm:spPr/>
      <dgm:t>
        <a:bodyPr/>
        <a:lstStyle/>
        <a:p>
          <a:endParaRPr lang="en-US"/>
        </a:p>
      </dgm:t>
    </dgm:pt>
    <dgm:pt modelId="{B1C38092-2CE7-4ECC-9E42-453D8CAC9979}" type="sibTrans" cxnId="{B1109C02-E9F3-41F7-9FAA-E7410D6ABE6F}">
      <dgm:prSet/>
      <dgm:spPr/>
      <dgm:t>
        <a:bodyPr/>
        <a:lstStyle/>
        <a:p>
          <a:endParaRPr lang="en-US"/>
        </a:p>
      </dgm:t>
    </dgm:pt>
    <dgm:pt modelId="{638774BB-6F59-4022-AF4D-5C1D3212C348}">
      <dgm:prSet/>
      <dgm:spPr/>
      <dgm:t>
        <a:bodyPr/>
        <a:lstStyle/>
        <a:p>
          <a:r>
            <a:rPr lang="en-US" baseline="0"/>
            <a:t>I have been a nurse for over 38 years and have been employed at SIH since 2014</a:t>
          </a:r>
          <a:endParaRPr lang="en-US"/>
        </a:p>
      </dgm:t>
    </dgm:pt>
    <dgm:pt modelId="{34C8E79F-A544-485B-9D47-EE2161BEBF4F}" type="parTrans" cxnId="{9529C6F8-4D6C-437E-8030-778005FCFC24}">
      <dgm:prSet/>
      <dgm:spPr/>
      <dgm:t>
        <a:bodyPr/>
        <a:lstStyle/>
        <a:p>
          <a:endParaRPr lang="en-US"/>
        </a:p>
      </dgm:t>
    </dgm:pt>
    <dgm:pt modelId="{6C43EA62-7EA1-45CE-9AEA-AFB19BDD2F04}" type="sibTrans" cxnId="{9529C6F8-4D6C-437E-8030-778005FCFC24}">
      <dgm:prSet/>
      <dgm:spPr/>
      <dgm:t>
        <a:bodyPr/>
        <a:lstStyle/>
        <a:p>
          <a:endParaRPr lang="en-US"/>
        </a:p>
      </dgm:t>
    </dgm:pt>
    <dgm:pt modelId="{1021CD08-8B7B-45AA-B181-EC50C8D37257}">
      <dgm:prSet/>
      <dgm:spPr/>
      <dgm:t>
        <a:bodyPr/>
        <a:lstStyle/>
        <a:p>
          <a:r>
            <a:rPr lang="en-US" baseline="0"/>
            <a:t>I have worked in surgical services in several roles since 2001</a:t>
          </a:r>
          <a:endParaRPr lang="en-US"/>
        </a:p>
      </dgm:t>
    </dgm:pt>
    <dgm:pt modelId="{CDB0B903-82D3-48A6-B60A-C18080C72C9A}" type="parTrans" cxnId="{4598D4D8-4DEB-4AC9-8940-5BBA87BA662E}">
      <dgm:prSet/>
      <dgm:spPr/>
      <dgm:t>
        <a:bodyPr/>
        <a:lstStyle/>
        <a:p>
          <a:endParaRPr lang="en-US"/>
        </a:p>
      </dgm:t>
    </dgm:pt>
    <dgm:pt modelId="{4BA225FF-0ABD-48C8-AA28-9B08439CC948}" type="sibTrans" cxnId="{4598D4D8-4DEB-4AC9-8940-5BBA87BA662E}">
      <dgm:prSet/>
      <dgm:spPr/>
      <dgm:t>
        <a:bodyPr/>
        <a:lstStyle/>
        <a:p>
          <a:endParaRPr lang="en-US"/>
        </a:p>
      </dgm:t>
    </dgm:pt>
    <dgm:pt modelId="{1BBA04EE-33CD-4813-B002-8241ED6B305C}">
      <dgm:prSet/>
      <dgm:spPr/>
      <dgm:t>
        <a:bodyPr/>
        <a:lstStyle/>
        <a:p>
          <a:r>
            <a:rPr lang="en-US" baseline="0"/>
            <a:t>I have a masters degree in nursing</a:t>
          </a:r>
          <a:endParaRPr lang="en-US"/>
        </a:p>
      </dgm:t>
    </dgm:pt>
    <dgm:pt modelId="{06DFFC64-04EE-4B84-8B0B-C86209198BD9}" type="parTrans" cxnId="{317BD402-139C-495B-A48D-17FA4D1B574F}">
      <dgm:prSet/>
      <dgm:spPr/>
      <dgm:t>
        <a:bodyPr/>
        <a:lstStyle/>
        <a:p>
          <a:endParaRPr lang="en-US"/>
        </a:p>
      </dgm:t>
    </dgm:pt>
    <dgm:pt modelId="{FEA8FCC9-3E3F-49C0-958A-C5248C2FC8AE}" type="sibTrans" cxnId="{317BD402-139C-495B-A48D-17FA4D1B574F}">
      <dgm:prSet/>
      <dgm:spPr/>
      <dgm:t>
        <a:bodyPr/>
        <a:lstStyle/>
        <a:p>
          <a:endParaRPr lang="en-US"/>
        </a:p>
      </dgm:t>
    </dgm:pt>
    <dgm:pt modelId="{BB0FD904-EF4B-4595-9DA4-DB8DFFC07F5A}" type="pres">
      <dgm:prSet presAssocID="{972A195F-54D9-44E3-9DFA-0CD202B3FC5F}" presName="vert0" presStyleCnt="0">
        <dgm:presLayoutVars>
          <dgm:dir/>
          <dgm:animOne val="branch"/>
          <dgm:animLvl val="lvl"/>
        </dgm:presLayoutVars>
      </dgm:prSet>
      <dgm:spPr/>
    </dgm:pt>
    <dgm:pt modelId="{B97583F6-2218-4CDA-834E-D0ED18ADADDD}" type="pres">
      <dgm:prSet presAssocID="{844F4849-80D1-4448-B021-A94E5C622435}" presName="thickLine" presStyleLbl="alignNode1" presStyleIdx="0" presStyleCnt="5"/>
      <dgm:spPr/>
    </dgm:pt>
    <dgm:pt modelId="{67835554-7D33-4344-B329-9650216AEAE6}" type="pres">
      <dgm:prSet presAssocID="{844F4849-80D1-4448-B021-A94E5C622435}" presName="horz1" presStyleCnt="0"/>
      <dgm:spPr/>
    </dgm:pt>
    <dgm:pt modelId="{725E3882-000E-42C8-B5CB-252ECC0179B6}" type="pres">
      <dgm:prSet presAssocID="{844F4849-80D1-4448-B021-A94E5C622435}" presName="tx1" presStyleLbl="revTx" presStyleIdx="0" presStyleCnt="5"/>
      <dgm:spPr/>
    </dgm:pt>
    <dgm:pt modelId="{003CE4D2-3881-4550-90EF-89755C7E32B8}" type="pres">
      <dgm:prSet presAssocID="{844F4849-80D1-4448-B021-A94E5C622435}" presName="vert1" presStyleCnt="0"/>
      <dgm:spPr/>
    </dgm:pt>
    <dgm:pt modelId="{DA5E53E5-630E-4DD0-9389-C7C9AA040497}" type="pres">
      <dgm:prSet presAssocID="{E25045AA-ADCB-4257-BA55-CE5F20E8D34E}" presName="thickLine" presStyleLbl="alignNode1" presStyleIdx="1" presStyleCnt="5"/>
      <dgm:spPr/>
    </dgm:pt>
    <dgm:pt modelId="{F09B54E4-640D-4D44-9D7A-DB039C43BBB1}" type="pres">
      <dgm:prSet presAssocID="{E25045AA-ADCB-4257-BA55-CE5F20E8D34E}" presName="horz1" presStyleCnt="0"/>
      <dgm:spPr/>
    </dgm:pt>
    <dgm:pt modelId="{F4F35D4C-405F-47C6-BBDD-B11DB63E22C8}" type="pres">
      <dgm:prSet presAssocID="{E25045AA-ADCB-4257-BA55-CE5F20E8D34E}" presName="tx1" presStyleLbl="revTx" presStyleIdx="1" presStyleCnt="5"/>
      <dgm:spPr/>
    </dgm:pt>
    <dgm:pt modelId="{7FBA6186-D5CE-4034-9C9A-46BB69E6D56B}" type="pres">
      <dgm:prSet presAssocID="{E25045AA-ADCB-4257-BA55-CE5F20E8D34E}" presName="vert1" presStyleCnt="0"/>
      <dgm:spPr/>
    </dgm:pt>
    <dgm:pt modelId="{9A3766D5-B9B4-4B64-93A6-642663A570FE}" type="pres">
      <dgm:prSet presAssocID="{638774BB-6F59-4022-AF4D-5C1D3212C348}" presName="thickLine" presStyleLbl="alignNode1" presStyleIdx="2" presStyleCnt="5"/>
      <dgm:spPr/>
    </dgm:pt>
    <dgm:pt modelId="{AFE1575C-D5FF-4B85-8BEF-EFFA0A5F9AA4}" type="pres">
      <dgm:prSet presAssocID="{638774BB-6F59-4022-AF4D-5C1D3212C348}" presName="horz1" presStyleCnt="0"/>
      <dgm:spPr/>
    </dgm:pt>
    <dgm:pt modelId="{3D8675D8-34A9-4CF0-923A-1F785D0380E5}" type="pres">
      <dgm:prSet presAssocID="{638774BB-6F59-4022-AF4D-5C1D3212C348}" presName="tx1" presStyleLbl="revTx" presStyleIdx="2" presStyleCnt="5"/>
      <dgm:spPr/>
    </dgm:pt>
    <dgm:pt modelId="{C4F0B49F-57DB-4113-8410-23568D71F62D}" type="pres">
      <dgm:prSet presAssocID="{638774BB-6F59-4022-AF4D-5C1D3212C348}" presName="vert1" presStyleCnt="0"/>
      <dgm:spPr/>
    </dgm:pt>
    <dgm:pt modelId="{AA9601DB-B489-44AA-99A5-8CC67ED2D4E3}" type="pres">
      <dgm:prSet presAssocID="{1021CD08-8B7B-45AA-B181-EC50C8D37257}" presName="thickLine" presStyleLbl="alignNode1" presStyleIdx="3" presStyleCnt="5"/>
      <dgm:spPr/>
    </dgm:pt>
    <dgm:pt modelId="{B56F93C9-2681-4D45-B6D0-9FFA08362DCA}" type="pres">
      <dgm:prSet presAssocID="{1021CD08-8B7B-45AA-B181-EC50C8D37257}" presName="horz1" presStyleCnt="0"/>
      <dgm:spPr/>
    </dgm:pt>
    <dgm:pt modelId="{A17C8E64-A2CE-4F66-9CE9-B7BDFA36B5F4}" type="pres">
      <dgm:prSet presAssocID="{1021CD08-8B7B-45AA-B181-EC50C8D37257}" presName="tx1" presStyleLbl="revTx" presStyleIdx="3" presStyleCnt="5"/>
      <dgm:spPr/>
    </dgm:pt>
    <dgm:pt modelId="{378F61A8-73A3-475E-BCEC-251926A3F012}" type="pres">
      <dgm:prSet presAssocID="{1021CD08-8B7B-45AA-B181-EC50C8D37257}" presName="vert1" presStyleCnt="0"/>
      <dgm:spPr/>
    </dgm:pt>
    <dgm:pt modelId="{B1D80105-5051-4F5D-83DA-E09D78A093C7}" type="pres">
      <dgm:prSet presAssocID="{1BBA04EE-33CD-4813-B002-8241ED6B305C}" presName="thickLine" presStyleLbl="alignNode1" presStyleIdx="4" presStyleCnt="5"/>
      <dgm:spPr/>
    </dgm:pt>
    <dgm:pt modelId="{64F55508-E8A8-4FED-9286-62828684F829}" type="pres">
      <dgm:prSet presAssocID="{1BBA04EE-33CD-4813-B002-8241ED6B305C}" presName="horz1" presStyleCnt="0"/>
      <dgm:spPr/>
    </dgm:pt>
    <dgm:pt modelId="{71ECA76C-55E6-467F-8FD5-0482716930DC}" type="pres">
      <dgm:prSet presAssocID="{1BBA04EE-33CD-4813-B002-8241ED6B305C}" presName="tx1" presStyleLbl="revTx" presStyleIdx="4" presStyleCnt="5"/>
      <dgm:spPr/>
    </dgm:pt>
    <dgm:pt modelId="{74B30110-EB2C-47EA-9B1B-48931CED6D9A}" type="pres">
      <dgm:prSet presAssocID="{1BBA04EE-33CD-4813-B002-8241ED6B305C}" presName="vert1" presStyleCnt="0"/>
      <dgm:spPr/>
    </dgm:pt>
  </dgm:ptLst>
  <dgm:cxnLst>
    <dgm:cxn modelId="{B1109C02-E9F3-41F7-9FAA-E7410D6ABE6F}" srcId="{972A195F-54D9-44E3-9DFA-0CD202B3FC5F}" destId="{E25045AA-ADCB-4257-BA55-CE5F20E8D34E}" srcOrd="1" destOrd="0" parTransId="{C29C28BD-30C7-4591-92C4-B561C680A3F8}" sibTransId="{B1C38092-2CE7-4ECC-9E42-453D8CAC9979}"/>
    <dgm:cxn modelId="{317BD402-139C-495B-A48D-17FA4D1B574F}" srcId="{972A195F-54D9-44E3-9DFA-0CD202B3FC5F}" destId="{1BBA04EE-33CD-4813-B002-8241ED6B305C}" srcOrd="4" destOrd="0" parTransId="{06DFFC64-04EE-4B84-8B0B-C86209198BD9}" sibTransId="{FEA8FCC9-3E3F-49C0-958A-C5248C2FC8AE}"/>
    <dgm:cxn modelId="{790DC70B-65B9-4F5E-835E-31CE465BF7AF}" type="presOf" srcId="{1021CD08-8B7B-45AA-B181-EC50C8D37257}" destId="{A17C8E64-A2CE-4F66-9CE9-B7BDFA36B5F4}" srcOrd="0" destOrd="0" presId="urn:microsoft.com/office/officeart/2008/layout/LinedList"/>
    <dgm:cxn modelId="{FB99BB2A-778F-4738-91E6-7DA94788677C}" srcId="{972A195F-54D9-44E3-9DFA-0CD202B3FC5F}" destId="{844F4849-80D1-4448-B021-A94E5C622435}" srcOrd="0" destOrd="0" parTransId="{8EAE8F57-7BAB-47E0-871B-4A19615CA6C5}" sibTransId="{2E829745-A20D-472F-8F53-5762A6F871BB}"/>
    <dgm:cxn modelId="{1E566B63-1AA8-4020-944F-440D1A22BBA2}" type="presOf" srcId="{972A195F-54D9-44E3-9DFA-0CD202B3FC5F}" destId="{BB0FD904-EF4B-4595-9DA4-DB8DFFC07F5A}" srcOrd="0" destOrd="0" presId="urn:microsoft.com/office/officeart/2008/layout/LinedList"/>
    <dgm:cxn modelId="{B679EB6D-1612-4FAE-B902-7B47F4AE9EFC}" type="presOf" srcId="{638774BB-6F59-4022-AF4D-5C1D3212C348}" destId="{3D8675D8-34A9-4CF0-923A-1F785D0380E5}" srcOrd="0" destOrd="0" presId="urn:microsoft.com/office/officeart/2008/layout/LinedList"/>
    <dgm:cxn modelId="{39DFB394-96E6-4E36-9F86-65F711A46E65}" type="presOf" srcId="{1BBA04EE-33CD-4813-B002-8241ED6B305C}" destId="{71ECA76C-55E6-467F-8FD5-0482716930DC}" srcOrd="0" destOrd="0" presId="urn:microsoft.com/office/officeart/2008/layout/LinedList"/>
    <dgm:cxn modelId="{4598D4D8-4DEB-4AC9-8940-5BBA87BA662E}" srcId="{972A195F-54D9-44E3-9DFA-0CD202B3FC5F}" destId="{1021CD08-8B7B-45AA-B181-EC50C8D37257}" srcOrd="3" destOrd="0" parTransId="{CDB0B903-82D3-48A6-B60A-C18080C72C9A}" sibTransId="{4BA225FF-0ABD-48C8-AA28-9B08439CC948}"/>
    <dgm:cxn modelId="{FA0C31DA-6A26-497C-8539-625FECF0BE8C}" type="presOf" srcId="{E25045AA-ADCB-4257-BA55-CE5F20E8D34E}" destId="{F4F35D4C-405F-47C6-BBDD-B11DB63E22C8}" srcOrd="0" destOrd="0" presId="urn:microsoft.com/office/officeart/2008/layout/LinedList"/>
    <dgm:cxn modelId="{40C960F4-B00D-437B-8CCB-8BDBF876E7E5}" type="presOf" srcId="{844F4849-80D1-4448-B021-A94E5C622435}" destId="{725E3882-000E-42C8-B5CB-252ECC0179B6}" srcOrd="0" destOrd="0" presId="urn:microsoft.com/office/officeart/2008/layout/LinedList"/>
    <dgm:cxn modelId="{9529C6F8-4D6C-437E-8030-778005FCFC24}" srcId="{972A195F-54D9-44E3-9DFA-0CD202B3FC5F}" destId="{638774BB-6F59-4022-AF4D-5C1D3212C348}" srcOrd="2" destOrd="0" parTransId="{34C8E79F-A544-485B-9D47-EE2161BEBF4F}" sibTransId="{6C43EA62-7EA1-45CE-9AEA-AFB19BDD2F04}"/>
    <dgm:cxn modelId="{03CD6223-05C0-44B6-AB16-99BD98E31714}" type="presParOf" srcId="{BB0FD904-EF4B-4595-9DA4-DB8DFFC07F5A}" destId="{B97583F6-2218-4CDA-834E-D0ED18ADADDD}" srcOrd="0" destOrd="0" presId="urn:microsoft.com/office/officeart/2008/layout/LinedList"/>
    <dgm:cxn modelId="{12374D61-B73E-41BF-9B20-807FC5B09BD8}" type="presParOf" srcId="{BB0FD904-EF4B-4595-9DA4-DB8DFFC07F5A}" destId="{67835554-7D33-4344-B329-9650216AEAE6}" srcOrd="1" destOrd="0" presId="urn:microsoft.com/office/officeart/2008/layout/LinedList"/>
    <dgm:cxn modelId="{66B7C4DF-0179-4797-B097-D1720A942203}" type="presParOf" srcId="{67835554-7D33-4344-B329-9650216AEAE6}" destId="{725E3882-000E-42C8-B5CB-252ECC0179B6}" srcOrd="0" destOrd="0" presId="urn:microsoft.com/office/officeart/2008/layout/LinedList"/>
    <dgm:cxn modelId="{E11DA7BF-7ABC-44E4-AF82-B3C7327454DA}" type="presParOf" srcId="{67835554-7D33-4344-B329-9650216AEAE6}" destId="{003CE4D2-3881-4550-90EF-89755C7E32B8}" srcOrd="1" destOrd="0" presId="urn:microsoft.com/office/officeart/2008/layout/LinedList"/>
    <dgm:cxn modelId="{D1DB9A42-558B-48CA-B3D6-1ABFD61F7CC4}" type="presParOf" srcId="{BB0FD904-EF4B-4595-9DA4-DB8DFFC07F5A}" destId="{DA5E53E5-630E-4DD0-9389-C7C9AA040497}" srcOrd="2" destOrd="0" presId="urn:microsoft.com/office/officeart/2008/layout/LinedList"/>
    <dgm:cxn modelId="{2008C2B8-A428-4993-ADE4-54D5998164B4}" type="presParOf" srcId="{BB0FD904-EF4B-4595-9DA4-DB8DFFC07F5A}" destId="{F09B54E4-640D-4D44-9D7A-DB039C43BBB1}" srcOrd="3" destOrd="0" presId="urn:microsoft.com/office/officeart/2008/layout/LinedList"/>
    <dgm:cxn modelId="{E828C3EF-9F03-4DAE-B2EE-7099D0039B05}" type="presParOf" srcId="{F09B54E4-640D-4D44-9D7A-DB039C43BBB1}" destId="{F4F35D4C-405F-47C6-BBDD-B11DB63E22C8}" srcOrd="0" destOrd="0" presId="urn:microsoft.com/office/officeart/2008/layout/LinedList"/>
    <dgm:cxn modelId="{C7C61A9A-6FA7-4347-A318-73129228089C}" type="presParOf" srcId="{F09B54E4-640D-4D44-9D7A-DB039C43BBB1}" destId="{7FBA6186-D5CE-4034-9C9A-46BB69E6D56B}" srcOrd="1" destOrd="0" presId="urn:microsoft.com/office/officeart/2008/layout/LinedList"/>
    <dgm:cxn modelId="{F988C11A-58D9-4D91-8C8B-ED870AB5ABB2}" type="presParOf" srcId="{BB0FD904-EF4B-4595-9DA4-DB8DFFC07F5A}" destId="{9A3766D5-B9B4-4B64-93A6-642663A570FE}" srcOrd="4" destOrd="0" presId="urn:microsoft.com/office/officeart/2008/layout/LinedList"/>
    <dgm:cxn modelId="{42A3629C-835E-4628-BBD9-3B1E072F314E}" type="presParOf" srcId="{BB0FD904-EF4B-4595-9DA4-DB8DFFC07F5A}" destId="{AFE1575C-D5FF-4B85-8BEF-EFFA0A5F9AA4}" srcOrd="5" destOrd="0" presId="urn:microsoft.com/office/officeart/2008/layout/LinedList"/>
    <dgm:cxn modelId="{80AE4A96-693E-4322-A10B-CFD42216E33F}" type="presParOf" srcId="{AFE1575C-D5FF-4B85-8BEF-EFFA0A5F9AA4}" destId="{3D8675D8-34A9-4CF0-923A-1F785D0380E5}" srcOrd="0" destOrd="0" presId="urn:microsoft.com/office/officeart/2008/layout/LinedList"/>
    <dgm:cxn modelId="{E886EFC8-3055-4C0A-88ED-B76D80EAF969}" type="presParOf" srcId="{AFE1575C-D5FF-4B85-8BEF-EFFA0A5F9AA4}" destId="{C4F0B49F-57DB-4113-8410-23568D71F62D}" srcOrd="1" destOrd="0" presId="urn:microsoft.com/office/officeart/2008/layout/LinedList"/>
    <dgm:cxn modelId="{E4482C6F-F514-465B-867F-CF6C134FEB96}" type="presParOf" srcId="{BB0FD904-EF4B-4595-9DA4-DB8DFFC07F5A}" destId="{AA9601DB-B489-44AA-99A5-8CC67ED2D4E3}" srcOrd="6" destOrd="0" presId="urn:microsoft.com/office/officeart/2008/layout/LinedList"/>
    <dgm:cxn modelId="{063D2451-5ED3-4720-8943-2117161656FD}" type="presParOf" srcId="{BB0FD904-EF4B-4595-9DA4-DB8DFFC07F5A}" destId="{B56F93C9-2681-4D45-B6D0-9FFA08362DCA}" srcOrd="7" destOrd="0" presId="urn:microsoft.com/office/officeart/2008/layout/LinedList"/>
    <dgm:cxn modelId="{50DA710E-A493-4803-9161-66F119043893}" type="presParOf" srcId="{B56F93C9-2681-4D45-B6D0-9FFA08362DCA}" destId="{A17C8E64-A2CE-4F66-9CE9-B7BDFA36B5F4}" srcOrd="0" destOrd="0" presId="urn:microsoft.com/office/officeart/2008/layout/LinedList"/>
    <dgm:cxn modelId="{2B2D8DB8-0D9B-4156-B9F1-02895CF87436}" type="presParOf" srcId="{B56F93C9-2681-4D45-B6D0-9FFA08362DCA}" destId="{378F61A8-73A3-475E-BCEC-251926A3F012}" srcOrd="1" destOrd="0" presId="urn:microsoft.com/office/officeart/2008/layout/LinedList"/>
    <dgm:cxn modelId="{4885B36B-80A0-4250-A2DF-522DBF0871FF}" type="presParOf" srcId="{BB0FD904-EF4B-4595-9DA4-DB8DFFC07F5A}" destId="{B1D80105-5051-4F5D-83DA-E09D78A093C7}" srcOrd="8" destOrd="0" presId="urn:microsoft.com/office/officeart/2008/layout/LinedList"/>
    <dgm:cxn modelId="{B622C96B-5399-4F92-B75F-A315B8AE402E}" type="presParOf" srcId="{BB0FD904-EF4B-4595-9DA4-DB8DFFC07F5A}" destId="{64F55508-E8A8-4FED-9286-62828684F829}" srcOrd="9" destOrd="0" presId="urn:microsoft.com/office/officeart/2008/layout/LinedList"/>
    <dgm:cxn modelId="{D9514BEA-7D23-458F-84C5-9745D4D9085B}" type="presParOf" srcId="{64F55508-E8A8-4FED-9286-62828684F829}" destId="{71ECA76C-55E6-467F-8FD5-0482716930DC}" srcOrd="0" destOrd="0" presId="urn:microsoft.com/office/officeart/2008/layout/LinedList"/>
    <dgm:cxn modelId="{552032AD-0D23-4A5D-A767-36F1BEF77353}" type="presParOf" srcId="{64F55508-E8A8-4FED-9286-62828684F829}" destId="{74B30110-EB2C-47EA-9B1B-48931CED6D9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067DC2-EF26-43B6-B776-AFD1A81A282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3A648F8-75D0-4D59-80CC-30D34CC687CD}">
      <dgm:prSet/>
      <dgm:spPr/>
      <dgm:t>
        <a:bodyPr/>
        <a:lstStyle/>
        <a:p>
          <a:r>
            <a:rPr lang="en-US" baseline="0" dirty="0"/>
            <a:t>I’m here to tell you that there are lots of job opportunities in the healthcare field, and that there are going to be even more jobs in the future.</a:t>
          </a:r>
          <a:endParaRPr lang="en-US" dirty="0"/>
        </a:p>
      </dgm:t>
    </dgm:pt>
    <dgm:pt modelId="{C39197A9-E737-49EE-A5E0-8FA07ACCBBE6}" type="parTrans" cxnId="{DDA2A6E1-8C18-4656-902B-423D4B4B6883}">
      <dgm:prSet/>
      <dgm:spPr/>
      <dgm:t>
        <a:bodyPr/>
        <a:lstStyle/>
        <a:p>
          <a:endParaRPr lang="en-US"/>
        </a:p>
      </dgm:t>
    </dgm:pt>
    <dgm:pt modelId="{D8F29D79-4C9E-46C8-AEB9-C6D47001D8DA}" type="sibTrans" cxnId="{DDA2A6E1-8C18-4656-902B-423D4B4B6883}">
      <dgm:prSet/>
      <dgm:spPr/>
      <dgm:t>
        <a:bodyPr/>
        <a:lstStyle/>
        <a:p>
          <a:endParaRPr lang="en-US"/>
        </a:p>
      </dgm:t>
    </dgm:pt>
    <dgm:pt modelId="{2D5F5464-E75E-4595-8564-8A0C8956FA92}">
      <dgm:prSet/>
      <dgm:spPr/>
      <dgm:t>
        <a:bodyPr/>
        <a:lstStyle/>
        <a:p>
          <a:r>
            <a:rPr lang="en-US" baseline="0" dirty="0"/>
            <a:t>For example, employment for surgical technologists is projected to grow 7 percent in the next 10 years, faster than the average for all occupations.</a:t>
          </a:r>
          <a:endParaRPr lang="en-US" dirty="0"/>
        </a:p>
      </dgm:t>
    </dgm:pt>
    <dgm:pt modelId="{FA8DD03A-9D78-4B48-A24E-692AC084E406}" type="parTrans" cxnId="{E480711F-30F8-4873-8370-D21229B33567}">
      <dgm:prSet/>
      <dgm:spPr/>
      <dgm:t>
        <a:bodyPr/>
        <a:lstStyle/>
        <a:p>
          <a:endParaRPr lang="en-US"/>
        </a:p>
      </dgm:t>
    </dgm:pt>
    <dgm:pt modelId="{CD807030-0B27-404C-A8D5-3AB230694BE4}" type="sibTrans" cxnId="{E480711F-30F8-4873-8370-D21229B33567}">
      <dgm:prSet/>
      <dgm:spPr/>
      <dgm:t>
        <a:bodyPr/>
        <a:lstStyle/>
        <a:p>
          <a:endParaRPr lang="en-US"/>
        </a:p>
      </dgm:t>
    </dgm:pt>
    <dgm:pt modelId="{86A3D46B-59B7-479E-8E4F-8052FAFABFE7}">
      <dgm:prSet/>
      <dgm:spPr/>
      <dgm:t>
        <a:bodyPr/>
        <a:lstStyle/>
        <a:p>
          <a:r>
            <a:rPr lang="en-US" baseline="0" dirty="0"/>
            <a:t>Advances in medical technology have made surgery safer, and more operations are being done to treat a variety of illnesses and injuries.</a:t>
          </a:r>
          <a:endParaRPr lang="en-US" dirty="0"/>
        </a:p>
      </dgm:t>
    </dgm:pt>
    <dgm:pt modelId="{9981C198-212E-46B4-8F4C-A4BF6F34BA17}" type="parTrans" cxnId="{A5814CB6-BC90-414E-AAF6-2060B8513627}">
      <dgm:prSet/>
      <dgm:spPr/>
      <dgm:t>
        <a:bodyPr/>
        <a:lstStyle/>
        <a:p>
          <a:endParaRPr lang="en-US"/>
        </a:p>
      </dgm:t>
    </dgm:pt>
    <dgm:pt modelId="{93072D9E-A62F-414B-85FC-F696FF8115B0}" type="sibTrans" cxnId="{A5814CB6-BC90-414E-AAF6-2060B8513627}">
      <dgm:prSet/>
      <dgm:spPr/>
      <dgm:t>
        <a:bodyPr/>
        <a:lstStyle/>
        <a:p>
          <a:endParaRPr lang="en-US"/>
        </a:p>
      </dgm:t>
    </dgm:pt>
    <dgm:pt modelId="{D2AF4ACD-9E88-4D92-8BA0-1B106C4426E9}">
      <dgm:prSet/>
      <dgm:spPr/>
      <dgm:t>
        <a:bodyPr/>
        <a:lstStyle/>
        <a:p>
          <a:r>
            <a:rPr lang="en-US" baseline="0" dirty="0"/>
            <a:t>That means a whole lot of new jobs</a:t>
          </a:r>
          <a:endParaRPr lang="en-US" dirty="0"/>
        </a:p>
      </dgm:t>
    </dgm:pt>
    <dgm:pt modelId="{22CC5EC0-18FF-467B-ABEA-055FDBB9A44A}" type="parTrans" cxnId="{73F7B73E-6755-48A2-893D-97EE5309DBFB}">
      <dgm:prSet/>
      <dgm:spPr/>
      <dgm:t>
        <a:bodyPr/>
        <a:lstStyle/>
        <a:p>
          <a:endParaRPr lang="en-US"/>
        </a:p>
      </dgm:t>
    </dgm:pt>
    <dgm:pt modelId="{DE6C5D47-AC5F-41C7-868D-71661B362940}" type="sibTrans" cxnId="{73F7B73E-6755-48A2-893D-97EE5309DBFB}">
      <dgm:prSet/>
      <dgm:spPr/>
      <dgm:t>
        <a:bodyPr/>
        <a:lstStyle/>
        <a:p>
          <a:endParaRPr lang="en-US"/>
        </a:p>
      </dgm:t>
    </dgm:pt>
    <dgm:pt modelId="{20466EA9-7C32-44E4-BEBB-2D1FF738E8EF}" type="pres">
      <dgm:prSet presAssocID="{83067DC2-EF26-43B6-B776-AFD1A81A2821}" presName="linear" presStyleCnt="0">
        <dgm:presLayoutVars>
          <dgm:animLvl val="lvl"/>
          <dgm:resizeHandles val="exact"/>
        </dgm:presLayoutVars>
      </dgm:prSet>
      <dgm:spPr/>
    </dgm:pt>
    <dgm:pt modelId="{2D5BA95B-35A2-4574-9DF4-2AEA338DB9D0}" type="pres">
      <dgm:prSet presAssocID="{83A648F8-75D0-4D59-80CC-30D34CC687CD}" presName="parentText" presStyleLbl="node1" presStyleIdx="0" presStyleCnt="4" custLinFactY="-42810" custLinFactNeighborY="-100000">
        <dgm:presLayoutVars>
          <dgm:chMax val="0"/>
          <dgm:bulletEnabled val="1"/>
        </dgm:presLayoutVars>
      </dgm:prSet>
      <dgm:spPr/>
    </dgm:pt>
    <dgm:pt modelId="{F08FC53F-63F3-461B-A336-E54646BE98D6}" type="pres">
      <dgm:prSet presAssocID="{D8F29D79-4C9E-46C8-AEB9-C6D47001D8DA}" presName="spacer" presStyleCnt="0"/>
      <dgm:spPr/>
    </dgm:pt>
    <dgm:pt modelId="{64EDDE69-CB12-44A6-BF1D-FC2AF48FB79E}" type="pres">
      <dgm:prSet presAssocID="{2D5F5464-E75E-4595-8564-8A0C8956FA92}" presName="parentText" presStyleLbl="node1" presStyleIdx="1" presStyleCnt="4">
        <dgm:presLayoutVars>
          <dgm:chMax val="0"/>
          <dgm:bulletEnabled val="1"/>
        </dgm:presLayoutVars>
      </dgm:prSet>
      <dgm:spPr/>
    </dgm:pt>
    <dgm:pt modelId="{15B1F26F-BBB6-4A4C-AC37-F6641BA98E4E}" type="pres">
      <dgm:prSet presAssocID="{CD807030-0B27-404C-A8D5-3AB230694BE4}" presName="spacer" presStyleCnt="0"/>
      <dgm:spPr/>
    </dgm:pt>
    <dgm:pt modelId="{50964016-3EBE-4904-8164-785651E0EEFC}" type="pres">
      <dgm:prSet presAssocID="{86A3D46B-59B7-479E-8E4F-8052FAFABFE7}" presName="parentText" presStyleLbl="node1" presStyleIdx="2" presStyleCnt="4">
        <dgm:presLayoutVars>
          <dgm:chMax val="0"/>
          <dgm:bulletEnabled val="1"/>
        </dgm:presLayoutVars>
      </dgm:prSet>
      <dgm:spPr/>
    </dgm:pt>
    <dgm:pt modelId="{D0AD863C-A503-4155-8706-A8362772225E}" type="pres">
      <dgm:prSet presAssocID="{93072D9E-A62F-414B-85FC-F696FF8115B0}" presName="spacer" presStyleCnt="0"/>
      <dgm:spPr/>
    </dgm:pt>
    <dgm:pt modelId="{8CECDDA2-394E-47FB-863C-259FBB0CD16C}" type="pres">
      <dgm:prSet presAssocID="{D2AF4ACD-9E88-4D92-8BA0-1B106C4426E9}" presName="parentText" presStyleLbl="node1" presStyleIdx="3" presStyleCnt="4">
        <dgm:presLayoutVars>
          <dgm:chMax val="0"/>
          <dgm:bulletEnabled val="1"/>
        </dgm:presLayoutVars>
      </dgm:prSet>
      <dgm:spPr/>
    </dgm:pt>
  </dgm:ptLst>
  <dgm:cxnLst>
    <dgm:cxn modelId="{E480711F-30F8-4873-8370-D21229B33567}" srcId="{83067DC2-EF26-43B6-B776-AFD1A81A2821}" destId="{2D5F5464-E75E-4595-8564-8A0C8956FA92}" srcOrd="1" destOrd="0" parTransId="{FA8DD03A-9D78-4B48-A24E-692AC084E406}" sibTransId="{CD807030-0B27-404C-A8D5-3AB230694BE4}"/>
    <dgm:cxn modelId="{39A1DF20-C825-46A7-A6E0-D7B4AE114423}" type="presOf" srcId="{86A3D46B-59B7-479E-8E4F-8052FAFABFE7}" destId="{50964016-3EBE-4904-8164-785651E0EEFC}" srcOrd="0" destOrd="0" presId="urn:microsoft.com/office/officeart/2005/8/layout/vList2"/>
    <dgm:cxn modelId="{C29C7227-6C78-481D-9B26-45E23AC42C03}" type="presOf" srcId="{2D5F5464-E75E-4595-8564-8A0C8956FA92}" destId="{64EDDE69-CB12-44A6-BF1D-FC2AF48FB79E}" srcOrd="0" destOrd="0" presId="urn:microsoft.com/office/officeart/2005/8/layout/vList2"/>
    <dgm:cxn modelId="{A3339236-D0D2-4B44-8CCA-A25A1D45AB17}" type="presOf" srcId="{83067DC2-EF26-43B6-B776-AFD1A81A2821}" destId="{20466EA9-7C32-44E4-BEBB-2D1FF738E8EF}" srcOrd="0" destOrd="0" presId="urn:microsoft.com/office/officeart/2005/8/layout/vList2"/>
    <dgm:cxn modelId="{73F7B73E-6755-48A2-893D-97EE5309DBFB}" srcId="{83067DC2-EF26-43B6-B776-AFD1A81A2821}" destId="{D2AF4ACD-9E88-4D92-8BA0-1B106C4426E9}" srcOrd="3" destOrd="0" parTransId="{22CC5EC0-18FF-467B-ABEA-055FDBB9A44A}" sibTransId="{DE6C5D47-AC5F-41C7-868D-71661B362940}"/>
    <dgm:cxn modelId="{83B72140-115F-4EE1-BA64-9D3BD4157946}" type="presOf" srcId="{83A648F8-75D0-4D59-80CC-30D34CC687CD}" destId="{2D5BA95B-35A2-4574-9DF4-2AEA338DB9D0}" srcOrd="0" destOrd="0" presId="urn:microsoft.com/office/officeart/2005/8/layout/vList2"/>
    <dgm:cxn modelId="{23AD9547-9DB9-4AC3-85BE-9A75290927A6}" type="presOf" srcId="{D2AF4ACD-9E88-4D92-8BA0-1B106C4426E9}" destId="{8CECDDA2-394E-47FB-863C-259FBB0CD16C}" srcOrd="0" destOrd="0" presId="urn:microsoft.com/office/officeart/2005/8/layout/vList2"/>
    <dgm:cxn modelId="{A5814CB6-BC90-414E-AAF6-2060B8513627}" srcId="{83067DC2-EF26-43B6-B776-AFD1A81A2821}" destId="{86A3D46B-59B7-479E-8E4F-8052FAFABFE7}" srcOrd="2" destOrd="0" parTransId="{9981C198-212E-46B4-8F4C-A4BF6F34BA17}" sibTransId="{93072D9E-A62F-414B-85FC-F696FF8115B0}"/>
    <dgm:cxn modelId="{DDA2A6E1-8C18-4656-902B-423D4B4B6883}" srcId="{83067DC2-EF26-43B6-B776-AFD1A81A2821}" destId="{83A648F8-75D0-4D59-80CC-30D34CC687CD}" srcOrd="0" destOrd="0" parTransId="{C39197A9-E737-49EE-A5E0-8FA07ACCBBE6}" sibTransId="{D8F29D79-4C9E-46C8-AEB9-C6D47001D8DA}"/>
    <dgm:cxn modelId="{C30EBAC3-C765-4E8E-AC15-A1745E156A96}" type="presParOf" srcId="{20466EA9-7C32-44E4-BEBB-2D1FF738E8EF}" destId="{2D5BA95B-35A2-4574-9DF4-2AEA338DB9D0}" srcOrd="0" destOrd="0" presId="urn:microsoft.com/office/officeart/2005/8/layout/vList2"/>
    <dgm:cxn modelId="{5A2CD1DD-DEBC-42D9-93AA-05580F230C09}" type="presParOf" srcId="{20466EA9-7C32-44E4-BEBB-2D1FF738E8EF}" destId="{F08FC53F-63F3-461B-A336-E54646BE98D6}" srcOrd="1" destOrd="0" presId="urn:microsoft.com/office/officeart/2005/8/layout/vList2"/>
    <dgm:cxn modelId="{A6F71723-14AC-4D62-A4BF-636FEFCAE181}" type="presParOf" srcId="{20466EA9-7C32-44E4-BEBB-2D1FF738E8EF}" destId="{64EDDE69-CB12-44A6-BF1D-FC2AF48FB79E}" srcOrd="2" destOrd="0" presId="urn:microsoft.com/office/officeart/2005/8/layout/vList2"/>
    <dgm:cxn modelId="{BF847A1B-A6FA-4FE5-9D75-8FD7699CDDE9}" type="presParOf" srcId="{20466EA9-7C32-44E4-BEBB-2D1FF738E8EF}" destId="{15B1F26F-BBB6-4A4C-AC37-F6641BA98E4E}" srcOrd="3" destOrd="0" presId="urn:microsoft.com/office/officeart/2005/8/layout/vList2"/>
    <dgm:cxn modelId="{CCFAE7C0-C25F-434B-A2AC-7F278CB0347D}" type="presParOf" srcId="{20466EA9-7C32-44E4-BEBB-2D1FF738E8EF}" destId="{50964016-3EBE-4904-8164-785651E0EEFC}" srcOrd="4" destOrd="0" presId="urn:microsoft.com/office/officeart/2005/8/layout/vList2"/>
    <dgm:cxn modelId="{966D65BA-8D1A-4FDB-8885-3764CCD1A625}" type="presParOf" srcId="{20466EA9-7C32-44E4-BEBB-2D1FF738E8EF}" destId="{D0AD863C-A503-4155-8706-A8362772225E}" srcOrd="5" destOrd="0" presId="urn:microsoft.com/office/officeart/2005/8/layout/vList2"/>
    <dgm:cxn modelId="{C0D206F7-7900-40D7-BB14-BCDA3EBBAC31}" type="presParOf" srcId="{20466EA9-7C32-44E4-BEBB-2D1FF738E8EF}" destId="{8CECDDA2-394E-47FB-863C-259FBB0CD16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A51E10-D4F7-4BC5-AFD8-023AD72C3E2D}"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6D79DEFA-B16D-4E29-8FE2-628ED8C1088E}">
      <dgm:prSet/>
      <dgm:spPr/>
      <dgm:t>
        <a:bodyPr/>
        <a:lstStyle/>
        <a:p>
          <a:r>
            <a:rPr lang="en-US" baseline="0" dirty="0"/>
            <a:t>So, we are talking about many different kinds of jobs, something to appeal to every person, no matter what your interest are.</a:t>
          </a:r>
          <a:endParaRPr lang="en-US" dirty="0"/>
        </a:p>
      </dgm:t>
    </dgm:pt>
    <dgm:pt modelId="{3F173DCD-7FF2-4049-BCC8-D17F619AE609}" type="parTrans" cxnId="{1D5F871B-9261-410D-BEBB-FB8CBA3AD472}">
      <dgm:prSet/>
      <dgm:spPr/>
      <dgm:t>
        <a:bodyPr/>
        <a:lstStyle/>
        <a:p>
          <a:endParaRPr lang="en-US"/>
        </a:p>
      </dgm:t>
    </dgm:pt>
    <dgm:pt modelId="{4DF46849-15B4-47E8-82C8-23CB72E01199}" type="sibTrans" cxnId="{1D5F871B-9261-410D-BEBB-FB8CBA3AD472}">
      <dgm:prSet/>
      <dgm:spPr/>
      <dgm:t>
        <a:bodyPr/>
        <a:lstStyle/>
        <a:p>
          <a:endParaRPr lang="en-US"/>
        </a:p>
      </dgm:t>
    </dgm:pt>
    <dgm:pt modelId="{1516EB52-A5FA-4374-AA60-9D806B30E2F5}">
      <dgm:prSet/>
      <dgm:spPr/>
      <dgm:t>
        <a:bodyPr/>
        <a:lstStyle/>
        <a:p>
          <a:r>
            <a:rPr lang="en-US" baseline="0" dirty="0"/>
            <a:t>Some of these jobs, like being a physician, require a lot of schooling; others can be had with a 2-year associate’s degree or even less time spent in a certificate training program.  </a:t>
          </a:r>
          <a:endParaRPr lang="en-US" dirty="0"/>
        </a:p>
      </dgm:t>
    </dgm:pt>
    <dgm:pt modelId="{3F1BF115-3761-4762-8326-6B6C6C778F94}" type="parTrans" cxnId="{9B3A4588-A7FE-4648-9767-21CDBE928357}">
      <dgm:prSet/>
      <dgm:spPr/>
      <dgm:t>
        <a:bodyPr/>
        <a:lstStyle/>
        <a:p>
          <a:endParaRPr lang="en-US"/>
        </a:p>
      </dgm:t>
    </dgm:pt>
    <dgm:pt modelId="{D13447D7-C424-4F12-8455-1BC99F2E1D63}" type="sibTrans" cxnId="{9B3A4588-A7FE-4648-9767-21CDBE928357}">
      <dgm:prSet/>
      <dgm:spPr/>
      <dgm:t>
        <a:bodyPr/>
        <a:lstStyle/>
        <a:p>
          <a:endParaRPr lang="en-US"/>
        </a:p>
      </dgm:t>
    </dgm:pt>
    <dgm:pt modelId="{BF1A18DD-0ED7-4202-A6AD-3133A547D29A}">
      <dgm:prSet/>
      <dgm:spPr/>
      <dgm:t>
        <a:bodyPr/>
        <a:lstStyle/>
        <a:p>
          <a:r>
            <a:rPr lang="en-US" baseline="0" dirty="0"/>
            <a:t>Something else that is important to know is there is always room for further education- for example if you start out as a Certified nurse assistant you could work while going to school to become a nurse if you wanted to.</a:t>
          </a:r>
          <a:endParaRPr lang="en-US" dirty="0"/>
        </a:p>
      </dgm:t>
    </dgm:pt>
    <dgm:pt modelId="{ACD4A7AD-5734-4A93-8E6F-8A9716EB689D}" type="parTrans" cxnId="{9C60C651-2F5F-4872-AC78-A319E73DECE4}">
      <dgm:prSet/>
      <dgm:spPr/>
      <dgm:t>
        <a:bodyPr/>
        <a:lstStyle/>
        <a:p>
          <a:endParaRPr lang="en-US"/>
        </a:p>
      </dgm:t>
    </dgm:pt>
    <dgm:pt modelId="{31F3DFF5-4B41-4366-840D-8DFB93731D0A}" type="sibTrans" cxnId="{9C60C651-2F5F-4872-AC78-A319E73DECE4}">
      <dgm:prSet/>
      <dgm:spPr/>
      <dgm:t>
        <a:bodyPr/>
        <a:lstStyle/>
        <a:p>
          <a:endParaRPr lang="en-US"/>
        </a:p>
      </dgm:t>
    </dgm:pt>
    <dgm:pt modelId="{8F9470A6-9149-4EBC-A206-C69210DFCE69}" type="pres">
      <dgm:prSet presAssocID="{DFA51E10-D4F7-4BC5-AFD8-023AD72C3E2D}" presName="vert0" presStyleCnt="0">
        <dgm:presLayoutVars>
          <dgm:dir/>
          <dgm:animOne val="branch"/>
          <dgm:animLvl val="lvl"/>
        </dgm:presLayoutVars>
      </dgm:prSet>
      <dgm:spPr/>
    </dgm:pt>
    <dgm:pt modelId="{194B4383-5A32-4AC6-B784-E1368BABB2B1}" type="pres">
      <dgm:prSet presAssocID="{6D79DEFA-B16D-4E29-8FE2-628ED8C1088E}" presName="thickLine" presStyleLbl="alignNode1" presStyleIdx="0" presStyleCnt="3" custLinFactNeighborY="-64403"/>
      <dgm:spPr/>
    </dgm:pt>
    <dgm:pt modelId="{5D7EF403-C772-4B8B-A896-84AB19A26AEF}" type="pres">
      <dgm:prSet presAssocID="{6D79DEFA-B16D-4E29-8FE2-628ED8C1088E}" presName="horz1" presStyleCnt="0"/>
      <dgm:spPr/>
    </dgm:pt>
    <dgm:pt modelId="{786C95D8-8C89-4312-A7FC-F705D6EB5E5E}" type="pres">
      <dgm:prSet presAssocID="{6D79DEFA-B16D-4E29-8FE2-628ED8C1088E}" presName="tx1" presStyleLbl="revTx" presStyleIdx="0" presStyleCnt="3"/>
      <dgm:spPr/>
    </dgm:pt>
    <dgm:pt modelId="{65CBC201-8698-4694-B7F5-4F4D98AC2AE0}" type="pres">
      <dgm:prSet presAssocID="{6D79DEFA-B16D-4E29-8FE2-628ED8C1088E}" presName="vert1" presStyleCnt="0"/>
      <dgm:spPr/>
    </dgm:pt>
    <dgm:pt modelId="{8225B406-F78E-4344-98E7-4930B7D47BB1}" type="pres">
      <dgm:prSet presAssocID="{1516EB52-A5FA-4374-AA60-9D806B30E2F5}" presName="thickLine" presStyleLbl="alignNode1" presStyleIdx="1" presStyleCnt="3"/>
      <dgm:spPr/>
    </dgm:pt>
    <dgm:pt modelId="{BAF9EDA8-95C1-482E-AA6D-B8542AC8D0F8}" type="pres">
      <dgm:prSet presAssocID="{1516EB52-A5FA-4374-AA60-9D806B30E2F5}" presName="horz1" presStyleCnt="0"/>
      <dgm:spPr/>
    </dgm:pt>
    <dgm:pt modelId="{D47160A3-1263-4245-A6ED-3D0527C24220}" type="pres">
      <dgm:prSet presAssocID="{1516EB52-A5FA-4374-AA60-9D806B30E2F5}" presName="tx1" presStyleLbl="revTx" presStyleIdx="1" presStyleCnt="3"/>
      <dgm:spPr/>
    </dgm:pt>
    <dgm:pt modelId="{61A7F763-86A0-4200-AB8B-E88AE5DDE3A8}" type="pres">
      <dgm:prSet presAssocID="{1516EB52-A5FA-4374-AA60-9D806B30E2F5}" presName="vert1" presStyleCnt="0"/>
      <dgm:spPr/>
    </dgm:pt>
    <dgm:pt modelId="{4E8DC807-7999-4576-A2D0-5D9ABF16E7D3}" type="pres">
      <dgm:prSet presAssocID="{BF1A18DD-0ED7-4202-A6AD-3133A547D29A}" presName="thickLine" presStyleLbl="alignNode1" presStyleIdx="2" presStyleCnt="3"/>
      <dgm:spPr/>
    </dgm:pt>
    <dgm:pt modelId="{1FAE71EA-9ECF-4355-9E78-70BEB3A51071}" type="pres">
      <dgm:prSet presAssocID="{BF1A18DD-0ED7-4202-A6AD-3133A547D29A}" presName="horz1" presStyleCnt="0"/>
      <dgm:spPr/>
    </dgm:pt>
    <dgm:pt modelId="{36991BA0-5FDD-4F24-8C38-A44F86BA45FE}" type="pres">
      <dgm:prSet presAssocID="{BF1A18DD-0ED7-4202-A6AD-3133A547D29A}" presName="tx1" presStyleLbl="revTx" presStyleIdx="2" presStyleCnt="3"/>
      <dgm:spPr/>
    </dgm:pt>
    <dgm:pt modelId="{FA0BC992-00BD-49EA-A9FB-E991963CE85B}" type="pres">
      <dgm:prSet presAssocID="{BF1A18DD-0ED7-4202-A6AD-3133A547D29A}" presName="vert1" presStyleCnt="0"/>
      <dgm:spPr/>
    </dgm:pt>
  </dgm:ptLst>
  <dgm:cxnLst>
    <dgm:cxn modelId="{1D5F871B-9261-410D-BEBB-FB8CBA3AD472}" srcId="{DFA51E10-D4F7-4BC5-AFD8-023AD72C3E2D}" destId="{6D79DEFA-B16D-4E29-8FE2-628ED8C1088E}" srcOrd="0" destOrd="0" parTransId="{3F173DCD-7FF2-4049-BCC8-D17F619AE609}" sibTransId="{4DF46849-15B4-47E8-82C8-23CB72E01199}"/>
    <dgm:cxn modelId="{85FD513E-5776-4598-95C2-A4E6E316D1EF}" type="presOf" srcId="{1516EB52-A5FA-4374-AA60-9D806B30E2F5}" destId="{D47160A3-1263-4245-A6ED-3D0527C24220}" srcOrd="0" destOrd="0" presId="urn:microsoft.com/office/officeart/2008/layout/LinedList"/>
    <dgm:cxn modelId="{BCB9FE47-789A-4CA9-B956-59B24E0B12DA}" type="presOf" srcId="{BF1A18DD-0ED7-4202-A6AD-3133A547D29A}" destId="{36991BA0-5FDD-4F24-8C38-A44F86BA45FE}" srcOrd="0" destOrd="0" presId="urn:microsoft.com/office/officeart/2008/layout/LinedList"/>
    <dgm:cxn modelId="{9C60C651-2F5F-4872-AC78-A319E73DECE4}" srcId="{DFA51E10-D4F7-4BC5-AFD8-023AD72C3E2D}" destId="{BF1A18DD-0ED7-4202-A6AD-3133A547D29A}" srcOrd="2" destOrd="0" parTransId="{ACD4A7AD-5734-4A93-8E6F-8A9716EB689D}" sibTransId="{31F3DFF5-4B41-4366-840D-8DFB93731D0A}"/>
    <dgm:cxn modelId="{8C19317C-4C96-4285-A252-ED087B317DD0}" type="presOf" srcId="{DFA51E10-D4F7-4BC5-AFD8-023AD72C3E2D}" destId="{8F9470A6-9149-4EBC-A206-C69210DFCE69}" srcOrd="0" destOrd="0" presId="urn:microsoft.com/office/officeart/2008/layout/LinedList"/>
    <dgm:cxn modelId="{9B3A4588-A7FE-4648-9767-21CDBE928357}" srcId="{DFA51E10-D4F7-4BC5-AFD8-023AD72C3E2D}" destId="{1516EB52-A5FA-4374-AA60-9D806B30E2F5}" srcOrd="1" destOrd="0" parTransId="{3F1BF115-3761-4762-8326-6B6C6C778F94}" sibTransId="{D13447D7-C424-4F12-8455-1BC99F2E1D63}"/>
    <dgm:cxn modelId="{88F63BB4-5259-4C97-83F3-8F53D8171FEB}" type="presOf" srcId="{6D79DEFA-B16D-4E29-8FE2-628ED8C1088E}" destId="{786C95D8-8C89-4312-A7FC-F705D6EB5E5E}" srcOrd="0" destOrd="0" presId="urn:microsoft.com/office/officeart/2008/layout/LinedList"/>
    <dgm:cxn modelId="{89249986-FC9F-499C-A20E-5971DA97A133}" type="presParOf" srcId="{8F9470A6-9149-4EBC-A206-C69210DFCE69}" destId="{194B4383-5A32-4AC6-B784-E1368BABB2B1}" srcOrd="0" destOrd="0" presId="urn:microsoft.com/office/officeart/2008/layout/LinedList"/>
    <dgm:cxn modelId="{B6187FB7-ACC5-4607-978B-7836CB4F9898}" type="presParOf" srcId="{8F9470A6-9149-4EBC-A206-C69210DFCE69}" destId="{5D7EF403-C772-4B8B-A896-84AB19A26AEF}" srcOrd="1" destOrd="0" presId="urn:microsoft.com/office/officeart/2008/layout/LinedList"/>
    <dgm:cxn modelId="{033562D4-FC78-4E42-9837-23403517F640}" type="presParOf" srcId="{5D7EF403-C772-4B8B-A896-84AB19A26AEF}" destId="{786C95D8-8C89-4312-A7FC-F705D6EB5E5E}" srcOrd="0" destOrd="0" presId="urn:microsoft.com/office/officeart/2008/layout/LinedList"/>
    <dgm:cxn modelId="{0091ED03-6948-4F52-9F9B-9199F9A72073}" type="presParOf" srcId="{5D7EF403-C772-4B8B-A896-84AB19A26AEF}" destId="{65CBC201-8698-4694-B7F5-4F4D98AC2AE0}" srcOrd="1" destOrd="0" presId="urn:microsoft.com/office/officeart/2008/layout/LinedList"/>
    <dgm:cxn modelId="{BC608FB8-2335-46BA-B359-BD8D29136E9B}" type="presParOf" srcId="{8F9470A6-9149-4EBC-A206-C69210DFCE69}" destId="{8225B406-F78E-4344-98E7-4930B7D47BB1}" srcOrd="2" destOrd="0" presId="urn:microsoft.com/office/officeart/2008/layout/LinedList"/>
    <dgm:cxn modelId="{7EF28D48-BD23-43A2-A5A5-437337E0FDCF}" type="presParOf" srcId="{8F9470A6-9149-4EBC-A206-C69210DFCE69}" destId="{BAF9EDA8-95C1-482E-AA6D-B8542AC8D0F8}" srcOrd="3" destOrd="0" presId="urn:microsoft.com/office/officeart/2008/layout/LinedList"/>
    <dgm:cxn modelId="{F1F4DC52-75E6-4F4E-8B5F-A992D53AA422}" type="presParOf" srcId="{BAF9EDA8-95C1-482E-AA6D-B8542AC8D0F8}" destId="{D47160A3-1263-4245-A6ED-3D0527C24220}" srcOrd="0" destOrd="0" presId="urn:microsoft.com/office/officeart/2008/layout/LinedList"/>
    <dgm:cxn modelId="{B8AB0064-9BAC-4437-9B42-70CA90EB903B}" type="presParOf" srcId="{BAF9EDA8-95C1-482E-AA6D-B8542AC8D0F8}" destId="{61A7F763-86A0-4200-AB8B-E88AE5DDE3A8}" srcOrd="1" destOrd="0" presId="urn:microsoft.com/office/officeart/2008/layout/LinedList"/>
    <dgm:cxn modelId="{146E1D4E-6197-4BC6-9AA1-D600D1091C58}" type="presParOf" srcId="{8F9470A6-9149-4EBC-A206-C69210DFCE69}" destId="{4E8DC807-7999-4576-A2D0-5D9ABF16E7D3}" srcOrd="4" destOrd="0" presId="urn:microsoft.com/office/officeart/2008/layout/LinedList"/>
    <dgm:cxn modelId="{C8C51FA6-D55D-4821-B9A4-667188BB1FA9}" type="presParOf" srcId="{8F9470A6-9149-4EBC-A206-C69210DFCE69}" destId="{1FAE71EA-9ECF-4355-9E78-70BEB3A51071}" srcOrd="5" destOrd="0" presId="urn:microsoft.com/office/officeart/2008/layout/LinedList"/>
    <dgm:cxn modelId="{BA93DCFF-67A8-49DC-A4D2-FE5020536A2F}" type="presParOf" srcId="{1FAE71EA-9ECF-4355-9E78-70BEB3A51071}" destId="{36991BA0-5FDD-4F24-8C38-A44F86BA45FE}" srcOrd="0" destOrd="0" presId="urn:microsoft.com/office/officeart/2008/layout/LinedList"/>
    <dgm:cxn modelId="{A8F2FEB3-2C26-42BC-AEDB-FE4088A34CC4}" type="presParOf" srcId="{1FAE71EA-9ECF-4355-9E78-70BEB3A51071}" destId="{FA0BC992-00BD-49EA-A9FB-E991963CE85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893B0D-C682-46D0-BF3E-877E1977822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861B3A8-B571-41F8-B666-17DF64B9E9F2}">
      <dgm:prSet/>
      <dgm:spPr/>
      <dgm:t>
        <a:bodyPr/>
        <a:lstStyle/>
        <a:p>
          <a:r>
            <a:rPr lang="en-US"/>
            <a:t>This person helps make things run smooth in the unit</a:t>
          </a:r>
        </a:p>
      </dgm:t>
    </dgm:pt>
    <dgm:pt modelId="{69EF21B0-F5DF-45A3-88B2-8779A9C2D242}" type="parTrans" cxnId="{D7B4FCE1-FA14-4CBC-AF31-DAF175E55E9A}">
      <dgm:prSet/>
      <dgm:spPr/>
      <dgm:t>
        <a:bodyPr/>
        <a:lstStyle/>
        <a:p>
          <a:endParaRPr lang="en-US"/>
        </a:p>
      </dgm:t>
    </dgm:pt>
    <dgm:pt modelId="{CB8FFB5B-BD41-4145-9A78-8D41B459C2B6}" type="sibTrans" cxnId="{D7B4FCE1-FA14-4CBC-AF31-DAF175E55E9A}">
      <dgm:prSet/>
      <dgm:spPr/>
      <dgm:t>
        <a:bodyPr/>
        <a:lstStyle/>
        <a:p>
          <a:endParaRPr lang="en-US"/>
        </a:p>
      </dgm:t>
    </dgm:pt>
    <dgm:pt modelId="{84868F87-F0ED-43DC-84EA-16D696993C6C}">
      <dgm:prSet/>
      <dgm:spPr/>
      <dgm:t>
        <a:bodyPr/>
        <a:lstStyle/>
        <a:p>
          <a:r>
            <a:rPr lang="en-US"/>
            <a:t>They call patients, set up interviews and organize meetings</a:t>
          </a:r>
        </a:p>
      </dgm:t>
    </dgm:pt>
    <dgm:pt modelId="{9FD71C42-31B6-496B-AAE0-645D8BA84AFB}" type="parTrans" cxnId="{95C4AD49-68A3-4295-881F-76695D74860D}">
      <dgm:prSet/>
      <dgm:spPr/>
      <dgm:t>
        <a:bodyPr/>
        <a:lstStyle/>
        <a:p>
          <a:endParaRPr lang="en-US"/>
        </a:p>
      </dgm:t>
    </dgm:pt>
    <dgm:pt modelId="{287BF982-0722-483D-BB34-100BD419A776}" type="sibTrans" cxnId="{95C4AD49-68A3-4295-881F-76695D74860D}">
      <dgm:prSet/>
      <dgm:spPr/>
      <dgm:t>
        <a:bodyPr/>
        <a:lstStyle/>
        <a:p>
          <a:endParaRPr lang="en-US"/>
        </a:p>
      </dgm:t>
    </dgm:pt>
    <dgm:pt modelId="{D4621959-BD37-4E07-A66B-9CABB5AF06AE}">
      <dgm:prSet/>
      <dgm:spPr/>
      <dgm:t>
        <a:bodyPr/>
        <a:lstStyle/>
        <a:p>
          <a:r>
            <a:rPr lang="en-US" dirty="0"/>
            <a:t>Surgical services has these in various parts of the department</a:t>
          </a:r>
        </a:p>
      </dgm:t>
    </dgm:pt>
    <dgm:pt modelId="{7CEE0A14-3BB5-44BF-A0C6-491289274C7F}" type="parTrans" cxnId="{782D5684-44CC-4AEE-87EB-33C86E2FBF19}">
      <dgm:prSet/>
      <dgm:spPr/>
      <dgm:t>
        <a:bodyPr/>
        <a:lstStyle/>
        <a:p>
          <a:endParaRPr lang="en-US"/>
        </a:p>
      </dgm:t>
    </dgm:pt>
    <dgm:pt modelId="{94567037-7A69-4074-8C3B-D92A22E0819B}" type="sibTrans" cxnId="{782D5684-44CC-4AEE-87EB-33C86E2FBF19}">
      <dgm:prSet/>
      <dgm:spPr/>
      <dgm:t>
        <a:bodyPr/>
        <a:lstStyle/>
        <a:p>
          <a:endParaRPr lang="en-US"/>
        </a:p>
      </dgm:t>
    </dgm:pt>
    <dgm:pt modelId="{88163964-BAA7-4025-A49C-1228BDBA24AE}">
      <dgm:prSet/>
      <dgm:spPr/>
      <dgm:t>
        <a:bodyPr/>
        <a:lstStyle/>
        <a:p>
          <a:r>
            <a:rPr lang="en-US"/>
            <a:t>They have different duties depending on where they are assigned.</a:t>
          </a:r>
        </a:p>
      </dgm:t>
    </dgm:pt>
    <dgm:pt modelId="{86FEAEE5-68F9-423B-A09B-A5DEDAC0DCC1}" type="parTrans" cxnId="{CDAADFE0-8A7D-4AEE-B968-F9024A590EE1}">
      <dgm:prSet/>
      <dgm:spPr/>
      <dgm:t>
        <a:bodyPr/>
        <a:lstStyle/>
        <a:p>
          <a:endParaRPr lang="en-US"/>
        </a:p>
      </dgm:t>
    </dgm:pt>
    <dgm:pt modelId="{979377A2-779F-4A78-BE49-226FFB2B1D33}" type="sibTrans" cxnId="{CDAADFE0-8A7D-4AEE-B968-F9024A590EE1}">
      <dgm:prSet/>
      <dgm:spPr/>
      <dgm:t>
        <a:bodyPr/>
        <a:lstStyle/>
        <a:p>
          <a:endParaRPr lang="en-US"/>
        </a:p>
      </dgm:t>
    </dgm:pt>
    <dgm:pt modelId="{697C338B-EFF7-407F-8C17-1BBEDB6810E1}" type="pres">
      <dgm:prSet presAssocID="{CA893B0D-C682-46D0-BF3E-877E19778225}" presName="linear" presStyleCnt="0">
        <dgm:presLayoutVars>
          <dgm:animLvl val="lvl"/>
          <dgm:resizeHandles val="exact"/>
        </dgm:presLayoutVars>
      </dgm:prSet>
      <dgm:spPr/>
    </dgm:pt>
    <dgm:pt modelId="{40C16296-8B31-4C12-832F-81ECF38497D1}" type="pres">
      <dgm:prSet presAssocID="{E861B3A8-B571-41F8-B666-17DF64B9E9F2}" presName="parentText" presStyleLbl="node1" presStyleIdx="0" presStyleCnt="4">
        <dgm:presLayoutVars>
          <dgm:chMax val="0"/>
          <dgm:bulletEnabled val="1"/>
        </dgm:presLayoutVars>
      </dgm:prSet>
      <dgm:spPr/>
    </dgm:pt>
    <dgm:pt modelId="{1B30DD16-9AB6-4683-9544-0D95928D0763}" type="pres">
      <dgm:prSet presAssocID="{CB8FFB5B-BD41-4145-9A78-8D41B459C2B6}" presName="spacer" presStyleCnt="0"/>
      <dgm:spPr/>
    </dgm:pt>
    <dgm:pt modelId="{0CAF883D-7D63-402F-ADF3-48BE74049606}" type="pres">
      <dgm:prSet presAssocID="{84868F87-F0ED-43DC-84EA-16D696993C6C}" presName="parentText" presStyleLbl="node1" presStyleIdx="1" presStyleCnt="4">
        <dgm:presLayoutVars>
          <dgm:chMax val="0"/>
          <dgm:bulletEnabled val="1"/>
        </dgm:presLayoutVars>
      </dgm:prSet>
      <dgm:spPr/>
    </dgm:pt>
    <dgm:pt modelId="{ED1E3964-196B-4C54-8521-301765FB2824}" type="pres">
      <dgm:prSet presAssocID="{287BF982-0722-483D-BB34-100BD419A776}" presName="spacer" presStyleCnt="0"/>
      <dgm:spPr/>
    </dgm:pt>
    <dgm:pt modelId="{3CD95DD7-5D5F-4BA9-8BCA-70BF244A2887}" type="pres">
      <dgm:prSet presAssocID="{D4621959-BD37-4E07-A66B-9CABB5AF06AE}" presName="parentText" presStyleLbl="node1" presStyleIdx="2" presStyleCnt="4">
        <dgm:presLayoutVars>
          <dgm:chMax val="0"/>
          <dgm:bulletEnabled val="1"/>
        </dgm:presLayoutVars>
      </dgm:prSet>
      <dgm:spPr/>
    </dgm:pt>
    <dgm:pt modelId="{8CA0CD26-9488-484E-A183-457C44A03431}" type="pres">
      <dgm:prSet presAssocID="{94567037-7A69-4074-8C3B-D92A22E0819B}" presName="spacer" presStyleCnt="0"/>
      <dgm:spPr/>
    </dgm:pt>
    <dgm:pt modelId="{3291670E-F2F3-4115-9675-8FC2C9359075}" type="pres">
      <dgm:prSet presAssocID="{88163964-BAA7-4025-A49C-1228BDBA24AE}" presName="parentText" presStyleLbl="node1" presStyleIdx="3" presStyleCnt="4">
        <dgm:presLayoutVars>
          <dgm:chMax val="0"/>
          <dgm:bulletEnabled val="1"/>
        </dgm:presLayoutVars>
      </dgm:prSet>
      <dgm:spPr/>
    </dgm:pt>
  </dgm:ptLst>
  <dgm:cxnLst>
    <dgm:cxn modelId="{95C4AD49-68A3-4295-881F-76695D74860D}" srcId="{CA893B0D-C682-46D0-BF3E-877E19778225}" destId="{84868F87-F0ED-43DC-84EA-16D696993C6C}" srcOrd="1" destOrd="0" parTransId="{9FD71C42-31B6-496B-AAE0-645D8BA84AFB}" sibTransId="{287BF982-0722-483D-BB34-100BD419A776}"/>
    <dgm:cxn modelId="{782D5684-44CC-4AEE-87EB-33C86E2FBF19}" srcId="{CA893B0D-C682-46D0-BF3E-877E19778225}" destId="{D4621959-BD37-4E07-A66B-9CABB5AF06AE}" srcOrd="2" destOrd="0" parTransId="{7CEE0A14-3BB5-44BF-A0C6-491289274C7F}" sibTransId="{94567037-7A69-4074-8C3B-D92A22E0819B}"/>
    <dgm:cxn modelId="{818CAE8F-B5B9-45EF-9C69-9F919698CDB8}" type="presOf" srcId="{D4621959-BD37-4E07-A66B-9CABB5AF06AE}" destId="{3CD95DD7-5D5F-4BA9-8BCA-70BF244A2887}" srcOrd="0" destOrd="0" presId="urn:microsoft.com/office/officeart/2005/8/layout/vList2"/>
    <dgm:cxn modelId="{45C1EA95-4357-41C7-9021-A0FF229A1360}" type="presOf" srcId="{84868F87-F0ED-43DC-84EA-16D696993C6C}" destId="{0CAF883D-7D63-402F-ADF3-48BE74049606}" srcOrd="0" destOrd="0" presId="urn:microsoft.com/office/officeart/2005/8/layout/vList2"/>
    <dgm:cxn modelId="{56C5FFAA-0A50-4438-8B08-42266727DF68}" type="presOf" srcId="{CA893B0D-C682-46D0-BF3E-877E19778225}" destId="{697C338B-EFF7-407F-8C17-1BBEDB6810E1}" srcOrd="0" destOrd="0" presId="urn:microsoft.com/office/officeart/2005/8/layout/vList2"/>
    <dgm:cxn modelId="{E30704B1-15EE-4154-8AF3-7CB917BE80E9}" type="presOf" srcId="{88163964-BAA7-4025-A49C-1228BDBA24AE}" destId="{3291670E-F2F3-4115-9675-8FC2C9359075}" srcOrd="0" destOrd="0" presId="urn:microsoft.com/office/officeart/2005/8/layout/vList2"/>
    <dgm:cxn modelId="{CDAADFE0-8A7D-4AEE-B968-F9024A590EE1}" srcId="{CA893B0D-C682-46D0-BF3E-877E19778225}" destId="{88163964-BAA7-4025-A49C-1228BDBA24AE}" srcOrd="3" destOrd="0" parTransId="{86FEAEE5-68F9-423B-A09B-A5DEDAC0DCC1}" sibTransId="{979377A2-779F-4A78-BE49-226FFB2B1D33}"/>
    <dgm:cxn modelId="{D7B4FCE1-FA14-4CBC-AF31-DAF175E55E9A}" srcId="{CA893B0D-C682-46D0-BF3E-877E19778225}" destId="{E861B3A8-B571-41F8-B666-17DF64B9E9F2}" srcOrd="0" destOrd="0" parTransId="{69EF21B0-F5DF-45A3-88B2-8779A9C2D242}" sibTransId="{CB8FFB5B-BD41-4145-9A78-8D41B459C2B6}"/>
    <dgm:cxn modelId="{62D451F7-6239-43EE-BF3A-CE1710352731}" type="presOf" srcId="{E861B3A8-B571-41F8-B666-17DF64B9E9F2}" destId="{40C16296-8B31-4C12-832F-81ECF38497D1}" srcOrd="0" destOrd="0" presId="urn:microsoft.com/office/officeart/2005/8/layout/vList2"/>
    <dgm:cxn modelId="{1D854103-3A09-4DDB-A420-2A995D106765}" type="presParOf" srcId="{697C338B-EFF7-407F-8C17-1BBEDB6810E1}" destId="{40C16296-8B31-4C12-832F-81ECF38497D1}" srcOrd="0" destOrd="0" presId="urn:microsoft.com/office/officeart/2005/8/layout/vList2"/>
    <dgm:cxn modelId="{E77CDA50-486C-42B8-8468-CF44C33FE4BB}" type="presParOf" srcId="{697C338B-EFF7-407F-8C17-1BBEDB6810E1}" destId="{1B30DD16-9AB6-4683-9544-0D95928D0763}" srcOrd="1" destOrd="0" presId="urn:microsoft.com/office/officeart/2005/8/layout/vList2"/>
    <dgm:cxn modelId="{A2A89E7F-7EC6-4948-B838-C4D2813BB010}" type="presParOf" srcId="{697C338B-EFF7-407F-8C17-1BBEDB6810E1}" destId="{0CAF883D-7D63-402F-ADF3-48BE74049606}" srcOrd="2" destOrd="0" presId="urn:microsoft.com/office/officeart/2005/8/layout/vList2"/>
    <dgm:cxn modelId="{818B06C7-DC49-4FEF-B1D4-A4410232D89A}" type="presParOf" srcId="{697C338B-EFF7-407F-8C17-1BBEDB6810E1}" destId="{ED1E3964-196B-4C54-8521-301765FB2824}" srcOrd="3" destOrd="0" presId="urn:microsoft.com/office/officeart/2005/8/layout/vList2"/>
    <dgm:cxn modelId="{72BD789E-2013-4F7C-950E-F6BFA03603AD}" type="presParOf" srcId="{697C338B-EFF7-407F-8C17-1BBEDB6810E1}" destId="{3CD95DD7-5D5F-4BA9-8BCA-70BF244A2887}" srcOrd="4" destOrd="0" presId="urn:microsoft.com/office/officeart/2005/8/layout/vList2"/>
    <dgm:cxn modelId="{C020D871-F213-4114-BCCE-E648661EA389}" type="presParOf" srcId="{697C338B-EFF7-407F-8C17-1BBEDB6810E1}" destId="{8CA0CD26-9488-484E-A183-457C44A03431}" srcOrd="5" destOrd="0" presId="urn:microsoft.com/office/officeart/2005/8/layout/vList2"/>
    <dgm:cxn modelId="{95A6A1BD-9487-404D-9448-8BDE10A378D7}" type="presParOf" srcId="{697C338B-EFF7-407F-8C17-1BBEDB6810E1}" destId="{3291670E-F2F3-4115-9675-8FC2C935907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76AEF12-7BD9-434F-B810-BD8F5D5FF319}"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A005EB01-6EE6-47AB-9F16-550C5CC23865}">
      <dgm:prSet phldrT="[Text]"/>
      <dgm:spPr/>
      <dgm:t>
        <a:bodyPr/>
        <a:lstStyle/>
        <a:p>
          <a:r>
            <a:rPr lang="en-US" dirty="0"/>
            <a:t>Transporter</a:t>
          </a:r>
        </a:p>
      </dgm:t>
    </dgm:pt>
    <dgm:pt modelId="{4A43F029-B592-4A24-A9DC-C6A2E6E4BBE0}" type="parTrans" cxnId="{B0CF060E-A248-44C5-BD52-DED1F28DFFF7}">
      <dgm:prSet/>
      <dgm:spPr/>
      <dgm:t>
        <a:bodyPr/>
        <a:lstStyle/>
        <a:p>
          <a:endParaRPr lang="en-US"/>
        </a:p>
      </dgm:t>
    </dgm:pt>
    <dgm:pt modelId="{C1B7C0DE-1C17-4222-B57C-F989D14E3547}" type="sibTrans" cxnId="{B0CF060E-A248-44C5-BD52-DED1F28DFFF7}">
      <dgm:prSet/>
      <dgm:spPr/>
      <dgm:t>
        <a:bodyPr/>
        <a:lstStyle/>
        <a:p>
          <a:endParaRPr lang="en-US"/>
        </a:p>
      </dgm:t>
    </dgm:pt>
    <dgm:pt modelId="{291E1BAA-7946-4922-8A78-1B23B3B31952}">
      <dgm:prSet phldrT="[Text]"/>
      <dgm:spPr/>
      <dgm:t>
        <a:bodyPr/>
        <a:lstStyle/>
        <a:p>
          <a:r>
            <a:rPr lang="en-US" dirty="0"/>
            <a:t>Transporters go get patients that are already in the hospital and bring them to same day surgery.</a:t>
          </a:r>
        </a:p>
      </dgm:t>
    </dgm:pt>
    <dgm:pt modelId="{D504DCCD-38BE-4F3B-AAD6-40761A3857E4}" type="parTrans" cxnId="{15F0F206-F924-4E3A-B1F3-EC829C884220}">
      <dgm:prSet/>
      <dgm:spPr/>
      <dgm:t>
        <a:bodyPr/>
        <a:lstStyle/>
        <a:p>
          <a:endParaRPr lang="en-US"/>
        </a:p>
      </dgm:t>
    </dgm:pt>
    <dgm:pt modelId="{487F7304-88A2-40B0-B33E-B4CA5EB0CA46}" type="sibTrans" cxnId="{15F0F206-F924-4E3A-B1F3-EC829C884220}">
      <dgm:prSet/>
      <dgm:spPr/>
      <dgm:t>
        <a:bodyPr/>
        <a:lstStyle/>
        <a:p>
          <a:endParaRPr lang="en-US"/>
        </a:p>
      </dgm:t>
    </dgm:pt>
    <dgm:pt modelId="{97610B48-C2B6-4A75-8605-BACE3D123748}">
      <dgm:prSet phldrT="[Text]"/>
      <dgm:spPr/>
      <dgm:t>
        <a:bodyPr/>
        <a:lstStyle/>
        <a:p>
          <a:r>
            <a:rPr lang="en-US" dirty="0"/>
            <a:t>They help in the other areas of the department in any way that they can.</a:t>
          </a:r>
        </a:p>
      </dgm:t>
    </dgm:pt>
    <dgm:pt modelId="{F2407F2C-ABA0-4C39-A641-C68036FBC3CA}" type="parTrans" cxnId="{0B44A89C-CB5B-4885-916D-B66CEC46A191}">
      <dgm:prSet/>
      <dgm:spPr/>
      <dgm:t>
        <a:bodyPr/>
        <a:lstStyle/>
        <a:p>
          <a:endParaRPr lang="en-US"/>
        </a:p>
      </dgm:t>
    </dgm:pt>
    <dgm:pt modelId="{57179EF6-C03E-40CB-A712-EFB4F78E59BF}" type="sibTrans" cxnId="{0B44A89C-CB5B-4885-916D-B66CEC46A191}">
      <dgm:prSet/>
      <dgm:spPr/>
      <dgm:t>
        <a:bodyPr/>
        <a:lstStyle/>
        <a:p>
          <a:endParaRPr lang="en-US"/>
        </a:p>
      </dgm:t>
    </dgm:pt>
    <dgm:pt modelId="{D25E5BC7-3763-4A33-9536-62F4D337F59B}">
      <dgm:prSet phldrT="[Text]"/>
      <dgm:spPr/>
      <dgm:t>
        <a:bodyPr/>
        <a:lstStyle/>
        <a:p>
          <a:r>
            <a:rPr lang="en-US" dirty="0"/>
            <a:t>Materials Management</a:t>
          </a:r>
        </a:p>
      </dgm:t>
    </dgm:pt>
    <dgm:pt modelId="{B3508E74-A2DE-429A-BFAA-CCBA03780620}" type="parTrans" cxnId="{4A3B853C-A303-466C-B41A-5A4DD9906F1E}">
      <dgm:prSet/>
      <dgm:spPr/>
      <dgm:t>
        <a:bodyPr/>
        <a:lstStyle/>
        <a:p>
          <a:endParaRPr lang="en-US"/>
        </a:p>
      </dgm:t>
    </dgm:pt>
    <dgm:pt modelId="{F30CF272-814D-4AB0-964B-9CFA14DCF7FA}" type="sibTrans" cxnId="{4A3B853C-A303-466C-B41A-5A4DD9906F1E}">
      <dgm:prSet/>
      <dgm:spPr/>
      <dgm:t>
        <a:bodyPr/>
        <a:lstStyle/>
        <a:p>
          <a:endParaRPr lang="en-US"/>
        </a:p>
      </dgm:t>
    </dgm:pt>
    <dgm:pt modelId="{802A7676-44D4-4A86-8922-959F583222B6}">
      <dgm:prSet phldrT="[Text]"/>
      <dgm:spPr/>
      <dgm:t>
        <a:bodyPr/>
        <a:lstStyle/>
        <a:p>
          <a:r>
            <a:rPr lang="en-US" dirty="0"/>
            <a:t>They order supplies and equipment that we need throughout the department</a:t>
          </a:r>
        </a:p>
      </dgm:t>
    </dgm:pt>
    <dgm:pt modelId="{98EA550E-0689-4844-8BA4-3782EF79E2C5}" type="parTrans" cxnId="{61D8AAD1-7ADF-4AD1-A01E-C0602A71AF6C}">
      <dgm:prSet/>
      <dgm:spPr/>
      <dgm:t>
        <a:bodyPr/>
        <a:lstStyle/>
        <a:p>
          <a:endParaRPr lang="en-US"/>
        </a:p>
      </dgm:t>
    </dgm:pt>
    <dgm:pt modelId="{86A30B62-B4EA-4A8B-A8D8-C5ADBECDEA51}" type="sibTrans" cxnId="{61D8AAD1-7ADF-4AD1-A01E-C0602A71AF6C}">
      <dgm:prSet/>
      <dgm:spPr/>
      <dgm:t>
        <a:bodyPr/>
        <a:lstStyle/>
        <a:p>
          <a:endParaRPr lang="en-US"/>
        </a:p>
      </dgm:t>
    </dgm:pt>
    <dgm:pt modelId="{F2D78CF6-C8F7-4622-893C-8BC3D7C6D4B4}">
      <dgm:prSet phldrT="[Text]"/>
      <dgm:spPr/>
      <dgm:t>
        <a:bodyPr/>
        <a:lstStyle/>
        <a:p>
          <a:r>
            <a:rPr lang="en-US" dirty="0"/>
            <a:t>They put supplies away and help get items ready for procedures for us.</a:t>
          </a:r>
        </a:p>
      </dgm:t>
    </dgm:pt>
    <dgm:pt modelId="{038755B8-13FF-4AFD-92FF-FF16AFC8DA2C}" type="parTrans" cxnId="{362FBEB8-46F9-4CAE-A55C-B1772367D3B3}">
      <dgm:prSet/>
      <dgm:spPr/>
      <dgm:t>
        <a:bodyPr/>
        <a:lstStyle/>
        <a:p>
          <a:endParaRPr lang="en-US"/>
        </a:p>
      </dgm:t>
    </dgm:pt>
    <dgm:pt modelId="{E79CBF48-C869-4D45-945F-A294122E3B9C}" type="sibTrans" cxnId="{362FBEB8-46F9-4CAE-A55C-B1772367D3B3}">
      <dgm:prSet/>
      <dgm:spPr/>
      <dgm:t>
        <a:bodyPr/>
        <a:lstStyle/>
        <a:p>
          <a:endParaRPr lang="en-US"/>
        </a:p>
      </dgm:t>
    </dgm:pt>
    <dgm:pt modelId="{3E8C3A05-3640-4278-8486-9CE0D5CA2599}">
      <dgm:prSet phldrT="[Text]"/>
      <dgm:spPr/>
      <dgm:t>
        <a:bodyPr/>
        <a:lstStyle/>
        <a:p>
          <a:endParaRPr lang="en-US" dirty="0"/>
        </a:p>
      </dgm:t>
    </dgm:pt>
    <dgm:pt modelId="{059E8EB8-C4DC-4831-97C6-10774F8D91E4}" type="parTrans" cxnId="{F5AACC8C-3C02-427F-87DF-4268FE78FF44}">
      <dgm:prSet/>
      <dgm:spPr/>
    </dgm:pt>
    <dgm:pt modelId="{C64F1B35-B4B1-49CD-92F5-2FAF3C3CFA1E}" type="sibTrans" cxnId="{F5AACC8C-3C02-427F-87DF-4268FE78FF44}">
      <dgm:prSet/>
      <dgm:spPr/>
    </dgm:pt>
    <dgm:pt modelId="{B3731EFB-F4BB-494A-9A8E-942B1622C122}" type="pres">
      <dgm:prSet presAssocID="{B76AEF12-7BD9-434F-B810-BD8F5D5FF319}" presName="linear" presStyleCnt="0">
        <dgm:presLayoutVars>
          <dgm:dir/>
          <dgm:resizeHandles val="exact"/>
        </dgm:presLayoutVars>
      </dgm:prSet>
      <dgm:spPr/>
    </dgm:pt>
    <dgm:pt modelId="{38717526-D729-4509-BA34-B3EB4D0B9E1D}" type="pres">
      <dgm:prSet presAssocID="{A005EB01-6EE6-47AB-9F16-550C5CC23865}" presName="comp" presStyleCnt="0"/>
      <dgm:spPr/>
    </dgm:pt>
    <dgm:pt modelId="{9E8BAB17-3B4F-43B7-8F2B-72433D1FF533}" type="pres">
      <dgm:prSet presAssocID="{A005EB01-6EE6-47AB-9F16-550C5CC23865}" presName="box" presStyleLbl="node1" presStyleIdx="0" presStyleCnt="2"/>
      <dgm:spPr/>
    </dgm:pt>
    <dgm:pt modelId="{D62C8E7D-4BDD-4DB2-AAD4-493091FDED25}" type="pres">
      <dgm:prSet presAssocID="{A005EB01-6EE6-47AB-9F16-550C5CC23865}"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40000" b="-40000"/>
          </a:stretch>
        </a:blipFill>
      </dgm:spPr>
    </dgm:pt>
    <dgm:pt modelId="{D49FD80C-ACC1-4371-9A51-78B401158A05}" type="pres">
      <dgm:prSet presAssocID="{A005EB01-6EE6-47AB-9F16-550C5CC23865}" presName="text" presStyleLbl="node1" presStyleIdx="0" presStyleCnt="2">
        <dgm:presLayoutVars>
          <dgm:bulletEnabled val="1"/>
        </dgm:presLayoutVars>
      </dgm:prSet>
      <dgm:spPr/>
    </dgm:pt>
    <dgm:pt modelId="{E3C6112A-BFB5-42D4-9DE7-9BEB565993BD}" type="pres">
      <dgm:prSet presAssocID="{C1B7C0DE-1C17-4222-B57C-F989D14E3547}" presName="spacer" presStyleCnt="0"/>
      <dgm:spPr/>
    </dgm:pt>
    <dgm:pt modelId="{703869A4-E6D9-40B0-A208-6F56262B6945}" type="pres">
      <dgm:prSet presAssocID="{D25E5BC7-3763-4A33-9536-62F4D337F59B}" presName="comp" presStyleCnt="0"/>
      <dgm:spPr/>
    </dgm:pt>
    <dgm:pt modelId="{E2EF6C9D-7565-43D2-8D72-9E90D35684A3}" type="pres">
      <dgm:prSet presAssocID="{D25E5BC7-3763-4A33-9536-62F4D337F59B}" presName="box" presStyleLbl="node1" presStyleIdx="1" presStyleCnt="2"/>
      <dgm:spPr/>
    </dgm:pt>
    <dgm:pt modelId="{F3DDAEE4-4DA9-494B-90E5-63008BD20A31}" type="pres">
      <dgm:prSet presAssocID="{D25E5BC7-3763-4A33-9536-62F4D337F59B}" presName="img"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t="-32000" b="-32000"/>
          </a:stretch>
        </a:blipFill>
      </dgm:spPr>
    </dgm:pt>
    <dgm:pt modelId="{F50FDDE8-10B1-4B91-A6C9-476920686BE8}" type="pres">
      <dgm:prSet presAssocID="{D25E5BC7-3763-4A33-9536-62F4D337F59B}" presName="text" presStyleLbl="node1" presStyleIdx="1" presStyleCnt="2">
        <dgm:presLayoutVars>
          <dgm:bulletEnabled val="1"/>
        </dgm:presLayoutVars>
      </dgm:prSet>
      <dgm:spPr/>
    </dgm:pt>
  </dgm:ptLst>
  <dgm:cxnLst>
    <dgm:cxn modelId="{4FE62201-70A1-4649-A63C-0D34C88EE011}" type="presOf" srcId="{F2D78CF6-C8F7-4622-893C-8BC3D7C6D4B4}" destId="{E2EF6C9D-7565-43D2-8D72-9E90D35684A3}" srcOrd="0" destOrd="2" presId="urn:microsoft.com/office/officeart/2005/8/layout/vList4"/>
    <dgm:cxn modelId="{15F0F206-F924-4E3A-B1F3-EC829C884220}" srcId="{A005EB01-6EE6-47AB-9F16-550C5CC23865}" destId="{291E1BAA-7946-4922-8A78-1B23B3B31952}" srcOrd="0" destOrd="0" parTransId="{D504DCCD-38BE-4F3B-AAD6-40761A3857E4}" sibTransId="{487F7304-88A2-40B0-B33E-B4CA5EB0CA46}"/>
    <dgm:cxn modelId="{2871FB08-D628-4D9E-92FD-2319A7E9E54C}" type="presOf" srcId="{B76AEF12-7BD9-434F-B810-BD8F5D5FF319}" destId="{B3731EFB-F4BB-494A-9A8E-942B1622C122}" srcOrd="0" destOrd="0" presId="urn:microsoft.com/office/officeart/2005/8/layout/vList4"/>
    <dgm:cxn modelId="{B0CF060E-A248-44C5-BD52-DED1F28DFFF7}" srcId="{B76AEF12-7BD9-434F-B810-BD8F5D5FF319}" destId="{A005EB01-6EE6-47AB-9F16-550C5CC23865}" srcOrd="0" destOrd="0" parTransId="{4A43F029-B592-4A24-A9DC-C6A2E6E4BBE0}" sibTransId="{C1B7C0DE-1C17-4222-B57C-F989D14E3547}"/>
    <dgm:cxn modelId="{57D90927-F0B6-45C3-AB5B-433699FD532D}" type="presOf" srcId="{97610B48-C2B6-4A75-8605-BACE3D123748}" destId="{D49FD80C-ACC1-4371-9A51-78B401158A05}" srcOrd="1" destOrd="2" presId="urn:microsoft.com/office/officeart/2005/8/layout/vList4"/>
    <dgm:cxn modelId="{4A3B853C-A303-466C-B41A-5A4DD9906F1E}" srcId="{B76AEF12-7BD9-434F-B810-BD8F5D5FF319}" destId="{D25E5BC7-3763-4A33-9536-62F4D337F59B}" srcOrd="1" destOrd="0" parTransId="{B3508E74-A2DE-429A-BFAA-CCBA03780620}" sibTransId="{F30CF272-814D-4AB0-964B-9CFA14DCF7FA}"/>
    <dgm:cxn modelId="{ABECB861-2F61-486F-A2A4-4AD3C9645736}" type="presOf" srcId="{97610B48-C2B6-4A75-8605-BACE3D123748}" destId="{9E8BAB17-3B4F-43B7-8F2B-72433D1FF533}" srcOrd="0" destOrd="2" presId="urn:microsoft.com/office/officeart/2005/8/layout/vList4"/>
    <dgm:cxn modelId="{876AFF61-F79A-43E2-870E-07E8788A02B8}" type="presOf" srcId="{291E1BAA-7946-4922-8A78-1B23B3B31952}" destId="{D49FD80C-ACC1-4371-9A51-78B401158A05}" srcOrd="1" destOrd="1" presId="urn:microsoft.com/office/officeart/2005/8/layout/vList4"/>
    <dgm:cxn modelId="{12301166-FC4A-40A9-BBE3-1FBC92583F48}" type="presOf" srcId="{3E8C3A05-3640-4278-8486-9CE0D5CA2599}" destId="{F50FDDE8-10B1-4B91-A6C9-476920686BE8}" srcOrd="1" destOrd="3" presId="urn:microsoft.com/office/officeart/2005/8/layout/vList4"/>
    <dgm:cxn modelId="{7A4CFF67-F1A8-4D80-BEB7-D0EBCE533797}" type="presOf" srcId="{D25E5BC7-3763-4A33-9536-62F4D337F59B}" destId="{E2EF6C9D-7565-43D2-8D72-9E90D35684A3}" srcOrd="0" destOrd="0" presId="urn:microsoft.com/office/officeart/2005/8/layout/vList4"/>
    <dgm:cxn modelId="{1F39464C-8F34-43B9-B792-A6E3E7895CDA}" type="presOf" srcId="{D25E5BC7-3763-4A33-9536-62F4D337F59B}" destId="{F50FDDE8-10B1-4B91-A6C9-476920686BE8}" srcOrd="1" destOrd="0" presId="urn:microsoft.com/office/officeart/2005/8/layout/vList4"/>
    <dgm:cxn modelId="{2B621781-B452-4D5D-A02D-015121422F01}" type="presOf" srcId="{A005EB01-6EE6-47AB-9F16-550C5CC23865}" destId="{9E8BAB17-3B4F-43B7-8F2B-72433D1FF533}" srcOrd="0" destOrd="0" presId="urn:microsoft.com/office/officeart/2005/8/layout/vList4"/>
    <dgm:cxn modelId="{72F20F85-1062-4D33-B3E6-3FFD9C9F1C8A}" type="presOf" srcId="{F2D78CF6-C8F7-4622-893C-8BC3D7C6D4B4}" destId="{F50FDDE8-10B1-4B91-A6C9-476920686BE8}" srcOrd="1" destOrd="2" presId="urn:microsoft.com/office/officeart/2005/8/layout/vList4"/>
    <dgm:cxn modelId="{F5AACC8C-3C02-427F-87DF-4268FE78FF44}" srcId="{D25E5BC7-3763-4A33-9536-62F4D337F59B}" destId="{3E8C3A05-3640-4278-8486-9CE0D5CA2599}" srcOrd="2" destOrd="0" parTransId="{059E8EB8-C4DC-4831-97C6-10774F8D91E4}" sibTransId="{C64F1B35-B4B1-49CD-92F5-2FAF3C3CFA1E}"/>
    <dgm:cxn modelId="{0B44A89C-CB5B-4885-916D-B66CEC46A191}" srcId="{A005EB01-6EE6-47AB-9F16-550C5CC23865}" destId="{97610B48-C2B6-4A75-8605-BACE3D123748}" srcOrd="1" destOrd="0" parTransId="{F2407F2C-ABA0-4C39-A641-C68036FBC3CA}" sibTransId="{57179EF6-C03E-40CB-A712-EFB4F78E59BF}"/>
    <dgm:cxn modelId="{362FBEB8-46F9-4CAE-A55C-B1772367D3B3}" srcId="{D25E5BC7-3763-4A33-9536-62F4D337F59B}" destId="{F2D78CF6-C8F7-4622-893C-8BC3D7C6D4B4}" srcOrd="1" destOrd="0" parTransId="{038755B8-13FF-4AFD-92FF-FF16AFC8DA2C}" sibTransId="{E79CBF48-C869-4D45-945F-A294122E3B9C}"/>
    <dgm:cxn modelId="{0E805FBF-F02D-4F0F-8FEC-254354A2AF23}" type="presOf" srcId="{802A7676-44D4-4A86-8922-959F583222B6}" destId="{F50FDDE8-10B1-4B91-A6C9-476920686BE8}" srcOrd="1" destOrd="1" presId="urn:microsoft.com/office/officeart/2005/8/layout/vList4"/>
    <dgm:cxn modelId="{277440C5-FF9A-4CA7-98A5-51CD1B699082}" type="presOf" srcId="{802A7676-44D4-4A86-8922-959F583222B6}" destId="{E2EF6C9D-7565-43D2-8D72-9E90D35684A3}" srcOrd="0" destOrd="1" presId="urn:microsoft.com/office/officeart/2005/8/layout/vList4"/>
    <dgm:cxn modelId="{D5A11BC7-E307-49D1-B55B-2DE6005A3461}" type="presOf" srcId="{3E8C3A05-3640-4278-8486-9CE0D5CA2599}" destId="{E2EF6C9D-7565-43D2-8D72-9E90D35684A3}" srcOrd="0" destOrd="3" presId="urn:microsoft.com/office/officeart/2005/8/layout/vList4"/>
    <dgm:cxn modelId="{61D8AAD1-7ADF-4AD1-A01E-C0602A71AF6C}" srcId="{D25E5BC7-3763-4A33-9536-62F4D337F59B}" destId="{802A7676-44D4-4A86-8922-959F583222B6}" srcOrd="0" destOrd="0" parTransId="{98EA550E-0689-4844-8BA4-3782EF79E2C5}" sibTransId="{86A30B62-B4EA-4A8B-A8D8-C5ADBECDEA51}"/>
    <dgm:cxn modelId="{629833E1-8730-4BF7-928F-EEAB944D75FA}" type="presOf" srcId="{A005EB01-6EE6-47AB-9F16-550C5CC23865}" destId="{D49FD80C-ACC1-4371-9A51-78B401158A05}" srcOrd="1" destOrd="0" presId="urn:microsoft.com/office/officeart/2005/8/layout/vList4"/>
    <dgm:cxn modelId="{98A062F3-6AFF-46FA-AD2E-B3ADF415C0BC}" type="presOf" srcId="{291E1BAA-7946-4922-8A78-1B23B3B31952}" destId="{9E8BAB17-3B4F-43B7-8F2B-72433D1FF533}" srcOrd="0" destOrd="1" presId="urn:microsoft.com/office/officeart/2005/8/layout/vList4"/>
    <dgm:cxn modelId="{23099213-31BC-452F-BBDA-9212CEB90A7D}" type="presParOf" srcId="{B3731EFB-F4BB-494A-9A8E-942B1622C122}" destId="{38717526-D729-4509-BA34-B3EB4D0B9E1D}" srcOrd="0" destOrd="0" presId="urn:microsoft.com/office/officeart/2005/8/layout/vList4"/>
    <dgm:cxn modelId="{1A1D0D4C-6945-42DD-AE24-CEA2A0DA2A15}" type="presParOf" srcId="{38717526-D729-4509-BA34-B3EB4D0B9E1D}" destId="{9E8BAB17-3B4F-43B7-8F2B-72433D1FF533}" srcOrd="0" destOrd="0" presId="urn:microsoft.com/office/officeart/2005/8/layout/vList4"/>
    <dgm:cxn modelId="{7288EEA7-73AD-4F17-BD5C-7BC52018F441}" type="presParOf" srcId="{38717526-D729-4509-BA34-B3EB4D0B9E1D}" destId="{D62C8E7D-4BDD-4DB2-AAD4-493091FDED25}" srcOrd="1" destOrd="0" presId="urn:microsoft.com/office/officeart/2005/8/layout/vList4"/>
    <dgm:cxn modelId="{739C373D-D55C-4EE7-94D5-435C8D5BA06E}" type="presParOf" srcId="{38717526-D729-4509-BA34-B3EB4D0B9E1D}" destId="{D49FD80C-ACC1-4371-9A51-78B401158A05}" srcOrd="2" destOrd="0" presId="urn:microsoft.com/office/officeart/2005/8/layout/vList4"/>
    <dgm:cxn modelId="{ABE9659D-987C-41D7-8A1A-A8A2F69FD22C}" type="presParOf" srcId="{B3731EFB-F4BB-494A-9A8E-942B1622C122}" destId="{E3C6112A-BFB5-42D4-9DE7-9BEB565993BD}" srcOrd="1" destOrd="0" presId="urn:microsoft.com/office/officeart/2005/8/layout/vList4"/>
    <dgm:cxn modelId="{CC8E8B46-A2E5-4E15-8FD6-0B70F8F2F1D5}" type="presParOf" srcId="{B3731EFB-F4BB-494A-9A8E-942B1622C122}" destId="{703869A4-E6D9-40B0-A208-6F56262B6945}" srcOrd="2" destOrd="0" presId="urn:microsoft.com/office/officeart/2005/8/layout/vList4"/>
    <dgm:cxn modelId="{969FCB37-6D46-4E23-9F32-9CEF6EA9B0BD}" type="presParOf" srcId="{703869A4-E6D9-40B0-A208-6F56262B6945}" destId="{E2EF6C9D-7565-43D2-8D72-9E90D35684A3}" srcOrd="0" destOrd="0" presId="urn:microsoft.com/office/officeart/2005/8/layout/vList4"/>
    <dgm:cxn modelId="{270A88B0-40CD-4E84-8741-D7524F1315B8}" type="presParOf" srcId="{703869A4-E6D9-40B0-A208-6F56262B6945}" destId="{F3DDAEE4-4DA9-494B-90E5-63008BD20A31}" srcOrd="1" destOrd="0" presId="urn:microsoft.com/office/officeart/2005/8/layout/vList4"/>
    <dgm:cxn modelId="{E2554AE7-2BBF-430C-8532-81558822D238}" type="presParOf" srcId="{703869A4-E6D9-40B0-A208-6F56262B6945}" destId="{F50FDDE8-10B1-4B91-A6C9-476920686BE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6E9CFA-3F21-480A-A8CA-E0F1E3B0C928}"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56D7CE29-18C5-4A25-BEDA-0FA07952FEAD}">
      <dgm:prSet phldrT="[Text]"/>
      <dgm:spPr/>
      <dgm:t>
        <a:bodyPr/>
        <a:lstStyle/>
        <a:p>
          <a:r>
            <a:rPr lang="en-US" dirty="0"/>
            <a:t>Sterile Processing Department</a:t>
          </a:r>
        </a:p>
      </dgm:t>
    </dgm:pt>
    <dgm:pt modelId="{0964306D-2438-4ABC-AEE0-16008734AFE3}" type="parTrans" cxnId="{0A9BF7F8-112D-4909-9F1F-6896BC1E2404}">
      <dgm:prSet/>
      <dgm:spPr/>
      <dgm:t>
        <a:bodyPr/>
        <a:lstStyle/>
        <a:p>
          <a:endParaRPr lang="en-US"/>
        </a:p>
      </dgm:t>
    </dgm:pt>
    <dgm:pt modelId="{421C3F46-4408-4579-8B28-4B431D029360}" type="sibTrans" cxnId="{0A9BF7F8-112D-4909-9F1F-6896BC1E2404}">
      <dgm:prSet/>
      <dgm:spPr/>
      <dgm:t>
        <a:bodyPr/>
        <a:lstStyle/>
        <a:p>
          <a:endParaRPr lang="en-US"/>
        </a:p>
      </dgm:t>
    </dgm:pt>
    <dgm:pt modelId="{F245EA57-E995-4B15-B42C-FFEF85675C0C}">
      <dgm:prSet phldrT="[Text]"/>
      <dgm:spPr/>
      <dgm:t>
        <a:bodyPr/>
        <a:lstStyle/>
        <a:p>
          <a:r>
            <a:rPr lang="en-US" dirty="0"/>
            <a:t>This department cleans and sterilizes the instruments that we use in surgery.</a:t>
          </a:r>
        </a:p>
      </dgm:t>
    </dgm:pt>
    <dgm:pt modelId="{DBDA7B6B-2AFB-49B3-95C6-66A646E6ADDE}" type="parTrans" cxnId="{AAFC357D-5D32-4971-88C4-C402BDE8BC13}">
      <dgm:prSet/>
      <dgm:spPr/>
      <dgm:t>
        <a:bodyPr/>
        <a:lstStyle/>
        <a:p>
          <a:endParaRPr lang="en-US"/>
        </a:p>
      </dgm:t>
    </dgm:pt>
    <dgm:pt modelId="{573FD343-BE17-45B7-9D99-BEB089A2945A}" type="sibTrans" cxnId="{AAFC357D-5D32-4971-88C4-C402BDE8BC13}">
      <dgm:prSet/>
      <dgm:spPr/>
      <dgm:t>
        <a:bodyPr/>
        <a:lstStyle/>
        <a:p>
          <a:endParaRPr lang="en-US"/>
        </a:p>
      </dgm:t>
    </dgm:pt>
    <dgm:pt modelId="{6CB10CE5-5900-480D-BA15-FC8D0B667172}">
      <dgm:prSet phldrT="[Text]"/>
      <dgm:spPr/>
      <dgm:t>
        <a:bodyPr/>
        <a:lstStyle/>
        <a:p>
          <a:r>
            <a:rPr lang="en-US" dirty="0"/>
            <a:t>They make sure all items are clean prior to assembling them for us. </a:t>
          </a:r>
        </a:p>
      </dgm:t>
    </dgm:pt>
    <dgm:pt modelId="{02CC7E7A-C178-4EB5-A908-2D25091607E4}" type="parTrans" cxnId="{55404AA8-6CD0-4B17-88A1-54C7CEB43BE9}">
      <dgm:prSet/>
      <dgm:spPr/>
      <dgm:t>
        <a:bodyPr/>
        <a:lstStyle/>
        <a:p>
          <a:endParaRPr lang="en-US"/>
        </a:p>
      </dgm:t>
    </dgm:pt>
    <dgm:pt modelId="{14C191B7-B0B5-4ED2-838B-D7A0DFE58C2F}" type="sibTrans" cxnId="{55404AA8-6CD0-4B17-88A1-54C7CEB43BE9}">
      <dgm:prSet/>
      <dgm:spPr/>
      <dgm:t>
        <a:bodyPr/>
        <a:lstStyle/>
        <a:p>
          <a:endParaRPr lang="en-US"/>
        </a:p>
      </dgm:t>
    </dgm:pt>
    <dgm:pt modelId="{79F35ABE-2BAD-4C2B-A361-3965D1D83A3B}">
      <dgm:prSet phldrT="[Text]"/>
      <dgm:spPr/>
      <dgm:t>
        <a:bodyPr/>
        <a:lstStyle/>
        <a:p>
          <a:r>
            <a:rPr lang="en-US" dirty="0"/>
            <a:t>Registered Nurse First Assist,(RNFA) or Surgical Technologist First Assist (STFA)</a:t>
          </a:r>
        </a:p>
      </dgm:t>
    </dgm:pt>
    <dgm:pt modelId="{30447941-3790-4E66-AC87-D7D1332EBC1F}" type="parTrans" cxnId="{E6897826-BA59-4F5D-BC56-263DEEC701C3}">
      <dgm:prSet/>
      <dgm:spPr/>
      <dgm:t>
        <a:bodyPr/>
        <a:lstStyle/>
        <a:p>
          <a:endParaRPr lang="en-US"/>
        </a:p>
      </dgm:t>
    </dgm:pt>
    <dgm:pt modelId="{86E57D21-61B4-4D64-B2D8-45A85DF65ACD}" type="sibTrans" cxnId="{E6897826-BA59-4F5D-BC56-263DEEC701C3}">
      <dgm:prSet/>
      <dgm:spPr/>
      <dgm:t>
        <a:bodyPr/>
        <a:lstStyle/>
        <a:p>
          <a:endParaRPr lang="en-US"/>
        </a:p>
      </dgm:t>
    </dgm:pt>
    <dgm:pt modelId="{A1B4D9B4-2EC4-4A33-9BED-CF19BEDAC6F0}">
      <dgm:prSet phldrT="[Text]"/>
      <dgm:spPr/>
      <dgm:t>
        <a:bodyPr/>
        <a:lstStyle/>
        <a:p>
          <a:r>
            <a:rPr lang="en-US" dirty="0"/>
            <a:t>They assist the surgeon during surgery.  </a:t>
          </a:r>
        </a:p>
      </dgm:t>
    </dgm:pt>
    <dgm:pt modelId="{79038A53-9692-4665-99DC-1354755882FB}" type="parTrans" cxnId="{A68179B1-0114-4A72-B663-4027EA9DEEF0}">
      <dgm:prSet/>
      <dgm:spPr/>
      <dgm:t>
        <a:bodyPr/>
        <a:lstStyle/>
        <a:p>
          <a:endParaRPr lang="en-US"/>
        </a:p>
      </dgm:t>
    </dgm:pt>
    <dgm:pt modelId="{55C4A79E-6EEC-4D57-B69B-11D15D4EC5B1}" type="sibTrans" cxnId="{A68179B1-0114-4A72-B663-4027EA9DEEF0}">
      <dgm:prSet/>
      <dgm:spPr/>
      <dgm:t>
        <a:bodyPr/>
        <a:lstStyle/>
        <a:p>
          <a:endParaRPr lang="en-US"/>
        </a:p>
      </dgm:t>
    </dgm:pt>
    <dgm:pt modelId="{AF1EF5D1-28AA-43E8-BB44-F8F382C6DFEF}">
      <dgm:prSet phldrT="[Text]"/>
      <dgm:spPr/>
      <dgm:t>
        <a:bodyPr/>
        <a:lstStyle/>
        <a:p>
          <a:r>
            <a:rPr lang="en-US" dirty="0"/>
            <a:t>This requires specialized schooling above and beyond RN and Surgical Technology.</a:t>
          </a:r>
        </a:p>
      </dgm:t>
    </dgm:pt>
    <dgm:pt modelId="{ADA7F485-740B-420D-B00C-90982BB53FF6}" type="parTrans" cxnId="{675CCEF5-1C53-498F-8E10-266C6882F802}">
      <dgm:prSet/>
      <dgm:spPr/>
      <dgm:t>
        <a:bodyPr/>
        <a:lstStyle/>
        <a:p>
          <a:endParaRPr lang="en-US"/>
        </a:p>
      </dgm:t>
    </dgm:pt>
    <dgm:pt modelId="{5A86DC16-A483-4647-A044-39D2F3021A2D}" type="sibTrans" cxnId="{675CCEF5-1C53-498F-8E10-266C6882F802}">
      <dgm:prSet/>
      <dgm:spPr/>
      <dgm:t>
        <a:bodyPr/>
        <a:lstStyle/>
        <a:p>
          <a:endParaRPr lang="en-US"/>
        </a:p>
      </dgm:t>
    </dgm:pt>
    <dgm:pt modelId="{29944F62-6839-4B2F-AE38-CDC1E9B2C4CB}" type="pres">
      <dgm:prSet presAssocID="{FB6E9CFA-3F21-480A-A8CA-E0F1E3B0C928}" presName="linear" presStyleCnt="0">
        <dgm:presLayoutVars>
          <dgm:dir/>
          <dgm:resizeHandles val="exact"/>
        </dgm:presLayoutVars>
      </dgm:prSet>
      <dgm:spPr/>
    </dgm:pt>
    <dgm:pt modelId="{13BDBE73-9E1C-4192-A194-1D7C34BD46BA}" type="pres">
      <dgm:prSet presAssocID="{56D7CE29-18C5-4A25-BEDA-0FA07952FEAD}" presName="comp" presStyleCnt="0"/>
      <dgm:spPr/>
    </dgm:pt>
    <dgm:pt modelId="{5FEF688F-05F2-4CA5-B680-4117852367A2}" type="pres">
      <dgm:prSet presAssocID="{56D7CE29-18C5-4A25-BEDA-0FA07952FEAD}" presName="box" presStyleLbl="node1" presStyleIdx="0" presStyleCnt="2"/>
      <dgm:spPr/>
    </dgm:pt>
    <dgm:pt modelId="{4DC7AF09-67C6-4364-A730-01FF6655E747}" type="pres">
      <dgm:prSet presAssocID="{56D7CE29-18C5-4A25-BEDA-0FA07952FEAD}" presName="img"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40000" b="-40000"/>
          </a:stretch>
        </a:blipFill>
      </dgm:spPr>
    </dgm:pt>
    <dgm:pt modelId="{45F62463-8E34-4E82-BCD9-A8CB6336D2D0}" type="pres">
      <dgm:prSet presAssocID="{56D7CE29-18C5-4A25-BEDA-0FA07952FEAD}" presName="text" presStyleLbl="node1" presStyleIdx="0" presStyleCnt="2">
        <dgm:presLayoutVars>
          <dgm:bulletEnabled val="1"/>
        </dgm:presLayoutVars>
      </dgm:prSet>
      <dgm:spPr/>
    </dgm:pt>
    <dgm:pt modelId="{BEE84AAA-812B-4043-981F-A0DDD78AC09F}" type="pres">
      <dgm:prSet presAssocID="{421C3F46-4408-4579-8B28-4B431D029360}" presName="spacer" presStyleCnt="0"/>
      <dgm:spPr/>
    </dgm:pt>
    <dgm:pt modelId="{ECA8AEFF-B19B-4CCD-9B89-E2C00A6491DD}" type="pres">
      <dgm:prSet presAssocID="{79F35ABE-2BAD-4C2B-A361-3965D1D83A3B}" presName="comp" presStyleCnt="0"/>
      <dgm:spPr/>
    </dgm:pt>
    <dgm:pt modelId="{A064A06B-BC92-40BA-B156-F5CB5AF53ABB}" type="pres">
      <dgm:prSet presAssocID="{79F35ABE-2BAD-4C2B-A361-3965D1D83A3B}" presName="box" presStyleLbl="node1" presStyleIdx="1" presStyleCnt="2" custScaleY="140485" custLinFactNeighborY="4468"/>
      <dgm:spPr/>
    </dgm:pt>
    <dgm:pt modelId="{20F4E730-51A5-4428-96F5-F911FEBCBC19}" type="pres">
      <dgm:prSet presAssocID="{79F35ABE-2BAD-4C2B-A361-3965D1D83A3B}" presName="img"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t="-45000" b="-45000"/>
          </a:stretch>
        </a:blipFill>
      </dgm:spPr>
    </dgm:pt>
    <dgm:pt modelId="{BCB6CB3F-1A07-4A84-A10C-E09072A34C4A}" type="pres">
      <dgm:prSet presAssocID="{79F35ABE-2BAD-4C2B-A361-3965D1D83A3B}" presName="text" presStyleLbl="node1" presStyleIdx="1" presStyleCnt="2">
        <dgm:presLayoutVars>
          <dgm:bulletEnabled val="1"/>
        </dgm:presLayoutVars>
      </dgm:prSet>
      <dgm:spPr/>
    </dgm:pt>
  </dgm:ptLst>
  <dgm:cxnLst>
    <dgm:cxn modelId="{5E87F015-C345-4DEE-892F-78DDF74927C5}" type="presOf" srcId="{F245EA57-E995-4B15-B42C-FFEF85675C0C}" destId="{5FEF688F-05F2-4CA5-B680-4117852367A2}" srcOrd="0" destOrd="1" presId="urn:microsoft.com/office/officeart/2005/8/layout/vList4"/>
    <dgm:cxn modelId="{E6897826-BA59-4F5D-BC56-263DEEC701C3}" srcId="{FB6E9CFA-3F21-480A-A8CA-E0F1E3B0C928}" destId="{79F35ABE-2BAD-4C2B-A361-3965D1D83A3B}" srcOrd="1" destOrd="0" parTransId="{30447941-3790-4E66-AC87-D7D1332EBC1F}" sibTransId="{86E57D21-61B4-4D64-B2D8-45A85DF65ACD}"/>
    <dgm:cxn modelId="{F9FD2B38-E159-427C-AA15-0BC9304CB404}" type="presOf" srcId="{A1B4D9B4-2EC4-4A33-9BED-CF19BEDAC6F0}" destId="{BCB6CB3F-1A07-4A84-A10C-E09072A34C4A}" srcOrd="1" destOrd="1" presId="urn:microsoft.com/office/officeart/2005/8/layout/vList4"/>
    <dgm:cxn modelId="{D9370E41-E9C4-4E53-9D3B-31AAE4D8EFC9}" type="presOf" srcId="{A1B4D9B4-2EC4-4A33-9BED-CF19BEDAC6F0}" destId="{A064A06B-BC92-40BA-B156-F5CB5AF53ABB}" srcOrd="0" destOrd="1" presId="urn:microsoft.com/office/officeart/2005/8/layout/vList4"/>
    <dgm:cxn modelId="{71BE384B-CB1A-4F5F-A500-B264881D76AA}" type="presOf" srcId="{79F35ABE-2BAD-4C2B-A361-3965D1D83A3B}" destId="{BCB6CB3F-1A07-4A84-A10C-E09072A34C4A}" srcOrd="1" destOrd="0" presId="urn:microsoft.com/office/officeart/2005/8/layout/vList4"/>
    <dgm:cxn modelId="{133AE550-9505-44F7-BA4B-68920F2B2A6F}" type="presOf" srcId="{56D7CE29-18C5-4A25-BEDA-0FA07952FEAD}" destId="{5FEF688F-05F2-4CA5-B680-4117852367A2}" srcOrd="0" destOrd="0" presId="urn:microsoft.com/office/officeart/2005/8/layout/vList4"/>
    <dgm:cxn modelId="{01C89B73-6423-4F40-A378-535DAD6000C2}" type="presOf" srcId="{6CB10CE5-5900-480D-BA15-FC8D0B667172}" destId="{45F62463-8E34-4E82-BCD9-A8CB6336D2D0}" srcOrd="1" destOrd="2" presId="urn:microsoft.com/office/officeart/2005/8/layout/vList4"/>
    <dgm:cxn modelId="{8F2BDC75-25CC-44F9-9D71-C75379FDDB33}" type="presOf" srcId="{56D7CE29-18C5-4A25-BEDA-0FA07952FEAD}" destId="{45F62463-8E34-4E82-BCD9-A8CB6336D2D0}" srcOrd="1" destOrd="0" presId="urn:microsoft.com/office/officeart/2005/8/layout/vList4"/>
    <dgm:cxn modelId="{7617215A-51BB-4E9D-9260-6480170EE9BB}" type="presOf" srcId="{AF1EF5D1-28AA-43E8-BB44-F8F382C6DFEF}" destId="{BCB6CB3F-1A07-4A84-A10C-E09072A34C4A}" srcOrd="1" destOrd="2" presId="urn:microsoft.com/office/officeart/2005/8/layout/vList4"/>
    <dgm:cxn modelId="{AAFC357D-5D32-4971-88C4-C402BDE8BC13}" srcId="{56D7CE29-18C5-4A25-BEDA-0FA07952FEAD}" destId="{F245EA57-E995-4B15-B42C-FFEF85675C0C}" srcOrd="0" destOrd="0" parTransId="{DBDA7B6B-2AFB-49B3-95C6-66A646E6ADDE}" sibTransId="{573FD343-BE17-45B7-9D99-BEB089A2945A}"/>
    <dgm:cxn modelId="{92609382-3E0D-4150-8CDB-D6A204EBDECD}" type="presOf" srcId="{F245EA57-E995-4B15-B42C-FFEF85675C0C}" destId="{45F62463-8E34-4E82-BCD9-A8CB6336D2D0}" srcOrd="1" destOrd="1" presId="urn:microsoft.com/office/officeart/2005/8/layout/vList4"/>
    <dgm:cxn modelId="{F6ECAC83-EA0C-4019-A059-41AC09CC9340}" type="presOf" srcId="{6CB10CE5-5900-480D-BA15-FC8D0B667172}" destId="{5FEF688F-05F2-4CA5-B680-4117852367A2}" srcOrd="0" destOrd="2" presId="urn:microsoft.com/office/officeart/2005/8/layout/vList4"/>
    <dgm:cxn modelId="{9972729B-D0D9-4929-A037-C7DEE629801A}" type="presOf" srcId="{FB6E9CFA-3F21-480A-A8CA-E0F1E3B0C928}" destId="{29944F62-6839-4B2F-AE38-CDC1E9B2C4CB}" srcOrd="0" destOrd="0" presId="urn:microsoft.com/office/officeart/2005/8/layout/vList4"/>
    <dgm:cxn modelId="{55404AA8-6CD0-4B17-88A1-54C7CEB43BE9}" srcId="{56D7CE29-18C5-4A25-BEDA-0FA07952FEAD}" destId="{6CB10CE5-5900-480D-BA15-FC8D0B667172}" srcOrd="1" destOrd="0" parTransId="{02CC7E7A-C178-4EB5-A908-2D25091607E4}" sibTransId="{14C191B7-B0B5-4ED2-838B-D7A0DFE58C2F}"/>
    <dgm:cxn modelId="{92C080A9-D308-4AAC-A626-CF4E2882D7F6}" type="presOf" srcId="{AF1EF5D1-28AA-43E8-BB44-F8F382C6DFEF}" destId="{A064A06B-BC92-40BA-B156-F5CB5AF53ABB}" srcOrd="0" destOrd="2" presId="urn:microsoft.com/office/officeart/2005/8/layout/vList4"/>
    <dgm:cxn modelId="{9719B0AF-796C-4BE6-A4CA-6D36779FAEB6}" type="presOf" srcId="{79F35ABE-2BAD-4C2B-A361-3965D1D83A3B}" destId="{A064A06B-BC92-40BA-B156-F5CB5AF53ABB}" srcOrd="0" destOrd="0" presId="urn:microsoft.com/office/officeart/2005/8/layout/vList4"/>
    <dgm:cxn modelId="{A68179B1-0114-4A72-B663-4027EA9DEEF0}" srcId="{79F35ABE-2BAD-4C2B-A361-3965D1D83A3B}" destId="{A1B4D9B4-2EC4-4A33-9BED-CF19BEDAC6F0}" srcOrd="0" destOrd="0" parTransId="{79038A53-9692-4665-99DC-1354755882FB}" sibTransId="{55C4A79E-6EEC-4D57-B69B-11D15D4EC5B1}"/>
    <dgm:cxn modelId="{675CCEF5-1C53-498F-8E10-266C6882F802}" srcId="{79F35ABE-2BAD-4C2B-A361-3965D1D83A3B}" destId="{AF1EF5D1-28AA-43E8-BB44-F8F382C6DFEF}" srcOrd="1" destOrd="0" parTransId="{ADA7F485-740B-420D-B00C-90982BB53FF6}" sibTransId="{5A86DC16-A483-4647-A044-39D2F3021A2D}"/>
    <dgm:cxn modelId="{0A9BF7F8-112D-4909-9F1F-6896BC1E2404}" srcId="{FB6E9CFA-3F21-480A-A8CA-E0F1E3B0C928}" destId="{56D7CE29-18C5-4A25-BEDA-0FA07952FEAD}" srcOrd="0" destOrd="0" parTransId="{0964306D-2438-4ABC-AEE0-16008734AFE3}" sibTransId="{421C3F46-4408-4579-8B28-4B431D029360}"/>
    <dgm:cxn modelId="{DC13C4B4-E44C-41E4-95BD-9008740AD312}" type="presParOf" srcId="{29944F62-6839-4B2F-AE38-CDC1E9B2C4CB}" destId="{13BDBE73-9E1C-4192-A194-1D7C34BD46BA}" srcOrd="0" destOrd="0" presId="urn:microsoft.com/office/officeart/2005/8/layout/vList4"/>
    <dgm:cxn modelId="{7F8C4E9B-60A7-4299-B625-F9826704B4F0}" type="presParOf" srcId="{13BDBE73-9E1C-4192-A194-1D7C34BD46BA}" destId="{5FEF688F-05F2-4CA5-B680-4117852367A2}" srcOrd="0" destOrd="0" presId="urn:microsoft.com/office/officeart/2005/8/layout/vList4"/>
    <dgm:cxn modelId="{D3A93174-A429-4A93-9CEB-B128436AC194}" type="presParOf" srcId="{13BDBE73-9E1C-4192-A194-1D7C34BD46BA}" destId="{4DC7AF09-67C6-4364-A730-01FF6655E747}" srcOrd="1" destOrd="0" presId="urn:microsoft.com/office/officeart/2005/8/layout/vList4"/>
    <dgm:cxn modelId="{86531139-9686-4AB9-8301-0CED12C0496A}" type="presParOf" srcId="{13BDBE73-9E1C-4192-A194-1D7C34BD46BA}" destId="{45F62463-8E34-4E82-BCD9-A8CB6336D2D0}" srcOrd="2" destOrd="0" presId="urn:microsoft.com/office/officeart/2005/8/layout/vList4"/>
    <dgm:cxn modelId="{7644B8EE-8C85-4796-8424-7655565407C2}" type="presParOf" srcId="{29944F62-6839-4B2F-AE38-CDC1E9B2C4CB}" destId="{BEE84AAA-812B-4043-981F-A0DDD78AC09F}" srcOrd="1" destOrd="0" presId="urn:microsoft.com/office/officeart/2005/8/layout/vList4"/>
    <dgm:cxn modelId="{6634373A-8E50-4A75-B7B7-5D3F18A4020D}" type="presParOf" srcId="{29944F62-6839-4B2F-AE38-CDC1E9B2C4CB}" destId="{ECA8AEFF-B19B-4CCD-9B89-E2C00A6491DD}" srcOrd="2" destOrd="0" presId="urn:microsoft.com/office/officeart/2005/8/layout/vList4"/>
    <dgm:cxn modelId="{CEC7944F-63D2-4F2C-8F97-AB3D46EED71F}" type="presParOf" srcId="{ECA8AEFF-B19B-4CCD-9B89-E2C00A6491DD}" destId="{A064A06B-BC92-40BA-B156-F5CB5AF53ABB}" srcOrd="0" destOrd="0" presId="urn:microsoft.com/office/officeart/2005/8/layout/vList4"/>
    <dgm:cxn modelId="{84E87744-6731-4083-93E3-C82AF8EEBBE0}" type="presParOf" srcId="{ECA8AEFF-B19B-4CCD-9B89-E2C00A6491DD}" destId="{20F4E730-51A5-4428-96F5-F911FEBCBC19}" srcOrd="1" destOrd="0" presId="urn:microsoft.com/office/officeart/2005/8/layout/vList4"/>
    <dgm:cxn modelId="{CB38DE85-8800-4028-940D-CB8EE3F3FAC0}" type="presParOf" srcId="{ECA8AEFF-B19B-4CCD-9B89-E2C00A6491DD}" destId="{BCB6CB3F-1A07-4A84-A10C-E09072A34C4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925071-A580-4C5C-8412-87137CAB2A7B}"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04A54075-818A-4D52-A090-8CDFCCF3B117}">
      <dgm:prSet/>
      <dgm:spPr/>
      <dgm:t>
        <a:bodyPr/>
        <a:lstStyle/>
        <a:p>
          <a:r>
            <a:rPr lang="en-US"/>
            <a:t>They prepare operating rooms for surgery and assist during operations.  </a:t>
          </a:r>
        </a:p>
      </dgm:t>
    </dgm:pt>
    <dgm:pt modelId="{4D19B1E4-77F5-4964-AE5B-BDAB7DCC6B7F}" type="parTrans" cxnId="{FC0F3629-99AA-469A-975A-7508948E7BA1}">
      <dgm:prSet/>
      <dgm:spPr/>
      <dgm:t>
        <a:bodyPr/>
        <a:lstStyle/>
        <a:p>
          <a:endParaRPr lang="en-US"/>
        </a:p>
      </dgm:t>
    </dgm:pt>
    <dgm:pt modelId="{51DB4FEF-E81E-46CA-9440-25E07187B05D}" type="sibTrans" cxnId="{FC0F3629-99AA-469A-975A-7508948E7BA1}">
      <dgm:prSet/>
      <dgm:spPr/>
      <dgm:t>
        <a:bodyPr/>
        <a:lstStyle/>
        <a:p>
          <a:endParaRPr lang="en-US"/>
        </a:p>
      </dgm:t>
    </dgm:pt>
    <dgm:pt modelId="{01E2FCB3-B160-4F9F-8CFA-540A5315C9E9}">
      <dgm:prSet/>
      <dgm:spPr/>
      <dgm:t>
        <a:bodyPr/>
        <a:lstStyle/>
        <a:p>
          <a:r>
            <a:rPr lang="en-US"/>
            <a:t>The average salary in Illinois for OR techs is $73,673</a:t>
          </a:r>
        </a:p>
      </dgm:t>
    </dgm:pt>
    <dgm:pt modelId="{227FBCAE-35C4-4799-97F0-6AB4255F8436}" type="parTrans" cxnId="{64BC7A40-0F49-41E7-AD81-99127D99C039}">
      <dgm:prSet/>
      <dgm:spPr/>
      <dgm:t>
        <a:bodyPr/>
        <a:lstStyle/>
        <a:p>
          <a:endParaRPr lang="en-US"/>
        </a:p>
      </dgm:t>
    </dgm:pt>
    <dgm:pt modelId="{ABBDC77A-5FE4-4444-AEA4-41EEA8528BE8}" type="sibTrans" cxnId="{64BC7A40-0F49-41E7-AD81-99127D99C039}">
      <dgm:prSet/>
      <dgm:spPr/>
      <dgm:t>
        <a:bodyPr/>
        <a:lstStyle/>
        <a:p>
          <a:endParaRPr lang="en-US"/>
        </a:p>
      </dgm:t>
    </dgm:pt>
    <dgm:pt modelId="{3D0B8C3A-6FA2-4B6C-B466-9B7D94DF4EFB}">
      <dgm:prSet/>
      <dgm:spPr/>
      <dgm:t>
        <a:bodyPr/>
        <a:lstStyle/>
        <a:p>
          <a:r>
            <a:rPr lang="en-US"/>
            <a:t>There is a nation- wide shortage for them and that is why we started our own program.</a:t>
          </a:r>
        </a:p>
      </dgm:t>
    </dgm:pt>
    <dgm:pt modelId="{0DDF6C73-6B39-4643-BEAB-9CF01CB49041}" type="parTrans" cxnId="{7D507F54-5EC6-486A-AABE-4458E52AC5A8}">
      <dgm:prSet/>
      <dgm:spPr/>
      <dgm:t>
        <a:bodyPr/>
        <a:lstStyle/>
        <a:p>
          <a:endParaRPr lang="en-US"/>
        </a:p>
      </dgm:t>
    </dgm:pt>
    <dgm:pt modelId="{B089C3E8-595F-4AF4-8B33-6C733F6136FD}" type="sibTrans" cxnId="{7D507F54-5EC6-486A-AABE-4458E52AC5A8}">
      <dgm:prSet/>
      <dgm:spPr/>
      <dgm:t>
        <a:bodyPr/>
        <a:lstStyle/>
        <a:p>
          <a:endParaRPr lang="en-US"/>
        </a:p>
      </dgm:t>
    </dgm:pt>
    <dgm:pt modelId="{A3277E2D-A2CD-4E4F-9278-35AD0D8B12F5}" type="pres">
      <dgm:prSet presAssocID="{B3925071-A580-4C5C-8412-87137CAB2A7B}" presName="vert0" presStyleCnt="0">
        <dgm:presLayoutVars>
          <dgm:dir/>
          <dgm:animOne val="branch"/>
          <dgm:animLvl val="lvl"/>
        </dgm:presLayoutVars>
      </dgm:prSet>
      <dgm:spPr/>
    </dgm:pt>
    <dgm:pt modelId="{56845618-AD84-49B3-A21F-E7E2FE62ADA3}" type="pres">
      <dgm:prSet presAssocID="{04A54075-818A-4D52-A090-8CDFCCF3B117}" presName="thickLine" presStyleLbl="alignNode1" presStyleIdx="0" presStyleCnt="3"/>
      <dgm:spPr/>
    </dgm:pt>
    <dgm:pt modelId="{404505DA-A91E-4D55-96D0-13CFCACDC1C0}" type="pres">
      <dgm:prSet presAssocID="{04A54075-818A-4D52-A090-8CDFCCF3B117}" presName="horz1" presStyleCnt="0"/>
      <dgm:spPr/>
    </dgm:pt>
    <dgm:pt modelId="{A15C2F35-9ECB-4685-8CBA-C5AEBC27CF9C}" type="pres">
      <dgm:prSet presAssocID="{04A54075-818A-4D52-A090-8CDFCCF3B117}" presName="tx1" presStyleLbl="revTx" presStyleIdx="0" presStyleCnt="3"/>
      <dgm:spPr/>
    </dgm:pt>
    <dgm:pt modelId="{ECB40EA6-BC14-41C7-BFAF-24FF0FCD653E}" type="pres">
      <dgm:prSet presAssocID="{04A54075-818A-4D52-A090-8CDFCCF3B117}" presName="vert1" presStyleCnt="0"/>
      <dgm:spPr/>
    </dgm:pt>
    <dgm:pt modelId="{CF59CB8C-EE8D-4810-A4D5-2EA7829D52CC}" type="pres">
      <dgm:prSet presAssocID="{01E2FCB3-B160-4F9F-8CFA-540A5315C9E9}" presName="thickLine" presStyleLbl="alignNode1" presStyleIdx="1" presStyleCnt="3"/>
      <dgm:spPr/>
    </dgm:pt>
    <dgm:pt modelId="{379C48E0-2E99-4E15-90B8-C7183B13C8F4}" type="pres">
      <dgm:prSet presAssocID="{01E2FCB3-B160-4F9F-8CFA-540A5315C9E9}" presName="horz1" presStyleCnt="0"/>
      <dgm:spPr/>
    </dgm:pt>
    <dgm:pt modelId="{68C230A8-EC79-4F61-993E-0303A83B4443}" type="pres">
      <dgm:prSet presAssocID="{01E2FCB3-B160-4F9F-8CFA-540A5315C9E9}" presName="tx1" presStyleLbl="revTx" presStyleIdx="1" presStyleCnt="3"/>
      <dgm:spPr/>
    </dgm:pt>
    <dgm:pt modelId="{EF2D54FB-0416-4471-A6A7-87A0751A7FEC}" type="pres">
      <dgm:prSet presAssocID="{01E2FCB3-B160-4F9F-8CFA-540A5315C9E9}" presName="vert1" presStyleCnt="0"/>
      <dgm:spPr/>
    </dgm:pt>
    <dgm:pt modelId="{6E0DD5BF-AA16-4768-8B7C-59C417DD6C40}" type="pres">
      <dgm:prSet presAssocID="{3D0B8C3A-6FA2-4B6C-B466-9B7D94DF4EFB}" presName="thickLine" presStyleLbl="alignNode1" presStyleIdx="2" presStyleCnt="3"/>
      <dgm:spPr/>
    </dgm:pt>
    <dgm:pt modelId="{2A5B5211-E5A5-44EC-B4F9-5E126C959DBE}" type="pres">
      <dgm:prSet presAssocID="{3D0B8C3A-6FA2-4B6C-B466-9B7D94DF4EFB}" presName="horz1" presStyleCnt="0"/>
      <dgm:spPr/>
    </dgm:pt>
    <dgm:pt modelId="{B161A1ED-E2B3-4F0C-962C-09B3B112B09F}" type="pres">
      <dgm:prSet presAssocID="{3D0B8C3A-6FA2-4B6C-B466-9B7D94DF4EFB}" presName="tx1" presStyleLbl="revTx" presStyleIdx="2" presStyleCnt="3"/>
      <dgm:spPr/>
    </dgm:pt>
    <dgm:pt modelId="{D3DE98BA-3E8D-4BAA-8363-668B72AE4BD2}" type="pres">
      <dgm:prSet presAssocID="{3D0B8C3A-6FA2-4B6C-B466-9B7D94DF4EFB}" presName="vert1" presStyleCnt="0"/>
      <dgm:spPr/>
    </dgm:pt>
  </dgm:ptLst>
  <dgm:cxnLst>
    <dgm:cxn modelId="{EE0FA608-DC26-4271-9731-F9BFD508362E}" type="presOf" srcId="{01E2FCB3-B160-4F9F-8CFA-540A5315C9E9}" destId="{68C230A8-EC79-4F61-993E-0303A83B4443}" srcOrd="0" destOrd="0" presId="urn:microsoft.com/office/officeart/2008/layout/LinedList"/>
    <dgm:cxn modelId="{FC0F3629-99AA-469A-975A-7508948E7BA1}" srcId="{B3925071-A580-4C5C-8412-87137CAB2A7B}" destId="{04A54075-818A-4D52-A090-8CDFCCF3B117}" srcOrd="0" destOrd="0" parTransId="{4D19B1E4-77F5-4964-AE5B-BDAB7DCC6B7F}" sibTransId="{51DB4FEF-E81E-46CA-9440-25E07187B05D}"/>
    <dgm:cxn modelId="{64BC7A40-0F49-41E7-AD81-99127D99C039}" srcId="{B3925071-A580-4C5C-8412-87137CAB2A7B}" destId="{01E2FCB3-B160-4F9F-8CFA-540A5315C9E9}" srcOrd="1" destOrd="0" parTransId="{227FBCAE-35C4-4799-97F0-6AB4255F8436}" sibTransId="{ABBDC77A-5FE4-4444-AEA4-41EEA8528BE8}"/>
    <dgm:cxn modelId="{5254EB5B-943A-4604-B1A0-AB3AB0C7B173}" type="presOf" srcId="{04A54075-818A-4D52-A090-8CDFCCF3B117}" destId="{A15C2F35-9ECB-4685-8CBA-C5AEBC27CF9C}" srcOrd="0" destOrd="0" presId="urn:microsoft.com/office/officeart/2008/layout/LinedList"/>
    <dgm:cxn modelId="{7D507F54-5EC6-486A-AABE-4458E52AC5A8}" srcId="{B3925071-A580-4C5C-8412-87137CAB2A7B}" destId="{3D0B8C3A-6FA2-4B6C-B466-9B7D94DF4EFB}" srcOrd="2" destOrd="0" parTransId="{0DDF6C73-6B39-4643-BEAB-9CF01CB49041}" sibTransId="{B089C3E8-595F-4AF4-8B33-6C733F6136FD}"/>
    <dgm:cxn modelId="{3096D693-BBB1-4306-9CAF-03632470160E}" type="presOf" srcId="{B3925071-A580-4C5C-8412-87137CAB2A7B}" destId="{A3277E2D-A2CD-4E4F-9278-35AD0D8B12F5}" srcOrd="0" destOrd="0" presId="urn:microsoft.com/office/officeart/2008/layout/LinedList"/>
    <dgm:cxn modelId="{B5302AB8-B4A0-45BE-B446-0474A21D0B50}" type="presOf" srcId="{3D0B8C3A-6FA2-4B6C-B466-9B7D94DF4EFB}" destId="{B161A1ED-E2B3-4F0C-962C-09B3B112B09F}" srcOrd="0" destOrd="0" presId="urn:microsoft.com/office/officeart/2008/layout/LinedList"/>
    <dgm:cxn modelId="{38EF3C0E-1581-43E0-8F68-CE3BA6553FAF}" type="presParOf" srcId="{A3277E2D-A2CD-4E4F-9278-35AD0D8B12F5}" destId="{56845618-AD84-49B3-A21F-E7E2FE62ADA3}" srcOrd="0" destOrd="0" presId="urn:microsoft.com/office/officeart/2008/layout/LinedList"/>
    <dgm:cxn modelId="{4B22E3A0-041C-440A-AEC1-B1093B24F3A2}" type="presParOf" srcId="{A3277E2D-A2CD-4E4F-9278-35AD0D8B12F5}" destId="{404505DA-A91E-4D55-96D0-13CFCACDC1C0}" srcOrd="1" destOrd="0" presId="urn:microsoft.com/office/officeart/2008/layout/LinedList"/>
    <dgm:cxn modelId="{19954676-3F85-4B1E-823C-3A6E22C47A89}" type="presParOf" srcId="{404505DA-A91E-4D55-96D0-13CFCACDC1C0}" destId="{A15C2F35-9ECB-4685-8CBA-C5AEBC27CF9C}" srcOrd="0" destOrd="0" presId="urn:microsoft.com/office/officeart/2008/layout/LinedList"/>
    <dgm:cxn modelId="{4D6DE9B5-0B8E-4066-8FA5-461816B6BA8E}" type="presParOf" srcId="{404505DA-A91E-4D55-96D0-13CFCACDC1C0}" destId="{ECB40EA6-BC14-41C7-BFAF-24FF0FCD653E}" srcOrd="1" destOrd="0" presId="urn:microsoft.com/office/officeart/2008/layout/LinedList"/>
    <dgm:cxn modelId="{ABBAAC47-73AD-4D68-82AE-A2B82C7EB879}" type="presParOf" srcId="{A3277E2D-A2CD-4E4F-9278-35AD0D8B12F5}" destId="{CF59CB8C-EE8D-4810-A4D5-2EA7829D52CC}" srcOrd="2" destOrd="0" presId="urn:microsoft.com/office/officeart/2008/layout/LinedList"/>
    <dgm:cxn modelId="{8B137775-A6CD-45B3-8DA3-E87CA87350A5}" type="presParOf" srcId="{A3277E2D-A2CD-4E4F-9278-35AD0D8B12F5}" destId="{379C48E0-2E99-4E15-90B8-C7183B13C8F4}" srcOrd="3" destOrd="0" presId="urn:microsoft.com/office/officeart/2008/layout/LinedList"/>
    <dgm:cxn modelId="{3E1F81B5-3F49-4705-97E0-3C53A99F4739}" type="presParOf" srcId="{379C48E0-2E99-4E15-90B8-C7183B13C8F4}" destId="{68C230A8-EC79-4F61-993E-0303A83B4443}" srcOrd="0" destOrd="0" presId="urn:microsoft.com/office/officeart/2008/layout/LinedList"/>
    <dgm:cxn modelId="{0E1E8A60-7771-4283-B9C8-A7E474978B3B}" type="presParOf" srcId="{379C48E0-2E99-4E15-90B8-C7183B13C8F4}" destId="{EF2D54FB-0416-4471-A6A7-87A0751A7FEC}" srcOrd="1" destOrd="0" presId="urn:microsoft.com/office/officeart/2008/layout/LinedList"/>
    <dgm:cxn modelId="{AC813DDF-5E8F-4EAE-9E25-5FBC8798096C}" type="presParOf" srcId="{A3277E2D-A2CD-4E4F-9278-35AD0D8B12F5}" destId="{6E0DD5BF-AA16-4768-8B7C-59C417DD6C40}" srcOrd="4" destOrd="0" presId="urn:microsoft.com/office/officeart/2008/layout/LinedList"/>
    <dgm:cxn modelId="{470DC3E6-0661-4AEC-960C-4FA8A1B84EA8}" type="presParOf" srcId="{A3277E2D-A2CD-4E4F-9278-35AD0D8B12F5}" destId="{2A5B5211-E5A5-44EC-B4F9-5E126C959DBE}" srcOrd="5" destOrd="0" presId="urn:microsoft.com/office/officeart/2008/layout/LinedList"/>
    <dgm:cxn modelId="{5D0A9B63-61A8-4584-9BF1-BE2D0C4B2B99}" type="presParOf" srcId="{2A5B5211-E5A5-44EC-B4F9-5E126C959DBE}" destId="{B161A1ED-E2B3-4F0C-962C-09B3B112B09F}" srcOrd="0" destOrd="0" presId="urn:microsoft.com/office/officeart/2008/layout/LinedList"/>
    <dgm:cxn modelId="{7497C713-DE25-4826-9033-99D9CA3B0F2D}" type="presParOf" srcId="{2A5B5211-E5A5-44EC-B4F9-5E126C959DBE}" destId="{D3DE98BA-3E8D-4BAA-8363-668B72AE4BD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548AAA-4694-4A20-A727-BC07CC2E8DCB}"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307CFFA8-DDFE-40F4-BBFB-8764DC862C5D}">
      <dgm:prSet/>
      <dgm:spPr/>
      <dgm:t>
        <a:bodyPr/>
        <a:lstStyle/>
        <a:p>
          <a:r>
            <a:rPr lang="en-US" baseline="0"/>
            <a:t>Licensed Practical Nurses can function as OR technicians with on- the- job training.</a:t>
          </a:r>
          <a:endParaRPr lang="en-US"/>
        </a:p>
      </dgm:t>
    </dgm:pt>
    <dgm:pt modelId="{38A2CAF9-EC6A-47ED-95BE-10F4540373CA}" type="parTrans" cxnId="{18B26354-C943-4EEA-85F8-066C3209F045}">
      <dgm:prSet/>
      <dgm:spPr/>
      <dgm:t>
        <a:bodyPr/>
        <a:lstStyle/>
        <a:p>
          <a:endParaRPr lang="en-US"/>
        </a:p>
      </dgm:t>
    </dgm:pt>
    <dgm:pt modelId="{47AEC3E9-78F1-434D-A7E5-E1CF670C3A2C}" type="sibTrans" cxnId="{18B26354-C943-4EEA-85F8-066C3209F045}">
      <dgm:prSet/>
      <dgm:spPr/>
      <dgm:t>
        <a:bodyPr/>
        <a:lstStyle/>
        <a:p>
          <a:endParaRPr lang="en-US"/>
        </a:p>
      </dgm:t>
    </dgm:pt>
    <dgm:pt modelId="{6683D36B-1A42-45EB-AC96-D7696624DCA1}">
      <dgm:prSet/>
      <dgm:spPr/>
      <dgm:t>
        <a:bodyPr/>
        <a:lstStyle/>
        <a:p>
          <a:r>
            <a:rPr lang="en-US" baseline="0"/>
            <a:t>We have an education program for this as well.</a:t>
          </a:r>
          <a:endParaRPr lang="en-US"/>
        </a:p>
      </dgm:t>
    </dgm:pt>
    <dgm:pt modelId="{93B45BDD-1DF0-434F-9262-42EA0B724E99}" type="parTrans" cxnId="{1E7F3AA2-C4D4-4E47-9340-FEFE45BD30AC}">
      <dgm:prSet/>
      <dgm:spPr/>
      <dgm:t>
        <a:bodyPr/>
        <a:lstStyle/>
        <a:p>
          <a:endParaRPr lang="en-US"/>
        </a:p>
      </dgm:t>
    </dgm:pt>
    <dgm:pt modelId="{9F3CCA0A-4389-402F-91F9-370171751618}" type="sibTrans" cxnId="{1E7F3AA2-C4D4-4E47-9340-FEFE45BD30AC}">
      <dgm:prSet/>
      <dgm:spPr/>
      <dgm:t>
        <a:bodyPr/>
        <a:lstStyle/>
        <a:p>
          <a:endParaRPr lang="en-US"/>
        </a:p>
      </dgm:t>
    </dgm:pt>
    <dgm:pt modelId="{2C9C102E-D043-43A5-A83D-D20A2BC74972}" type="pres">
      <dgm:prSet presAssocID="{BA548AAA-4694-4A20-A727-BC07CC2E8DCB}" presName="vert0" presStyleCnt="0">
        <dgm:presLayoutVars>
          <dgm:dir/>
          <dgm:animOne val="branch"/>
          <dgm:animLvl val="lvl"/>
        </dgm:presLayoutVars>
      </dgm:prSet>
      <dgm:spPr/>
    </dgm:pt>
    <dgm:pt modelId="{F1469177-0828-4BE0-A52C-8F9AA0F210B6}" type="pres">
      <dgm:prSet presAssocID="{307CFFA8-DDFE-40F4-BBFB-8764DC862C5D}" presName="thickLine" presStyleLbl="alignNode1" presStyleIdx="0" presStyleCnt="2"/>
      <dgm:spPr/>
    </dgm:pt>
    <dgm:pt modelId="{E033ED8F-D7E2-4E3F-9E6E-2246DC9DE153}" type="pres">
      <dgm:prSet presAssocID="{307CFFA8-DDFE-40F4-BBFB-8764DC862C5D}" presName="horz1" presStyleCnt="0"/>
      <dgm:spPr/>
    </dgm:pt>
    <dgm:pt modelId="{CF533A6A-93ED-47FB-88B8-78DFF4AFFF71}" type="pres">
      <dgm:prSet presAssocID="{307CFFA8-DDFE-40F4-BBFB-8764DC862C5D}" presName="tx1" presStyleLbl="revTx" presStyleIdx="0" presStyleCnt="2"/>
      <dgm:spPr/>
    </dgm:pt>
    <dgm:pt modelId="{64EA2C33-69A0-4C59-9102-CCB6BD946DD2}" type="pres">
      <dgm:prSet presAssocID="{307CFFA8-DDFE-40F4-BBFB-8764DC862C5D}" presName="vert1" presStyleCnt="0"/>
      <dgm:spPr/>
    </dgm:pt>
    <dgm:pt modelId="{727A311F-6D4E-4997-913F-FCB6335ACF8C}" type="pres">
      <dgm:prSet presAssocID="{6683D36B-1A42-45EB-AC96-D7696624DCA1}" presName="thickLine" presStyleLbl="alignNode1" presStyleIdx="1" presStyleCnt="2"/>
      <dgm:spPr/>
    </dgm:pt>
    <dgm:pt modelId="{D0460CE4-18D1-4795-B53B-8FD460086219}" type="pres">
      <dgm:prSet presAssocID="{6683D36B-1A42-45EB-AC96-D7696624DCA1}" presName="horz1" presStyleCnt="0"/>
      <dgm:spPr/>
    </dgm:pt>
    <dgm:pt modelId="{45504635-96B6-489F-A894-FC7C96C7D5C7}" type="pres">
      <dgm:prSet presAssocID="{6683D36B-1A42-45EB-AC96-D7696624DCA1}" presName="tx1" presStyleLbl="revTx" presStyleIdx="1" presStyleCnt="2"/>
      <dgm:spPr/>
    </dgm:pt>
    <dgm:pt modelId="{97BDF45C-E9D9-4AA5-8EED-76BE4C381B3A}" type="pres">
      <dgm:prSet presAssocID="{6683D36B-1A42-45EB-AC96-D7696624DCA1}" presName="vert1" presStyleCnt="0"/>
      <dgm:spPr/>
    </dgm:pt>
  </dgm:ptLst>
  <dgm:cxnLst>
    <dgm:cxn modelId="{2A338365-86E5-4372-A3E8-A0E2E98E9C23}" type="presOf" srcId="{307CFFA8-DDFE-40F4-BBFB-8764DC862C5D}" destId="{CF533A6A-93ED-47FB-88B8-78DFF4AFFF71}" srcOrd="0" destOrd="0" presId="urn:microsoft.com/office/officeart/2008/layout/LinedList"/>
    <dgm:cxn modelId="{18B26354-C943-4EEA-85F8-066C3209F045}" srcId="{BA548AAA-4694-4A20-A727-BC07CC2E8DCB}" destId="{307CFFA8-DDFE-40F4-BBFB-8764DC862C5D}" srcOrd="0" destOrd="0" parTransId="{38A2CAF9-EC6A-47ED-95BE-10F4540373CA}" sibTransId="{47AEC3E9-78F1-434D-A7E5-E1CF670C3A2C}"/>
    <dgm:cxn modelId="{38099377-A53A-42CB-BA94-BC5D1E5E636B}" type="presOf" srcId="{BA548AAA-4694-4A20-A727-BC07CC2E8DCB}" destId="{2C9C102E-D043-43A5-A83D-D20A2BC74972}" srcOrd="0" destOrd="0" presId="urn:microsoft.com/office/officeart/2008/layout/LinedList"/>
    <dgm:cxn modelId="{1E7F3AA2-C4D4-4E47-9340-FEFE45BD30AC}" srcId="{BA548AAA-4694-4A20-A727-BC07CC2E8DCB}" destId="{6683D36B-1A42-45EB-AC96-D7696624DCA1}" srcOrd="1" destOrd="0" parTransId="{93B45BDD-1DF0-434F-9262-42EA0B724E99}" sibTransId="{9F3CCA0A-4389-402F-91F9-370171751618}"/>
    <dgm:cxn modelId="{C2311DA5-A821-4817-809C-D19C3B3E3222}" type="presOf" srcId="{6683D36B-1A42-45EB-AC96-D7696624DCA1}" destId="{45504635-96B6-489F-A894-FC7C96C7D5C7}" srcOrd="0" destOrd="0" presId="urn:microsoft.com/office/officeart/2008/layout/LinedList"/>
    <dgm:cxn modelId="{E1F77E59-827F-4C6C-A976-2048224E3573}" type="presParOf" srcId="{2C9C102E-D043-43A5-A83D-D20A2BC74972}" destId="{F1469177-0828-4BE0-A52C-8F9AA0F210B6}" srcOrd="0" destOrd="0" presId="urn:microsoft.com/office/officeart/2008/layout/LinedList"/>
    <dgm:cxn modelId="{B02945AA-A0A0-465F-98A0-132748C5A600}" type="presParOf" srcId="{2C9C102E-D043-43A5-A83D-D20A2BC74972}" destId="{E033ED8F-D7E2-4E3F-9E6E-2246DC9DE153}" srcOrd="1" destOrd="0" presId="urn:microsoft.com/office/officeart/2008/layout/LinedList"/>
    <dgm:cxn modelId="{ED8F68F9-0266-466B-9032-8D515C37527F}" type="presParOf" srcId="{E033ED8F-D7E2-4E3F-9E6E-2246DC9DE153}" destId="{CF533A6A-93ED-47FB-88B8-78DFF4AFFF71}" srcOrd="0" destOrd="0" presId="urn:microsoft.com/office/officeart/2008/layout/LinedList"/>
    <dgm:cxn modelId="{34F79F7C-7EE0-4DE9-8C30-0AA034F495FC}" type="presParOf" srcId="{E033ED8F-D7E2-4E3F-9E6E-2246DC9DE153}" destId="{64EA2C33-69A0-4C59-9102-CCB6BD946DD2}" srcOrd="1" destOrd="0" presId="urn:microsoft.com/office/officeart/2008/layout/LinedList"/>
    <dgm:cxn modelId="{7305C048-4AEF-4D78-9A07-E3A461AA8D39}" type="presParOf" srcId="{2C9C102E-D043-43A5-A83D-D20A2BC74972}" destId="{727A311F-6D4E-4997-913F-FCB6335ACF8C}" srcOrd="2" destOrd="0" presId="urn:microsoft.com/office/officeart/2008/layout/LinedList"/>
    <dgm:cxn modelId="{7EEDC28F-EE1A-4C5E-81FB-18D06E3B45F2}" type="presParOf" srcId="{2C9C102E-D043-43A5-A83D-D20A2BC74972}" destId="{D0460CE4-18D1-4795-B53B-8FD460086219}" srcOrd="3" destOrd="0" presId="urn:microsoft.com/office/officeart/2008/layout/LinedList"/>
    <dgm:cxn modelId="{1F754D74-61A2-4718-899C-4C4797195D90}" type="presParOf" srcId="{D0460CE4-18D1-4795-B53B-8FD460086219}" destId="{45504635-96B6-489F-A894-FC7C96C7D5C7}" srcOrd="0" destOrd="0" presId="urn:microsoft.com/office/officeart/2008/layout/LinedList"/>
    <dgm:cxn modelId="{0A92C9B5-3E40-472F-ADE5-769ABB9D416A}" type="presParOf" srcId="{D0460CE4-18D1-4795-B53B-8FD460086219}" destId="{97BDF45C-E9D9-4AA5-8EED-76BE4C381B3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1E91CB-7DAE-4759-9763-0ED655E43D61}"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006E74C4-9DC9-44B2-95EC-019CCA60D5BB}">
      <dgm:prSet/>
      <dgm:spPr/>
      <dgm:t>
        <a:bodyPr/>
        <a:lstStyle/>
        <a:p>
          <a:r>
            <a:rPr lang="en-US" baseline="0"/>
            <a:t>A lot of people choose these types of jobs while they are working on further certifications or degrees.</a:t>
          </a:r>
          <a:endParaRPr lang="en-US"/>
        </a:p>
      </dgm:t>
    </dgm:pt>
    <dgm:pt modelId="{25891D73-12C3-4E3C-92E3-9E31CC2D7D05}" type="parTrans" cxnId="{E1C9D04D-8F33-4410-8A74-FF42639AA4C5}">
      <dgm:prSet/>
      <dgm:spPr/>
      <dgm:t>
        <a:bodyPr/>
        <a:lstStyle/>
        <a:p>
          <a:endParaRPr lang="en-US"/>
        </a:p>
      </dgm:t>
    </dgm:pt>
    <dgm:pt modelId="{0A70B2E2-B134-4E8C-84B1-68E632F4FF52}" type="sibTrans" cxnId="{E1C9D04D-8F33-4410-8A74-FF42639AA4C5}">
      <dgm:prSet/>
      <dgm:spPr/>
      <dgm:t>
        <a:bodyPr/>
        <a:lstStyle/>
        <a:p>
          <a:endParaRPr lang="en-US"/>
        </a:p>
      </dgm:t>
    </dgm:pt>
    <dgm:pt modelId="{D10561F4-8CC6-43BB-B2E9-63AD70E10AB2}">
      <dgm:prSet/>
      <dgm:spPr/>
      <dgm:t>
        <a:bodyPr/>
        <a:lstStyle/>
        <a:p>
          <a:r>
            <a:rPr lang="en-US" baseline="0"/>
            <a:t>For example- if someone works in sterile processing they could be working on a certification in this role</a:t>
          </a:r>
          <a:endParaRPr lang="en-US"/>
        </a:p>
      </dgm:t>
    </dgm:pt>
    <dgm:pt modelId="{9A1E1E8F-3C2A-4542-9122-718C9E4D2DEA}" type="parTrans" cxnId="{4035D186-84B2-48E6-B87D-A45D62A1B17A}">
      <dgm:prSet/>
      <dgm:spPr/>
      <dgm:t>
        <a:bodyPr/>
        <a:lstStyle/>
        <a:p>
          <a:endParaRPr lang="en-US"/>
        </a:p>
      </dgm:t>
    </dgm:pt>
    <dgm:pt modelId="{B6C483FD-0398-4E61-B614-D4FCF4230E66}" type="sibTrans" cxnId="{4035D186-84B2-48E6-B87D-A45D62A1B17A}">
      <dgm:prSet/>
      <dgm:spPr/>
      <dgm:t>
        <a:bodyPr/>
        <a:lstStyle/>
        <a:p>
          <a:endParaRPr lang="en-US"/>
        </a:p>
      </dgm:t>
    </dgm:pt>
    <dgm:pt modelId="{C92BA8BD-ADB8-492C-AEC9-DA793C242DAD}">
      <dgm:prSet/>
      <dgm:spPr/>
      <dgm:t>
        <a:bodyPr/>
        <a:lstStyle/>
        <a:p>
          <a:r>
            <a:rPr lang="en-US" baseline="0" dirty="0"/>
            <a:t>Another example, I have is we had an endoscopy tech who went to school to become an LPN, and then RN- we worked around her schedule to help her succeed with this process.</a:t>
          </a:r>
          <a:endParaRPr lang="en-US" dirty="0"/>
        </a:p>
      </dgm:t>
    </dgm:pt>
    <dgm:pt modelId="{7937531F-2082-44E8-937C-267BBD25EFF4}" type="parTrans" cxnId="{16B7344A-D9B3-4AD2-B62D-143BE5BA2142}">
      <dgm:prSet/>
      <dgm:spPr/>
      <dgm:t>
        <a:bodyPr/>
        <a:lstStyle/>
        <a:p>
          <a:endParaRPr lang="en-US"/>
        </a:p>
      </dgm:t>
    </dgm:pt>
    <dgm:pt modelId="{884FC76D-9654-4E5E-8909-0F127F1EBBEB}" type="sibTrans" cxnId="{16B7344A-D9B3-4AD2-B62D-143BE5BA2142}">
      <dgm:prSet/>
      <dgm:spPr/>
      <dgm:t>
        <a:bodyPr/>
        <a:lstStyle/>
        <a:p>
          <a:endParaRPr lang="en-US"/>
        </a:p>
      </dgm:t>
    </dgm:pt>
    <dgm:pt modelId="{1E763777-EA5E-49D4-A7A1-82D3C1F7053A}">
      <dgm:prSet/>
      <dgm:spPr/>
      <dgm:t>
        <a:bodyPr/>
        <a:lstStyle/>
        <a:p>
          <a:r>
            <a:rPr lang="en-US" baseline="0"/>
            <a:t>SIH is very supportive of furthering education.  They have loan forgiveness, scholarships, and tuition reimbursement program.  They also increase pay for certain certifications and credentials.</a:t>
          </a:r>
          <a:endParaRPr lang="en-US"/>
        </a:p>
      </dgm:t>
    </dgm:pt>
    <dgm:pt modelId="{CDD52EDB-8548-449A-81F6-DEC815DAA43A}" type="parTrans" cxnId="{EEB65D18-370B-4C8E-8758-73B97BD11E24}">
      <dgm:prSet/>
      <dgm:spPr/>
      <dgm:t>
        <a:bodyPr/>
        <a:lstStyle/>
        <a:p>
          <a:endParaRPr lang="en-US"/>
        </a:p>
      </dgm:t>
    </dgm:pt>
    <dgm:pt modelId="{7B77A7CA-2940-412F-A315-E5138AA5BBCA}" type="sibTrans" cxnId="{EEB65D18-370B-4C8E-8758-73B97BD11E24}">
      <dgm:prSet/>
      <dgm:spPr/>
      <dgm:t>
        <a:bodyPr/>
        <a:lstStyle/>
        <a:p>
          <a:endParaRPr lang="en-US"/>
        </a:p>
      </dgm:t>
    </dgm:pt>
    <dgm:pt modelId="{B58324E3-0425-4DBC-BD4D-F212F9FDB244}" type="pres">
      <dgm:prSet presAssocID="{541E91CB-7DAE-4759-9763-0ED655E43D61}" presName="vert0" presStyleCnt="0">
        <dgm:presLayoutVars>
          <dgm:dir/>
          <dgm:animOne val="branch"/>
          <dgm:animLvl val="lvl"/>
        </dgm:presLayoutVars>
      </dgm:prSet>
      <dgm:spPr/>
    </dgm:pt>
    <dgm:pt modelId="{A5D4FC18-8E23-451A-BDB3-EE93AC53594B}" type="pres">
      <dgm:prSet presAssocID="{006E74C4-9DC9-44B2-95EC-019CCA60D5BB}" presName="thickLine" presStyleLbl="alignNode1" presStyleIdx="0" presStyleCnt="4"/>
      <dgm:spPr/>
    </dgm:pt>
    <dgm:pt modelId="{FE236FEC-A377-468D-A4F9-B83720C6DA36}" type="pres">
      <dgm:prSet presAssocID="{006E74C4-9DC9-44B2-95EC-019CCA60D5BB}" presName="horz1" presStyleCnt="0"/>
      <dgm:spPr/>
    </dgm:pt>
    <dgm:pt modelId="{00229BB8-CF93-43BB-A4EB-FA3956EAD7E2}" type="pres">
      <dgm:prSet presAssocID="{006E74C4-9DC9-44B2-95EC-019CCA60D5BB}" presName="tx1" presStyleLbl="revTx" presStyleIdx="0" presStyleCnt="4"/>
      <dgm:spPr/>
    </dgm:pt>
    <dgm:pt modelId="{14145077-F5AF-4142-8BD9-265EE38FE7D3}" type="pres">
      <dgm:prSet presAssocID="{006E74C4-9DC9-44B2-95EC-019CCA60D5BB}" presName="vert1" presStyleCnt="0"/>
      <dgm:spPr/>
    </dgm:pt>
    <dgm:pt modelId="{03099FA4-A8B4-45C8-AD69-5119D749DCFF}" type="pres">
      <dgm:prSet presAssocID="{D10561F4-8CC6-43BB-B2E9-63AD70E10AB2}" presName="thickLine" presStyleLbl="alignNode1" presStyleIdx="1" presStyleCnt="4"/>
      <dgm:spPr/>
    </dgm:pt>
    <dgm:pt modelId="{BB41D676-FF5D-4ECD-9418-A73C95ED9D81}" type="pres">
      <dgm:prSet presAssocID="{D10561F4-8CC6-43BB-B2E9-63AD70E10AB2}" presName="horz1" presStyleCnt="0"/>
      <dgm:spPr/>
    </dgm:pt>
    <dgm:pt modelId="{EE94A9F5-BCE1-4177-9977-BD92B4D2E259}" type="pres">
      <dgm:prSet presAssocID="{D10561F4-8CC6-43BB-B2E9-63AD70E10AB2}" presName="tx1" presStyleLbl="revTx" presStyleIdx="1" presStyleCnt="4"/>
      <dgm:spPr/>
    </dgm:pt>
    <dgm:pt modelId="{2D0F092E-B098-4229-9A70-CAB32CFA5928}" type="pres">
      <dgm:prSet presAssocID="{D10561F4-8CC6-43BB-B2E9-63AD70E10AB2}" presName="vert1" presStyleCnt="0"/>
      <dgm:spPr/>
    </dgm:pt>
    <dgm:pt modelId="{1BBC7F57-C6D8-4B6D-9503-129AC0B4B0F0}" type="pres">
      <dgm:prSet presAssocID="{C92BA8BD-ADB8-492C-AEC9-DA793C242DAD}" presName="thickLine" presStyleLbl="alignNode1" presStyleIdx="2" presStyleCnt="4"/>
      <dgm:spPr/>
    </dgm:pt>
    <dgm:pt modelId="{26CFEC19-2DA0-4F4E-8348-A16A4F7CA6BA}" type="pres">
      <dgm:prSet presAssocID="{C92BA8BD-ADB8-492C-AEC9-DA793C242DAD}" presName="horz1" presStyleCnt="0"/>
      <dgm:spPr/>
    </dgm:pt>
    <dgm:pt modelId="{5B812A96-BF73-4A23-828A-DF6817BF0FBF}" type="pres">
      <dgm:prSet presAssocID="{C92BA8BD-ADB8-492C-AEC9-DA793C242DAD}" presName="tx1" presStyleLbl="revTx" presStyleIdx="2" presStyleCnt="4"/>
      <dgm:spPr/>
    </dgm:pt>
    <dgm:pt modelId="{FEE55AF0-37F6-4795-BD65-C163E77A874A}" type="pres">
      <dgm:prSet presAssocID="{C92BA8BD-ADB8-492C-AEC9-DA793C242DAD}" presName="vert1" presStyleCnt="0"/>
      <dgm:spPr/>
    </dgm:pt>
    <dgm:pt modelId="{7433D250-92C8-49A2-B8FE-DE5244F4FD4F}" type="pres">
      <dgm:prSet presAssocID="{1E763777-EA5E-49D4-A7A1-82D3C1F7053A}" presName="thickLine" presStyleLbl="alignNode1" presStyleIdx="3" presStyleCnt="4"/>
      <dgm:spPr/>
    </dgm:pt>
    <dgm:pt modelId="{FEEE971D-D626-4A3E-9CA6-BC02FD2D766A}" type="pres">
      <dgm:prSet presAssocID="{1E763777-EA5E-49D4-A7A1-82D3C1F7053A}" presName="horz1" presStyleCnt="0"/>
      <dgm:spPr/>
    </dgm:pt>
    <dgm:pt modelId="{935DEC41-731E-4E6D-8DDF-A13F4B4FE64C}" type="pres">
      <dgm:prSet presAssocID="{1E763777-EA5E-49D4-A7A1-82D3C1F7053A}" presName="tx1" presStyleLbl="revTx" presStyleIdx="3" presStyleCnt="4"/>
      <dgm:spPr/>
    </dgm:pt>
    <dgm:pt modelId="{8713A585-62D2-4D00-9D52-107A99E304A7}" type="pres">
      <dgm:prSet presAssocID="{1E763777-EA5E-49D4-A7A1-82D3C1F7053A}" presName="vert1" presStyleCnt="0"/>
      <dgm:spPr/>
    </dgm:pt>
  </dgm:ptLst>
  <dgm:cxnLst>
    <dgm:cxn modelId="{49038B07-68BF-475F-A3EA-CC688779A0E4}" type="presOf" srcId="{541E91CB-7DAE-4759-9763-0ED655E43D61}" destId="{B58324E3-0425-4DBC-BD4D-F212F9FDB244}" srcOrd="0" destOrd="0" presId="urn:microsoft.com/office/officeart/2008/layout/LinedList"/>
    <dgm:cxn modelId="{EEB65D18-370B-4C8E-8758-73B97BD11E24}" srcId="{541E91CB-7DAE-4759-9763-0ED655E43D61}" destId="{1E763777-EA5E-49D4-A7A1-82D3C1F7053A}" srcOrd="3" destOrd="0" parTransId="{CDD52EDB-8548-449A-81F6-DEC815DAA43A}" sibTransId="{7B77A7CA-2940-412F-A315-E5138AA5BBCA}"/>
    <dgm:cxn modelId="{54B57327-8E99-4A4D-BA07-A00CB6228DFE}" type="presOf" srcId="{006E74C4-9DC9-44B2-95EC-019CCA60D5BB}" destId="{00229BB8-CF93-43BB-A4EB-FA3956EAD7E2}" srcOrd="0" destOrd="0" presId="urn:microsoft.com/office/officeart/2008/layout/LinedList"/>
    <dgm:cxn modelId="{16B7344A-D9B3-4AD2-B62D-143BE5BA2142}" srcId="{541E91CB-7DAE-4759-9763-0ED655E43D61}" destId="{C92BA8BD-ADB8-492C-AEC9-DA793C242DAD}" srcOrd="2" destOrd="0" parTransId="{7937531F-2082-44E8-937C-267BBD25EFF4}" sibTransId="{884FC76D-9654-4E5E-8909-0F127F1EBBEB}"/>
    <dgm:cxn modelId="{E1C9D04D-8F33-4410-8A74-FF42639AA4C5}" srcId="{541E91CB-7DAE-4759-9763-0ED655E43D61}" destId="{006E74C4-9DC9-44B2-95EC-019CCA60D5BB}" srcOrd="0" destOrd="0" parTransId="{25891D73-12C3-4E3C-92E3-9E31CC2D7D05}" sibTransId="{0A70B2E2-B134-4E8C-84B1-68E632F4FF52}"/>
    <dgm:cxn modelId="{42CD8C76-EB44-4C20-B2D6-4942B250E0A8}" type="presOf" srcId="{D10561F4-8CC6-43BB-B2E9-63AD70E10AB2}" destId="{EE94A9F5-BCE1-4177-9977-BD92B4D2E259}" srcOrd="0" destOrd="0" presId="urn:microsoft.com/office/officeart/2008/layout/LinedList"/>
    <dgm:cxn modelId="{4006F781-F356-437F-B789-D5B0FEEA3867}" type="presOf" srcId="{C92BA8BD-ADB8-492C-AEC9-DA793C242DAD}" destId="{5B812A96-BF73-4A23-828A-DF6817BF0FBF}" srcOrd="0" destOrd="0" presId="urn:microsoft.com/office/officeart/2008/layout/LinedList"/>
    <dgm:cxn modelId="{4035D186-84B2-48E6-B87D-A45D62A1B17A}" srcId="{541E91CB-7DAE-4759-9763-0ED655E43D61}" destId="{D10561F4-8CC6-43BB-B2E9-63AD70E10AB2}" srcOrd="1" destOrd="0" parTransId="{9A1E1E8F-3C2A-4542-9122-718C9E4D2DEA}" sibTransId="{B6C483FD-0398-4E61-B614-D4FCF4230E66}"/>
    <dgm:cxn modelId="{42CC7CCF-0DBD-46B4-B658-6B36857A47E4}" type="presOf" srcId="{1E763777-EA5E-49D4-A7A1-82D3C1F7053A}" destId="{935DEC41-731E-4E6D-8DDF-A13F4B4FE64C}" srcOrd="0" destOrd="0" presId="urn:microsoft.com/office/officeart/2008/layout/LinedList"/>
    <dgm:cxn modelId="{5D736CEE-B850-44D1-9178-F9EAF90DB2F8}" type="presParOf" srcId="{B58324E3-0425-4DBC-BD4D-F212F9FDB244}" destId="{A5D4FC18-8E23-451A-BDB3-EE93AC53594B}" srcOrd="0" destOrd="0" presId="urn:microsoft.com/office/officeart/2008/layout/LinedList"/>
    <dgm:cxn modelId="{565AA791-B769-4B86-80F8-16FFAE4B6A7A}" type="presParOf" srcId="{B58324E3-0425-4DBC-BD4D-F212F9FDB244}" destId="{FE236FEC-A377-468D-A4F9-B83720C6DA36}" srcOrd="1" destOrd="0" presId="urn:microsoft.com/office/officeart/2008/layout/LinedList"/>
    <dgm:cxn modelId="{0ACCCAD3-F072-4873-B417-462A534F7232}" type="presParOf" srcId="{FE236FEC-A377-468D-A4F9-B83720C6DA36}" destId="{00229BB8-CF93-43BB-A4EB-FA3956EAD7E2}" srcOrd="0" destOrd="0" presId="urn:microsoft.com/office/officeart/2008/layout/LinedList"/>
    <dgm:cxn modelId="{1F56A77C-3FF9-4669-8B6B-5002CB86D608}" type="presParOf" srcId="{FE236FEC-A377-468D-A4F9-B83720C6DA36}" destId="{14145077-F5AF-4142-8BD9-265EE38FE7D3}" srcOrd="1" destOrd="0" presId="urn:microsoft.com/office/officeart/2008/layout/LinedList"/>
    <dgm:cxn modelId="{F6095A60-116B-4CB9-AF6C-E2BF6A5CFE07}" type="presParOf" srcId="{B58324E3-0425-4DBC-BD4D-F212F9FDB244}" destId="{03099FA4-A8B4-45C8-AD69-5119D749DCFF}" srcOrd="2" destOrd="0" presId="urn:microsoft.com/office/officeart/2008/layout/LinedList"/>
    <dgm:cxn modelId="{C87304B0-0937-40F4-B7AA-339E485F646A}" type="presParOf" srcId="{B58324E3-0425-4DBC-BD4D-F212F9FDB244}" destId="{BB41D676-FF5D-4ECD-9418-A73C95ED9D81}" srcOrd="3" destOrd="0" presId="urn:microsoft.com/office/officeart/2008/layout/LinedList"/>
    <dgm:cxn modelId="{9E1340CC-E08E-4F8D-86E1-2AD043B8A5E0}" type="presParOf" srcId="{BB41D676-FF5D-4ECD-9418-A73C95ED9D81}" destId="{EE94A9F5-BCE1-4177-9977-BD92B4D2E259}" srcOrd="0" destOrd="0" presId="urn:microsoft.com/office/officeart/2008/layout/LinedList"/>
    <dgm:cxn modelId="{7522357C-D3EC-4464-AA89-E36BDF2745BA}" type="presParOf" srcId="{BB41D676-FF5D-4ECD-9418-A73C95ED9D81}" destId="{2D0F092E-B098-4229-9A70-CAB32CFA5928}" srcOrd="1" destOrd="0" presId="urn:microsoft.com/office/officeart/2008/layout/LinedList"/>
    <dgm:cxn modelId="{F38EFEBE-6693-470A-AF8E-7D9CB2D546CE}" type="presParOf" srcId="{B58324E3-0425-4DBC-BD4D-F212F9FDB244}" destId="{1BBC7F57-C6D8-4B6D-9503-129AC0B4B0F0}" srcOrd="4" destOrd="0" presId="urn:microsoft.com/office/officeart/2008/layout/LinedList"/>
    <dgm:cxn modelId="{290AB3A3-7ECF-4F86-BA55-5F59D7271577}" type="presParOf" srcId="{B58324E3-0425-4DBC-BD4D-F212F9FDB244}" destId="{26CFEC19-2DA0-4F4E-8348-A16A4F7CA6BA}" srcOrd="5" destOrd="0" presId="urn:microsoft.com/office/officeart/2008/layout/LinedList"/>
    <dgm:cxn modelId="{240820D0-70D5-4EEE-AEEA-71562C5A51FB}" type="presParOf" srcId="{26CFEC19-2DA0-4F4E-8348-A16A4F7CA6BA}" destId="{5B812A96-BF73-4A23-828A-DF6817BF0FBF}" srcOrd="0" destOrd="0" presId="urn:microsoft.com/office/officeart/2008/layout/LinedList"/>
    <dgm:cxn modelId="{8F6C1A35-AC56-4071-94AC-FF03FB5D4ACD}" type="presParOf" srcId="{26CFEC19-2DA0-4F4E-8348-A16A4F7CA6BA}" destId="{FEE55AF0-37F6-4795-BD65-C163E77A874A}" srcOrd="1" destOrd="0" presId="urn:microsoft.com/office/officeart/2008/layout/LinedList"/>
    <dgm:cxn modelId="{A76980BA-7A6D-4876-9024-F1E43B753855}" type="presParOf" srcId="{B58324E3-0425-4DBC-BD4D-F212F9FDB244}" destId="{7433D250-92C8-49A2-B8FE-DE5244F4FD4F}" srcOrd="6" destOrd="0" presId="urn:microsoft.com/office/officeart/2008/layout/LinedList"/>
    <dgm:cxn modelId="{D0FFCAFF-90C3-4797-84E8-6D70A721CE70}" type="presParOf" srcId="{B58324E3-0425-4DBC-BD4D-F212F9FDB244}" destId="{FEEE971D-D626-4A3E-9CA6-BC02FD2D766A}" srcOrd="7" destOrd="0" presId="urn:microsoft.com/office/officeart/2008/layout/LinedList"/>
    <dgm:cxn modelId="{5895BE63-8138-413D-8CEB-19BAF0422599}" type="presParOf" srcId="{FEEE971D-D626-4A3E-9CA6-BC02FD2D766A}" destId="{935DEC41-731E-4E6D-8DDF-A13F4B4FE64C}" srcOrd="0" destOrd="0" presId="urn:microsoft.com/office/officeart/2008/layout/LinedList"/>
    <dgm:cxn modelId="{22D8410C-D967-46AB-BD07-614EEEEEAE31}" type="presParOf" srcId="{FEEE971D-D626-4A3E-9CA6-BC02FD2D766A}" destId="{8713A585-62D2-4D00-9D52-107A99E304A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0B7E402-6195-470B-B4BF-A07B16601AF7}"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01C41EAA-90CE-404A-9A32-D161E6B19EAE}">
      <dgm:prSet phldrT="[Text]"/>
      <dgm:spPr/>
      <dgm:t>
        <a:bodyPr/>
        <a:lstStyle/>
        <a:p>
          <a:r>
            <a:rPr lang="en-US" dirty="0"/>
            <a:t>Nurse Practitioner</a:t>
          </a:r>
        </a:p>
      </dgm:t>
    </dgm:pt>
    <dgm:pt modelId="{991CB08C-60CF-477F-951C-DC9552897F43}" type="parTrans" cxnId="{C15077D6-0A07-4EF0-B671-2F9B128DF8B5}">
      <dgm:prSet/>
      <dgm:spPr/>
      <dgm:t>
        <a:bodyPr/>
        <a:lstStyle/>
        <a:p>
          <a:endParaRPr lang="en-US"/>
        </a:p>
      </dgm:t>
    </dgm:pt>
    <dgm:pt modelId="{F0219EF9-EC88-4289-93CF-D42FFEAB9BE0}" type="sibTrans" cxnId="{C15077D6-0A07-4EF0-B671-2F9B128DF8B5}">
      <dgm:prSet/>
      <dgm:spPr/>
      <dgm:t>
        <a:bodyPr/>
        <a:lstStyle/>
        <a:p>
          <a:endParaRPr lang="en-US"/>
        </a:p>
      </dgm:t>
    </dgm:pt>
    <dgm:pt modelId="{42CD0A5E-E059-4761-8845-2B5F9F6074BD}">
      <dgm:prSet phldrT="[Text]"/>
      <dgm:spPr/>
      <dgm:t>
        <a:bodyPr/>
        <a:lstStyle/>
        <a:p>
          <a:r>
            <a:rPr lang="en-US" dirty="0"/>
            <a:t>Sees patients before surgery to help the anesthesia department</a:t>
          </a:r>
        </a:p>
      </dgm:t>
    </dgm:pt>
    <dgm:pt modelId="{64AB10CC-6B4E-4384-990B-FEDD564E8E3B}" type="parTrans" cxnId="{F094AC15-93DA-4D3B-B293-2F62F682D73A}">
      <dgm:prSet/>
      <dgm:spPr/>
      <dgm:t>
        <a:bodyPr/>
        <a:lstStyle/>
        <a:p>
          <a:endParaRPr lang="en-US"/>
        </a:p>
      </dgm:t>
    </dgm:pt>
    <dgm:pt modelId="{BCE7BA4C-CC99-42A2-93A3-15DB2720F93B}" type="sibTrans" cxnId="{F094AC15-93DA-4D3B-B293-2F62F682D73A}">
      <dgm:prSet/>
      <dgm:spPr/>
      <dgm:t>
        <a:bodyPr/>
        <a:lstStyle/>
        <a:p>
          <a:endParaRPr lang="en-US"/>
        </a:p>
      </dgm:t>
    </dgm:pt>
    <dgm:pt modelId="{D83B34C7-5788-44E3-97B7-1962D28A557B}">
      <dgm:prSet phldrT="[Text]"/>
      <dgm:spPr/>
      <dgm:t>
        <a:bodyPr/>
        <a:lstStyle/>
        <a:p>
          <a:r>
            <a:rPr lang="en-US" dirty="0"/>
            <a:t>Orders tests and labs</a:t>
          </a:r>
        </a:p>
      </dgm:t>
    </dgm:pt>
    <dgm:pt modelId="{9AF96D64-9489-416A-BC5E-CCA42CA54166}" type="parTrans" cxnId="{173D0A83-DFD6-4A86-AED8-287A31225D74}">
      <dgm:prSet/>
      <dgm:spPr/>
      <dgm:t>
        <a:bodyPr/>
        <a:lstStyle/>
        <a:p>
          <a:endParaRPr lang="en-US"/>
        </a:p>
      </dgm:t>
    </dgm:pt>
    <dgm:pt modelId="{F5DB8620-AC96-4E96-98CA-4C4BB7D3CF41}" type="sibTrans" cxnId="{173D0A83-DFD6-4A86-AED8-287A31225D74}">
      <dgm:prSet/>
      <dgm:spPr/>
      <dgm:t>
        <a:bodyPr/>
        <a:lstStyle/>
        <a:p>
          <a:endParaRPr lang="en-US"/>
        </a:p>
      </dgm:t>
    </dgm:pt>
    <dgm:pt modelId="{113B0CB9-3FA3-4F5F-B8C2-9ADD67142AC6}" type="pres">
      <dgm:prSet presAssocID="{80B7E402-6195-470B-B4BF-A07B16601AF7}" presName="linear" presStyleCnt="0">
        <dgm:presLayoutVars>
          <dgm:dir/>
          <dgm:resizeHandles val="exact"/>
        </dgm:presLayoutVars>
      </dgm:prSet>
      <dgm:spPr/>
    </dgm:pt>
    <dgm:pt modelId="{ECB308EE-32D1-4F70-92CA-50B28DBB8922}" type="pres">
      <dgm:prSet presAssocID="{01C41EAA-90CE-404A-9A32-D161E6B19EAE}" presName="comp" presStyleCnt="0"/>
      <dgm:spPr/>
    </dgm:pt>
    <dgm:pt modelId="{66AC4858-ED8F-44A9-AD14-9DD66613F33E}" type="pres">
      <dgm:prSet presAssocID="{01C41EAA-90CE-404A-9A32-D161E6B19EAE}" presName="box" presStyleLbl="node1" presStyleIdx="0" presStyleCnt="1" custLinFactNeighborX="11150" custLinFactNeighborY="6736"/>
      <dgm:spPr/>
    </dgm:pt>
    <dgm:pt modelId="{E4AC2983-35C0-4DD8-9CDD-DEEAA13C3E6A}" type="pres">
      <dgm:prSet presAssocID="{01C41EAA-90CE-404A-9A32-D161E6B19EAE}" presName="img" presStyleLbl="fgImgPlace1" presStyleIdx="0" presStyleCnt="1" custLinFactNeighborX="-3484" custLinFactNeighborY="-3028"/>
      <dgm:spPr>
        <a:blipFill>
          <a:blip xmlns:r="http://schemas.openxmlformats.org/officeDocument/2006/relationships" r:embed="rId1">
            <a:extLst>
              <a:ext uri="{28A0092B-C50C-407E-A947-70E740481C1C}">
                <a14:useLocalDpi xmlns:a14="http://schemas.microsoft.com/office/drawing/2010/main" val="0"/>
              </a:ext>
            </a:extLst>
          </a:blip>
          <a:srcRect/>
          <a:stretch>
            <a:fillRect t="-50000" b="-50000"/>
          </a:stretch>
        </a:blipFill>
      </dgm:spPr>
    </dgm:pt>
    <dgm:pt modelId="{A5A858EB-6EFA-4E19-BB26-FD1204D03F44}" type="pres">
      <dgm:prSet presAssocID="{01C41EAA-90CE-404A-9A32-D161E6B19EAE}" presName="text" presStyleLbl="node1" presStyleIdx="0" presStyleCnt="1">
        <dgm:presLayoutVars>
          <dgm:bulletEnabled val="1"/>
        </dgm:presLayoutVars>
      </dgm:prSet>
      <dgm:spPr/>
    </dgm:pt>
  </dgm:ptLst>
  <dgm:cxnLst>
    <dgm:cxn modelId="{F094AC15-93DA-4D3B-B293-2F62F682D73A}" srcId="{01C41EAA-90CE-404A-9A32-D161E6B19EAE}" destId="{42CD0A5E-E059-4761-8845-2B5F9F6074BD}" srcOrd="0" destOrd="0" parTransId="{64AB10CC-6B4E-4384-990B-FEDD564E8E3B}" sibTransId="{BCE7BA4C-CC99-42A2-93A3-15DB2720F93B}"/>
    <dgm:cxn modelId="{2482642A-5813-4CF6-94A5-D71C40A4AA72}" type="presOf" srcId="{D83B34C7-5788-44E3-97B7-1962D28A557B}" destId="{A5A858EB-6EFA-4E19-BB26-FD1204D03F44}" srcOrd="1" destOrd="2" presId="urn:microsoft.com/office/officeart/2005/8/layout/vList4"/>
    <dgm:cxn modelId="{387D2B33-2180-4E92-A265-B856D50C3E21}" type="presOf" srcId="{42CD0A5E-E059-4761-8845-2B5F9F6074BD}" destId="{66AC4858-ED8F-44A9-AD14-9DD66613F33E}" srcOrd="0" destOrd="1" presId="urn:microsoft.com/office/officeart/2005/8/layout/vList4"/>
    <dgm:cxn modelId="{E344F470-C00F-473F-9238-97D1D7544A80}" type="presOf" srcId="{D83B34C7-5788-44E3-97B7-1962D28A557B}" destId="{66AC4858-ED8F-44A9-AD14-9DD66613F33E}" srcOrd="0" destOrd="2" presId="urn:microsoft.com/office/officeart/2005/8/layout/vList4"/>
    <dgm:cxn modelId="{646CF57A-BAD1-4C5F-8ED6-9602846C1C14}" type="presOf" srcId="{01C41EAA-90CE-404A-9A32-D161E6B19EAE}" destId="{66AC4858-ED8F-44A9-AD14-9DD66613F33E}" srcOrd="0" destOrd="0" presId="urn:microsoft.com/office/officeart/2005/8/layout/vList4"/>
    <dgm:cxn modelId="{173D0A83-DFD6-4A86-AED8-287A31225D74}" srcId="{01C41EAA-90CE-404A-9A32-D161E6B19EAE}" destId="{D83B34C7-5788-44E3-97B7-1962D28A557B}" srcOrd="1" destOrd="0" parTransId="{9AF96D64-9489-416A-BC5E-CCA42CA54166}" sibTransId="{F5DB8620-AC96-4E96-98CA-4C4BB7D3CF41}"/>
    <dgm:cxn modelId="{F8F13897-8C76-45E3-B550-589B30B8AEC9}" type="presOf" srcId="{42CD0A5E-E059-4761-8845-2B5F9F6074BD}" destId="{A5A858EB-6EFA-4E19-BB26-FD1204D03F44}" srcOrd="1" destOrd="1" presId="urn:microsoft.com/office/officeart/2005/8/layout/vList4"/>
    <dgm:cxn modelId="{7BA3F3C3-0D77-417E-876B-49656688FF74}" type="presOf" srcId="{01C41EAA-90CE-404A-9A32-D161E6B19EAE}" destId="{A5A858EB-6EFA-4E19-BB26-FD1204D03F44}" srcOrd="1" destOrd="0" presId="urn:microsoft.com/office/officeart/2005/8/layout/vList4"/>
    <dgm:cxn modelId="{C15077D6-0A07-4EF0-B671-2F9B128DF8B5}" srcId="{80B7E402-6195-470B-B4BF-A07B16601AF7}" destId="{01C41EAA-90CE-404A-9A32-D161E6B19EAE}" srcOrd="0" destOrd="0" parTransId="{991CB08C-60CF-477F-951C-DC9552897F43}" sibTransId="{F0219EF9-EC88-4289-93CF-D42FFEAB9BE0}"/>
    <dgm:cxn modelId="{A257A3E8-D60E-4635-874B-F3ED6B3225C2}" type="presOf" srcId="{80B7E402-6195-470B-B4BF-A07B16601AF7}" destId="{113B0CB9-3FA3-4F5F-B8C2-9ADD67142AC6}" srcOrd="0" destOrd="0" presId="urn:microsoft.com/office/officeart/2005/8/layout/vList4"/>
    <dgm:cxn modelId="{3CB31EFB-7542-45AD-87CE-3F9CB2A26617}" type="presParOf" srcId="{113B0CB9-3FA3-4F5F-B8C2-9ADD67142AC6}" destId="{ECB308EE-32D1-4F70-92CA-50B28DBB8922}" srcOrd="0" destOrd="0" presId="urn:microsoft.com/office/officeart/2005/8/layout/vList4"/>
    <dgm:cxn modelId="{828185FE-F1FF-48AB-A17F-58864723AF0C}" type="presParOf" srcId="{ECB308EE-32D1-4F70-92CA-50B28DBB8922}" destId="{66AC4858-ED8F-44A9-AD14-9DD66613F33E}" srcOrd="0" destOrd="0" presId="urn:microsoft.com/office/officeart/2005/8/layout/vList4"/>
    <dgm:cxn modelId="{5AA00A42-15F8-419A-AA3D-A97A3E2420E9}" type="presParOf" srcId="{ECB308EE-32D1-4F70-92CA-50B28DBB8922}" destId="{E4AC2983-35C0-4DD8-9CDD-DEEAA13C3E6A}" srcOrd="1" destOrd="0" presId="urn:microsoft.com/office/officeart/2005/8/layout/vList4"/>
    <dgm:cxn modelId="{EFE73E3A-333C-4008-B038-4B5F0015E00D}" type="presParOf" srcId="{ECB308EE-32D1-4F70-92CA-50B28DBB8922}" destId="{A5A858EB-6EFA-4E19-BB26-FD1204D03F4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583F6-2218-4CDA-834E-D0ED18ADADDD}">
      <dsp:nvSpPr>
        <dsp:cNvPr id="0" name=""/>
        <dsp:cNvSpPr/>
      </dsp:nvSpPr>
      <dsp:spPr>
        <a:xfrm>
          <a:off x="0" y="680"/>
          <a:ext cx="6506304" cy="0"/>
        </a:xfrm>
        <a:prstGeom prst="line">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5E3882-000E-42C8-B5CB-252ECC0179B6}">
      <dsp:nvSpPr>
        <dsp:cNvPr id="0" name=""/>
        <dsp:cNvSpPr/>
      </dsp:nvSpPr>
      <dsp:spPr>
        <a:xfrm>
          <a:off x="0" y="680"/>
          <a:ext cx="6506304" cy="1115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baseline="0"/>
            <a:t>My name is Karen Geittmann</a:t>
          </a:r>
          <a:endParaRPr lang="en-US" sz="2800" kern="1200"/>
        </a:p>
      </dsp:txBody>
      <dsp:txXfrm>
        <a:off x="0" y="680"/>
        <a:ext cx="6506304" cy="1115295"/>
      </dsp:txXfrm>
    </dsp:sp>
    <dsp:sp modelId="{DA5E53E5-630E-4DD0-9389-C7C9AA040497}">
      <dsp:nvSpPr>
        <dsp:cNvPr id="0" name=""/>
        <dsp:cNvSpPr/>
      </dsp:nvSpPr>
      <dsp:spPr>
        <a:xfrm>
          <a:off x="0" y="1115976"/>
          <a:ext cx="6506304" cy="0"/>
        </a:xfrm>
        <a:prstGeom prst="line">
          <a:avLst/>
        </a:prstGeom>
        <a:solidFill>
          <a:schemeClr val="accent2">
            <a:hueOff val="-41413"/>
            <a:satOff val="-13584"/>
            <a:lumOff val="-4951"/>
            <a:alphaOff val="0"/>
          </a:schemeClr>
        </a:solidFill>
        <a:ln w="34925" cap="flat" cmpd="sng" algn="in">
          <a:solidFill>
            <a:schemeClr val="accent2">
              <a:hueOff val="-41413"/>
              <a:satOff val="-13584"/>
              <a:lumOff val="-49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F35D4C-405F-47C6-BBDD-B11DB63E22C8}">
      <dsp:nvSpPr>
        <dsp:cNvPr id="0" name=""/>
        <dsp:cNvSpPr/>
      </dsp:nvSpPr>
      <dsp:spPr>
        <a:xfrm>
          <a:off x="0" y="1115976"/>
          <a:ext cx="6506304" cy="1115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baseline="0"/>
            <a:t>I am the system surgical services education manager for SIH</a:t>
          </a:r>
          <a:endParaRPr lang="en-US" sz="2800" kern="1200"/>
        </a:p>
      </dsp:txBody>
      <dsp:txXfrm>
        <a:off x="0" y="1115976"/>
        <a:ext cx="6506304" cy="1115295"/>
      </dsp:txXfrm>
    </dsp:sp>
    <dsp:sp modelId="{9A3766D5-B9B4-4B64-93A6-642663A570FE}">
      <dsp:nvSpPr>
        <dsp:cNvPr id="0" name=""/>
        <dsp:cNvSpPr/>
      </dsp:nvSpPr>
      <dsp:spPr>
        <a:xfrm>
          <a:off x="0" y="2231272"/>
          <a:ext cx="6506304" cy="0"/>
        </a:xfrm>
        <a:prstGeom prst="line">
          <a:avLst/>
        </a:prstGeom>
        <a:solidFill>
          <a:schemeClr val="accent2">
            <a:hueOff val="-82827"/>
            <a:satOff val="-27168"/>
            <a:lumOff val="-9901"/>
            <a:alphaOff val="0"/>
          </a:schemeClr>
        </a:solidFill>
        <a:ln w="34925" cap="flat" cmpd="sng" algn="in">
          <a:solidFill>
            <a:schemeClr val="accent2">
              <a:hueOff val="-82827"/>
              <a:satOff val="-27168"/>
              <a:lumOff val="-99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8675D8-34A9-4CF0-923A-1F785D0380E5}">
      <dsp:nvSpPr>
        <dsp:cNvPr id="0" name=""/>
        <dsp:cNvSpPr/>
      </dsp:nvSpPr>
      <dsp:spPr>
        <a:xfrm>
          <a:off x="0" y="2231272"/>
          <a:ext cx="6506304" cy="1115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baseline="0"/>
            <a:t>I have been a nurse for over 38 years and have been employed at SIH since 2014</a:t>
          </a:r>
          <a:endParaRPr lang="en-US" sz="2800" kern="1200"/>
        </a:p>
      </dsp:txBody>
      <dsp:txXfrm>
        <a:off x="0" y="2231272"/>
        <a:ext cx="6506304" cy="1115295"/>
      </dsp:txXfrm>
    </dsp:sp>
    <dsp:sp modelId="{AA9601DB-B489-44AA-99A5-8CC67ED2D4E3}">
      <dsp:nvSpPr>
        <dsp:cNvPr id="0" name=""/>
        <dsp:cNvSpPr/>
      </dsp:nvSpPr>
      <dsp:spPr>
        <a:xfrm>
          <a:off x="0" y="3346567"/>
          <a:ext cx="6506304" cy="0"/>
        </a:xfrm>
        <a:prstGeom prst="line">
          <a:avLst/>
        </a:prstGeom>
        <a:solidFill>
          <a:schemeClr val="accent2">
            <a:hueOff val="-124240"/>
            <a:satOff val="-40751"/>
            <a:lumOff val="-14852"/>
            <a:alphaOff val="0"/>
          </a:schemeClr>
        </a:solidFill>
        <a:ln w="34925" cap="flat" cmpd="sng" algn="in">
          <a:solidFill>
            <a:schemeClr val="accent2">
              <a:hueOff val="-124240"/>
              <a:satOff val="-40751"/>
              <a:lumOff val="-148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7C8E64-A2CE-4F66-9CE9-B7BDFA36B5F4}">
      <dsp:nvSpPr>
        <dsp:cNvPr id="0" name=""/>
        <dsp:cNvSpPr/>
      </dsp:nvSpPr>
      <dsp:spPr>
        <a:xfrm>
          <a:off x="0" y="3346567"/>
          <a:ext cx="6506304" cy="1115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baseline="0"/>
            <a:t>I have worked in surgical services in several roles since 2001</a:t>
          </a:r>
          <a:endParaRPr lang="en-US" sz="2800" kern="1200"/>
        </a:p>
      </dsp:txBody>
      <dsp:txXfrm>
        <a:off x="0" y="3346567"/>
        <a:ext cx="6506304" cy="1115295"/>
      </dsp:txXfrm>
    </dsp:sp>
    <dsp:sp modelId="{B1D80105-5051-4F5D-83DA-E09D78A093C7}">
      <dsp:nvSpPr>
        <dsp:cNvPr id="0" name=""/>
        <dsp:cNvSpPr/>
      </dsp:nvSpPr>
      <dsp:spPr>
        <a:xfrm>
          <a:off x="0" y="4461863"/>
          <a:ext cx="6506304" cy="0"/>
        </a:xfrm>
        <a:prstGeom prst="line">
          <a:avLst/>
        </a:prstGeom>
        <a:solidFill>
          <a:schemeClr val="accent2">
            <a:hueOff val="-165654"/>
            <a:satOff val="-54335"/>
            <a:lumOff val="-19803"/>
            <a:alphaOff val="0"/>
          </a:schemeClr>
        </a:solidFill>
        <a:ln w="34925" cap="flat" cmpd="sng" algn="in">
          <a:solidFill>
            <a:schemeClr val="accent2">
              <a:hueOff val="-165654"/>
              <a:satOff val="-54335"/>
              <a:lumOff val="-198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ECA76C-55E6-467F-8FD5-0482716930DC}">
      <dsp:nvSpPr>
        <dsp:cNvPr id="0" name=""/>
        <dsp:cNvSpPr/>
      </dsp:nvSpPr>
      <dsp:spPr>
        <a:xfrm>
          <a:off x="0" y="4461863"/>
          <a:ext cx="6506304" cy="1115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baseline="0"/>
            <a:t>I have a masters degree in nursing</a:t>
          </a:r>
          <a:endParaRPr lang="en-US" sz="2800" kern="1200"/>
        </a:p>
      </dsp:txBody>
      <dsp:txXfrm>
        <a:off x="0" y="4461863"/>
        <a:ext cx="6506304" cy="11152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BA95B-35A2-4574-9DF4-2AEA338DB9D0}">
      <dsp:nvSpPr>
        <dsp:cNvPr id="0" name=""/>
        <dsp:cNvSpPr/>
      </dsp:nvSpPr>
      <dsp:spPr>
        <a:xfrm>
          <a:off x="0" y="0"/>
          <a:ext cx="9601200" cy="82368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I’m here to tell you that there are lots of job opportunities in the healthcare field, and that there are going to be even more jobs in the future.</a:t>
          </a:r>
          <a:endParaRPr lang="en-US" sz="2200" kern="1200" dirty="0"/>
        </a:p>
      </dsp:txBody>
      <dsp:txXfrm>
        <a:off x="40209" y="40209"/>
        <a:ext cx="9520782" cy="743262"/>
      </dsp:txXfrm>
    </dsp:sp>
    <dsp:sp modelId="{64EDDE69-CB12-44A6-BF1D-FC2AF48FB79E}">
      <dsp:nvSpPr>
        <dsp:cNvPr id="0" name=""/>
        <dsp:cNvSpPr/>
      </dsp:nvSpPr>
      <dsp:spPr>
        <a:xfrm>
          <a:off x="0" y="935340"/>
          <a:ext cx="9601200" cy="82368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For example, employment for surgical technologists is projected to grow 7 percent in the next 10 years, faster than the average for all occupations.</a:t>
          </a:r>
          <a:endParaRPr lang="en-US" sz="2200" kern="1200" dirty="0"/>
        </a:p>
      </dsp:txBody>
      <dsp:txXfrm>
        <a:off x="40209" y="975549"/>
        <a:ext cx="9520782" cy="743262"/>
      </dsp:txXfrm>
    </dsp:sp>
    <dsp:sp modelId="{50964016-3EBE-4904-8164-785651E0EEFC}">
      <dsp:nvSpPr>
        <dsp:cNvPr id="0" name=""/>
        <dsp:cNvSpPr/>
      </dsp:nvSpPr>
      <dsp:spPr>
        <a:xfrm>
          <a:off x="0" y="1822380"/>
          <a:ext cx="9601200" cy="82368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Advances in medical technology have made surgery safer, and more operations are being done to treat a variety of illnesses and injuries.</a:t>
          </a:r>
          <a:endParaRPr lang="en-US" sz="2200" kern="1200" dirty="0"/>
        </a:p>
      </dsp:txBody>
      <dsp:txXfrm>
        <a:off x="40209" y="1862589"/>
        <a:ext cx="9520782" cy="743262"/>
      </dsp:txXfrm>
    </dsp:sp>
    <dsp:sp modelId="{8CECDDA2-394E-47FB-863C-259FBB0CD16C}">
      <dsp:nvSpPr>
        <dsp:cNvPr id="0" name=""/>
        <dsp:cNvSpPr/>
      </dsp:nvSpPr>
      <dsp:spPr>
        <a:xfrm>
          <a:off x="0" y="2709420"/>
          <a:ext cx="9601200" cy="82368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dirty="0"/>
            <a:t>That means a whole lot of new jobs</a:t>
          </a:r>
          <a:endParaRPr lang="en-US" sz="2200" kern="1200" dirty="0"/>
        </a:p>
      </dsp:txBody>
      <dsp:txXfrm>
        <a:off x="40209" y="2749629"/>
        <a:ext cx="9520782" cy="743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B4383-5A32-4AC6-B784-E1368BABB2B1}">
      <dsp:nvSpPr>
        <dsp:cNvPr id="0" name=""/>
        <dsp:cNvSpPr/>
      </dsp:nvSpPr>
      <dsp:spPr>
        <a:xfrm>
          <a:off x="0" y="0"/>
          <a:ext cx="6562905" cy="0"/>
        </a:xfrm>
        <a:prstGeom prst="line">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86C95D8-8C89-4312-A7FC-F705D6EB5E5E}">
      <dsp:nvSpPr>
        <dsp:cNvPr id="0" name=""/>
        <dsp:cNvSpPr/>
      </dsp:nvSpPr>
      <dsp:spPr>
        <a:xfrm>
          <a:off x="0" y="1748"/>
          <a:ext cx="6562905" cy="119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So, we are talking about many different kinds of jobs, something to appeal to every person, no matter what your interest are.</a:t>
          </a:r>
          <a:endParaRPr lang="en-US" sz="2000" kern="1200" dirty="0"/>
        </a:p>
      </dsp:txBody>
      <dsp:txXfrm>
        <a:off x="0" y="1748"/>
        <a:ext cx="6562905" cy="1192634"/>
      </dsp:txXfrm>
    </dsp:sp>
    <dsp:sp modelId="{8225B406-F78E-4344-98E7-4930B7D47BB1}">
      <dsp:nvSpPr>
        <dsp:cNvPr id="0" name=""/>
        <dsp:cNvSpPr/>
      </dsp:nvSpPr>
      <dsp:spPr>
        <a:xfrm>
          <a:off x="0" y="1194382"/>
          <a:ext cx="6562905" cy="0"/>
        </a:xfrm>
        <a:prstGeom prst="line">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47160A3-1263-4245-A6ED-3D0527C24220}">
      <dsp:nvSpPr>
        <dsp:cNvPr id="0" name=""/>
        <dsp:cNvSpPr/>
      </dsp:nvSpPr>
      <dsp:spPr>
        <a:xfrm>
          <a:off x="0" y="1194382"/>
          <a:ext cx="6562905" cy="119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Some of these jobs, like being a physician, require a lot of schooling; others can be had with a 2-year associate’s degree or even less time spent in a certificate training program.  </a:t>
          </a:r>
          <a:endParaRPr lang="en-US" sz="2000" kern="1200" dirty="0"/>
        </a:p>
      </dsp:txBody>
      <dsp:txXfrm>
        <a:off x="0" y="1194382"/>
        <a:ext cx="6562905" cy="1192634"/>
      </dsp:txXfrm>
    </dsp:sp>
    <dsp:sp modelId="{4E8DC807-7999-4576-A2D0-5D9ABF16E7D3}">
      <dsp:nvSpPr>
        <dsp:cNvPr id="0" name=""/>
        <dsp:cNvSpPr/>
      </dsp:nvSpPr>
      <dsp:spPr>
        <a:xfrm>
          <a:off x="0" y="2387017"/>
          <a:ext cx="6562905" cy="0"/>
        </a:xfrm>
        <a:prstGeom prst="line">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6991BA0-5FDD-4F24-8C38-A44F86BA45FE}">
      <dsp:nvSpPr>
        <dsp:cNvPr id="0" name=""/>
        <dsp:cNvSpPr/>
      </dsp:nvSpPr>
      <dsp:spPr>
        <a:xfrm>
          <a:off x="0" y="2387017"/>
          <a:ext cx="6562905" cy="119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baseline="0" dirty="0"/>
            <a:t>Something else that is important to know is there is always room for further education- for example if you start out as a Certified nurse assistant you could work while going to school to become a nurse if you wanted to.</a:t>
          </a:r>
          <a:endParaRPr lang="en-US" sz="2000" kern="1200" dirty="0"/>
        </a:p>
      </dsp:txBody>
      <dsp:txXfrm>
        <a:off x="0" y="2387017"/>
        <a:ext cx="6562905" cy="11926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16296-8B31-4C12-832F-81ECF38497D1}">
      <dsp:nvSpPr>
        <dsp:cNvPr id="0" name=""/>
        <dsp:cNvSpPr/>
      </dsp:nvSpPr>
      <dsp:spPr>
        <a:xfrm>
          <a:off x="0" y="491999"/>
          <a:ext cx="9601200" cy="593190"/>
        </a:xfrm>
        <a:prstGeom prst="roundRect">
          <a:avLst/>
        </a:prstGeom>
        <a:solidFill>
          <a:schemeClr val="accent5">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This person helps make things run smooth in the unit</a:t>
          </a:r>
        </a:p>
      </dsp:txBody>
      <dsp:txXfrm>
        <a:off x="28957" y="520956"/>
        <a:ext cx="9543286" cy="535276"/>
      </dsp:txXfrm>
    </dsp:sp>
    <dsp:sp modelId="{0CAF883D-7D63-402F-ADF3-48BE74049606}">
      <dsp:nvSpPr>
        <dsp:cNvPr id="0" name=""/>
        <dsp:cNvSpPr/>
      </dsp:nvSpPr>
      <dsp:spPr>
        <a:xfrm>
          <a:off x="0" y="1160069"/>
          <a:ext cx="9601200" cy="593190"/>
        </a:xfrm>
        <a:prstGeom prst="roundRect">
          <a:avLst/>
        </a:prstGeom>
        <a:solidFill>
          <a:schemeClr val="accent5">
            <a:hueOff val="2944118"/>
            <a:satOff val="9586"/>
            <a:lumOff val="3333"/>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They call patients, set up interviews and organize meetings</a:t>
          </a:r>
        </a:p>
      </dsp:txBody>
      <dsp:txXfrm>
        <a:off x="28957" y="1189026"/>
        <a:ext cx="9543286" cy="535276"/>
      </dsp:txXfrm>
    </dsp:sp>
    <dsp:sp modelId="{3CD95DD7-5D5F-4BA9-8BCA-70BF244A2887}">
      <dsp:nvSpPr>
        <dsp:cNvPr id="0" name=""/>
        <dsp:cNvSpPr/>
      </dsp:nvSpPr>
      <dsp:spPr>
        <a:xfrm>
          <a:off x="0" y="1828140"/>
          <a:ext cx="9601200" cy="593190"/>
        </a:xfrm>
        <a:prstGeom prst="roundRect">
          <a:avLst/>
        </a:prstGeom>
        <a:solidFill>
          <a:schemeClr val="accent5">
            <a:hueOff val="5888237"/>
            <a:satOff val="19172"/>
            <a:lumOff val="666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Surgical services has these in various parts of the department</a:t>
          </a:r>
        </a:p>
      </dsp:txBody>
      <dsp:txXfrm>
        <a:off x="28957" y="1857097"/>
        <a:ext cx="9543286" cy="535276"/>
      </dsp:txXfrm>
    </dsp:sp>
    <dsp:sp modelId="{3291670E-F2F3-4115-9675-8FC2C9359075}">
      <dsp:nvSpPr>
        <dsp:cNvPr id="0" name=""/>
        <dsp:cNvSpPr/>
      </dsp:nvSpPr>
      <dsp:spPr>
        <a:xfrm>
          <a:off x="0" y="2496210"/>
          <a:ext cx="9601200" cy="593190"/>
        </a:xfrm>
        <a:prstGeom prst="roundRect">
          <a:avLst/>
        </a:prstGeom>
        <a:solidFill>
          <a:schemeClr val="accent5">
            <a:hueOff val="8832355"/>
            <a:satOff val="28758"/>
            <a:lumOff val="1000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They have different duties depending on where they are assigned.</a:t>
          </a:r>
        </a:p>
      </dsp:txBody>
      <dsp:txXfrm>
        <a:off x="28957" y="2525167"/>
        <a:ext cx="9543286" cy="535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BAB17-3B4F-43B7-8F2B-72433D1FF533}">
      <dsp:nvSpPr>
        <dsp:cNvPr id="0" name=""/>
        <dsp:cNvSpPr/>
      </dsp:nvSpPr>
      <dsp:spPr>
        <a:xfrm>
          <a:off x="0" y="0"/>
          <a:ext cx="9601200" cy="2231026"/>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Transporter</a:t>
          </a:r>
        </a:p>
        <a:p>
          <a:pPr marL="228600" lvl="1" indent="-228600" algn="l" defTabSz="933450">
            <a:lnSpc>
              <a:spcPct val="90000"/>
            </a:lnSpc>
            <a:spcBef>
              <a:spcPct val="0"/>
            </a:spcBef>
            <a:spcAft>
              <a:spcPct val="15000"/>
            </a:spcAft>
            <a:buChar char="•"/>
          </a:pPr>
          <a:r>
            <a:rPr lang="en-US" sz="2100" kern="1200" dirty="0"/>
            <a:t>Transporters go get patients that are already in the hospital and bring them to same day surgery.</a:t>
          </a:r>
        </a:p>
        <a:p>
          <a:pPr marL="228600" lvl="1" indent="-228600" algn="l" defTabSz="933450">
            <a:lnSpc>
              <a:spcPct val="90000"/>
            </a:lnSpc>
            <a:spcBef>
              <a:spcPct val="0"/>
            </a:spcBef>
            <a:spcAft>
              <a:spcPct val="15000"/>
            </a:spcAft>
            <a:buChar char="•"/>
          </a:pPr>
          <a:r>
            <a:rPr lang="en-US" sz="2100" kern="1200" dirty="0"/>
            <a:t>They help in the other areas of the department in any way that they can.</a:t>
          </a:r>
        </a:p>
      </dsp:txBody>
      <dsp:txXfrm>
        <a:off x="2143342" y="0"/>
        <a:ext cx="7457857" cy="2231026"/>
      </dsp:txXfrm>
    </dsp:sp>
    <dsp:sp modelId="{D62C8E7D-4BDD-4DB2-AAD4-493091FDED25}">
      <dsp:nvSpPr>
        <dsp:cNvPr id="0" name=""/>
        <dsp:cNvSpPr/>
      </dsp:nvSpPr>
      <dsp:spPr>
        <a:xfrm>
          <a:off x="223102" y="223102"/>
          <a:ext cx="1920240" cy="178482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0" b="-40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EF6C9D-7565-43D2-8D72-9E90D35684A3}">
      <dsp:nvSpPr>
        <dsp:cNvPr id="0" name=""/>
        <dsp:cNvSpPr/>
      </dsp:nvSpPr>
      <dsp:spPr>
        <a:xfrm>
          <a:off x="0" y="2454129"/>
          <a:ext cx="9601200" cy="2231026"/>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Materials Management</a:t>
          </a:r>
        </a:p>
        <a:p>
          <a:pPr marL="228600" lvl="1" indent="-228600" algn="l" defTabSz="933450">
            <a:lnSpc>
              <a:spcPct val="90000"/>
            </a:lnSpc>
            <a:spcBef>
              <a:spcPct val="0"/>
            </a:spcBef>
            <a:spcAft>
              <a:spcPct val="15000"/>
            </a:spcAft>
            <a:buChar char="•"/>
          </a:pPr>
          <a:r>
            <a:rPr lang="en-US" sz="2100" kern="1200" dirty="0"/>
            <a:t>They order supplies and equipment that we need throughout the department</a:t>
          </a:r>
        </a:p>
        <a:p>
          <a:pPr marL="228600" lvl="1" indent="-228600" algn="l" defTabSz="933450">
            <a:lnSpc>
              <a:spcPct val="90000"/>
            </a:lnSpc>
            <a:spcBef>
              <a:spcPct val="0"/>
            </a:spcBef>
            <a:spcAft>
              <a:spcPct val="15000"/>
            </a:spcAft>
            <a:buChar char="•"/>
          </a:pPr>
          <a:r>
            <a:rPr lang="en-US" sz="2100" kern="1200" dirty="0"/>
            <a:t>They put supplies away and help get items ready for procedures for us.</a:t>
          </a:r>
        </a:p>
        <a:p>
          <a:pPr marL="228600" lvl="1" indent="-228600" algn="l" defTabSz="933450">
            <a:lnSpc>
              <a:spcPct val="90000"/>
            </a:lnSpc>
            <a:spcBef>
              <a:spcPct val="0"/>
            </a:spcBef>
            <a:spcAft>
              <a:spcPct val="15000"/>
            </a:spcAft>
            <a:buChar char="•"/>
          </a:pPr>
          <a:endParaRPr lang="en-US" sz="2100" kern="1200" dirty="0"/>
        </a:p>
      </dsp:txBody>
      <dsp:txXfrm>
        <a:off x="2143342" y="2454129"/>
        <a:ext cx="7457857" cy="2231026"/>
      </dsp:txXfrm>
    </dsp:sp>
    <dsp:sp modelId="{F3DDAEE4-4DA9-494B-90E5-63008BD20A31}">
      <dsp:nvSpPr>
        <dsp:cNvPr id="0" name=""/>
        <dsp:cNvSpPr/>
      </dsp:nvSpPr>
      <dsp:spPr>
        <a:xfrm>
          <a:off x="223102" y="2677231"/>
          <a:ext cx="1920240" cy="178482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32000" b="-32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F688F-05F2-4CA5-B680-4117852367A2}">
      <dsp:nvSpPr>
        <dsp:cNvPr id="0" name=""/>
        <dsp:cNvSpPr/>
      </dsp:nvSpPr>
      <dsp:spPr>
        <a:xfrm>
          <a:off x="0" y="0"/>
          <a:ext cx="9601200" cy="214686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Sterile Processing Department</a:t>
          </a:r>
        </a:p>
        <a:p>
          <a:pPr marL="228600" lvl="1" indent="-228600" algn="l" defTabSz="1066800">
            <a:lnSpc>
              <a:spcPct val="90000"/>
            </a:lnSpc>
            <a:spcBef>
              <a:spcPct val="0"/>
            </a:spcBef>
            <a:spcAft>
              <a:spcPct val="15000"/>
            </a:spcAft>
            <a:buChar char="•"/>
          </a:pPr>
          <a:r>
            <a:rPr lang="en-US" sz="2400" kern="1200" dirty="0"/>
            <a:t>This department cleans and sterilizes the instruments that we use in surgery.</a:t>
          </a:r>
        </a:p>
        <a:p>
          <a:pPr marL="228600" lvl="1" indent="-228600" algn="l" defTabSz="1066800">
            <a:lnSpc>
              <a:spcPct val="90000"/>
            </a:lnSpc>
            <a:spcBef>
              <a:spcPct val="0"/>
            </a:spcBef>
            <a:spcAft>
              <a:spcPct val="15000"/>
            </a:spcAft>
            <a:buChar char="•"/>
          </a:pPr>
          <a:r>
            <a:rPr lang="en-US" sz="2400" kern="1200" dirty="0"/>
            <a:t>They make sure all items are clean prior to assembling them for us. </a:t>
          </a:r>
        </a:p>
      </dsp:txBody>
      <dsp:txXfrm>
        <a:off x="2134926" y="0"/>
        <a:ext cx="7466273" cy="2146869"/>
      </dsp:txXfrm>
    </dsp:sp>
    <dsp:sp modelId="{4DC7AF09-67C6-4364-A730-01FF6655E747}">
      <dsp:nvSpPr>
        <dsp:cNvPr id="0" name=""/>
        <dsp:cNvSpPr/>
      </dsp:nvSpPr>
      <dsp:spPr>
        <a:xfrm>
          <a:off x="214686" y="214686"/>
          <a:ext cx="1920240" cy="1717495"/>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0" b="-40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64A06B-BC92-40BA-B156-F5CB5AF53ABB}">
      <dsp:nvSpPr>
        <dsp:cNvPr id="0" name=""/>
        <dsp:cNvSpPr/>
      </dsp:nvSpPr>
      <dsp:spPr>
        <a:xfrm>
          <a:off x="0" y="2365596"/>
          <a:ext cx="9601200" cy="301602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Registered Nurse First Assist,(RNFA) or Surgical Technologist First Assist (STFA)</a:t>
          </a:r>
        </a:p>
        <a:p>
          <a:pPr marL="228600" lvl="1" indent="-228600" algn="l" defTabSz="1066800">
            <a:lnSpc>
              <a:spcPct val="90000"/>
            </a:lnSpc>
            <a:spcBef>
              <a:spcPct val="0"/>
            </a:spcBef>
            <a:spcAft>
              <a:spcPct val="15000"/>
            </a:spcAft>
            <a:buChar char="•"/>
          </a:pPr>
          <a:r>
            <a:rPr lang="en-US" sz="2400" kern="1200" dirty="0"/>
            <a:t>They assist the surgeon during surgery.  </a:t>
          </a:r>
        </a:p>
        <a:p>
          <a:pPr marL="228600" lvl="1" indent="-228600" algn="l" defTabSz="1066800">
            <a:lnSpc>
              <a:spcPct val="90000"/>
            </a:lnSpc>
            <a:spcBef>
              <a:spcPct val="0"/>
            </a:spcBef>
            <a:spcAft>
              <a:spcPct val="15000"/>
            </a:spcAft>
            <a:buChar char="•"/>
          </a:pPr>
          <a:r>
            <a:rPr lang="en-US" sz="2400" kern="1200" dirty="0"/>
            <a:t>This requires specialized schooling above and beyond RN and Surgical Technology.</a:t>
          </a:r>
        </a:p>
      </dsp:txBody>
      <dsp:txXfrm>
        <a:off x="2134926" y="2365596"/>
        <a:ext cx="7466273" cy="3016029"/>
      </dsp:txXfrm>
    </dsp:sp>
    <dsp:sp modelId="{20F4E730-51A5-4428-96F5-F911FEBCBC19}">
      <dsp:nvSpPr>
        <dsp:cNvPr id="0" name=""/>
        <dsp:cNvSpPr/>
      </dsp:nvSpPr>
      <dsp:spPr>
        <a:xfrm>
          <a:off x="214686" y="3010823"/>
          <a:ext cx="1920240" cy="171749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5000" b="-45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45618-AD84-49B3-A21F-E7E2FE62ADA3}">
      <dsp:nvSpPr>
        <dsp:cNvPr id="0" name=""/>
        <dsp:cNvSpPr/>
      </dsp:nvSpPr>
      <dsp:spPr>
        <a:xfrm>
          <a:off x="0" y="2723"/>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5C2F35-9ECB-4685-8CBA-C5AEBC27CF9C}">
      <dsp:nvSpPr>
        <dsp:cNvPr id="0" name=""/>
        <dsp:cNvSpPr/>
      </dsp:nvSpPr>
      <dsp:spPr>
        <a:xfrm>
          <a:off x="0" y="2723"/>
          <a:ext cx="6506304" cy="1857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They prepare operating rooms for surgery and assist during operations.  </a:t>
          </a:r>
        </a:p>
      </dsp:txBody>
      <dsp:txXfrm>
        <a:off x="0" y="2723"/>
        <a:ext cx="6506304" cy="1857464"/>
      </dsp:txXfrm>
    </dsp:sp>
    <dsp:sp modelId="{CF59CB8C-EE8D-4810-A4D5-2EA7829D52CC}">
      <dsp:nvSpPr>
        <dsp:cNvPr id="0" name=""/>
        <dsp:cNvSpPr/>
      </dsp:nvSpPr>
      <dsp:spPr>
        <a:xfrm>
          <a:off x="0" y="1860187"/>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C230A8-EC79-4F61-993E-0303A83B4443}">
      <dsp:nvSpPr>
        <dsp:cNvPr id="0" name=""/>
        <dsp:cNvSpPr/>
      </dsp:nvSpPr>
      <dsp:spPr>
        <a:xfrm>
          <a:off x="0" y="1860187"/>
          <a:ext cx="6506304" cy="1857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The average salary in Illinois for OR techs is $73,673</a:t>
          </a:r>
        </a:p>
      </dsp:txBody>
      <dsp:txXfrm>
        <a:off x="0" y="1860187"/>
        <a:ext cx="6506304" cy="1857464"/>
      </dsp:txXfrm>
    </dsp:sp>
    <dsp:sp modelId="{6E0DD5BF-AA16-4768-8B7C-59C417DD6C40}">
      <dsp:nvSpPr>
        <dsp:cNvPr id="0" name=""/>
        <dsp:cNvSpPr/>
      </dsp:nvSpPr>
      <dsp:spPr>
        <a:xfrm>
          <a:off x="0" y="3717652"/>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61A1ED-E2B3-4F0C-962C-09B3B112B09F}">
      <dsp:nvSpPr>
        <dsp:cNvPr id="0" name=""/>
        <dsp:cNvSpPr/>
      </dsp:nvSpPr>
      <dsp:spPr>
        <a:xfrm>
          <a:off x="0" y="3717652"/>
          <a:ext cx="6506304" cy="1857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There is a nation- wide shortage for them and that is why we started our own program.</a:t>
          </a:r>
        </a:p>
      </dsp:txBody>
      <dsp:txXfrm>
        <a:off x="0" y="3717652"/>
        <a:ext cx="6506304" cy="185746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69177-0828-4BE0-A52C-8F9AA0F210B6}">
      <dsp:nvSpPr>
        <dsp:cNvPr id="0" name=""/>
        <dsp:cNvSpPr/>
      </dsp:nvSpPr>
      <dsp:spPr>
        <a:xfrm>
          <a:off x="0" y="0"/>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533A6A-93ED-47FB-88B8-78DFF4AFFF71}">
      <dsp:nvSpPr>
        <dsp:cNvPr id="0" name=""/>
        <dsp:cNvSpPr/>
      </dsp:nvSpPr>
      <dsp:spPr>
        <a:xfrm>
          <a:off x="0" y="0"/>
          <a:ext cx="6506304" cy="278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en-US" sz="4600" kern="1200" baseline="0"/>
            <a:t>Licensed Practical Nurses can function as OR technicians with on- the- job training.</a:t>
          </a:r>
          <a:endParaRPr lang="en-US" sz="4600" kern="1200"/>
        </a:p>
      </dsp:txBody>
      <dsp:txXfrm>
        <a:off x="0" y="0"/>
        <a:ext cx="6506304" cy="2788920"/>
      </dsp:txXfrm>
    </dsp:sp>
    <dsp:sp modelId="{727A311F-6D4E-4997-913F-FCB6335ACF8C}">
      <dsp:nvSpPr>
        <dsp:cNvPr id="0" name=""/>
        <dsp:cNvSpPr/>
      </dsp:nvSpPr>
      <dsp:spPr>
        <a:xfrm>
          <a:off x="0" y="2788920"/>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504635-96B6-489F-A894-FC7C96C7D5C7}">
      <dsp:nvSpPr>
        <dsp:cNvPr id="0" name=""/>
        <dsp:cNvSpPr/>
      </dsp:nvSpPr>
      <dsp:spPr>
        <a:xfrm>
          <a:off x="0" y="2788920"/>
          <a:ext cx="6506304" cy="2788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en-US" sz="4600" kern="1200" baseline="0"/>
            <a:t>We have an education program for this as well.</a:t>
          </a:r>
          <a:endParaRPr lang="en-US" sz="4600" kern="1200"/>
        </a:p>
      </dsp:txBody>
      <dsp:txXfrm>
        <a:off x="0" y="2788920"/>
        <a:ext cx="6506304" cy="27889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4FC18-8E23-451A-BDB3-EE93AC53594B}">
      <dsp:nvSpPr>
        <dsp:cNvPr id="0" name=""/>
        <dsp:cNvSpPr/>
      </dsp:nvSpPr>
      <dsp:spPr>
        <a:xfrm>
          <a:off x="0" y="0"/>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229BB8-CF93-43BB-A4EB-FA3956EAD7E2}">
      <dsp:nvSpPr>
        <dsp:cNvPr id="0" name=""/>
        <dsp:cNvSpPr/>
      </dsp:nvSpPr>
      <dsp:spPr>
        <a:xfrm>
          <a:off x="0" y="0"/>
          <a:ext cx="6506304"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A lot of people choose these types of jobs while they are working on further certifications or degrees.</a:t>
          </a:r>
          <a:endParaRPr lang="en-US" sz="2200" kern="1200"/>
        </a:p>
      </dsp:txBody>
      <dsp:txXfrm>
        <a:off x="0" y="0"/>
        <a:ext cx="6506304" cy="1394460"/>
      </dsp:txXfrm>
    </dsp:sp>
    <dsp:sp modelId="{03099FA4-A8B4-45C8-AD69-5119D749DCFF}">
      <dsp:nvSpPr>
        <dsp:cNvPr id="0" name=""/>
        <dsp:cNvSpPr/>
      </dsp:nvSpPr>
      <dsp:spPr>
        <a:xfrm>
          <a:off x="0" y="1394460"/>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94A9F5-BCE1-4177-9977-BD92B4D2E259}">
      <dsp:nvSpPr>
        <dsp:cNvPr id="0" name=""/>
        <dsp:cNvSpPr/>
      </dsp:nvSpPr>
      <dsp:spPr>
        <a:xfrm>
          <a:off x="0" y="1394460"/>
          <a:ext cx="6506304"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For example- if someone works in sterile processing they could be working on a certification in this role</a:t>
          </a:r>
          <a:endParaRPr lang="en-US" sz="2200" kern="1200"/>
        </a:p>
      </dsp:txBody>
      <dsp:txXfrm>
        <a:off x="0" y="1394460"/>
        <a:ext cx="6506304" cy="1394460"/>
      </dsp:txXfrm>
    </dsp:sp>
    <dsp:sp modelId="{1BBC7F57-C6D8-4B6D-9503-129AC0B4B0F0}">
      <dsp:nvSpPr>
        <dsp:cNvPr id="0" name=""/>
        <dsp:cNvSpPr/>
      </dsp:nvSpPr>
      <dsp:spPr>
        <a:xfrm>
          <a:off x="0" y="2788920"/>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812A96-BF73-4A23-828A-DF6817BF0FBF}">
      <dsp:nvSpPr>
        <dsp:cNvPr id="0" name=""/>
        <dsp:cNvSpPr/>
      </dsp:nvSpPr>
      <dsp:spPr>
        <a:xfrm>
          <a:off x="0" y="2788920"/>
          <a:ext cx="6506304"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dirty="0"/>
            <a:t>Another example, I have is we had an endoscopy tech who went to school to become an LPN, and then RN- we worked around her schedule to help her succeed with this process.</a:t>
          </a:r>
          <a:endParaRPr lang="en-US" sz="2200" kern="1200" dirty="0"/>
        </a:p>
      </dsp:txBody>
      <dsp:txXfrm>
        <a:off x="0" y="2788920"/>
        <a:ext cx="6506304" cy="1394460"/>
      </dsp:txXfrm>
    </dsp:sp>
    <dsp:sp modelId="{7433D250-92C8-49A2-B8FE-DE5244F4FD4F}">
      <dsp:nvSpPr>
        <dsp:cNvPr id="0" name=""/>
        <dsp:cNvSpPr/>
      </dsp:nvSpPr>
      <dsp:spPr>
        <a:xfrm>
          <a:off x="0" y="4183380"/>
          <a:ext cx="6506304" cy="0"/>
        </a:xfrm>
        <a:prstGeom prst="line">
          <a:avLst/>
        </a:prstGeom>
        <a:solidFill>
          <a:schemeClr val="dk2">
            <a:hueOff val="0"/>
            <a:satOff val="0"/>
            <a:lumOff val="0"/>
            <a:alphaOff val="0"/>
          </a:schemeClr>
        </a:solidFill>
        <a:ln w="34925" cap="flat" cmpd="sng" algn="in">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5DEC41-731E-4E6D-8DDF-A13F4B4FE64C}">
      <dsp:nvSpPr>
        <dsp:cNvPr id="0" name=""/>
        <dsp:cNvSpPr/>
      </dsp:nvSpPr>
      <dsp:spPr>
        <a:xfrm>
          <a:off x="0" y="4183380"/>
          <a:ext cx="6506304"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baseline="0"/>
            <a:t>SIH is very supportive of furthering education.  They have loan forgiveness, scholarships, and tuition reimbursement program.  They also increase pay for certain certifications and credentials.</a:t>
          </a:r>
          <a:endParaRPr lang="en-US" sz="2200" kern="1200"/>
        </a:p>
      </dsp:txBody>
      <dsp:txXfrm>
        <a:off x="0" y="4183380"/>
        <a:ext cx="6506304" cy="13944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C4858-ED8F-44A9-AD14-9DD66613F33E}">
      <dsp:nvSpPr>
        <dsp:cNvPr id="0" name=""/>
        <dsp:cNvSpPr/>
      </dsp:nvSpPr>
      <dsp:spPr>
        <a:xfrm>
          <a:off x="0" y="0"/>
          <a:ext cx="8128000" cy="1922206"/>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Nurse Practitioner</a:t>
          </a:r>
        </a:p>
        <a:p>
          <a:pPr marL="228600" lvl="1" indent="-228600" algn="l" defTabSz="1155700">
            <a:lnSpc>
              <a:spcPct val="90000"/>
            </a:lnSpc>
            <a:spcBef>
              <a:spcPct val="0"/>
            </a:spcBef>
            <a:spcAft>
              <a:spcPct val="15000"/>
            </a:spcAft>
            <a:buChar char="•"/>
          </a:pPr>
          <a:r>
            <a:rPr lang="en-US" sz="2600" kern="1200" dirty="0"/>
            <a:t>Sees patients before surgery to help the anesthesia department</a:t>
          </a:r>
        </a:p>
        <a:p>
          <a:pPr marL="228600" lvl="1" indent="-228600" algn="l" defTabSz="1155700">
            <a:lnSpc>
              <a:spcPct val="90000"/>
            </a:lnSpc>
            <a:spcBef>
              <a:spcPct val="0"/>
            </a:spcBef>
            <a:spcAft>
              <a:spcPct val="15000"/>
            </a:spcAft>
            <a:buChar char="•"/>
          </a:pPr>
          <a:r>
            <a:rPr lang="en-US" sz="2600" kern="1200" dirty="0"/>
            <a:t>Orders tests and labs</a:t>
          </a:r>
        </a:p>
      </dsp:txBody>
      <dsp:txXfrm>
        <a:off x="1817820" y="0"/>
        <a:ext cx="6310179" cy="1922206"/>
      </dsp:txXfrm>
    </dsp:sp>
    <dsp:sp modelId="{E4AC2983-35C0-4DD8-9CDD-DEEAA13C3E6A}">
      <dsp:nvSpPr>
        <dsp:cNvPr id="0" name=""/>
        <dsp:cNvSpPr/>
      </dsp:nvSpPr>
      <dsp:spPr>
        <a:xfrm>
          <a:off x="135584" y="145657"/>
          <a:ext cx="1625600" cy="153776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0" b="-50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AFC245-3536-424C-840A-158AA796C0DB}" type="datetimeFigureOut">
              <a:rPr lang="en-US" smtClean="0"/>
              <a:t>4/3/2024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D414C3-7269-42E3-A19E-C1E317C0B517}" type="slidenum">
              <a:rPr lang="en-US" smtClean="0"/>
              <a:t>‹#›</a:t>
            </a:fld>
            <a:endParaRPr lang="en-US" dirty="0"/>
          </a:p>
        </p:txBody>
      </p:sp>
    </p:spTree>
    <p:extLst>
      <p:ext uri="{BB962C8B-B14F-4D97-AF65-F5344CB8AC3E}">
        <p14:creationId xmlns:p14="http://schemas.microsoft.com/office/powerpoint/2010/main" val="862458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4/3/2024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4/3/2024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4/3/2024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4/3/2024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4/3/2024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4/3/2024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4/3/2024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4/3/2024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4/3/2024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9" name="Rectangle 7">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9">
            <a:extLst>
              <a:ext uri="{FF2B5EF4-FFF2-40B4-BE49-F238E27FC236}">
                <a16:creationId xmlns:a16="http://schemas.microsoft.com/office/drawing/2014/main" id="{0568FE6B-CB7A-42D9-9690-487E3B8F4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2785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4BE15D-E9BB-4DAC-B420-04C23BBE7C2B}"/>
              </a:ext>
            </a:extLst>
          </p:cNvPr>
          <p:cNvSpPr>
            <a:spLocks noGrp="1"/>
          </p:cNvSpPr>
          <p:nvPr>
            <p:ph type="ctrTitle"/>
          </p:nvPr>
        </p:nvSpPr>
        <p:spPr>
          <a:xfrm>
            <a:off x="1196164" y="1188717"/>
            <a:ext cx="5627717" cy="4480563"/>
          </a:xfrm>
        </p:spPr>
        <p:txBody>
          <a:bodyPr anchor="ctr">
            <a:normAutofit/>
          </a:bodyPr>
          <a:lstStyle/>
          <a:p>
            <a:pPr algn="l"/>
            <a:r>
              <a:rPr lang="en-US" sz="6600">
                <a:solidFill>
                  <a:schemeClr val="bg2"/>
                </a:solidFill>
              </a:rPr>
              <a:t>surgical services</a:t>
            </a:r>
          </a:p>
        </p:txBody>
      </p:sp>
      <p:sp>
        <p:nvSpPr>
          <p:cNvPr id="3" name="Subtitle 2">
            <a:extLst>
              <a:ext uri="{FF2B5EF4-FFF2-40B4-BE49-F238E27FC236}">
                <a16:creationId xmlns:a16="http://schemas.microsoft.com/office/drawing/2014/main" id="{A1F38F10-6714-44C9-A7CE-6D5DAB6C7515}"/>
              </a:ext>
            </a:extLst>
          </p:cNvPr>
          <p:cNvSpPr>
            <a:spLocks noGrp="1"/>
          </p:cNvSpPr>
          <p:nvPr>
            <p:ph type="subTitle" idx="1"/>
          </p:nvPr>
        </p:nvSpPr>
        <p:spPr>
          <a:xfrm>
            <a:off x="8724015" y="1188717"/>
            <a:ext cx="2594343" cy="4480563"/>
          </a:xfrm>
        </p:spPr>
        <p:txBody>
          <a:bodyPr anchor="ctr">
            <a:normAutofit/>
          </a:bodyPr>
          <a:lstStyle/>
          <a:p>
            <a:pPr algn="l">
              <a:spcAft>
                <a:spcPts val="600"/>
              </a:spcAft>
            </a:pPr>
            <a:r>
              <a:rPr lang="en-US"/>
              <a:t>Why choose us for a career path</a:t>
            </a:r>
          </a:p>
        </p:txBody>
      </p:sp>
      <p:sp>
        <p:nvSpPr>
          <p:cNvPr id="31" name="Freeform 6">
            <a:extLst>
              <a:ext uri="{FF2B5EF4-FFF2-40B4-BE49-F238E27FC236}">
                <a16:creationId xmlns:a16="http://schemas.microsoft.com/office/drawing/2014/main" id="{2BCE8A39-72D0-46ED-AB46-91B68881D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32" name="Freeform: Shape 13">
            <a:extLst>
              <a:ext uri="{FF2B5EF4-FFF2-40B4-BE49-F238E27FC236}">
                <a16:creationId xmlns:a16="http://schemas.microsoft.com/office/drawing/2014/main" id="{970E03B3-76EE-4C15-B250-1173359CD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147112" y="4501036"/>
            <a:ext cx="1683805" cy="1723705"/>
          </a:xfrm>
          <a:custGeom>
            <a:avLst/>
            <a:gdLst>
              <a:gd name="connsiteX0" fmla="*/ 1399384 w 1683805"/>
              <a:gd name="connsiteY0" fmla="*/ 0 h 1723705"/>
              <a:gd name="connsiteX1" fmla="*/ 1683805 w 1683805"/>
              <a:gd name="connsiteY1" fmla="*/ 0 h 1723705"/>
              <a:gd name="connsiteX2" fmla="*/ 1683805 w 1683805"/>
              <a:gd name="connsiteY2" fmla="*/ 1723705 h 1723705"/>
              <a:gd name="connsiteX3" fmla="*/ 0 w 1683805"/>
              <a:gd name="connsiteY3" fmla="*/ 1723705 h 1723705"/>
              <a:gd name="connsiteX4" fmla="*/ 0 w 1683805"/>
              <a:gd name="connsiteY4" fmla="*/ 1402480 h 1723705"/>
              <a:gd name="connsiteX5" fmla="*/ 1399384 w 1683805"/>
              <a:gd name="connsiteY5" fmla="*/ 1403247 h 1723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3805" h="1723705">
                <a:moveTo>
                  <a:pt x="1399384" y="0"/>
                </a:moveTo>
                <a:lnTo>
                  <a:pt x="1683805" y="0"/>
                </a:lnTo>
                <a:lnTo>
                  <a:pt x="1683805" y="1723705"/>
                </a:lnTo>
                <a:lnTo>
                  <a:pt x="0" y="1723705"/>
                </a:lnTo>
                <a:lnTo>
                  <a:pt x="0" y="1402480"/>
                </a:lnTo>
                <a:lnTo>
                  <a:pt x="1399384" y="1403247"/>
                </a:lnTo>
                <a:close/>
              </a:path>
            </a:pathLst>
          </a:custGeom>
          <a:solidFill>
            <a:schemeClr val="tx2">
              <a:lumMod val="75000"/>
            </a:schemeClr>
          </a:solidFill>
          <a:ln w="0">
            <a:noFill/>
            <a:prstDash val="solid"/>
            <a:round/>
            <a:headEnd/>
            <a:tailEnd/>
          </a:ln>
        </p:spPr>
      </p:sp>
    </p:spTree>
    <p:extLst>
      <p:ext uri="{BB962C8B-B14F-4D97-AF65-F5344CB8AC3E}">
        <p14:creationId xmlns:p14="http://schemas.microsoft.com/office/powerpoint/2010/main" val="380544606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0DF006-0905-A26B-6F2C-CDAB638089B2}"/>
              </a:ext>
            </a:extLst>
          </p:cNvPr>
          <p:cNvSpPr>
            <a:spLocks noGrp="1"/>
          </p:cNvSpPr>
          <p:nvPr>
            <p:ph type="title"/>
          </p:nvPr>
        </p:nvSpPr>
        <p:spPr>
          <a:xfrm>
            <a:off x="640080" y="639704"/>
            <a:ext cx="3299579" cy="5577840"/>
          </a:xfrm>
        </p:spPr>
        <p:txBody>
          <a:bodyPr anchor="ctr">
            <a:normAutofit/>
          </a:bodyPr>
          <a:lstStyle/>
          <a:p>
            <a:pPr algn="ctr"/>
            <a:r>
              <a:rPr lang="en-US" dirty="0"/>
              <a:t>First of all-Who am I:</a:t>
            </a:r>
            <a:endParaRPr lang="en-US"/>
          </a:p>
        </p:txBody>
      </p:sp>
      <p:graphicFrame>
        <p:nvGraphicFramePr>
          <p:cNvPr id="5" name="Content Placeholder 2">
            <a:extLst>
              <a:ext uri="{FF2B5EF4-FFF2-40B4-BE49-F238E27FC236}">
                <a16:creationId xmlns:a16="http://schemas.microsoft.com/office/drawing/2014/main" id="{BD20BCD6-660F-E8BE-8FDA-146BEBFAC154}"/>
              </a:ext>
            </a:extLst>
          </p:cNvPr>
          <p:cNvGraphicFramePr>
            <a:graphicFrameLocks noGrp="1"/>
          </p:cNvGraphicFramePr>
          <p:nvPr>
            <p:ph idx="1"/>
            <p:extLst>
              <p:ext uri="{D42A27DB-BD31-4B8C-83A1-F6EECF244321}">
                <p14:modId xmlns:p14="http://schemas.microsoft.com/office/powerpoint/2010/main" val="1730772169"/>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167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A706-F59D-4E41-B925-6B29A3E499E8}"/>
              </a:ext>
            </a:extLst>
          </p:cNvPr>
          <p:cNvSpPr>
            <a:spLocks noGrp="1"/>
          </p:cNvSpPr>
          <p:nvPr>
            <p:ph type="title"/>
          </p:nvPr>
        </p:nvSpPr>
        <p:spPr/>
        <p:txBody>
          <a:bodyPr/>
          <a:lstStyle/>
          <a:p>
            <a:r>
              <a:rPr lang="en-US" dirty="0"/>
              <a:t>Why am I here?</a:t>
            </a:r>
          </a:p>
        </p:txBody>
      </p:sp>
      <p:graphicFrame>
        <p:nvGraphicFramePr>
          <p:cNvPr id="1032" name="Content Placeholder 2">
            <a:extLst>
              <a:ext uri="{FF2B5EF4-FFF2-40B4-BE49-F238E27FC236}">
                <a16:creationId xmlns:a16="http://schemas.microsoft.com/office/drawing/2014/main" id="{5E566B97-AC51-4C08-97A4-B381F80F2AFB}"/>
              </a:ext>
            </a:extLst>
          </p:cNvPr>
          <p:cNvGraphicFramePr>
            <a:graphicFrameLocks noGrp="1"/>
          </p:cNvGraphicFramePr>
          <p:nvPr>
            <p:ph idx="1"/>
            <p:extLst>
              <p:ext uri="{D42A27DB-BD31-4B8C-83A1-F6EECF244321}">
                <p14:modId xmlns:p14="http://schemas.microsoft.com/office/powerpoint/2010/main" val="3246305634"/>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Image result for Surgical Technologist Clip Art">
            <a:extLst>
              <a:ext uri="{FF2B5EF4-FFF2-40B4-BE49-F238E27FC236}">
                <a16:creationId xmlns:a16="http://schemas.microsoft.com/office/drawing/2014/main" id="{731CE5E8-130F-4A7E-A2EF-C926F51CA8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19655" y="198761"/>
            <a:ext cx="162877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2020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86F87-E778-446B-AB00-2BFF1EED0566}"/>
              </a:ext>
            </a:extLst>
          </p:cNvPr>
          <p:cNvSpPr>
            <a:spLocks noGrp="1"/>
          </p:cNvSpPr>
          <p:nvPr>
            <p:ph type="title"/>
          </p:nvPr>
        </p:nvSpPr>
        <p:spPr>
          <a:xfrm>
            <a:off x="4954181" y="685800"/>
            <a:ext cx="6562905" cy="466344"/>
          </a:xfrm>
        </p:spPr>
        <p:txBody>
          <a:bodyPr>
            <a:normAutofit fontScale="90000"/>
          </a:bodyPr>
          <a:lstStyle/>
          <a:p>
            <a:r>
              <a:rPr lang="en-US" dirty="0"/>
              <a:t>Diversity:</a:t>
            </a:r>
          </a:p>
        </p:txBody>
      </p:sp>
      <p:sp>
        <p:nvSpPr>
          <p:cNvPr id="77" name="Rectangle 76">
            <a:extLst>
              <a:ext uri="{FF2B5EF4-FFF2-40B4-BE49-F238E27FC236}">
                <a16:creationId xmlns:a16="http://schemas.microsoft.com/office/drawing/2014/main" id="{6B205BC3-0B06-4EA6-9066-1A0BEC22C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56" name="Picture 8" descr="Image result for Surgical Technologist Clip Art">
            <a:extLst>
              <a:ext uri="{FF2B5EF4-FFF2-40B4-BE49-F238E27FC236}">
                <a16:creationId xmlns:a16="http://schemas.microsoft.com/office/drawing/2014/main" id="{02B03F67-E363-43C8-9293-D80BB04F7D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23562" y="708053"/>
            <a:ext cx="3613752" cy="551584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2">
            <a:extLst>
              <a:ext uri="{FF2B5EF4-FFF2-40B4-BE49-F238E27FC236}">
                <a16:creationId xmlns:a16="http://schemas.microsoft.com/office/drawing/2014/main" id="{157F01AF-F5B4-4C93-B989-AABCB1DC360A}"/>
              </a:ext>
            </a:extLst>
          </p:cNvPr>
          <p:cNvGraphicFramePr>
            <a:graphicFrameLocks noGrp="1"/>
          </p:cNvGraphicFramePr>
          <p:nvPr>
            <p:ph idx="1"/>
            <p:extLst>
              <p:ext uri="{D42A27DB-BD31-4B8C-83A1-F6EECF244321}">
                <p14:modId xmlns:p14="http://schemas.microsoft.com/office/powerpoint/2010/main" val="2109008149"/>
              </p:ext>
            </p:extLst>
          </p:nvPr>
        </p:nvGraphicFramePr>
        <p:xfrm>
          <a:off x="4954181" y="2286000"/>
          <a:ext cx="6562905"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9590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CBEB-5030-7FF6-915F-BC195248653F}"/>
              </a:ext>
            </a:extLst>
          </p:cNvPr>
          <p:cNvSpPr>
            <a:spLocks noGrp="1"/>
          </p:cNvSpPr>
          <p:nvPr>
            <p:ph type="title"/>
          </p:nvPr>
        </p:nvSpPr>
        <p:spPr/>
        <p:txBody>
          <a:bodyPr/>
          <a:lstStyle/>
          <a:p>
            <a:r>
              <a:rPr lang="en-US" dirty="0"/>
              <a:t>Why surgical services?</a:t>
            </a:r>
          </a:p>
        </p:txBody>
      </p:sp>
      <p:sp>
        <p:nvSpPr>
          <p:cNvPr id="3" name="Content Placeholder 2">
            <a:extLst>
              <a:ext uri="{FF2B5EF4-FFF2-40B4-BE49-F238E27FC236}">
                <a16:creationId xmlns:a16="http://schemas.microsoft.com/office/drawing/2014/main" id="{45E3ED12-44CC-DCA4-8400-9C6843ABF5D4}"/>
              </a:ext>
            </a:extLst>
          </p:cNvPr>
          <p:cNvSpPr>
            <a:spLocks noGrp="1"/>
          </p:cNvSpPr>
          <p:nvPr>
            <p:ph idx="1"/>
          </p:nvPr>
        </p:nvSpPr>
        <p:spPr/>
        <p:txBody>
          <a:bodyPr/>
          <a:lstStyle/>
          <a:p>
            <a:r>
              <a:rPr lang="en-US" dirty="0"/>
              <a:t>Surgical services has so many different roles to offer.</a:t>
            </a:r>
          </a:p>
          <a:p>
            <a:r>
              <a:rPr lang="en-US" dirty="0"/>
              <a:t>We have so many different positions within our department it would be really hard to highlight them all in 30 minutes.</a:t>
            </a:r>
          </a:p>
          <a:p>
            <a:r>
              <a:rPr lang="en-US" dirty="0"/>
              <a:t>I am going to try to do a brief overview of most of them.</a:t>
            </a:r>
          </a:p>
        </p:txBody>
      </p:sp>
    </p:spTree>
    <p:extLst>
      <p:ext uri="{BB962C8B-B14F-4D97-AF65-F5344CB8AC3E}">
        <p14:creationId xmlns:p14="http://schemas.microsoft.com/office/powerpoint/2010/main" val="3323343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3D97C6-63EF-4CA6-B01D-25E2772DC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5585C-CDAE-5E18-0C2B-C9FAA299D259}"/>
              </a:ext>
            </a:extLst>
          </p:cNvPr>
          <p:cNvSpPr>
            <a:spLocks noGrp="1"/>
          </p:cNvSpPr>
          <p:nvPr>
            <p:ph type="title"/>
          </p:nvPr>
        </p:nvSpPr>
        <p:spPr>
          <a:xfrm>
            <a:off x="5100824" y="685800"/>
            <a:ext cx="6176776" cy="1485900"/>
          </a:xfrm>
        </p:spPr>
        <p:txBody>
          <a:bodyPr>
            <a:normAutofit/>
          </a:bodyPr>
          <a:lstStyle/>
          <a:p>
            <a:r>
              <a:rPr lang="en-US" sz="4100" dirty="0"/>
              <a:t>Let’s start here:</a:t>
            </a:r>
          </a:p>
        </p:txBody>
      </p:sp>
      <p:pic>
        <p:nvPicPr>
          <p:cNvPr id="7" name="Graphic 6" descr="Users">
            <a:extLst>
              <a:ext uri="{FF2B5EF4-FFF2-40B4-BE49-F238E27FC236}">
                <a16:creationId xmlns:a16="http://schemas.microsoft.com/office/drawing/2014/main" id="{49E4355D-7A90-B9DC-BBBD-55C7EEEB28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276" y="1881930"/>
            <a:ext cx="3093388" cy="3093388"/>
          </a:xfrm>
          <a:prstGeom prst="rect">
            <a:avLst/>
          </a:prstGeom>
        </p:spPr>
      </p:pic>
      <p:sp>
        <p:nvSpPr>
          <p:cNvPr id="12" name="Rectangle 11">
            <a:extLst>
              <a:ext uri="{FF2B5EF4-FFF2-40B4-BE49-F238E27FC236}">
                <a16:creationId xmlns:a16="http://schemas.microsoft.com/office/drawing/2014/main" id="{5DA4A40B-EDCE-42FC-B189-AEFB4F82E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38B826E6-7E03-93D2-2C3C-E68CB12AFC06}"/>
              </a:ext>
            </a:extLst>
          </p:cNvPr>
          <p:cNvSpPr>
            <a:spLocks noGrp="1"/>
          </p:cNvSpPr>
          <p:nvPr>
            <p:ph idx="1"/>
          </p:nvPr>
        </p:nvSpPr>
        <p:spPr>
          <a:xfrm>
            <a:off x="5100824" y="2286000"/>
            <a:ext cx="6176776" cy="3581400"/>
          </a:xfrm>
        </p:spPr>
        <p:txBody>
          <a:bodyPr>
            <a:normAutofit/>
          </a:bodyPr>
          <a:lstStyle/>
          <a:p>
            <a:r>
              <a:rPr lang="en-US" sz="2400" dirty="0"/>
              <a:t>Patient family liaison-:</a:t>
            </a:r>
          </a:p>
          <a:p>
            <a:r>
              <a:rPr lang="en-US" dirty="0"/>
              <a:t>This person assists in keeping track of where the patients are once they are registered and are in our unit. They also keep the families updated once the patient goes to surgery. They may assist in the transport of patients and keep the unit running smoothly. This person checks the patient in at the desk, They also make sure the family is put in a private space to talk to the surgeon after the procedure is completed.</a:t>
            </a:r>
          </a:p>
          <a:p>
            <a:endParaRPr lang="en-US" dirty="0"/>
          </a:p>
          <a:p>
            <a:pPr marL="0" lvl="0" indent="0">
              <a:buNone/>
            </a:pPr>
            <a:endParaRPr lang="en-US" dirty="0"/>
          </a:p>
        </p:txBody>
      </p:sp>
    </p:spTree>
    <p:extLst>
      <p:ext uri="{BB962C8B-B14F-4D97-AF65-F5344CB8AC3E}">
        <p14:creationId xmlns:p14="http://schemas.microsoft.com/office/powerpoint/2010/main" val="209082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7F9A7-72CC-D694-300A-DEA576F57324}"/>
              </a:ext>
            </a:extLst>
          </p:cNvPr>
          <p:cNvSpPr>
            <a:spLocks noGrp="1"/>
          </p:cNvSpPr>
          <p:nvPr>
            <p:ph type="title"/>
          </p:nvPr>
        </p:nvSpPr>
        <p:spPr>
          <a:xfrm>
            <a:off x="1371600" y="685800"/>
            <a:ext cx="9601200" cy="1485900"/>
          </a:xfrm>
        </p:spPr>
        <p:txBody>
          <a:bodyPr>
            <a:normAutofit/>
          </a:bodyPr>
          <a:lstStyle/>
          <a:p>
            <a:r>
              <a:rPr lang="en-US" dirty="0"/>
              <a:t>Office Coordinator</a:t>
            </a:r>
          </a:p>
        </p:txBody>
      </p:sp>
      <p:graphicFrame>
        <p:nvGraphicFramePr>
          <p:cNvPr id="5" name="Content Placeholder 2">
            <a:extLst>
              <a:ext uri="{FF2B5EF4-FFF2-40B4-BE49-F238E27FC236}">
                <a16:creationId xmlns:a16="http://schemas.microsoft.com/office/drawing/2014/main" id="{A56A02C0-4AD3-D891-2376-F6065FC67EBF}"/>
              </a:ext>
            </a:extLst>
          </p:cNvPr>
          <p:cNvGraphicFramePr>
            <a:graphicFrameLocks noGrp="1"/>
          </p:cNvGraphicFramePr>
          <p:nvPr>
            <p:ph idx="1"/>
            <p:extLst>
              <p:ext uri="{D42A27DB-BD31-4B8C-83A1-F6EECF244321}">
                <p14:modId xmlns:p14="http://schemas.microsoft.com/office/powerpoint/2010/main" val="3994451174"/>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8142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19EE2-487E-4183-A223-DEA1442D372E}"/>
              </a:ext>
            </a:extLst>
          </p:cNvPr>
          <p:cNvSpPr>
            <a:spLocks noGrp="1"/>
          </p:cNvSpPr>
          <p:nvPr>
            <p:ph type="title"/>
          </p:nvPr>
        </p:nvSpPr>
        <p:spPr/>
        <p:txBody>
          <a:bodyPr/>
          <a:lstStyle/>
          <a:p>
            <a:r>
              <a:rPr lang="en-US" dirty="0"/>
              <a:t>Other surgical services roles:</a:t>
            </a:r>
          </a:p>
        </p:txBody>
      </p:sp>
      <p:graphicFrame>
        <p:nvGraphicFramePr>
          <p:cNvPr id="4" name="Content Placeholder 3">
            <a:extLst>
              <a:ext uri="{FF2B5EF4-FFF2-40B4-BE49-F238E27FC236}">
                <a16:creationId xmlns:a16="http://schemas.microsoft.com/office/drawing/2014/main" id="{196B2221-8137-4ECC-83E3-4AAACFBD2B9A}"/>
              </a:ext>
            </a:extLst>
          </p:cNvPr>
          <p:cNvGraphicFramePr>
            <a:graphicFrameLocks noGrp="1"/>
          </p:cNvGraphicFramePr>
          <p:nvPr>
            <p:ph idx="1"/>
            <p:extLst>
              <p:ext uri="{D42A27DB-BD31-4B8C-83A1-F6EECF244321}">
                <p14:modId xmlns:p14="http://schemas.microsoft.com/office/powerpoint/2010/main" val="78201317"/>
              </p:ext>
            </p:extLst>
          </p:nvPr>
        </p:nvGraphicFramePr>
        <p:xfrm>
          <a:off x="1136931" y="1759006"/>
          <a:ext cx="9601200" cy="4686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1917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EA9F-0A5D-4829-9CED-26F5E408A014}"/>
              </a:ext>
            </a:extLst>
          </p:cNvPr>
          <p:cNvSpPr>
            <a:spLocks noGrp="1"/>
          </p:cNvSpPr>
          <p:nvPr>
            <p:ph type="title"/>
          </p:nvPr>
        </p:nvSpPr>
        <p:spPr/>
        <p:txBody>
          <a:bodyPr/>
          <a:lstStyle/>
          <a:p>
            <a:r>
              <a:rPr lang="en-US" dirty="0"/>
              <a:t>More surgical services roles:</a:t>
            </a:r>
          </a:p>
        </p:txBody>
      </p:sp>
      <p:graphicFrame>
        <p:nvGraphicFramePr>
          <p:cNvPr id="4" name="Content Placeholder 3">
            <a:extLst>
              <a:ext uri="{FF2B5EF4-FFF2-40B4-BE49-F238E27FC236}">
                <a16:creationId xmlns:a16="http://schemas.microsoft.com/office/drawing/2014/main" id="{D97FE867-A62A-4A13-9939-4767EA949BD3}"/>
              </a:ext>
            </a:extLst>
          </p:cNvPr>
          <p:cNvGraphicFramePr>
            <a:graphicFrameLocks noGrp="1"/>
          </p:cNvGraphicFramePr>
          <p:nvPr>
            <p:ph idx="1"/>
            <p:extLst>
              <p:ext uri="{D42A27DB-BD31-4B8C-83A1-F6EECF244321}">
                <p14:modId xmlns:p14="http://schemas.microsoft.com/office/powerpoint/2010/main" val="1393919462"/>
              </p:ext>
            </p:extLst>
          </p:nvPr>
        </p:nvGraphicFramePr>
        <p:xfrm>
          <a:off x="1371600" y="1333499"/>
          <a:ext cx="9601200" cy="5381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6713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C8E62-12C2-7C31-260F-E9290EFF3934}"/>
              </a:ext>
            </a:extLst>
          </p:cNvPr>
          <p:cNvSpPr>
            <a:spLocks noGrp="1"/>
          </p:cNvSpPr>
          <p:nvPr>
            <p:ph type="title"/>
          </p:nvPr>
        </p:nvSpPr>
        <p:spPr>
          <a:xfrm>
            <a:off x="967902" y="1194180"/>
            <a:ext cx="3523938" cy="5020353"/>
          </a:xfrm>
        </p:spPr>
        <p:txBody>
          <a:bodyPr>
            <a:normAutofit/>
          </a:bodyPr>
          <a:lstStyle/>
          <a:p>
            <a:r>
              <a:rPr lang="en-US" dirty="0"/>
              <a:t>What other positions does surgical services have: </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20BED56F-DF51-A924-EDD0-AF92B0753C2B}"/>
              </a:ext>
            </a:extLst>
          </p:cNvPr>
          <p:cNvSpPr>
            <a:spLocks noGrp="1"/>
          </p:cNvSpPr>
          <p:nvPr>
            <p:ph idx="1"/>
          </p:nvPr>
        </p:nvSpPr>
        <p:spPr>
          <a:xfrm>
            <a:off x="5056541" y="1194179"/>
            <a:ext cx="6114847" cy="5020353"/>
          </a:xfrm>
        </p:spPr>
        <p:txBody>
          <a:bodyPr>
            <a:normAutofit/>
          </a:bodyPr>
          <a:lstStyle/>
          <a:p>
            <a:pPr marL="0" indent="0">
              <a:buNone/>
            </a:pPr>
            <a:endParaRPr lang="en-US" dirty="0"/>
          </a:p>
          <a:p>
            <a:r>
              <a:rPr lang="en-US" dirty="0"/>
              <a:t>Endoscopy technician- assists the procedure physician in the endoscopy procedure room, cleans and processes flexible scopes used for procedures. This is an on- the- job training position.</a:t>
            </a:r>
          </a:p>
          <a:p>
            <a:pPr marL="0" indent="0">
              <a:buNone/>
            </a:pPr>
            <a:endParaRPr lang="en-US" dirty="0"/>
          </a:p>
          <a:p>
            <a:endParaRPr lang="en-US" dirty="0"/>
          </a:p>
        </p:txBody>
      </p:sp>
    </p:spTree>
    <p:extLst>
      <p:ext uri="{BB962C8B-B14F-4D97-AF65-F5344CB8AC3E}">
        <p14:creationId xmlns:p14="http://schemas.microsoft.com/office/powerpoint/2010/main" val="813690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899F4C-97A1-1CE1-B1F5-A9738DFEB3B1}"/>
              </a:ext>
            </a:extLst>
          </p:cNvPr>
          <p:cNvSpPr>
            <a:spLocks noGrp="1"/>
          </p:cNvSpPr>
          <p:nvPr>
            <p:ph type="title"/>
          </p:nvPr>
        </p:nvSpPr>
        <p:spPr>
          <a:xfrm>
            <a:off x="3363864" y="685800"/>
            <a:ext cx="7705164" cy="1485900"/>
          </a:xfrm>
        </p:spPr>
        <p:txBody>
          <a:bodyPr>
            <a:normAutofit/>
          </a:bodyPr>
          <a:lstStyle/>
          <a:p>
            <a:r>
              <a:rPr lang="en-US" dirty="0"/>
              <a:t>Some of you may have heard about our new program:</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AA5C6F23-6E20-8066-74E0-91482FF721A7}"/>
              </a:ext>
            </a:extLst>
          </p:cNvPr>
          <p:cNvSpPr>
            <a:spLocks noGrp="1"/>
          </p:cNvSpPr>
          <p:nvPr>
            <p:ph idx="1"/>
          </p:nvPr>
        </p:nvSpPr>
        <p:spPr>
          <a:xfrm>
            <a:off x="3363864" y="2286000"/>
            <a:ext cx="7705164" cy="3581400"/>
          </a:xfrm>
        </p:spPr>
        <p:txBody>
          <a:bodyPr>
            <a:normAutofit/>
          </a:bodyPr>
          <a:lstStyle/>
          <a:p>
            <a:pPr marL="0" indent="0">
              <a:buNone/>
            </a:pPr>
            <a:r>
              <a:rPr lang="en-US" b="1" dirty="0"/>
              <a:t>OR surgical technician</a:t>
            </a:r>
          </a:p>
          <a:p>
            <a:r>
              <a:rPr lang="en-US" dirty="0"/>
              <a:t>We started our first class in October in 2023.  We are currently interviewing for our next class which we plan to start in May.</a:t>
            </a:r>
          </a:p>
          <a:p>
            <a:r>
              <a:rPr lang="en-US" dirty="0"/>
              <a:t>Requirements for this are BLS,(basic life support) and a high school diploma</a:t>
            </a:r>
          </a:p>
          <a:p>
            <a:r>
              <a:rPr lang="en-US" dirty="0"/>
              <a:t>This is a very in-depth on the job training externship that means you are a paid student with our SIH benefits.  Students are in the program for 6-9 months until they graduate and then they are under contract to work at an assigned facility for 18 months.</a:t>
            </a:r>
          </a:p>
        </p:txBody>
      </p:sp>
    </p:spTree>
    <p:extLst>
      <p:ext uri="{BB962C8B-B14F-4D97-AF65-F5344CB8AC3E}">
        <p14:creationId xmlns:p14="http://schemas.microsoft.com/office/powerpoint/2010/main" val="4264097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8E8E29-CD96-32C9-D5A3-D246C3386835}"/>
              </a:ext>
            </a:extLst>
          </p:cNvPr>
          <p:cNvSpPr>
            <a:spLocks noGrp="1"/>
          </p:cNvSpPr>
          <p:nvPr>
            <p:ph type="title"/>
          </p:nvPr>
        </p:nvSpPr>
        <p:spPr>
          <a:xfrm>
            <a:off x="640080" y="639704"/>
            <a:ext cx="3299579" cy="5577840"/>
          </a:xfrm>
        </p:spPr>
        <p:txBody>
          <a:bodyPr anchor="ctr">
            <a:normAutofit/>
          </a:bodyPr>
          <a:lstStyle/>
          <a:p>
            <a:pPr algn="ctr"/>
            <a:r>
              <a:rPr lang="en-US" dirty="0"/>
              <a:t>What do OR technicians do?</a:t>
            </a:r>
            <a:endParaRPr lang="en-US"/>
          </a:p>
        </p:txBody>
      </p:sp>
      <p:graphicFrame>
        <p:nvGraphicFramePr>
          <p:cNvPr id="5" name="Content Placeholder 2">
            <a:extLst>
              <a:ext uri="{FF2B5EF4-FFF2-40B4-BE49-F238E27FC236}">
                <a16:creationId xmlns:a16="http://schemas.microsoft.com/office/drawing/2014/main" id="{E9C973B7-5E9D-FDD5-3B52-DD446C777216}"/>
              </a:ext>
            </a:extLst>
          </p:cNvPr>
          <p:cNvGraphicFramePr>
            <a:graphicFrameLocks noGrp="1"/>
          </p:cNvGraphicFramePr>
          <p:nvPr>
            <p:ph idx="1"/>
            <p:extLst>
              <p:ext uri="{D42A27DB-BD31-4B8C-83A1-F6EECF244321}">
                <p14:modId xmlns:p14="http://schemas.microsoft.com/office/powerpoint/2010/main" val="406329305"/>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7807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BFB7D9-DF67-1FC9-8FBF-892F5DBEB91E}"/>
              </a:ext>
            </a:extLst>
          </p:cNvPr>
          <p:cNvSpPr>
            <a:spLocks noGrp="1"/>
          </p:cNvSpPr>
          <p:nvPr>
            <p:ph type="title"/>
          </p:nvPr>
        </p:nvSpPr>
        <p:spPr>
          <a:xfrm>
            <a:off x="640080" y="639704"/>
            <a:ext cx="3299579" cy="5577840"/>
          </a:xfrm>
        </p:spPr>
        <p:txBody>
          <a:bodyPr anchor="ctr">
            <a:normAutofit/>
          </a:bodyPr>
          <a:lstStyle/>
          <a:p>
            <a:pPr algn="ctr"/>
            <a:r>
              <a:rPr lang="en-US" dirty="0"/>
              <a:t>LPN</a:t>
            </a:r>
            <a:endParaRPr lang="en-US"/>
          </a:p>
        </p:txBody>
      </p:sp>
      <p:graphicFrame>
        <p:nvGraphicFramePr>
          <p:cNvPr id="5" name="Content Placeholder 2">
            <a:extLst>
              <a:ext uri="{FF2B5EF4-FFF2-40B4-BE49-F238E27FC236}">
                <a16:creationId xmlns:a16="http://schemas.microsoft.com/office/drawing/2014/main" id="{1E85B228-B0BD-0070-52E5-C44BB54A0F63}"/>
              </a:ext>
            </a:extLst>
          </p:cNvPr>
          <p:cNvGraphicFramePr>
            <a:graphicFrameLocks noGrp="1"/>
          </p:cNvGraphicFramePr>
          <p:nvPr>
            <p:ph idx="1"/>
            <p:extLst>
              <p:ext uri="{D42A27DB-BD31-4B8C-83A1-F6EECF244321}">
                <p14:modId xmlns:p14="http://schemas.microsoft.com/office/powerpoint/2010/main" val="759374809"/>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26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72651D-F57D-1182-25C5-904C486BEF65}"/>
              </a:ext>
            </a:extLst>
          </p:cNvPr>
          <p:cNvSpPr>
            <a:spLocks noGrp="1"/>
          </p:cNvSpPr>
          <p:nvPr>
            <p:ph type="title"/>
          </p:nvPr>
        </p:nvSpPr>
        <p:spPr>
          <a:xfrm>
            <a:off x="640080" y="639704"/>
            <a:ext cx="3299579" cy="5577840"/>
          </a:xfrm>
        </p:spPr>
        <p:txBody>
          <a:bodyPr anchor="ctr">
            <a:normAutofit/>
          </a:bodyPr>
          <a:lstStyle/>
          <a:p>
            <a:pPr algn="ctr"/>
            <a:r>
              <a:rPr lang="en-US" dirty="0"/>
              <a:t>Why do people choose these jobs?</a:t>
            </a:r>
            <a:endParaRPr lang="en-US"/>
          </a:p>
        </p:txBody>
      </p:sp>
      <p:graphicFrame>
        <p:nvGraphicFramePr>
          <p:cNvPr id="5" name="Content Placeholder 2">
            <a:extLst>
              <a:ext uri="{FF2B5EF4-FFF2-40B4-BE49-F238E27FC236}">
                <a16:creationId xmlns:a16="http://schemas.microsoft.com/office/drawing/2014/main" id="{8FFA3D80-19F8-82D2-4980-B5D0CA1177FD}"/>
              </a:ext>
            </a:extLst>
          </p:cNvPr>
          <p:cNvGraphicFramePr>
            <a:graphicFrameLocks noGrp="1"/>
          </p:cNvGraphicFramePr>
          <p:nvPr>
            <p:ph idx="1"/>
            <p:extLst>
              <p:ext uri="{D42A27DB-BD31-4B8C-83A1-F6EECF244321}">
                <p14:modId xmlns:p14="http://schemas.microsoft.com/office/powerpoint/2010/main" val="3381608999"/>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1019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5E69F0-B8A7-FDB1-4D8E-B5CE92783B16}"/>
              </a:ext>
            </a:extLst>
          </p:cNvPr>
          <p:cNvSpPr>
            <a:spLocks noGrp="1"/>
          </p:cNvSpPr>
          <p:nvPr>
            <p:ph type="title"/>
          </p:nvPr>
        </p:nvSpPr>
        <p:spPr>
          <a:xfrm>
            <a:off x="3363864" y="685800"/>
            <a:ext cx="7705164" cy="1485900"/>
          </a:xfrm>
        </p:spPr>
        <p:txBody>
          <a:bodyPr>
            <a:normAutofit/>
          </a:bodyPr>
          <a:lstStyle/>
          <a:p>
            <a:r>
              <a:rPr lang="en-US" sz="3700" dirty="0"/>
              <a:t>So, let's talk about surgical services  nurses’ roles for a minute;</a:t>
            </a:r>
          </a:p>
        </p:txBody>
      </p:sp>
      <p:sp>
        <p:nvSpPr>
          <p:cNvPr id="10" name="Rectangle 9">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DACB0EEF-9CB5-80DD-5F79-BF6534F60063}"/>
              </a:ext>
            </a:extLst>
          </p:cNvPr>
          <p:cNvSpPr>
            <a:spLocks noGrp="1"/>
          </p:cNvSpPr>
          <p:nvPr>
            <p:ph idx="1"/>
          </p:nvPr>
        </p:nvSpPr>
        <p:spPr>
          <a:xfrm>
            <a:off x="3363864" y="2286000"/>
            <a:ext cx="7705164" cy="3581400"/>
          </a:xfrm>
        </p:spPr>
        <p:txBody>
          <a:bodyPr>
            <a:normAutofit/>
          </a:bodyPr>
          <a:lstStyle/>
          <a:p>
            <a:r>
              <a:rPr lang="en-US" sz="1900"/>
              <a:t>What departments do we have nurses in?</a:t>
            </a:r>
          </a:p>
          <a:p>
            <a:pPr marL="457200" indent="-457200">
              <a:buAutoNum type="arabicPeriod"/>
            </a:pPr>
            <a:r>
              <a:rPr lang="en-US" sz="1900"/>
              <a:t>Pre-anesthesia- This department has RNs who call patients and go over the patients’ history, do patient teaching about the procedure and make sure the patient is as ready as possible for the procedure</a:t>
            </a:r>
          </a:p>
          <a:p>
            <a:pPr marL="457200" indent="-457200">
              <a:buAutoNum type="arabicPeriod"/>
            </a:pPr>
            <a:r>
              <a:rPr lang="en-US" sz="1900"/>
              <a:t>Same day surgery- the nurses here get the patients’ ready the day of the procedure. They also take care of them after they are released from the recovery room and discharge them home.</a:t>
            </a:r>
          </a:p>
          <a:p>
            <a:pPr marL="457200" indent="-457200">
              <a:buAutoNum type="arabicPeriod"/>
            </a:pPr>
            <a:r>
              <a:rPr lang="en-US" sz="1900"/>
              <a:t>Recovery room or (PACU-post anesthesia care unit)- These nurses take care of the patient immediately after the surgery is complete and they come out of the operating room</a:t>
            </a:r>
          </a:p>
        </p:txBody>
      </p:sp>
    </p:spTree>
    <p:extLst>
      <p:ext uri="{BB962C8B-B14F-4D97-AF65-F5344CB8AC3E}">
        <p14:creationId xmlns:p14="http://schemas.microsoft.com/office/powerpoint/2010/main" val="1479549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38C495-4BB0-18B1-D388-C83973808FC0}"/>
              </a:ext>
            </a:extLst>
          </p:cNvPr>
          <p:cNvSpPr>
            <a:spLocks noGrp="1"/>
          </p:cNvSpPr>
          <p:nvPr>
            <p:ph type="title"/>
          </p:nvPr>
        </p:nvSpPr>
        <p:spPr>
          <a:xfrm>
            <a:off x="967902" y="1194180"/>
            <a:ext cx="3523938" cy="5020353"/>
          </a:xfrm>
        </p:spPr>
        <p:txBody>
          <a:bodyPr>
            <a:normAutofit/>
          </a:bodyPr>
          <a:lstStyle/>
          <a:p>
            <a:r>
              <a:rPr lang="en-US" dirty="0"/>
              <a:t>Continued:</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916767B-6602-B645-CC2D-D2CFBEFAEEE3}"/>
              </a:ext>
            </a:extLst>
          </p:cNvPr>
          <p:cNvSpPr>
            <a:spLocks noGrp="1"/>
          </p:cNvSpPr>
          <p:nvPr>
            <p:ph idx="1"/>
          </p:nvPr>
        </p:nvSpPr>
        <p:spPr>
          <a:xfrm>
            <a:off x="5056541" y="1194179"/>
            <a:ext cx="6114847" cy="5020353"/>
          </a:xfrm>
        </p:spPr>
        <p:txBody>
          <a:bodyPr>
            <a:normAutofit/>
          </a:bodyPr>
          <a:lstStyle/>
          <a:p>
            <a:r>
              <a:rPr lang="en-US" dirty="0"/>
              <a:t>OR circulator- These nurses take care of the patient while they are in the OR.  They make sure the surgeon, tech and assist have everything they need during the procedure.  They make sure things run safely and smoothly for the patient</a:t>
            </a:r>
          </a:p>
          <a:p>
            <a:r>
              <a:rPr lang="en-US" dirty="0"/>
              <a:t>CRNA-certified registered nurse anesthetist- This is registered nurse who has specialized training in anesthesia. They administer anesthesia for procedures and surgeries.  They are considered advanced practice nurses. They are educated at a masters or doctoral level.  They have worked as an RN previously to this specialized training for at least one year in critical care and they have graduated from a nurse anesthesia program which is a minimum of three years in length.</a:t>
            </a:r>
          </a:p>
        </p:txBody>
      </p:sp>
    </p:spTree>
    <p:extLst>
      <p:ext uri="{BB962C8B-B14F-4D97-AF65-F5344CB8AC3E}">
        <p14:creationId xmlns:p14="http://schemas.microsoft.com/office/powerpoint/2010/main" val="2437764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AD7CA-1570-EB7F-DB25-7050944C7F46}"/>
              </a:ext>
            </a:extLst>
          </p:cNvPr>
          <p:cNvSpPr>
            <a:spLocks noGrp="1"/>
          </p:cNvSpPr>
          <p:nvPr>
            <p:ph type="title"/>
          </p:nvPr>
        </p:nvSpPr>
        <p:spPr>
          <a:xfrm>
            <a:off x="967902" y="1194180"/>
            <a:ext cx="3523938" cy="5020353"/>
          </a:xfrm>
        </p:spPr>
        <p:txBody>
          <a:bodyPr>
            <a:normAutofit/>
          </a:bodyPr>
          <a:lstStyle/>
          <a:p>
            <a:r>
              <a:rPr lang="en-US" dirty="0"/>
              <a:t>Procedure nurses:</a:t>
            </a:r>
          </a:p>
        </p:txBody>
      </p:sp>
      <p:sp>
        <p:nvSpPr>
          <p:cNvPr id="10" name="Rectangle 9">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F3F3ECF-624D-E0B1-D6F4-AA91E1166BCB}"/>
              </a:ext>
            </a:extLst>
          </p:cNvPr>
          <p:cNvSpPr>
            <a:spLocks noGrp="1"/>
          </p:cNvSpPr>
          <p:nvPr>
            <p:ph idx="1"/>
          </p:nvPr>
        </p:nvSpPr>
        <p:spPr>
          <a:xfrm>
            <a:off x="5056541" y="1194179"/>
            <a:ext cx="6114847" cy="5020353"/>
          </a:xfrm>
        </p:spPr>
        <p:txBody>
          <a:bodyPr>
            <a:normAutofit/>
          </a:bodyPr>
          <a:lstStyle/>
          <a:p>
            <a:r>
              <a:rPr lang="en-US" dirty="0"/>
              <a:t>These nurses can be endoscopy nurses who work in endoscopy(endo).  They would get patients ready for the procedure, take care of them during the procedure, and take care of them until they were either transferred to the unit room they came from or the PACU or discharged home.</a:t>
            </a:r>
          </a:p>
          <a:p>
            <a:r>
              <a:rPr lang="en-US" dirty="0"/>
              <a:t>Interventional radiology procedure nurses.  These nurses work in interventional radiology (IR). They get the patients ready for the procedure, take care of them during the procedure and take care of them until they are either transferred to the unit room they came from, SDS to be discharged or they take care of them and discharge them.  </a:t>
            </a:r>
          </a:p>
          <a:p>
            <a:r>
              <a:rPr lang="en-US" dirty="0"/>
              <a:t>So, as you can see nurses wear many hats in our department</a:t>
            </a:r>
          </a:p>
        </p:txBody>
      </p:sp>
    </p:spTree>
    <p:extLst>
      <p:ext uri="{BB962C8B-B14F-4D97-AF65-F5344CB8AC3E}">
        <p14:creationId xmlns:p14="http://schemas.microsoft.com/office/powerpoint/2010/main" val="32108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C9CD4-32E7-4AF3-9F2C-57FB5CE3CFAC}"/>
              </a:ext>
            </a:extLst>
          </p:cNvPr>
          <p:cNvSpPr>
            <a:spLocks noGrp="1"/>
          </p:cNvSpPr>
          <p:nvPr>
            <p:ph type="title"/>
          </p:nvPr>
        </p:nvSpPr>
        <p:spPr>
          <a:xfrm>
            <a:off x="1219200" y="719666"/>
            <a:ext cx="9601200" cy="1642534"/>
          </a:xfrm>
        </p:spPr>
        <p:txBody>
          <a:bodyPr/>
          <a:lstStyle/>
          <a:p>
            <a:r>
              <a:rPr lang="en-US" dirty="0"/>
              <a:t>In the pre-anesthesia department</a:t>
            </a:r>
          </a:p>
        </p:txBody>
      </p:sp>
      <p:sp>
        <p:nvSpPr>
          <p:cNvPr id="3" name="Content Placeholder 2">
            <a:extLst>
              <a:ext uri="{FF2B5EF4-FFF2-40B4-BE49-F238E27FC236}">
                <a16:creationId xmlns:a16="http://schemas.microsoft.com/office/drawing/2014/main" id="{6C1C42BE-5669-412E-AA41-3CCABFC94E6C}"/>
              </a:ext>
            </a:extLst>
          </p:cNvPr>
          <p:cNvSpPr>
            <a:spLocks noGrp="1"/>
          </p:cNvSpPr>
          <p:nvPr>
            <p:ph idx="1"/>
          </p:nvPr>
        </p:nvSpPr>
        <p:spPr>
          <a:xfrm>
            <a:off x="1371600" y="1423851"/>
            <a:ext cx="9601200" cy="5595514"/>
          </a:xfrm>
        </p:spPr>
        <p:txBody>
          <a:bodyPr/>
          <a:lstStyle/>
          <a:p>
            <a:pPr marL="0" indent="0">
              <a:buNone/>
            </a:pPr>
            <a:r>
              <a:rPr lang="en-US" dirty="0"/>
              <a:t>Nurse Practitioner- These are advanced practice nurses.</a:t>
            </a:r>
          </a:p>
        </p:txBody>
      </p:sp>
      <p:graphicFrame>
        <p:nvGraphicFramePr>
          <p:cNvPr id="10" name="Diagram 9">
            <a:extLst>
              <a:ext uri="{FF2B5EF4-FFF2-40B4-BE49-F238E27FC236}">
                <a16:creationId xmlns:a16="http://schemas.microsoft.com/office/drawing/2014/main" id="{0AC5AB1C-7B93-48D6-B8A1-98AB358D3AF9}"/>
              </a:ext>
            </a:extLst>
          </p:cNvPr>
          <p:cNvGraphicFramePr/>
          <p:nvPr>
            <p:extLst>
              <p:ext uri="{D42A27DB-BD31-4B8C-83A1-F6EECF244321}">
                <p14:modId xmlns:p14="http://schemas.microsoft.com/office/powerpoint/2010/main" val="2515881046"/>
              </p:ext>
            </p:extLst>
          </p:nvPr>
        </p:nvGraphicFramePr>
        <p:xfrm>
          <a:off x="974725" y="3511943"/>
          <a:ext cx="8128000" cy="1922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126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204626-2220-4678-A939-FD94EA7B5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F54A72-6EF9-7299-C05D-D5F2CED53E37}"/>
              </a:ext>
            </a:extLst>
          </p:cNvPr>
          <p:cNvSpPr>
            <a:spLocks noGrp="1"/>
          </p:cNvSpPr>
          <p:nvPr>
            <p:ph type="title"/>
          </p:nvPr>
        </p:nvSpPr>
        <p:spPr>
          <a:xfrm>
            <a:off x="784743" y="685800"/>
            <a:ext cx="5958837" cy="1485900"/>
          </a:xfrm>
        </p:spPr>
        <p:txBody>
          <a:bodyPr>
            <a:normAutofit/>
          </a:bodyPr>
          <a:lstStyle/>
          <a:p>
            <a:r>
              <a:rPr lang="en-US" sz="4100"/>
              <a:t>What do you need to work in our department?</a:t>
            </a:r>
          </a:p>
        </p:txBody>
      </p:sp>
      <p:sp>
        <p:nvSpPr>
          <p:cNvPr id="3" name="Content Placeholder 2">
            <a:extLst>
              <a:ext uri="{FF2B5EF4-FFF2-40B4-BE49-F238E27FC236}">
                <a16:creationId xmlns:a16="http://schemas.microsoft.com/office/drawing/2014/main" id="{AC68AAB7-C5C9-5672-5CCE-F8D53621B8D3}"/>
              </a:ext>
            </a:extLst>
          </p:cNvPr>
          <p:cNvSpPr>
            <a:spLocks noGrp="1"/>
          </p:cNvSpPr>
          <p:nvPr>
            <p:ph idx="1"/>
          </p:nvPr>
        </p:nvSpPr>
        <p:spPr>
          <a:xfrm>
            <a:off x="784743" y="2286000"/>
            <a:ext cx="5958837" cy="3581400"/>
          </a:xfrm>
        </p:spPr>
        <p:txBody>
          <a:bodyPr>
            <a:normAutofit/>
          </a:bodyPr>
          <a:lstStyle/>
          <a:p>
            <a:pPr marL="0" indent="0">
              <a:buNone/>
            </a:pPr>
            <a:r>
              <a:rPr lang="en-US" dirty="0"/>
              <a:t> Your high school diploma</a:t>
            </a:r>
          </a:p>
          <a:p>
            <a:pPr marL="0" indent="0">
              <a:buNone/>
            </a:pPr>
            <a:r>
              <a:rPr lang="en-US" dirty="0"/>
              <a:t>Some positions require you to get basic life support- if applying for one of those, our HR department will let you know you need it if you are accepted.</a:t>
            </a:r>
          </a:p>
          <a:p>
            <a:pPr marL="0" indent="0">
              <a:buNone/>
            </a:pPr>
            <a:r>
              <a:rPr lang="en-US" dirty="0"/>
              <a:t>A caring and positive attitude.  We care about our patients that’s why we work there.  </a:t>
            </a:r>
          </a:p>
          <a:p>
            <a:pPr marL="0" indent="0">
              <a:buNone/>
            </a:pPr>
            <a:endParaRPr lang="en-US" dirty="0"/>
          </a:p>
        </p:txBody>
      </p:sp>
      <p:sp>
        <p:nvSpPr>
          <p:cNvPr id="12" name="Rectangle 11">
            <a:extLst>
              <a:ext uri="{FF2B5EF4-FFF2-40B4-BE49-F238E27FC236}">
                <a16:creationId xmlns:a16="http://schemas.microsoft.com/office/drawing/2014/main" id="{EB97D8A6-1C5A-42B6-AE78-F3D0F9BDF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Diploma Roll">
            <a:extLst>
              <a:ext uri="{FF2B5EF4-FFF2-40B4-BE49-F238E27FC236}">
                <a16:creationId xmlns:a16="http://schemas.microsoft.com/office/drawing/2014/main" id="{E247C7A5-FA5F-636C-A50E-2B4D3CCBB9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52340" y="1778834"/>
            <a:ext cx="3299579" cy="3299579"/>
          </a:xfrm>
          <a:prstGeom prst="rect">
            <a:avLst/>
          </a:prstGeom>
        </p:spPr>
      </p:pic>
    </p:spTree>
    <p:extLst>
      <p:ext uri="{BB962C8B-B14F-4D97-AF65-F5344CB8AC3E}">
        <p14:creationId xmlns:p14="http://schemas.microsoft.com/office/powerpoint/2010/main" val="4204226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3A43F-E2E7-4A8A-96EF-C739B69E1384}"/>
              </a:ext>
            </a:extLst>
          </p:cNvPr>
          <p:cNvSpPr>
            <a:spLocks noGrp="1"/>
          </p:cNvSpPr>
          <p:nvPr>
            <p:ph type="title"/>
          </p:nvPr>
        </p:nvSpPr>
        <p:spPr/>
        <p:txBody>
          <a:bodyPr/>
          <a:lstStyle/>
          <a:p>
            <a:r>
              <a:rPr lang="en-US" dirty="0"/>
              <a:t>Roles:</a:t>
            </a:r>
          </a:p>
        </p:txBody>
      </p:sp>
      <p:pic>
        <p:nvPicPr>
          <p:cNvPr id="1026" name="Picture 2" descr="Image result for Surgical Team Cartoon">
            <a:extLst>
              <a:ext uri="{FF2B5EF4-FFF2-40B4-BE49-F238E27FC236}">
                <a16:creationId xmlns:a16="http://schemas.microsoft.com/office/drawing/2014/main" id="{83EFA906-888C-4054-98F9-9D9748C6F6B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888361"/>
            <a:ext cx="146685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urgical Team Cartoon">
            <a:extLst>
              <a:ext uri="{FF2B5EF4-FFF2-40B4-BE49-F238E27FC236}">
                <a16:creationId xmlns:a16="http://schemas.microsoft.com/office/drawing/2014/main" id="{C09BDFEB-0A59-40B1-B5F9-AD1AE45B3A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549" y="2244042"/>
            <a:ext cx="2124075" cy="1809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urgical Team Cartoon">
            <a:extLst>
              <a:ext uri="{FF2B5EF4-FFF2-40B4-BE49-F238E27FC236}">
                <a16:creationId xmlns:a16="http://schemas.microsoft.com/office/drawing/2014/main" id="{7F8DFCA5-969F-4D43-A7C4-3711C9327A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9725" y="1888361"/>
            <a:ext cx="1590675"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9C577A-C6E3-4447-8365-A5948559C177}"/>
              </a:ext>
            </a:extLst>
          </p:cNvPr>
          <p:cNvSpPr txBox="1"/>
          <p:nvPr/>
        </p:nvSpPr>
        <p:spPr>
          <a:xfrm>
            <a:off x="1030147" y="4965539"/>
            <a:ext cx="11076972" cy="1077218"/>
          </a:xfrm>
          <a:prstGeom prst="rect">
            <a:avLst/>
          </a:prstGeom>
          <a:noFill/>
        </p:spPr>
        <p:txBody>
          <a:bodyPr wrap="square" rtlCol="0">
            <a:spAutoFit/>
          </a:bodyPr>
          <a:lstStyle/>
          <a:p>
            <a:r>
              <a:rPr lang="en-US" sz="3200" dirty="0"/>
              <a:t>There are many roles in surgical services:  There’s one waiting for you here in the future</a:t>
            </a:r>
            <a:r>
              <a:rPr lang="en-US" dirty="0"/>
              <a:t>.</a:t>
            </a:r>
          </a:p>
        </p:txBody>
      </p:sp>
    </p:spTree>
    <p:extLst>
      <p:ext uri="{BB962C8B-B14F-4D97-AF65-F5344CB8AC3E}">
        <p14:creationId xmlns:p14="http://schemas.microsoft.com/office/powerpoint/2010/main" val="3526236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3D796-A470-59B9-BACC-5EC0731CA4EE}"/>
              </a:ext>
            </a:extLst>
          </p:cNvPr>
          <p:cNvSpPr>
            <a:spLocks noGrp="1"/>
          </p:cNvSpPr>
          <p:nvPr>
            <p:ph type="title"/>
          </p:nvPr>
        </p:nvSpPr>
        <p:spPr/>
        <p:txBody>
          <a:bodyPr/>
          <a:lstStyle/>
          <a:p>
            <a:r>
              <a:rPr lang="en-US" dirty="0"/>
              <a:t>Specialty organizations</a:t>
            </a:r>
          </a:p>
        </p:txBody>
      </p:sp>
      <p:sp>
        <p:nvSpPr>
          <p:cNvPr id="3" name="Content Placeholder 2">
            <a:extLst>
              <a:ext uri="{FF2B5EF4-FFF2-40B4-BE49-F238E27FC236}">
                <a16:creationId xmlns:a16="http://schemas.microsoft.com/office/drawing/2014/main" id="{0850C2BF-6D59-E27B-0630-F870C4C7BDFE}"/>
              </a:ext>
            </a:extLst>
          </p:cNvPr>
          <p:cNvSpPr>
            <a:spLocks noGrp="1"/>
          </p:cNvSpPr>
          <p:nvPr>
            <p:ph idx="1"/>
          </p:nvPr>
        </p:nvSpPr>
        <p:spPr/>
        <p:txBody>
          <a:bodyPr/>
          <a:lstStyle/>
          <a:p>
            <a:r>
              <a:rPr lang="en-US" dirty="0"/>
              <a:t>Surgical services also has some specialty organizations that have many things to offer</a:t>
            </a:r>
          </a:p>
          <a:p>
            <a:r>
              <a:rPr lang="en-US" dirty="0"/>
              <a:t>SGNA-Society of gastroenterology nurses and associates</a:t>
            </a:r>
          </a:p>
          <a:p>
            <a:r>
              <a:rPr lang="en-US" dirty="0"/>
              <a:t>ASPAN-American society of </a:t>
            </a:r>
            <a:r>
              <a:rPr lang="en-US" dirty="0" err="1"/>
              <a:t>PeriAnesthesia</a:t>
            </a:r>
            <a:r>
              <a:rPr lang="en-US" dirty="0"/>
              <a:t> nurses</a:t>
            </a:r>
          </a:p>
          <a:p>
            <a:r>
              <a:rPr lang="en-US" dirty="0"/>
              <a:t>AORN-Association of perioperative Registered Nurses</a:t>
            </a:r>
          </a:p>
          <a:p>
            <a:r>
              <a:rPr lang="en-US" dirty="0"/>
              <a:t>*All of these organizations offer education with membership.</a:t>
            </a:r>
          </a:p>
        </p:txBody>
      </p:sp>
    </p:spTree>
    <p:extLst>
      <p:ext uri="{BB962C8B-B14F-4D97-AF65-F5344CB8AC3E}">
        <p14:creationId xmlns:p14="http://schemas.microsoft.com/office/powerpoint/2010/main" val="3475919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D545-AC4A-31AB-6B49-7C7779B45B46}"/>
              </a:ext>
            </a:extLst>
          </p:cNvPr>
          <p:cNvSpPr>
            <a:spLocks noGrp="1"/>
          </p:cNvSpPr>
          <p:nvPr>
            <p:ph type="title"/>
          </p:nvPr>
        </p:nvSpPr>
        <p:spPr/>
        <p:txBody>
          <a:bodyPr/>
          <a:lstStyle/>
          <a:p>
            <a:r>
              <a:rPr lang="en-US" dirty="0"/>
              <a:t>AORN</a:t>
            </a:r>
          </a:p>
        </p:txBody>
      </p:sp>
      <p:sp>
        <p:nvSpPr>
          <p:cNvPr id="3" name="Content Placeholder 2">
            <a:extLst>
              <a:ext uri="{FF2B5EF4-FFF2-40B4-BE49-F238E27FC236}">
                <a16:creationId xmlns:a16="http://schemas.microsoft.com/office/drawing/2014/main" id="{5240B207-FE53-0198-1A6A-89AF076F024A}"/>
              </a:ext>
            </a:extLst>
          </p:cNvPr>
          <p:cNvSpPr>
            <a:spLocks noGrp="1"/>
          </p:cNvSpPr>
          <p:nvPr>
            <p:ph idx="1"/>
          </p:nvPr>
        </p:nvSpPr>
        <p:spPr/>
        <p:txBody>
          <a:bodyPr/>
          <a:lstStyle/>
          <a:p>
            <a:r>
              <a:rPr lang="en-US" dirty="0"/>
              <a:t>Association of perioperative Registered Nurses</a:t>
            </a:r>
          </a:p>
          <a:p>
            <a:r>
              <a:rPr lang="en-US" dirty="0"/>
              <a:t>I have been involved in our local chapter for 10 years.  </a:t>
            </a:r>
          </a:p>
          <a:p>
            <a:r>
              <a:rPr lang="en-US" dirty="0"/>
              <a:t>AORN provides evidence- based recommendations for safe perioperative patient care and workplace safety.</a:t>
            </a:r>
          </a:p>
          <a:p>
            <a:r>
              <a:rPr lang="en-US" dirty="0"/>
              <a:t>Our local chapter holds fund raising events to award scholarships to healthcare workers and HIGH SCHOOL STUDENTS who are going into healthcare related fields- </a:t>
            </a:r>
          </a:p>
        </p:txBody>
      </p:sp>
    </p:spTree>
    <p:extLst>
      <p:ext uri="{BB962C8B-B14F-4D97-AF65-F5344CB8AC3E}">
        <p14:creationId xmlns:p14="http://schemas.microsoft.com/office/powerpoint/2010/main" val="4273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32EE6-4B6D-029F-C0E9-EF0CA8AED765}"/>
              </a:ext>
            </a:extLst>
          </p:cNvPr>
          <p:cNvSpPr>
            <a:spLocks noGrp="1"/>
          </p:cNvSpPr>
          <p:nvPr>
            <p:ph type="title"/>
          </p:nvPr>
        </p:nvSpPr>
        <p:spPr/>
        <p:txBody>
          <a:bodyPr/>
          <a:lstStyle/>
          <a:p>
            <a:r>
              <a:rPr lang="en-US" dirty="0"/>
              <a:t>How do I apply for the scholarship?</a:t>
            </a:r>
            <a:br>
              <a:rPr lang="en-US" dirty="0"/>
            </a:br>
            <a:endParaRPr lang="en-US" dirty="0"/>
          </a:p>
        </p:txBody>
      </p:sp>
      <p:pic>
        <p:nvPicPr>
          <p:cNvPr id="5" name="Content Placeholder 4" descr="A qr code with a few black squares&#10;&#10;Description automatically generated">
            <a:extLst>
              <a:ext uri="{FF2B5EF4-FFF2-40B4-BE49-F238E27FC236}">
                <a16:creationId xmlns:a16="http://schemas.microsoft.com/office/drawing/2014/main" id="{B91570C4-4A36-43AA-0D48-6DFEB2A787B7}"/>
              </a:ext>
            </a:extLst>
          </p:cNvPr>
          <p:cNvPicPr>
            <a:picLocks noGrp="1" noChangeAspect="1"/>
          </p:cNvPicPr>
          <p:nvPr>
            <p:ph idx="1"/>
          </p:nvPr>
        </p:nvPicPr>
        <p:blipFill>
          <a:blip r:embed="rId2"/>
          <a:stretch>
            <a:fillRect/>
          </a:stretch>
        </p:blipFill>
        <p:spPr>
          <a:xfrm>
            <a:off x="4743450" y="2647950"/>
            <a:ext cx="2857500" cy="2857500"/>
          </a:xfrm>
        </p:spPr>
      </p:pic>
    </p:spTree>
    <p:extLst>
      <p:ext uri="{BB962C8B-B14F-4D97-AF65-F5344CB8AC3E}">
        <p14:creationId xmlns:p14="http://schemas.microsoft.com/office/powerpoint/2010/main" val="2566591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20FC-99E9-235C-77F7-2307D967D580}"/>
              </a:ext>
            </a:extLst>
          </p:cNvPr>
          <p:cNvSpPr>
            <a:spLocks noGrp="1"/>
          </p:cNvSpPr>
          <p:nvPr>
            <p:ph type="title"/>
          </p:nvPr>
        </p:nvSpPr>
        <p:spPr/>
        <p:txBody>
          <a:bodyPr/>
          <a:lstStyle/>
          <a:p>
            <a:r>
              <a:rPr lang="en-US" dirty="0"/>
              <a:t>The QR code:</a:t>
            </a:r>
          </a:p>
        </p:txBody>
      </p:sp>
      <p:sp>
        <p:nvSpPr>
          <p:cNvPr id="3" name="Content Placeholder 2">
            <a:extLst>
              <a:ext uri="{FF2B5EF4-FFF2-40B4-BE49-F238E27FC236}">
                <a16:creationId xmlns:a16="http://schemas.microsoft.com/office/drawing/2014/main" id="{A16D034F-0D0A-FF91-F740-A67928ABFFAF}"/>
              </a:ext>
            </a:extLst>
          </p:cNvPr>
          <p:cNvSpPr>
            <a:spLocks noGrp="1"/>
          </p:cNvSpPr>
          <p:nvPr>
            <p:ph idx="1"/>
          </p:nvPr>
        </p:nvSpPr>
        <p:spPr/>
        <p:txBody>
          <a:bodyPr/>
          <a:lstStyle/>
          <a:p>
            <a:r>
              <a:rPr lang="en-US" dirty="0"/>
              <a:t>Takes you to a form to fill out</a:t>
            </a:r>
          </a:p>
          <a:p>
            <a:r>
              <a:rPr lang="en-US" dirty="0"/>
              <a:t>You will need a short essay not to exceed 500 words telling us what/who inspired you to pursue your chosen career path</a:t>
            </a:r>
          </a:p>
          <a:p>
            <a:r>
              <a:rPr lang="en-US" dirty="0"/>
              <a:t>There are a couple of other sections we ask you to fill out</a:t>
            </a:r>
          </a:p>
          <a:p>
            <a:r>
              <a:rPr lang="en-US" dirty="0"/>
              <a:t>The scholarship is for $500.00</a:t>
            </a:r>
          </a:p>
          <a:p>
            <a:r>
              <a:rPr lang="en-US" dirty="0"/>
              <a:t>The deadline for this is </a:t>
            </a:r>
            <a:r>
              <a:rPr lang="en-US" b="1" u="sng" dirty="0"/>
              <a:t>April 18</a:t>
            </a:r>
          </a:p>
          <a:p>
            <a:pPr marL="0" indent="0">
              <a:buNone/>
            </a:pPr>
            <a:endParaRPr lang="en-US" b="1" u="sng" dirty="0"/>
          </a:p>
        </p:txBody>
      </p:sp>
    </p:spTree>
    <p:extLst>
      <p:ext uri="{BB962C8B-B14F-4D97-AF65-F5344CB8AC3E}">
        <p14:creationId xmlns:p14="http://schemas.microsoft.com/office/powerpoint/2010/main" val="2314723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F6DE-6375-674E-240F-C6BD2E453855}"/>
              </a:ext>
            </a:extLst>
          </p:cNvPr>
          <p:cNvSpPr>
            <a:spLocks noGrp="1"/>
          </p:cNvSpPr>
          <p:nvPr>
            <p:ph type="title"/>
          </p:nvPr>
        </p:nvSpPr>
        <p:spPr/>
        <p:txBody>
          <a:bodyPr/>
          <a:lstStyle/>
          <a:p>
            <a:r>
              <a:rPr lang="en-US" dirty="0"/>
              <a:t>If you are interested in this scholarship</a:t>
            </a:r>
          </a:p>
        </p:txBody>
      </p:sp>
      <p:sp>
        <p:nvSpPr>
          <p:cNvPr id="3" name="Content Placeholder 2">
            <a:extLst>
              <a:ext uri="{FF2B5EF4-FFF2-40B4-BE49-F238E27FC236}">
                <a16:creationId xmlns:a16="http://schemas.microsoft.com/office/drawing/2014/main" id="{534D4F7A-1743-C1C7-E44B-26ADA4430D1A}"/>
              </a:ext>
            </a:extLst>
          </p:cNvPr>
          <p:cNvSpPr>
            <a:spLocks noGrp="1"/>
          </p:cNvSpPr>
          <p:nvPr>
            <p:ph idx="1"/>
          </p:nvPr>
        </p:nvSpPr>
        <p:spPr/>
        <p:txBody>
          <a:bodyPr/>
          <a:lstStyle/>
          <a:p>
            <a:r>
              <a:rPr lang="en-US" dirty="0"/>
              <a:t>I am leaving a copy of the QR code here</a:t>
            </a:r>
          </a:p>
          <a:p>
            <a:r>
              <a:rPr lang="en-US" dirty="0"/>
              <a:t>I am also leaving a copy of the application here for anyone to make a copy of.  </a:t>
            </a:r>
          </a:p>
          <a:p>
            <a:r>
              <a:rPr lang="en-US" dirty="0"/>
              <a:t>The deadline on the copy I am leaving says March 31</a:t>
            </a:r>
            <a:r>
              <a:rPr lang="en-US" baseline="30000" dirty="0"/>
              <a:t>st</a:t>
            </a:r>
            <a:r>
              <a:rPr lang="en-US" dirty="0"/>
              <a:t>- we extended it to April 18</a:t>
            </a:r>
            <a:r>
              <a:rPr lang="en-US" baseline="30000" dirty="0"/>
              <a:t>th</a:t>
            </a:r>
            <a:r>
              <a:rPr lang="en-US" dirty="0"/>
              <a:t> so anyone here could apply after my presentation.  </a:t>
            </a:r>
          </a:p>
          <a:p>
            <a:r>
              <a:rPr lang="en-US" dirty="0"/>
              <a:t>I am also leaving some pamphlets about our surgical tech program</a:t>
            </a:r>
          </a:p>
          <a:p>
            <a:pPr marL="0" indent="0">
              <a:buNone/>
            </a:pPr>
            <a:endParaRPr lang="en-US" dirty="0"/>
          </a:p>
        </p:txBody>
      </p:sp>
    </p:spTree>
    <p:extLst>
      <p:ext uri="{BB962C8B-B14F-4D97-AF65-F5344CB8AC3E}">
        <p14:creationId xmlns:p14="http://schemas.microsoft.com/office/powerpoint/2010/main" val="682192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B0F6-E14A-4394-ADEA-40986156AD7C}"/>
              </a:ext>
            </a:extLst>
          </p:cNvPr>
          <p:cNvSpPr>
            <a:spLocks noGrp="1"/>
          </p:cNvSpPr>
          <p:nvPr>
            <p:ph type="title"/>
          </p:nvPr>
        </p:nvSpPr>
        <p:spPr/>
        <p:txBody>
          <a:bodyPr/>
          <a:lstStyle/>
          <a:p>
            <a:pPr algn="ctr"/>
            <a:r>
              <a:rPr lang="en-US" dirty="0"/>
              <a:t>Questions?</a:t>
            </a:r>
          </a:p>
        </p:txBody>
      </p:sp>
    </p:spTree>
    <p:extLst>
      <p:ext uri="{BB962C8B-B14F-4D97-AF65-F5344CB8AC3E}">
        <p14:creationId xmlns:p14="http://schemas.microsoft.com/office/powerpoint/2010/main" val="12833171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{5BCA9936-7C65-456E-95A3-2DD3439A77EE}tf10001105</Template>
  <TotalTime>1691</TotalTime>
  <Words>1640</Words>
  <Application>Microsoft Office PowerPoint</Application>
  <PresentationFormat>Widescreen</PresentationFormat>
  <Paragraphs>110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Franklin Gothic Book</vt:lpstr>
      <vt:lpstr>Crop</vt:lpstr>
      <vt:lpstr>surgical services</vt:lpstr>
      <vt:lpstr>First of all-Who am I:</vt:lpstr>
      <vt:lpstr>Why am I here?</vt:lpstr>
      <vt:lpstr>Diversity:</vt:lpstr>
      <vt:lpstr>Why surgical services?</vt:lpstr>
      <vt:lpstr>Let’s start here:</vt:lpstr>
      <vt:lpstr>Office Coordinator</vt:lpstr>
      <vt:lpstr>Other surgical services roles:</vt:lpstr>
      <vt:lpstr>More surgical services roles:</vt:lpstr>
      <vt:lpstr>What other positions does surgical services have: </vt:lpstr>
      <vt:lpstr>Some of you may have heard about our new program:</vt:lpstr>
      <vt:lpstr>What do OR technicians do?</vt:lpstr>
      <vt:lpstr>LPN</vt:lpstr>
      <vt:lpstr>Why do people choose these jobs?</vt:lpstr>
      <vt:lpstr>So, let's talk about surgical services  nurses’ roles for a minute;</vt:lpstr>
      <vt:lpstr>Continued:</vt:lpstr>
      <vt:lpstr>Procedure nurses:</vt:lpstr>
      <vt:lpstr>In the pre-anesthesia department</vt:lpstr>
      <vt:lpstr>What do you need to work in our department?</vt:lpstr>
      <vt:lpstr>Roles:</vt:lpstr>
      <vt:lpstr>Specialty organizations</vt:lpstr>
      <vt:lpstr>AORN</vt:lpstr>
      <vt:lpstr>How do I apply for the scholarship? </vt:lpstr>
      <vt:lpstr>The QR code:</vt:lpstr>
      <vt:lpstr>If you are interested in this scholarship</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Geittmann</dc:creator>
  <cp:lastModifiedBy>Karen Geittmann</cp:lastModifiedBy>
  <cp:revision>26</cp:revision>
  <dcterms:created xsi:type="dcterms:W3CDTF">2022-03-07T19:31:04Z</dcterms:created>
  <dcterms:modified xsi:type="dcterms:W3CDTF">2024-04-03T11:50:40Z</dcterms:modified>
</cp:coreProperties>
</file>