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3"/>
  </p:notesMasterIdLst>
  <p:sldIdLst>
    <p:sldId id="273" r:id="rId2"/>
    <p:sldId id="274" r:id="rId3"/>
    <p:sldId id="276" r:id="rId4"/>
    <p:sldId id="282" r:id="rId5"/>
    <p:sldId id="298" r:id="rId6"/>
    <p:sldId id="283" r:id="rId7"/>
    <p:sldId id="300" r:id="rId8"/>
    <p:sldId id="284" r:id="rId9"/>
    <p:sldId id="299" r:id="rId10"/>
    <p:sldId id="285" r:id="rId11"/>
    <p:sldId id="272" r:id="rId12"/>
    <p:sldId id="277" r:id="rId13"/>
    <p:sldId id="278" r:id="rId14"/>
    <p:sldId id="279" r:id="rId15"/>
    <p:sldId id="280" r:id="rId16"/>
    <p:sldId id="281" r:id="rId17"/>
    <p:sldId id="287" r:id="rId18"/>
    <p:sldId id="301" r:id="rId19"/>
    <p:sldId id="295" r:id="rId20"/>
    <p:sldId id="296" r:id="rId21"/>
    <p:sldId id="297" r:id="rId22"/>
  </p:sldIdLst>
  <p:sldSz cx="9144000" cy="6858000" type="screen4x3"/>
  <p:notesSz cx="7010400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706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35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6" d="100"/>
          <a:sy n="86" d="100"/>
        </p:scale>
        <p:origin x="3786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F6-48D0-8EC4-02EDC93E515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7F6-48D0-8EC4-02EDC93E515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7F6-48D0-8EC4-02EDC93E51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35"/>
        <c:axId val="547249000"/>
        <c:axId val="547245472"/>
      </c:barChart>
      <c:catAx>
        <c:axId val="547249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>
                <a:lumMod val="40000"/>
                <a:lumOff val="6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7245472"/>
        <c:crosses val="autoZero"/>
        <c:auto val="1"/>
        <c:lblAlgn val="ctr"/>
        <c:lblOffset val="100"/>
        <c:noMultiLvlLbl val="0"/>
      </c:catAx>
      <c:valAx>
        <c:axId val="547245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2">
                  <a:lumMod val="20000"/>
                  <a:lumOff val="8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7249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360391545259741"/>
          <c:y val="0.94495596093918"/>
          <c:w val="0.32470107903178769"/>
          <c:h val="5.248427305971249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bg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bg2"/>
          </a:solidFill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3408"/>
          </a:xfrm>
          <a:prstGeom prst="rect">
            <a:avLst/>
          </a:prstGeom>
        </p:spPr>
        <p:txBody>
          <a:bodyPr vert="horz" lIns="92830" tIns="46415" rIns="92830" bIns="4641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3408"/>
          </a:xfrm>
          <a:prstGeom prst="rect">
            <a:avLst/>
          </a:prstGeom>
        </p:spPr>
        <p:txBody>
          <a:bodyPr vert="horz" lIns="92830" tIns="46415" rIns="92830" bIns="46415" rtlCol="0"/>
          <a:lstStyle>
            <a:lvl1pPr algn="r">
              <a:defRPr sz="1200"/>
            </a:lvl1pPr>
          </a:lstStyle>
          <a:p>
            <a:fld id="{D8A53E85-7CD3-4F3A-90DB-729CA90CF3F3}" type="datetimeFigureOut">
              <a:rPr lang="en-US" smtClean="0"/>
              <a:t>3/7/2024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27163" y="1154113"/>
            <a:ext cx="4156075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830" tIns="46415" rIns="92830" bIns="46415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44861"/>
            <a:ext cx="5608320" cy="3636705"/>
          </a:xfrm>
          <a:prstGeom prst="rect">
            <a:avLst/>
          </a:prstGeom>
        </p:spPr>
        <p:txBody>
          <a:bodyPr vert="horz" lIns="92830" tIns="46415" rIns="92830" bIns="46415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37840" cy="463407"/>
          </a:xfrm>
          <a:prstGeom prst="rect">
            <a:avLst/>
          </a:prstGeom>
        </p:spPr>
        <p:txBody>
          <a:bodyPr vert="horz" lIns="92830" tIns="46415" rIns="92830" bIns="4641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772669"/>
            <a:ext cx="3037840" cy="463407"/>
          </a:xfrm>
          <a:prstGeom prst="rect">
            <a:avLst/>
          </a:prstGeom>
        </p:spPr>
        <p:txBody>
          <a:bodyPr vert="horz" lIns="92830" tIns="46415" rIns="92830" bIns="46415" rtlCol="0" anchor="b"/>
          <a:lstStyle>
            <a:lvl1pPr algn="r">
              <a:defRPr sz="1200"/>
            </a:lvl1pPr>
          </a:lstStyle>
          <a:p>
            <a:fld id="{CDA9D58D-9BAA-417D-88E7-DB4227CA10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2561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A9D58D-9BAA-417D-88E7-DB4227CA108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3508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C31344F-A8D8-411A-AAB1-3AEC096877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9022"/>
            <a:ext cx="9141714" cy="685628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109B9CD-6CA9-44ED-B942-A8D85CB4F75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1556" y="5915012"/>
            <a:ext cx="938786" cy="493777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E0AB0C8-74CC-446F-9281-8E91AA70FD4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94749" y="3523415"/>
            <a:ext cx="3135596" cy="11028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3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Presentation </a:t>
            </a:r>
          </a:p>
          <a:p>
            <a:pPr lvl="0"/>
            <a:r>
              <a:rPr lang="en-US" dirty="0"/>
              <a:t>Title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BCA6C1C3-E0B6-4DA0-B906-995E3F944CC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94746" y="4817526"/>
            <a:ext cx="3135596" cy="78331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Presentation Subtitle</a:t>
            </a:r>
          </a:p>
          <a:p>
            <a:pPr lvl="0"/>
            <a:r>
              <a:rPr lang="en-US" dirty="0"/>
              <a:t>Presentation Date</a:t>
            </a:r>
          </a:p>
        </p:txBody>
      </p:sp>
    </p:spTree>
    <p:extLst>
      <p:ext uri="{BB962C8B-B14F-4D97-AF65-F5344CB8AC3E}">
        <p14:creationId xmlns:p14="http://schemas.microsoft.com/office/powerpoint/2010/main" val="2653831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C31344F-A8D8-411A-AAB1-3AEC096877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" y="9022"/>
            <a:ext cx="9141712" cy="685628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109B9CD-6CA9-44ED-B942-A8D85CB4F75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1556" y="5915012"/>
            <a:ext cx="938786" cy="493777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E0AB0C8-74CC-446F-9281-8E91AA70FD4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94749" y="3523415"/>
            <a:ext cx="3135596" cy="11028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3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Presentation </a:t>
            </a:r>
          </a:p>
          <a:p>
            <a:pPr lvl="0"/>
            <a:r>
              <a:rPr lang="en-US" dirty="0"/>
              <a:t>Title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BCA6C1C3-E0B6-4DA0-B906-995E3F944CC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94746" y="4817526"/>
            <a:ext cx="3135596" cy="78331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Presentation Subtitle</a:t>
            </a:r>
          </a:p>
          <a:p>
            <a:pPr lvl="0"/>
            <a:r>
              <a:rPr lang="en-US" dirty="0"/>
              <a:t>Presentation Date</a:t>
            </a:r>
          </a:p>
        </p:txBody>
      </p:sp>
    </p:spTree>
    <p:extLst>
      <p:ext uri="{BB962C8B-B14F-4D97-AF65-F5344CB8AC3E}">
        <p14:creationId xmlns:p14="http://schemas.microsoft.com/office/powerpoint/2010/main" val="2068986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2C7969F3-A804-4F67-8A2F-E93E3D6C406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" y="96"/>
            <a:ext cx="9141714" cy="6857808"/>
          </a:xfrm>
          <a:prstGeom prst="rect">
            <a:avLst/>
          </a:prstGeom>
        </p:spPr>
      </p:pic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0E0AB0C8-74CC-446F-9281-8E91AA70FD4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94749" y="3429000"/>
            <a:ext cx="3135596" cy="11028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3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Section </a:t>
            </a:r>
            <a:br>
              <a:rPr lang="en-US" dirty="0"/>
            </a:br>
            <a:r>
              <a:rPr lang="en-US" dirty="0"/>
              <a:t>Heading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BCA6C1C3-E0B6-4DA0-B906-995E3F944CC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94746" y="4775654"/>
            <a:ext cx="3135596" cy="78331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lang="en-US" sz="1800" kern="12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685749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Section Subheading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EE77B09-AE95-4259-8E33-A11A880BA7E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53" t="41308" r="41308" b="44537"/>
          <a:stretch/>
        </p:blipFill>
        <p:spPr>
          <a:xfrm>
            <a:off x="7818864" y="5894636"/>
            <a:ext cx="984586" cy="562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0081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C243B41-E6B7-4E99-A7F9-784E71ACB1E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9141714" cy="6857808"/>
          </a:xfrm>
          <a:prstGeom prst="rect">
            <a:avLst/>
          </a:prstGeom>
        </p:spPr>
      </p:pic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0E0AB0C8-74CC-446F-9281-8E91AA70FD4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94749" y="3429000"/>
            <a:ext cx="3135596" cy="11028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3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Section </a:t>
            </a:r>
            <a:br>
              <a:rPr lang="en-US" dirty="0"/>
            </a:br>
            <a:r>
              <a:rPr lang="en-US" dirty="0"/>
              <a:t>Heading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BCA6C1C3-E0B6-4DA0-B906-995E3F944CC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94746" y="4775654"/>
            <a:ext cx="3135596" cy="78331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lang="en-US" sz="1800" kern="12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685749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Section Subheading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EE77B09-AE95-4259-8E33-A11A880BA7E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53" t="41308" r="41308" b="44537"/>
          <a:stretch/>
        </p:blipFill>
        <p:spPr>
          <a:xfrm>
            <a:off x="7818864" y="5894636"/>
            <a:ext cx="984586" cy="562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0237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-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9CC5A71-D40F-464D-95B6-84DA9BCB0AE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6858000"/>
          </a:xfrm>
          <a:prstGeom prst="rect">
            <a:avLst/>
          </a:prstGeom>
        </p:spPr>
      </p:pic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0E0AB0C8-74CC-446F-9281-8E91AA70FD4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94749" y="3429000"/>
            <a:ext cx="3135596" cy="11028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3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Section </a:t>
            </a:r>
            <a:br>
              <a:rPr lang="en-US" dirty="0"/>
            </a:br>
            <a:r>
              <a:rPr lang="en-US" dirty="0"/>
              <a:t>Heading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BCA6C1C3-E0B6-4DA0-B906-995E3F944CC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94746" y="4775654"/>
            <a:ext cx="3135596" cy="78331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lang="en-US" sz="1800" kern="12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685749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Section Subheading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EE77B09-AE95-4259-8E33-A11A880BA7E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53" t="41308" r="41308" b="44537"/>
          <a:stretch/>
        </p:blipFill>
        <p:spPr>
          <a:xfrm>
            <a:off x="7818864" y="5894636"/>
            <a:ext cx="984586" cy="562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6483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-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B8C0B6B-F84F-4269-A320-C9F50CAE2D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96"/>
            <a:ext cx="9141714" cy="685780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EE77B09-AE95-4259-8E33-A11A880BA7E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53" t="41308" r="41308" b="44537"/>
          <a:stretch/>
        </p:blipFill>
        <p:spPr>
          <a:xfrm>
            <a:off x="7818864" y="5894636"/>
            <a:ext cx="984586" cy="562270"/>
          </a:xfrm>
          <a:prstGeom prst="rect">
            <a:avLst/>
          </a:prstGeom>
        </p:spPr>
      </p:pic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0E0AB0C8-74CC-446F-9281-8E91AA70FD4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94749" y="3429000"/>
            <a:ext cx="3135596" cy="11028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3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Section </a:t>
            </a:r>
            <a:br>
              <a:rPr lang="en-US" dirty="0"/>
            </a:br>
            <a:r>
              <a:rPr lang="en-US" dirty="0"/>
              <a:t>Heading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BCA6C1C3-E0B6-4DA0-B906-995E3F944CC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94746" y="4775654"/>
            <a:ext cx="3135596" cy="78331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lang="en-US" sz="1800" kern="12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685749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Section Subheading</a:t>
            </a:r>
          </a:p>
        </p:txBody>
      </p:sp>
    </p:spTree>
    <p:extLst>
      <p:ext uri="{BB962C8B-B14F-4D97-AF65-F5344CB8AC3E}">
        <p14:creationId xmlns:p14="http://schemas.microsoft.com/office/powerpoint/2010/main" val="16893264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DD26592-E925-4441-8BBF-7061DC86A97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" y="762"/>
            <a:ext cx="9141969" cy="685647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2E78D50-1EDD-4D7B-ABD8-BC907C00DA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Slide Heading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A695FA-8D81-4175-AC67-58110287A4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5EF1F-7307-41BC-8C08-94B176AED8EE}" type="slidenum">
              <a:rPr lang="en-US" smtClean="0">
                <a:solidFill>
                  <a:srgbClr val="59CBE8"/>
                </a:solidFill>
              </a:rPr>
              <a:pPr/>
              <a:t>‹#›</a:t>
            </a:fld>
            <a:endParaRPr lang="en-US">
              <a:solidFill>
                <a:srgbClr val="59CBE8"/>
              </a:solidFill>
            </a:endParaRP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B13AC1C5-3538-474F-9F06-8929A7657A3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1825629"/>
            <a:ext cx="7886700" cy="4016375"/>
          </a:xfrm>
        </p:spPr>
        <p:txBody>
          <a:bodyPr/>
          <a:lstStyle>
            <a:lvl1pPr>
              <a:defRPr/>
            </a:lvl1pPr>
            <a:lvl2pPr>
              <a:defRPr/>
            </a:lvl2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12725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C927C59-8192-431D-856E-02EC37D122A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685800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460405-9AC8-4146-9545-C040E08196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85EF1F-7307-41BC-8C08-94B176AED8EE}" type="slidenum">
              <a:rPr lang="en-US" smtClean="0">
                <a:solidFill>
                  <a:srgbClr val="59CBE8"/>
                </a:solidFill>
              </a:rPr>
              <a:pPr/>
              <a:t>‹#›</a:t>
            </a:fld>
            <a:endParaRPr lang="en-US" dirty="0">
              <a:solidFill>
                <a:srgbClr val="59CBE8"/>
              </a:solidFill>
            </a:endParaRP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FE49E94-629A-453C-8EE5-712CC271F54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8650" y="1825629"/>
            <a:ext cx="3286125" cy="401637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628650" y="365129"/>
            <a:ext cx="3881566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Slide Header</a:t>
            </a:r>
          </a:p>
        </p:txBody>
      </p:sp>
    </p:spTree>
    <p:extLst>
      <p:ext uri="{BB962C8B-B14F-4D97-AF65-F5344CB8AC3E}">
        <p14:creationId xmlns:p14="http://schemas.microsoft.com/office/powerpoint/2010/main" val="29179220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C927C59-8192-431D-856E-02EC37D122A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1" y="5330"/>
            <a:ext cx="9135878" cy="685267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460405-9AC8-4146-9545-C040E08196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85EF1F-7307-41BC-8C08-94B176AED8EE}" type="slidenum">
              <a:rPr lang="en-US" smtClean="0">
                <a:solidFill>
                  <a:srgbClr val="59CBE8"/>
                </a:solidFill>
              </a:rPr>
              <a:pPr/>
              <a:t>‹#›</a:t>
            </a:fld>
            <a:endParaRPr lang="en-US" dirty="0">
              <a:solidFill>
                <a:srgbClr val="59CBE8"/>
              </a:solidFill>
            </a:endParaRP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FE49E94-629A-453C-8EE5-712CC271F54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8650" y="1825629"/>
            <a:ext cx="3286125" cy="401637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628650" y="365129"/>
            <a:ext cx="3881566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Slide Header</a:t>
            </a:r>
          </a:p>
        </p:txBody>
      </p:sp>
    </p:spTree>
    <p:extLst>
      <p:ext uri="{BB962C8B-B14F-4D97-AF65-F5344CB8AC3E}">
        <p14:creationId xmlns:p14="http://schemas.microsoft.com/office/powerpoint/2010/main" val="1094915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0B0C989-E3FB-4F69-8227-8244F332CE7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858"/>
            <a:ext cx="9141714" cy="685628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F7618B6-E663-4FB6-A496-62D28247C6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78880" y="365129"/>
            <a:ext cx="3695444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Slide Header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29FD71-6E8D-499C-98F0-AEBAE59BEAE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85EF1F-7307-41BC-8C08-94B176AED8EE}" type="slidenum">
              <a:rPr lang="en-US" smtClean="0">
                <a:solidFill>
                  <a:srgbClr val="59CBE8"/>
                </a:solidFill>
              </a:rPr>
              <a:pPr/>
              <a:t>‹#›</a:t>
            </a:fld>
            <a:endParaRPr lang="en-US" dirty="0">
              <a:solidFill>
                <a:srgbClr val="59CBE8"/>
              </a:solidFill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9848D48-D39B-4893-B9C7-63F4F88ECBA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178880" y="1825629"/>
            <a:ext cx="3695444" cy="401637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251304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Graphic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A3D8DF8-815A-48B4-B65A-88DC6AAD2A2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8"/>
            <a:ext cx="9141714" cy="685628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0AA6442-40EC-401A-A225-140A0CF11B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1" y="365129"/>
            <a:ext cx="3857624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Slide Header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E438211-8175-4277-B6C8-19E6C2D7C51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8651" y="1825629"/>
            <a:ext cx="3857624" cy="401637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99719BFA-6A30-4875-AC95-5728A8CB02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69578" y="6464300"/>
            <a:ext cx="1904745" cy="181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9D85EF1F-7307-41BC-8C08-94B176AED8EE}" type="slidenum">
              <a:rPr lang="en-US" smtClean="0">
                <a:solidFill>
                  <a:srgbClr val="59CBE8"/>
                </a:solidFill>
              </a:rPr>
              <a:pPr/>
              <a:t>‹#›</a:t>
            </a:fld>
            <a:endParaRPr lang="en-US" dirty="0">
              <a:solidFill>
                <a:srgbClr val="59CBE8"/>
              </a:solidFill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C8A0A025-727F-4C46-B2DE-C887875C1A1F}"/>
              </a:ext>
            </a:extLst>
          </p:cNvPr>
          <p:cNvSpPr txBox="1">
            <a:spLocks/>
          </p:cNvSpPr>
          <p:nvPr userDrawn="1"/>
        </p:nvSpPr>
        <p:spPr>
          <a:xfrm>
            <a:off x="5969454" y="1825629"/>
            <a:ext cx="2879271" cy="18755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800100" indent="-2794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600" b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400" b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400" b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i="1" dirty="0">
                <a:solidFill>
                  <a:schemeClr val="bg1"/>
                </a:solidFill>
              </a:rPr>
              <a:t>Supporting text can go over here</a:t>
            </a:r>
          </a:p>
        </p:txBody>
      </p:sp>
    </p:spTree>
    <p:extLst>
      <p:ext uri="{BB962C8B-B14F-4D97-AF65-F5344CB8AC3E}">
        <p14:creationId xmlns:p14="http://schemas.microsoft.com/office/powerpoint/2010/main" val="30589087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D79F2B7-14D2-45F7-B24F-1C43A249D0F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00115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41CBC65-8D0F-4120-A036-3058C86319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57955" y="4545248"/>
            <a:ext cx="2337707" cy="1325563"/>
          </a:xfrm>
        </p:spPr>
        <p:txBody>
          <a:bodyPr>
            <a:normAutofit/>
          </a:bodyPr>
          <a:lstStyle>
            <a:lvl1pPr>
              <a:defRPr sz="2400" i="1"/>
            </a:lvl1pPr>
          </a:lstStyle>
          <a:p>
            <a:r>
              <a:rPr lang="en-US" dirty="0"/>
              <a:t>“Insert a quote or message here”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7DDB6AA-55E6-433D-A6A2-3EEA381A9F5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85EF1F-7307-41BC-8C08-94B176AED8EE}" type="slidenum">
              <a:rPr lang="en-US" smtClean="0">
                <a:solidFill>
                  <a:srgbClr val="59CBE8"/>
                </a:solidFill>
              </a:rPr>
              <a:pPr/>
              <a:t>‹#›</a:t>
            </a:fld>
            <a:endParaRPr lang="en-US" dirty="0">
              <a:solidFill>
                <a:srgbClr val="59CBE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28595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DD26592-E925-4441-8BBF-7061DC86A97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" y="762"/>
            <a:ext cx="9141969" cy="685647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D9BFEED-D049-4AD1-ADAD-9A3C04EB66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Table Example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E21D2D-0B27-43B9-8D33-81FFF47AF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5EF1F-7307-41BC-8C08-94B176AED8EE}" type="slidenum">
              <a:rPr lang="en-US" smtClean="0">
                <a:solidFill>
                  <a:srgbClr val="59CBE8"/>
                </a:solidFill>
              </a:rPr>
              <a:pPr/>
              <a:t>‹#›</a:t>
            </a:fld>
            <a:endParaRPr lang="en-US">
              <a:solidFill>
                <a:srgbClr val="59CBE8"/>
              </a:solidFill>
            </a:endParaRPr>
          </a:p>
        </p:txBody>
      </p:sp>
      <p:graphicFrame>
        <p:nvGraphicFramePr>
          <p:cNvPr id="6" name="Table Placeholder 10">
            <a:extLst>
              <a:ext uri="{FF2B5EF4-FFF2-40B4-BE49-F238E27FC236}">
                <a16:creationId xmlns:a16="http://schemas.microsoft.com/office/drawing/2014/main" id="{AFD0D2AF-5048-4747-AF5E-2BBD46A851F9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2051316944"/>
              </p:ext>
            </p:extLst>
          </p:nvPr>
        </p:nvGraphicFramePr>
        <p:xfrm>
          <a:off x="628652" y="1466851"/>
          <a:ext cx="7886700" cy="40791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7340">
                  <a:extLst>
                    <a:ext uri="{9D8B030D-6E8A-4147-A177-3AD203B41FA5}">
                      <a16:colId xmlns:a16="http://schemas.microsoft.com/office/drawing/2014/main" val="1686608436"/>
                    </a:ext>
                  </a:extLst>
                </a:gridCol>
                <a:gridCol w="1577340">
                  <a:extLst>
                    <a:ext uri="{9D8B030D-6E8A-4147-A177-3AD203B41FA5}">
                      <a16:colId xmlns:a16="http://schemas.microsoft.com/office/drawing/2014/main" val="1393994154"/>
                    </a:ext>
                  </a:extLst>
                </a:gridCol>
                <a:gridCol w="1577340">
                  <a:extLst>
                    <a:ext uri="{9D8B030D-6E8A-4147-A177-3AD203B41FA5}">
                      <a16:colId xmlns:a16="http://schemas.microsoft.com/office/drawing/2014/main" val="2262308333"/>
                    </a:ext>
                  </a:extLst>
                </a:gridCol>
                <a:gridCol w="1577340">
                  <a:extLst>
                    <a:ext uri="{9D8B030D-6E8A-4147-A177-3AD203B41FA5}">
                      <a16:colId xmlns:a16="http://schemas.microsoft.com/office/drawing/2014/main" val="529646418"/>
                    </a:ext>
                  </a:extLst>
                </a:gridCol>
                <a:gridCol w="1577340">
                  <a:extLst>
                    <a:ext uri="{9D8B030D-6E8A-4147-A177-3AD203B41FA5}">
                      <a16:colId xmlns:a16="http://schemas.microsoft.com/office/drawing/2014/main" val="224280615"/>
                    </a:ext>
                  </a:extLst>
                </a:gridCol>
              </a:tblGrid>
              <a:tr h="388237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900" spc="300" dirty="0">
                          <a:solidFill>
                            <a:schemeClr val="bg1"/>
                          </a:solidFill>
                          <a:latin typeface="+mn-lt"/>
                        </a:rPr>
                        <a:t>CONTACTS</a:t>
                      </a:r>
                      <a:endParaRPr lang="en-US" sz="1900" spc="3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88595" marR="88595" marT="44299" marB="44299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4289380"/>
                  </a:ext>
                </a:extLst>
              </a:tr>
              <a:tr h="335705">
                <a:tc>
                  <a:txBody>
                    <a:bodyPr/>
                    <a:lstStyle/>
                    <a:p>
                      <a:r>
                        <a:rPr lang="en-US" sz="1700" dirty="0">
                          <a:solidFill>
                            <a:schemeClr val="bg1"/>
                          </a:solidFill>
                        </a:rPr>
                        <a:t>Name</a:t>
                      </a:r>
                    </a:p>
                  </a:txBody>
                  <a:tcPr marL="88595" marR="88595" marT="44299" marB="44299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700" dirty="0">
                          <a:solidFill>
                            <a:schemeClr val="bg1"/>
                          </a:solidFill>
                        </a:rPr>
                        <a:t>Network</a:t>
                      </a:r>
                    </a:p>
                  </a:txBody>
                  <a:tcPr marL="88595" marR="88595" marT="44299" marB="44299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700" dirty="0">
                          <a:solidFill>
                            <a:schemeClr val="bg1"/>
                          </a:solidFill>
                        </a:rPr>
                        <a:t>Region</a:t>
                      </a:r>
                    </a:p>
                  </a:txBody>
                  <a:tcPr marL="88595" marR="88595" marT="44299" marB="44299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700" dirty="0">
                          <a:solidFill>
                            <a:schemeClr val="bg1"/>
                          </a:solidFill>
                        </a:rPr>
                        <a:t>Date</a:t>
                      </a:r>
                    </a:p>
                  </a:txBody>
                  <a:tcPr marL="88595" marR="88595" marT="44299" marB="44299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700" dirty="0">
                          <a:solidFill>
                            <a:schemeClr val="bg1"/>
                          </a:solidFill>
                        </a:rPr>
                        <a:t>ID</a:t>
                      </a:r>
                    </a:p>
                  </a:txBody>
                  <a:tcPr marL="88595" marR="88595" marT="44299" marB="44299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3017237"/>
                  </a:ext>
                </a:extLst>
              </a:tr>
              <a:tr h="508988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accent2"/>
                          </a:solidFill>
                          <a:latin typeface="+mn-lt"/>
                        </a:rPr>
                        <a:t>Andrew Smith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2"/>
                          </a:solidFill>
                        </a:rPr>
                        <a:t>In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2"/>
                          </a:solidFill>
                        </a:rPr>
                        <a:t>North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2"/>
                          </a:solidFill>
                        </a:rPr>
                        <a:t>6-12-18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2"/>
                          </a:solidFill>
                        </a:rPr>
                        <a:t>1234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543456"/>
                  </a:ext>
                </a:extLst>
              </a:tr>
              <a:tr h="508988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accent2"/>
                          </a:solidFill>
                          <a:latin typeface="+mn-lt"/>
                        </a:rPr>
                        <a:t>Mark Walberg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2"/>
                          </a:solidFill>
                        </a:rPr>
                        <a:t>In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2"/>
                          </a:solidFill>
                        </a:rPr>
                        <a:t>North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2"/>
                          </a:solidFill>
                        </a:rPr>
                        <a:t>6-10-18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2"/>
                          </a:solidFill>
                        </a:rPr>
                        <a:t>4567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7286153"/>
                  </a:ext>
                </a:extLst>
              </a:tr>
              <a:tr h="508988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accent2"/>
                          </a:solidFill>
                          <a:latin typeface="+mn-lt"/>
                        </a:rPr>
                        <a:t>Amanda </a:t>
                      </a:r>
                      <a:r>
                        <a:rPr lang="en-US" sz="1600" b="1" dirty="0" err="1">
                          <a:solidFill>
                            <a:schemeClr val="accent2"/>
                          </a:solidFill>
                          <a:latin typeface="+mn-lt"/>
                        </a:rPr>
                        <a:t>Bynes</a:t>
                      </a:r>
                      <a:endParaRPr lang="en-US" sz="1600" b="1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2"/>
                          </a:solidFill>
                        </a:rPr>
                        <a:t>Out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2"/>
                          </a:solidFill>
                        </a:rPr>
                        <a:t>South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2"/>
                          </a:solidFill>
                        </a:rPr>
                        <a:t>6-1-18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2"/>
                          </a:solidFill>
                        </a:rPr>
                        <a:t>7890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9896321"/>
                  </a:ext>
                </a:extLst>
              </a:tr>
              <a:tr h="435760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accent2"/>
                          </a:solidFill>
                          <a:latin typeface="+mn-lt"/>
                        </a:rPr>
                        <a:t>Carrie Clark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2"/>
                          </a:solidFill>
                        </a:rPr>
                        <a:t>In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2"/>
                          </a:solidFill>
                        </a:rPr>
                        <a:t>East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2"/>
                          </a:solidFill>
                        </a:rPr>
                        <a:t>7-1-18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2"/>
                          </a:solidFill>
                        </a:rPr>
                        <a:t>3210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2689301"/>
                  </a:ext>
                </a:extLst>
              </a:tr>
              <a:tr h="435760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accent2"/>
                          </a:solidFill>
                          <a:latin typeface="+mn-lt"/>
                        </a:rPr>
                        <a:t>Sam Hunt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2"/>
                          </a:solidFill>
                        </a:rPr>
                        <a:t>Out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2"/>
                          </a:solidFill>
                        </a:rPr>
                        <a:t>East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2"/>
                          </a:solidFill>
                        </a:rPr>
                        <a:t>7-12-18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2"/>
                          </a:solidFill>
                        </a:rPr>
                        <a:t>5432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46024"/>
                  </a:ext>
                </a:extLst>
              </a:tr>
              <a:tr h="435760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accent2"/>
                          </a:solidFill>
                          <a:latin typeface="+mn-lt"/>
                        </a:rPr>
                        <a:t>Bruce Willis 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2"/>
                          </a:solidFill>
                        </a:rPr>
                        <a:t>Out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2"/>
                          </a:solidFill>
                        </a:rPr>
                        <a:t>West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2"/>
                          </a:solidFill>
                        </a:rPr>
                        <a:t>7-17-18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2"/>
                          </a:solidFill>
                        </a:rPr>
                        <a:t>6784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6629193"/>
                  </a:ext>
                </a:extLst>
              </a:tr>
              <a:tr h="508988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accent2"/>
                          </a:solidFill>
                          <a:latin typeface="+mn-lt"/>
                        </a:rPr>
                        <a:t>Mary T. Moore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2"/>
                          </a:solidFill>
                        </a:rPr>
                        <a:t>In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2"/>
                          </a:solidFill>
                        </a:rPr>
                        <a:t>West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2"/>
                          </a:solidFill>
                        </a:rPr>
                        <a:t>8-12-18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2"/>
                          </a:solidFill>
                        </a:rPr>
                        <a:t>7893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685152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77080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DD26592-E925-4441-8BBF-7061DC86A97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" y="762"/>
            <a:ext cx="9141969" cy="685647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509605F-304F-4639-9FBE-158E9730DD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9841" y="365129"/>
            <a:ext cx="7886700" cy="1325563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/>
              <a:t>Chart Example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B7869B1-CD0C-40A0-AF61-68791B9D16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5EF1F-7307-41BC-8C08-94B176AED8EE}" type="slidenum">
              <a:rPr lang="en-US" smtClean="0">
                <a:solidFill>
                  <a:srgbClr val="59CBE8"/>
                </a:solidFill>
              </a:rPr>
              <a:pPr/>
              <a:t>‹#›</a:t>
            </a:fld>
            <a:endParaRPr lang="en-US">
              <a:solidFill>
                <a:srgbClr val="59CBE8"/>
              </a:solidFill>
            </a:endParaRPr>
          </a:p>
        </p:txBody>
      </p:sp>
      <p:graphicFrame>
        <p:nvGraphicFramePr>
          <p:cNvPr id="11" name="Chart Placeholder 15">
            <a:extLst>
              <a:ext uri="{FF2B5EF4-FFF2-40B4-BE49-F238E27FC236}">
                <a16:creationId xmlns:a16="http://schemas.microsoft.com/office/drawing/2014/main" id="{8FD4526D-FC35-4738-9C26-A11455F31B6A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3444268748"/>
              </p:ext>
            </p:extLst>
          </p:nvPr>
        </p:nvGraphicFramePr>
        <p:xfrm>
          <a:off x="629841" y="1856587"/>
          <a:ext cx="7886700" cy="4396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8625601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-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594B4DD8-4FCE-42B4-A8D4-60B1E262269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757310" y="0"/>
            <a:ext cx="12193057" cy="685859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7C8259F-8CEC-4521-946F-8B5ED617D10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61377" y="2949959"/>
            <a:ext cx="1821245" cy="957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9776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-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EE77B09-AE95-4259-8E33-A11A880BA7E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53" t="41308" r="41308" b="44537"/>
          <a:stretch/>
        </p:blipFill>
        <p:spPr>
          <a:xfrm>
            <a:off x="3789108" y="2832924"/>
            <a:ext cx="2084246" cy="1190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6343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DF863EC-D297-4738-AE8D-C49960DB2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6D2CEE-19EC-49D3-9CD4-AA91436FC9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9"/>
            <a:ext cx="7886700" cy="40163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lvl="0" indent="0" algn="l" defTabSz="685749" rtl="0" eaLnBrk="1" latinLnBrk="0" hangingPunct="1">
              <a:lnSpc>
                <a:spcPct val="90000"/>
              </a:lnSpc>
              <a:spcBef>
                <a:spcPts val="900"/>
              </a:spcBef>
              <a:buFont typeface="Arial" panose="020B0604020202020204" pitchFamily="34" charset="0"/>
              <a:buNone/>
            </a:pPr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07C2F3-FDC2-4C81-A78E-CD648D4C53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69578" y="6464300"/>
            <a:ext cx="1904745" cy="181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9D85EF1F-7307-41BC-8C08-94B176AED8EE}" type="slidenum">
              <a:rPr lang="en-US" smtClean="0">
                <a:solidFill>
                  <a:srgbClr val="59CBE8"/>
                </a:solidFill>
              </a:rPr>
              <a:pPr/>
              <a:t>‹#›</a:t>
            </a:fld>
            <a:endParaRPr lang="en-US" dirty="0">
              <a:solidFill>
                <a:srgbClr val="59CBE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6997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90" r:id="rId9"/>
    <p:sldLayoutId id="2147483681" r:id="rId10"/>
    <p:sldLayoutId id="2147483683" r:id="rId11"/>
    <p:sldLayoutId id="2147483682" r:id="rId12"/>
    <p:sldLayoutId id="2147483684" r:id="rId13"/>
    <p:sldLayoutId id="2147483685" r:id="rId14"/>
    <p:sldLayoutId id="2147483689" r:id="rId15"/>
    <p:sldLayoutId id="2147483688" r:id="rId16"/>
  </p:sldLayoutIdLst>
  <p:hf hdr="0" ftr="0" dt="0"/>
  <p:txStyles>
    <p:titleStyle>
      <a:lvl1pPr algn="l" defTabSz="685749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685749" rtl="0" eaLnBrk="1" latinLnBrk="0" hangingPunct="1">
        <a:lnSpc>
          <a:spcPct val="90000"/>
        </a:lnSpc>
        <a:spcBef>
          <a:spcPts val="900"/>
        </a:spcBef>
        <a:spcAft>
          <a:spcPts val="450"/>
        </a:spcAft>
        <a:buFont typeface="Arial" panose="020B0604020202020204" pitchFamily="34" charset="0"/>
        <a:buNone/>
        <a:defRPr lang="en-US" sz="1800" kern="1200" dirty="0">
          <a:solidFill>
            <a:schemeClr val="bg2"/>
          </a:solidFill>
          <a:latin typeface="+mn-lt"/>
          <a:ea typeface="+mn-ea"/>
          <a:cs typeface="+mn-cs"/>
        </a:defRPr>
      </a:lvl1pPr>
      <a:lvl2pPr marL="171438" indent="-171438" algn="l" defTabSz="685749" rtl="0" eaLnBrk="1" latinLnBrk="0" hangingPunct="1">
        <a:lnSpc>
          <a:spcPct val="90000"/>
        </a:lnSpc>
        <a:spcBef>
          <a:spcPts val="900"/>
        </a:spcBef>
        <a:spcAft>
          <a:spcPts val="450"/>
        </a:spcAft>
        <a:buFont typeface="Arial" panose="020B0604020202020204" pitchFamily="34" charset="0"/>
        <a:buChar char="•"/>
        <a:defRPr sz="1350" b="1" kern="1200">
          <a:solidFill>
            <a:schemeClr val="accent2"/>
          </a:solidFill>
          <a:latin typeface="+mn-lt"/>
          <a:ea typeface="+mn-ea"/>
          <a:cs typeface="+mn-cs"/>
        </a:defRPr>
      </a:lvl2pPr>
      <a:lvl3pPr marL="600030" indent="-209535" algn="l" defTabSz="685749" rtl="0" eaLnBrk="1" latinLnBrk="0" hangingPunct="1">
        <a:lnSpc>
          <a:spcPct val="90000"/>
        </a:lnSpc>
        <a:spcBef>
          <a:spcPts val="900"/>
        </a:spcBef>
        <a:spcAft>
          <a:spcPts val="450"/>
        </a:spcAft>
        <a:buFont typeface="Arial" panose="020B0604020202020204" pitchFamily="34" charset="0"/>
        <a:buChar char="•"/>
        <a:defRPr sz="1200" b="1" kern="1200">
          <a:solidFill>
            <a:schemeClr val="accent2"/>
          </a:solidFill>
          <a:latin typeface="+mn-lt"/>
          <a:ea typeface="+mn-ea"/>
          <a:cs typeface="+mn-cs"/>
        </a:defRPr>
      </a:lvl3pPr>
      <a:lvl4pPr marL="1200060" indent="-171438" algn="l" defTabSz="685749" rtl="0" eaLnBrk="1" latinLnBrk="0" hangingPunct="1">
        <a:lnSpc>
          <a:spcPct val="90000"/>
        </a:lnSpc>
        <a:spcBef>
          <a:spcPts val="900"/>
        </a:spcBef>
        <a:spcAft>
          <a:spcPts val="450"/>
        </a:spcAft>
        <a:buFont typeface="Arial" panose="020B0604020202020204" pitchFamily="34" charset="0"/>
        <a:buChar char="•"/>
        <a:defRPr sz="1050" b="1" kern="1200">
          <a:solidFill>
            <a:schemeClr val="accent2"/>
          </a:solidFill>
          <a:latin typeface="+mn-lt"/>
          <a:ea typeface="+mn-ea"/>
          <a:cs typeface="+mn-cs"/>
        </a:defRPr>
      </a:lvl4pPr>
      <a:lvl5pPr marL="1542935" indent="-171438" algn="l" defTabSz="685749" rtl="0" eaLnBrk="1" latinLnBrk="0" hangingPunct="1">
        <a:lnSpc>
          <a:spcPct val="90000"/>
        </a:lnSpc>
        <a:spcBef>
          <a:spcPts val="900"/>
        </a:spcBef>
        <a:spcAft>
          <a:spcPts val="450"/>
        </a:spcAft>
        <a:buFont typeface="Arial" panose="020B0604020202020204" pitchFamily="34" charset="0"/>
        <a:buChar char="•"/>
        <a:defRPr sz="1050" b="1" kern="1200">
          <a:solidFill>
            <a:schemeClr val="accent2"/>
          </a:solidFill>
          <a:latin typeface="+mn-lt"/>
          <a:ea typeface="+mn-ea"/>
          <a:cs typeface="+mn-cs"/>
        </a:defRPr>
      </a:lvl5pPr>
      <a:lvl6pPr marL="1885809" indent="-171438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684" indent="-171438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558" indent="-171438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433" indent="-171438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75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49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24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498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373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246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120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995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SIH Cardiovascular Services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r>
              <a:rPr lang="en-US" dirty="0"/>
              <a:t>March 7, 2024</a:t>
            </a:r>
          </a:p>
        </p:txBody>
      </p:sp>
    </p:spTree>
    <p:extLst>
      <p:ext uri="{BB962C8B-B14F-4D97-AF65-F5344CB8AC3E}">
        <p14:creationId xmlns:p14="http://schemas.microsoft.com/office/powerpoint/2010/main" val="23766303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Treatment of heart and blood vessel diseases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Includes</a:t>
            </a:r>
          </a:p>
          <a:p>
            <a:pPr marL="457188" lvl="1" indent="-285750"/>
            <a:r>
              <a:rPr lang="en-US" dirty="0"/>
              <a:t>Medical management</a:t>
            </a:r>
          </a:p>
          <a:p>
            <a:pPr marL="457188" lvl="1" indent="-285750"/>
            <a:r>
              <a:rPr lang="en-US" dirty="0"/>
              <a:t>Non-Invasive Cardiology</a:t>
            </a:r>
          </a:p>
          <a:p>
            <a:pPr marL="457188" lvl="1" indent="-285750"/>
            <a:r>
              <a:rPr lang="en-US" dirty="0"/>
              <a:t>Invasive Cardiology</a:t>
            </a:r>
          </a:p>
          <a:p>
            <a:pPr marL="457188" lvl="1" indent="-285750"/>
            <a:r>
              <a:rPr lang="en-US" dirty="0"/>
              <a:t>Heart Failure management</a:t>
            </a:r>
          </a:p>
          <a:p>
            <a:pPr marL="457188" lvl="1" indent="-285750"/>
            <a:r>
              <a:rPr lang="en-US" dirty="0"/>
              <a:t>Administration</a:t>
            </a:r>
          </a:p>
          <a:p>
            <a:pPr marL="457188" lvl="1" indent="-285750"/>
            <a:endParaRPr lang="en-US" dirty="0"/>
          </a:p>
          <a:p>
            <a:pPr marL="457188" lvl="1" indent="-285750"/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Cardiovascular Services</a:t>
            </a:r>
          </a:p>
        </p:txBody>
      </p:sp>
    </p:spTree>
    <p:extLst>
      <p:ext uri="{BB962C8B-B14F-4D97-AF65-F5344CB8AC3E}">
        <p14:creationId xmlns:p14="http://schemas.microsoft.com/office/powerpoint/2010/main" val="33623429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0334ED-B9CD-EC01-6517-9EBCC5D87E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Medical Management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3AFC7A0-198C-ED60-295F-00C00E23D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5EF1F-7307-41BC-8C08-94B176AED8EE}" type="slidenum">
              <a:rPr lang="en-US" smtClean="0">
                <a:solidFill>
                  <a:srgbClr val="59CBE8"/>
                </a:solidFill>
              </a:rPr>
              <a:pPr/>
              <a:t>3</a:t>
            </a:fld>
            <a:endParaRPr lang="en-US">
              <a:solidFill>
                <a:srgbClr val="59CBE8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17914A-B4A9-3924-207A-3ABEC9A54F6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Cardiology offices/clinics</a:t>
            </a:r>
          </a:p>
          <a:p>
            <a:pPr marL="457188" lvl="1" indent="-285750"/>
            <a:r>
              <a:rPr lang="en-US" dirty="0"/>
              <a:t>Care provided by:  Physicians, Advanced Practice Providers (APPs - Nurse Practitioners, Physician Assistants), RNs, LPNs, Medical Assistants</a:t>
            </a:r>
          </a:p>
          <a:p>
            <a:pPr marL="457188" lvl="1" indent="-285750"/>
            <a:r>
              <a:rPr lang="en-US" dirty="0"/>
              <a:t>Manage patient’s acute and chronic cardiovascular diseases</a:t>
            </a:r>
          </a:p>
          <a:p>
            <a:pPr marL="457188" lvl="1" indent="-285750"/>
            <a:r>
              <a:rPr lang="en-US" dirty="0"/>
              <a:t>Coordinates care with the patient’s primary care provider (PCP)</a:t>
            </a:r>
          </a:p>
          <a:p>
            <a:pPr marL="457188" lvl="1" indent="-285750"/>
            <a:r>
              <a:rPr lang="en-US" dirty="0"/>
              <a:t>Ensures safe follow up from hospital stays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Acute Care (Hospital) management</a:t>
            </a:r>
          </a:p>
          <a:p>
            <a:pPr marL="457188" lvl="1" indent="-285750"/>
            <a:r>
              <a:rPr lang="en-US" dirty="0"/>
              <a:t>Care provided by:  Physicians, APPs, RNs, Patient Care Technicians (PCTs), Unit Coordinators</a:t>
            </a:r>
          </a:p>
          <a:p>
            <a:pPr marL="457188" lvl="1" indent="-285750"/>
            <a:r>
              <a:rPr lang="en-US" dirty="0"/>
              <a:t>Manage acute cardiovascular needs (Heart Attacks, Heart Failure, Heart Rhythm issues, </a:t>
            </a:r>
            <a:r>
              <a:rPr lang="en-US" dirty="0" err="1"/>
              <a:t>etc</a:t>
            </a:r>
            <a:r>
              <a:rPr lang="en-US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9848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0334ED-B9CD-EC01-6517-9EBCC5D87E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Non-Invasive Cardiology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3AFC7A0-198C-ED60-295F-00C00E23D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5EF1F-7307-41BC-8C08-94B176AED8EE}" type="slidenum">
              <a:rPr lang="en-US" smtClean="0">
                <a:solidFill>
                  <a:srgbClr val="59CBE8"/>
                </a:solidFill>
              </a:rPr>
              <a:pPr/>
              <a:t>4</a:t>
            </a:fld>
            <a:endParaRPr lang="en-US">
              <a:solidFill>
                <a:srgbClr val="59CBE8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17914A-B4A9-3924-207A-3ABEC9A54F6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Inpatient and Outpatient cardiac testing</a:t>
            </a:r>
          </a:p>
          <a:p>
            <a:pPr marL="457188" lvl="1" indent="-285750"/>
            <a:r>
              <a:rPr lang="en-US" dirty="0"/>
              <a:t>Inpatient – Hospital; Outpatient – Come in for test only</a:t>
            </a:r>
          </a:p>
          <a:p>
            <a:pPr marL="457188" lvl="1" indent="-285750"/>
            <a:r>
              <a:rPr lang="en-US" dirty="0"/>
              <a:t>Performed by Cardiac sonographers, Cardiovascular Technicians, Radiologic Technologists</a:t>
            </a:r>
          </a:p>
          <a:p>
            <a:pPr marL="457188" lvl="1" indent="-285750"/>
            <a:r>
              <a:rPr lang="en-US" dirty="0"/>
              <a:t>Herrin Hospital and Memorial Hospital of Carbondale have cardiac testing departments and teams</a:t>
            </a:r>
          </a:p>
          <a:p>
            <a:pPr marL="457188" lvl="1" indent="-285750"/>
            <a:r>
              <a:rPr lang="en-US" dirty="0"/>
              <a:t>Cardiologist or Radiologist interpret the images and results of tests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Cardiac rhythm monitors</a:t>
            </a:r>
          </a:p>
          <a:p>
            <a:pPr marL="457188" lvl="1" indent="-285750"/>
            <a:r>
              <a:rPr lang="en-US" dirty="0"/>
              <a:t>Worn by patient to continuously detect changes in heart rhythms</a:t>
            </a:r>
          </a:p>
          <a:p>
            <a:pPr marL="457188" lvl="1" indent="-285750"/>
            <a:r>
              <a:rPr lang="en-US" dirty="0"/>
              <a:t>Data is sent to server</a:t>
            </a:r>
          </a:p>
          <a:p>
            <a:pPr marL="457188" lvl="1" indent="-285750"/>
            <a:r>
              <a:rPr lang="en-US" dirty="0"/>
              <a:t>If life-threatening event, patient is notified to seek emergent care immediately</a:t>
            </a:r>
          </a:p>
        </p:txBody>
      </p:sp>
    </p:spTree>
    <p:extLst>
      <p:ext uri="{BB962C8B-B14F-4D97-AF65-F5344CB8AC3E}">
        <p14:creationId xmlns:p14="http://schemas.microsoft.com/office/powerpoint/2010/main" val="34741092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EFDEF-17CB-450F-3882-3E98750AC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Non-Invasive Cardiology cont.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1EF6EA8-8AD7-673F-8C0E-8B0F96635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5EF1F-7307-41BC-8C08-94B176AED8EE}" type="slidenum">
              <a:rPr lang="en-US" smtClean="0">
                <a:solidFill>
                  <a:srgbClr val="59CBE8"/>
                </a:solidFill>
              </a:rPr>
              <a:pPr/>
              <a:t>5</a:t>
            </a:fld>
            <a:endParaRPr lang="en-US">
              <a:solidFill>
                <a:srgbClr val="59CBE8"/>
              </a:solidFill>
            </a:endParaRPr>
          </a:p>
        </p:txBody>
      </p:sp>
      <p:pic>
        <p:nvPicPr>
          <p:cNvPr id="3076" name="Picture 4" descr="A typical apical four-chamber echocardiogram depicting the four... |  Download Scientific Diagram">
            <a:extLst>
              <a:ext uri="{FF2B5EF4-FFF2-40B4-BE49-F238E27FC236}">
                <a16:creationId xmlns:a16="http://schemas.microsoft.com/office/drawing/2014/main" id="{D8DFAA13-3003-BA06-9041-3BB11EDBCD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179" y="1484852"/>
            <a:ext cx="6762750" cy="4462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44715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0334ED-B9CD-EC01-6517-9EBCC5D87E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Invasive Cardiology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3AFC7A0-198C-ED60-295F-00C00E23D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5EF1F-7307-41BC-8C08-94B176AED8EE}" type="slidenum">
              <a:rPr lang="en-US" smtClean="0">
                <a:solidFill>
                  <a:srgbClr val="59CBE8"/>
                </a:solidFill>
              </a:rPr>
              <a:pPr/>
              <a:t>6</a:t>
            </a:fld>
            <a:endParaRPr lang="en-US">
              <a:solidFill>
                <a:srgbClr val="59CBE8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17914A-B4A9-3924-207A-3ABEC9A54F6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Cardiac Cath Lab</a:t>
            </a:r>
          </a:p>
          <a:p>
            <a:pPr marL="457188" lvl="1" indent="-285750"/>
            <a:r>
              <a:rPr lang="en-US" dirty="0"/>
              <a:t>Care provided by Cardiologists, Electrophysiologists, Vascular Surgeons, RNs, Anesthesiologists, </a:t>
            </a:r>
            <a:r>
              <a:rPr lang="en-US" dirty="0" err="1"/>
              <a:t>CRNAs,and</a:t>
            </a:r>
            <a:r>
              <a:rPr lang="en-US" dirty="0"/>
              <a:t> Special Procedures Technologists</a:t>
            </a:r>
          </a:p>
          <a:p>
            <a:pPr marL="457188" lvl="1" indent="-285750"/>
            <a:r>
              <a:rPr lang="en-US" dirty="0"/>
              <a:t>Diagnose and fix blockages in coronary arteries and other veins and arteries in the body</a:t>
            </a:r>
          </a:p>
          <a:p>
            <a:pPr marL="457188" lvl="1" indent="-285750"/>
            <a:r>
              <a:rPr lang="en-US" dirty="0"/>
              <a:t>Also correct structural issues in the heart, such as heart valves and areas prone to clotting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Cardiac Clinical Decision Unit</a:t>
            </a:r>
          </a:p>
          <a:p>
            <a:pPr marL="457188" lvl="1" indent="-285750"/>
            <a:r>
              <a:rPr lang="en-US" dirty="0"/>
              <a:t>Care provided by RNs and Patient Care Technicians (PCTs)</a:t>
            </a:r>
          </a:p>
          <a:p>
            <a:pPr marL="457188" lvl="1" indent="-285750"/>
            <a:r>
              <a:rPr lang="en-US" dirty="0"/>
              <a:t>Prepare patients for their cardiac </a:t>
            </a:r>
            <a:r>
              <a:rPr lang="en-US" dirty="0" err="1"/>
              <a:t>cath</a:t>
            </a:r>
            <a:r>
              <a:rPr lang="en-US" dirty="0"/>
              <a:t> procedure and recover them after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Cardiovascular Operating Room/Hybrid Room</a:t>
            </a:r>
          </a:p>
          <a:p>
            <a:pPr marL="457188" lvl="1" indent="-285750"/>
            <a:r>
              <a:rPr lang="en-US" dirty="0"/>
              <a:t>Care provided by Cardiac Surgeons, Vascular Surgeons, Anesthesiologists, CRNAs, APPs, Perfusionists, RNs, and Surgical Technicians.</a:t>
            </a:r>
          </a:p>
          <a:p>
            <a:pPr marL="457188" lvl="1" indent="-285750"/>
            <a:r>
              <a:rPr lang="en-US" dirty="0"/>
              <a:t>Perform open heart surgeries and vascular surgeries in an OR setting</a:t>
            </a:r>
          </a:p>
        </p:txBody>
      </p:sp>
    </p:spTree>
    <p:extLst>
      <p:ext uri="{BB962C8B-B14F-4D97-AF65-F5344CB8AC3E}">
        <p14:creationId xmlns:p14="http://schemas.microsoft.com/office/powerpoint/2010/main" val="25417171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EFDEF-17CB-450F-3882-3E98750AC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Invasive Cardiology cont.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1EF6EA8-8AD7-673F-8C0E-8B0F96635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5EF1F-7307-41BC-8C08-94B176AED8EE}" type="slidenum">
              <a:rPr lang="en-US" smtClean="0">
                <a:solidFill>
                  <a:srgbClr val="59CBE8"/>
                </a:solidFill>
              </a:rPr>
              <a:pPr/>
              <a:t>7</a:t>
            </a:fld>
            <a:endParaRPr lang="en-US">
              <a:solidFill>
                <a:srgbClr val="59CBE8"/>
              </a:solidFill>
            </a:endParaRPr>
          </a:p>
        </p:txBody>
      </p:sp>
      <p:pic>
        <p:nvPicPr>
          <p:cNvPr id="4098" name="Picture 2" descr="Cardiac Cath Lab - Mather Hospital">
            <a:extLst>
              <a:ext uri="{FF2B5EF4-FFF2-40B4-BE49-F238E27FC236}">
                <a16:creationId xmlns:a16="http://schemas.microsoft.com/office/drawing/2014/main" id="{27939299-933E-4E29-85F8-369EF49A66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438" y="3553048"/>
            <a:ext cx="3556932" cy="2134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TAVR Is Now Dominant Form of Aortic Valve Replacement in the United States  | DAIC">
            <a:extLst>
              <a:ext uri="{FF2B5EF4-FFF2-40B4-BE49-F238E27FC236}">
                <a16:creationId xmlns:a16="http://schemas.microsoft.com/office/drawing/2014/main" id="{9A6F8111-BADF-B14C-AB00-F89EEECC49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9158" y="1690692"/>
            <a:ext cx="4026192" cy="2134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40857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0334ED-B9CD-EC01-6517-9EBCC5D87E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Heart Failure Management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3AFC7A0-198C-ED60-295F-00C00E23D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5EF1F-7307-41BC-8C08-94B176AED8EE}" type="slidenum">
              <a:rPr lang="en-US" smtClean="0">
                <a:solidFill>
                  <a:srgbClr val="59CBE8"/>
                </a:solidFill>
              </a:rPr>
              <a:pPr/>
              <a:t>8</a:t>
            </a:fld>
            <a:endParaRPr lang="en-US">
              <a:solidFill>
                <a:srgbClr val="59CBE8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17914A-B4A9-3924-207A-3ABEC9A54F6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Cardiac Management Center</a:t>
            </a:r>
          </a:p>
          <a:p>
            <a:pPr marL="457188" lvl="1" indent="-285750"/>
            <a:r>
              <a:rPr lang="en-US" dirty="0"/>
              <a:t>Care provided by APPs, RNs, LPN, and Office Coordinator</a:t>
            </a:r>
          </a:p>
          <a:p>
            <a:pPr marL="457188" lvl="1" indent="-285750"/>
            <a:r>
              <a:rPr lang="en-US" dirty="0"/>
              <a:t>Help patients manage the symptoms of heart failure and help prevent them from having to be hospitalized</a:t>
            </a:r>
          </a:p>
          <a:p>
            <a:pPr marL="457188" lvl="1" indent="-285750"/>
            <a:r>
              <a:rPr lang="en-US" dirty="0"/>
              <a:t>Also provides treatment in the clinic, such as IV medications to eliminate extra water in the body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Heart Failure Navigation</a:t>
            </a:r>
          </a:p>
          <a:p>
            <a:pPr marL="457188" lvl="1" indent="-285750"/>
            <a:r>
              <a:rPr lang="en-US" dirty="0"/>
              <a:t>Oversees the care of patients with heart failure in the hospitals</a:t>
            </a:r>
          </a:p>
          <a:p>
            <a:pPr marL="457188" lvl="1" indent="-285750"/>
            <a:r>
              <a:rPr lang="en-US" dirty="0"/>
              <a:t>Ensures appropriate treatments are being ordered and carried out</a:t>
            </a:r>
          </a:p>
          <a:p>
            <a:pPr marL="457188" lvl="1" indent="-285750"/>
            <a:r>
              <a:rPr lang="en-US" dirty="0"/>
              <a:t>Coordinates the transition of the patient from the hospital to home to their follow up appointments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Heart Failure device and program management</a:t>
            </a:r>
          </a:p>
          <a:p>
            <a:pPr marL="457188" lvl="1" indent="-285750"/>
            <a:r>
              <a:rPr lang="en-US" dirty="0"/>
              <a:t>Oversight of heart failure detection devices and programs (such as our Scale Program)</a:t>
            </a:r>
          </a:p>
        </p:txBody>
      </p:sp>
    </p:spTree>
    <p:extLst>
      <p:ext uri="{BB962C8B-B14F-4D97-AF65-F5344CB8AC3E}">
        <p14:creationId xmlns:p14="http://schemas.microsoft.com/office/powerpoint/2010/main" val="21146596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EFDEF-17CB-450F-3882-3E98750AC7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30"/>
            <a:ext cx="7886700" cy="838204"/>
          </a:xfrm>
        </p:spPr>
        <p:txBody>
          <a:bodyPr/>
          <a:lstStyle/>
          <a:p>
            <a:r>
              <a:rPr lang="en-US" dirty="0"/>
              <a:t>Heart Failure Management cont.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1EF6EA8-8AD7-673F-8C0E-8B0F96635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5EF1F-7307-41BC-8C08-94B176AED8EE}" type="slidenum">
              <a:rPr lang="en-US" smtClean="0">
                <a:solidFill>
                  <a:srgbClr val="59CBE8"/>
                </a:solidFill>
              </a:rPr>
              <a:pPr/>
              <a:t>9</a:t>
            </a:fld>
            <a:endParaRPr lang="en-US">
              <a:solidFill>
                <a:srgbClr val="59CBE8"/>
              </a:solidFill>
            </a:endParaRPr>
          </a:p>
        </p:txBody>
      </p:sp>
      <p:pic>
        <p:nvPicPr>
          <p:cNvPr id="5122" name="Picture 2" descr="CardioMEMS Device for Monitoring Advanced Heart Failure: 5 Things to Know">
            <a:extLst>
              <a:ext uri="{FF2B5EF4-FFF2-40B4-BE49-F238E27FC236}">
                <a16:creationId xmlns:a16="http://schemas.microsoft.com/office/drawing/2014/main" id="{F300F891-0F27-9F7A-E517-9011F1F974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226" y="1872275"/>
            <a:ext cx="3658124" cy="3667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FDA approves expanded indication for Abbott's CardioMEMS - MassDevice">
            <a:extLst>
              <a:ext uri="{FF2B5EF4-FFF2-40B4-BE49-F238E27FC236}">
                <a16:creationId xmlns:a16="http://schemas.microsoft.com/office/drawing/2014/main" id="{058532FB-1785-348F-5570-99E7627025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928" y="1872275"/>
            <a:ext cx="3784571" cy="3667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46657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0334ED-B9CD-EC01-6517-9EBCC5D87E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Administration and Support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3AFC7A0-198C-ED60-295F-00C00E23D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5EF1F-7307-41BC-8C08-94B176AED8EE}" type="slidenum">
              <a:rPr lang="en-US" smtClean="0">
                <a:solidFill>
                  <a:srgbClr val="59CBE8"/>
                </a:solidFill>
              </a:rPr>
              <a:pPr/>
              <a:t>10</a:t>
            </a:fld>
            <a:endParaRPr lang="en-US">
              <a:solidFill>
                <a:srgbClr val="59CBE8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17914A-B4A9-3924-207A-3ABEC9A54F6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Management/Directors</a:t>
            </a:r>
          </a:p>
          <a:p>
            <a:pPr marL="457188" lvl="1" indent="-285750"/>
            <a:r>
              <a:rPr lang="en-US" dirty="0"/>
              <a:t>Department managers – Supports the departments and oversight of clinical/business aspects</a:t>
            </a:r>
          </a:p>
          <a:p>
            <a:pPr marL="457188" lvl="1" indent="-285750"/>
            <a:r>
              <a:rPr lang="en-US" dirty="0"/>
              <a:t>Practice managers – Supports the physician practices and provides oversight of clinical/business aspects</a:t>
            </a:r>
          </a:p>
          <a:p>
            <a:pPr marL="457188" lvl="1" indent="-285750"/>
            <a:r>
              <a:rPr lang="en-US" dirty="0"/>
              <a:t>Director – Sets strategy for service line, supports clinical needs, and oversight of business aspects of service line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Education</a:t>
            </a:r>
          </a:p>
          <a:p>
            <a:pPr marL="457188" lvl="1" indent="-285750"/>
            <a:r>
              <a:rPr lang="en-US" dirty="0"/>
              <a:t>Cardiac Educator – Oversees education and training of RNs within service line</a:t>
            </a:r>
          </a:p>
          <a:p>
            <a:pPr marL="457188" lvl="1" indent="-285750"/>
            <a:r>
              <a:rPr lang="en-US" dirty="0"/>
              <a:t>Clinical Resource Coordinator – Plans Cath Lab cases and oversight of education/training of special procedures technologists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Quality</a:t>
            </a:r>
          </a:p>
          <a:p>
            <a:pPr marL="457188" lvl="1" indent="-285750"/>
            <a:r>
              <a:rPr lang="en-US" dirty="0"/>
              <a:t>Abstractors - Audits and interprets documentation to ensure quality standards</a:t>
            </a:r>
          </a:p>
          <a:p>
            <a:pPr marL="457188" lvl="1" indent="-285750"/>
            <a:r>
              <a:rPr lang="en-US" dirty="0"/>
              <a:t>Coordinators – Coordinate programs such as STEMI/STAT Heart and Structural Heart</a:t>
            </a:r>
          </a:p>
          <a:p>
            <a:pPr lvl="1" indent="0">
              <a:buNone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05265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5EF1F-7307-41BC-8C08-94B176AED8EE}" type="slidenum">
              <a:rPr lang="en-US" smtClean="0">
                <a:solidFill>
                  <a:srgbClr val="59CBE8"/>
                </a:solidFill>
              </a:rPr>
              <a:pPr/>
              <a:t>11</a:t>
            </a:fld>
            <a:endParaRPr lang="en-US">
              <a:solidFill>
                <a:srgbClr val="59CBE8"/>
              </a:solidFill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509605F-304F-4639-9FBE-158E9730DD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9841" y="365129"/>
            <a:ext cx="7886700" cy="1325563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/>
              <a:t>Cardiovascular Technician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36D0110-2F3B-5A2D-4FA7-1B3E685D61B2}"/>
              </a:ext>
            </a:extLst>
          </p:cNvPr>
          <p:cNvSpPr txBox="1"/>
          <p:nvPr/>
        </p:nvSpPr>
        <p:spPr>
          <a:xfrm>
            <a:off x="627459" y="1690692"/>
            <a:ext cx="78890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$17.00/</a:t>
            </a:r>
            <a:r>
              <a:rPr lang="en-US" dirty="0" err="1"/>
              <a:t>hr</a:t>
            </a:r>
            <a:r>
              <a:rPr lang="en-US" dirty="0"/>
              <a:t> - $23.80/</a:t>
            </a:r>
            <a:r>
              <a:rPr lang="en-US" dirty="0" err="1"/>
              <a:t>hr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Minimum education – High school diploma and on-the-job training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Performs EKGs, Supports Stress Tests, and Places Heart Monitors</a:t>
            </a:r>
          </a:p>
          <a:p>
            <a:endParaRPr lang="en-US" dirty="0"/>
          </a:p>
        </p:txBody>
      </p:sp>
      <p:pic>
        <p:nvPicPr>
          <p:cNvPr id="7" name="Picture 6" descr="A person lying in bed with ecg machine&#10;&#10;Description automatically generated">
            <a:extLst>
              <a:ext uri="{FF2B5EF4-FFF2-40B4-BE49-F238E27FC236}">
                <a16:creationId xmlns:a16="http://schemas.microsoft.com/office/drawing/2014/main" id="{DF15E955-FE75-BC06-A05A-164FE512DB5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86" b="4159"/>
          <a:stretch/>
        </p:blipFill>
        <p:spPr>
          <a:xfrm>
            <a:off x="1568741" y="3016254"/>
            <a:ext cx="6207853" cy="2545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20522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5EF1F-7307-41BC-8C08-94B176AED8EE}" type="slidenum">
              <a:rPr lang="en-US" smtClean="0">
                <a:solidFill>
                  <a:srgbClr val="59CBE8"/>
                </a:solidFill>
              </a:rPr>
              <a:pPr/>
              <a:t>12</a:t>
            </a:fld>
            <a:endParaRPr lang="en-US">
              <a:solidFill>
                <a:srgbClr val="59CBE8"/>
              </a:solidFill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509605F-304F-4639-9FBE-158E9730DD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9841" y="365129"/>
            <a:ext cx="7886700" cy="1325563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/>
              <a:t>Cardiac Sonographer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36D0110-2F3B-5A2D-4FA7-1B3E685D61B2}"/>
              </a:ext>
            </a:extLst>
          </p:cNvPr>
          <p:cNvSpPr txBox="1"/>
          <p:nvPr/>
        </p:nvSpPr>
        <p:spPr>
          <a:xfrm>
            <a:off x="627459" y="1690692"/>
            <a:ext cx="78890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$30.95/</a:t>
            </a:r>
            <a:r>
              <a:rPr lang="en-US" dirty="0" err="1"/>
              <a:t>hr</a:t>
            </a:r>
            <a:r>
              <a:rPr lang="en-US" dirty="0"/>
              <a:t> - $46.43/</a:t>
            </a:r>
            <a:r>
              <a:rPr lang="en-US" dirty="0" err="1"/>
              <a:t>hr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Minimum education – Associates Degree in Sonography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Performs ultrasound imaging of the heart and supporting structures</a:t>
            </a:r>
          </a:p>
          <a:p>
            <a:endParaRPr lang="en-US" dirty="0"/>
          </a:p>
        </p:txBody>
      </p:sp>
      <p:pic>
        <p:nvPicPr>
          <p:cNvPr id="8" name="Picture 7" descr="A person lying in a hospital bed&#10;&#10;Description automatically generated">
            <a:extLst>
              <a:ext uri="{FF2B5EF4-FFF2-40B4-BE49-F238E27FC236}">
                <a16:creationId xmlns:a16="http://schemas.microsoft.com/office/drawing/2014/main" id="{759FA91D-C6D9-D39D-979E-2E93932005E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7" r="22612"/>
          <a:stretch/>
        </p:blipFill>
        <p:spPr>
          <a:xfrm>
            <a:off x="1233183" y="3238150"/>
            <a:ext cx="6360570" cy="2516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2218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5EF1F-7307-41BC-8C08-94B176AED8EE}" type="slidenum">
              <a:rPr lang="en-US" smtClean="0">
                <a:solidFill>
                  <a:srgbClr val="59CBE8"/>
                </a:solidFill>
              </a:rPr>
              <a:pPr/>
              <a:t>13</a:t>
            </a:fld>
            <a:endParaRPr lang="en-US">
              <a:solidFill>
                <a:srgbClr val="59CBE8"/>
              </a:solidFill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509605F-304F-4639-9FBE-158E9730DD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9841" y="365129"/>
            <a:ext cx="7886700" cy="1325563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/>
              <a:t>Vascular Sonography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36D0110-2F3B-5A2D-4FA7-1B3E685D61B2}"/>
              </a:ext>
            </a:extLst>
          </p:cNvPr>
          <p:cNvSpPr txBox="1"/>
          <p:nvPr/>
        </p:nvSpPr>
        <p:spPr>
          <a:xfrm>
            <a:off x="627459" y="1690692"/>
            <a:ext cx="78890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$30.95/</a:t>
            </a:r>
            <a:r>
              <a:rPr lang="en-US" dirty="0" err="1"/>
              <a:t>hr</a:t>
            </a:r>
            <a:r>
              <a:rPr lang="en-US" dirty="0"/>
              <a:t> - $46.43/</a:t>
            </a:r>
            <a:r>
              <a:rPr lang="en-US" dirty="0" err="1"/>
              <a:t>hr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Minimum education – Associates Degree in Sonography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Performs ultrasound imaging of blood vessels throughout the entire body</a:t>
            </a:r>
          </a:p>
          <a:p>
            <a:endParaRPr lang="en-US" dirty="0"/>
          </a:p>
        </p:txBody>
      </p:sp>
      <p:pic>
        <p:nvPicPr>
          <p:cNvPr id="8" name="Content Placeholder 12" descr="A person lying in bed with a doctor and a person in the background&#10;&#10;Description automatically generated">
            <a:extLst>
              <a:ext uri="{FF2B5EF4-FFF2-40B4-BE49-F238E27FC236}">
                <a16:creationId xmlns:a16="http://schemas.microsoft.com/office/drawing/2014/main" id="{5034DA0F-8683-5DF6-E871-091E875A164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80" b="13823"/>
          <a:stretch/>
        </p:blipFill>
        <p:spPr>
          <a:xfrm>
            <a:off x="2374085" y="3288484"/>
            <a:ext cx="4681056" cy="2592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5673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5EF1F-7307-41BC-8C08-94B176AED8EE}" type="slidenum">
              <a:rPr lang="en-US" smtClean="0">
                <a:solidFill>
                  <a:srgbClr val="59CBE8"/>
                </a:solidFill>
              </a:rPr>
              <a:pPr/>
              <a:t>14</a:t>
            </a:fld>
            <a:endParaRPr lang="en-US">
              <a:solidFill>
                <a:srgbClr val="59CBE8"/>
              </a:solidFill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509605F-304F-4639-9FBE-158E9730DD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9841" y="365129"/>
            <a:ext cx="7886700" cy="1325563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/>
              <a:t>Stress Testing and Procedures RN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36D0110-2F3B-5A2D-4FA7-1B3E685D61B2}"/>
              </a:ext>
            </a:extLst>
          </p:cNvPr>
          <p:cNvSpPr txBox="1"/>
          <p:nvPr/>
        </p:nvSpPr>
        <p:spPr>
          <a:xfrm>
            <a:off x="627459" y="1690692"/>
            <a:ext cx="78890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$29.36/</a:t>
            </a:r>
            <a:r>
              <a:rPr lang="en-US" dirty="0" err="1"/>
              <a:t>hr</a:t>
            </a:r>
            <a:r>
              <a:rPr lang="en-US" dirty="0"/>
              <a:t> - $46.12/</a:t>
            </a:r>
            <a:r>
              <a:rPr lang="en-US" dirty="0" err="1"/>
              <a:t>hr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Minimum education – Associates Degree in Nursing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Supervises and performs stress testing and supports cardiac procedures</a:t>
            </a:r>
          </a:p>
          <a:p>
            <a:endParaRPr lang="en-US" dirty="0"/>
          </a:p>
        </p:txBody>
      </p:sp>
      <p:pic>
        <p:nvPicPr>
          <p:cNvPr id="8" name="Picture 7" descr="A doctor and patient looking at a monitor&#10;&#10;Description automatically generated">
            <a:extLst>
              <a:ext uri="{FF2B5EF4-FFF2-40B4-BE49-F238E27FC236}">
                <a16:creationId xmlns:a16="http://schemas.microsoft.com/office/drawing/2014/main" id="{8C2CE9C2-0DDB-C3C4-B848-643334E4960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55" r="1" b="1"/>
          <a:stretch/>
        </p:blipFill>
        <p:spPr>
          <a:xfrm>
            <a:off x="2130804" y="3171040"/>
            <a:ext cx="4706223" cy="2718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10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5EF1F-7307-41BC-8C08-94B176AED8EE}" type="slidenum">
              <a:rPr lang="en-US" smtClean="0">
                <a:solidFill>
                  <a:srgbClr val="59CBE8"/>
                </a:solidFill>
              </a:rPr>
              <a:pPr/>
              <a:t>15</a:t>
            </a:fld>
            <a:endParaRPr lang="en-US">
              <a:solidFill>
                <a:srgbClr val="59CBE8"/>
              </a:solidFill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509605F-304F-4639-9FBE-158E9730DD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9841" y="365130"/>
            <a:ext cx="7886700" cy="660366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/>
              <a:t>Cath Lab RN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36D0110-2F3B-5A2D-4FA7-1B3E685D61B2}"/>
              </a:ext>
            </a:extLst>
          </p:cNvPr>
          <p:cNvSpPr txBox="1"/>
          <p:nvPr/>
        </p:nvSpPr>
        <p:spPr>
          <a:xfrm>
            <a:off x="627459" y="1029760"/>
            <a:ext cx="52947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$29.36/</a:t>
            </a:r>
            <a:r>
              <a:rPr lang="en-US" dirty="0" err="1"/>
              <a:t>hr</a:t>
            </a:r>
            <a:r>
              <a:rPr lang="en-US" dirty="0"/>
              <a:t> - $46.33/</a:t>
            </a:r>
            <a:r>
              <a:rPr lang="en-US" dirty="0" err="1"/>
              <a:t>hr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Minimum education – Associates Degree in Nursing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Oversees the care of the patient during procedure</a:t>
            </a:r>
          </a:p>
          <a:p>
            <a:endParaRPr lang="en-US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495FE4F4-ECAD-5120-C2AD-FE708E7A61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0396" y="722417"/>
            <a:ext cx="2266218" cy="3015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70148898-F913-E429-D37B-066B020BCB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9185" y="3753695"/>
            <a:ext cx="2434520" cy="2892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An x-ray of a person's body&#10;&#10;Description automatically generated">
            <a:extLst>
              <a:ext uri="{FF2B5EF4-FFF2-40B4-BE49-F238E27FC236}">
                <a16:creationId xmlns:a16="http://schemas.microsoft.com/office/drawing/2014/main" id="{E5E32A74-7DC8-B6F2-5297-5BE8D1B7538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459" y="2091261"/>
            <a:ext cx="2137814" cy="2115071"/>
          </a:xfrm>
          <a:prstGeom prst="rect">
            <a:avLst/>
          </a:prstGeom>
        </p:spPr>
      </p:pic>
      <p:pic>
        <p:nvPicPr>
          <p:cNvPr id="8" name="Picture 7" descr="A close-up of a x-ray&#10;&#10;Description automatically generated">
            <a:extLst>
              <a:ext uri="{FF2B5EF4-FFF2-40B4-BE49-F238E27FC236}">
                <a16:creationId xmlns:a16="http://schemas.microsoft.com/office/drawing/2014/main" id="{D7AEEC6C-9282-5744-832E-DB224B26914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371" y="2082562"/>
            <a:ext cx="2045942" cy="2115071"/>
          </a:xfrm>
          <a:prstGeom prst="rect">
            <a:avLst/>
          </a:prstGeom>
        </p:spPr>
      </p:pic>
      <p:pic>
        <p:nvPicPr>
          <p:cNvPr id="9" name="Picture 8" descr="A close-up of a medical x-ray&#10;&#10;Description automatically generated">
            <a:extLst>
              <a:ext uri="{FF2B5EF4-FFF2-40B4-BE49-F238E27FC236}">
                <a16:creationId xmlns:a16="http://schemas.microsoft.com/office/drawing/2014/main" id="{40B741DC-2E4D-A5C9-8CE9-FFC09584E99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4280" y="4369100"/>
            <a:ext cx="1875505" cy="2123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4679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5EF1F-7307-41BC-8C08-94B176AED8EE}" type="slidenum">
              <a:rPr lang="en-US" smtClean="0">
                <a:solidFill>
                  <a:srgbClr val="59CBE8"/>
                </a:solidFill>
              </a:rPr>
              <a:pPr/>
              <a:t>16</a:t>
            </a:fld>
            <a:endParaRPr lang="en-US">
              <a:solidFill>
                <a:srgbClr val="59CBE8"/>
              </a:solidFill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509605F-304F-4639-9FBE-158E9730DD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9841" y="365129"/>
            <a:ext cx="7886700" cy="557817"/>
          </a:xfrm>
        </p:spPr>
        <p:txBody>
          <a:bodyPr>
            <a:normAutofit fontScale="90000"/>
          </a:bodyPr>
          <a:lstStyle>
            <a:lvl1pPr>
              <a:defRPr baseline="0"/>
            </a:lvl1pPr>
          </a:lstStyle>
          <a:p>
            <a:r>
              <a:rPr lang="en-US" dirty="0"/>
              <a:t>Cath Lab Special Procedures Technologist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36D0110-2F3B-5A2D-4FA7-1B3E685D61B2}"/>
              </a:ext>
            </a:extLst>
          </p:cNvPr>
          <p:cNvSpPr txBox="1"/>
          <p:nvPr/>
        </p:nvSpPr>
        <p:spPr>
          <a:xfrm>
            <a:off x="625077" y="922946"/>
            <a:ext cx="78890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$29.36/</a:t>
            </a:r>
            <a:r>
              <a:rPr lang="en-US" dirty="0" err="1"/>
              <a:t>hr</a:t>
            </a:r>
            <a:r>
              <a:rPr lang="en-US" dirty="0"/>
              <a:t> - $46.33/</a:t>
            </a:r>
            <a:r>
              <a:rPr lang="en-US" dirty="0" err="1"/>
              <a:t>hr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Minimum education – Associates degree in Radiology Technology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Assists cardiologist with procedure and manages the x-ray machine during</a:t>
            </a:r>
          </a:p>
          <a:p>
            <a:endParaRPr lang="en-US" dirty="0"/>
          </a:p>
        </p:txBody>
      </p:sp>
      <p:pic>
        <p:nvPicPr>
          <p:cNvPr id="4" name="Picture 3" descr="An x-ray of a vein&#10;&#10;Description automatically generated">
            <a:extLst>
              <a:ext uri="{FF2B5EF4-FFF2-40B4-BE49-F238E27FC236}">
                <a16:creationId xmlns:a16="http://schemas.microsoft.com/office/drawing/2014/main" id="{6C5C83AB-68E7-91EA-56FF-3431E52EADD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537" y="4340809"/>
            <a:ext cx="1424989" cy="2387600"/>
          </a:xfrm>
          <a:prstGeom prst="rect">
            <a:avLst/>
          </a:prstGeom>
        </p:spPr>
      </p:pic>
      <p:pic>
        <p:nvPicPr>
          <p:cNvPr id="6" name="Picture 5" descr="A close-up of an x-ray of a vein&#10;&#10;Description automatically generated">
            <a:extLst>
              <a:ext uri="{FF2B5EF4-FFF2-40B4-BE49-F238E27FC236}">
                <a16:creationId xmlns:a16="http://schemas.microsoft.com/office/drawing/2014/main" id="{F512FF8A-96FA-4562-0A1F-A3B67A17C35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60" y="1915464"/>
            <a:ext cx="1326145" cy="2387601"/>
          </a:xfrm>
          <a:prstGeom prst="rect">
            <a:avLst/>
          </a:prstGeom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560C7EB0-D483-5BB5-A5B3-7C6FB4F881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0480" y="1915464"/>
            <a:ext cx="3240411" cy="2463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id="{6BF1DF23-CCBE-51D7-13A1-6FDD8C7BCD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9425" y="2832429"/>
            <a:ext cx="2577038" cy="3436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02532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5EF1F-7307-41BC-8C08-94B176AED8EE}" type="slidenum">
              <a:rPr lang="en-US" smtClean="0">
                <a:solidFill>
                  <a:srgbClr val="59CBE8"/>
                </a:solidFill>
              </a:rPr>
              <a:pPr/>
              <a:t>17</a:t>
            </a:fld>
            <a:endParaRPr lang="en-US">
              <a:solidFill>
                <a:srgbClr val="59CBE8"/>
              </a:solidFill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509605F-304F-4639-9FBE-158E9730DD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9841" y="365129"/>
            <a:ext cx="7886700" cy="1325563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/>
              <a:t>Cath Lab Prep and Recovery RN and PCT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36D0110-2F3B-5A2D-4FA7-1B3E685D61B2}"/>
              </a:ext>
            </a:extLst>
          </p:cNvPr>
          <p:cNvSpPr txBox="1"/>
          <p:nvPr/>
        </p:nvSpPr>
        <p:spPr>
          <a:xfrm>
            <a:off x="627459" y="1690692"/>
            <a:ext cx="788908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$29.36/</a:t>
            </a:r>
            <a:r>
              <a:rPr lang="en-US" dirty="0" err="1"/>
              <a:t>hr</a:t>
            </a:r>
            <a:r>
              <a:rPr lang="en-US" dirty="0"/>
              <a:t> - $46.12/</a:t>
            </a:r>
            <a:r>
              <a:rPr lang="en-US" dirty="0" err="1"/>
              <a:t>hr</a:t>
            </a: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Minimum education – Associates Degree in Nursing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Prepares patient for procedure, administers medications, assess patient for unforeseen issues that may impede their procedure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Recovers patient after </a:t>
            </a:r>
            <a:r>
              <a:rPr lang="en-US" dirty="0" err="1"/>
              <a:t>cath</a:t>
            </a:r>
            <a:r>
              <a:rPr lang="en-US" dirty="0"/>
              <a:t> procedure, administers medications, assesses access site and other physical responses to the procedure, ensures safe discharge home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PCT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$17.34/</a:t>
            </a:r>
            <a:r>
              <a:rPr lang="en-US" dirty="0" err="1"/>
              <a:t>hr</a:t>
            </a:r>
            <a:r>
              <a:rPr lang="en-US" dirty="0"/>
              <a:t> - $26.01/</a:t>
            </a:r>
            <a:r>
              <a:rPr lang="en-US" dirty="0" err="1"/>
              <a:t>hr</a:t>
            </a: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High school diploma and Certified Nurse Assistant (CNA) certificate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Assists RNs to prepare the patient for their procedure and recovery after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83258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9B61DF-715C-0B2C-E4FF-34AC7CD510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Collaboration and Teamwork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32B771B-D3CA-F77F-457C-59040481B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5EF1F-7307-41BC-8C08-94B176AED8EE}" type="slidenum">
              <a:rPr lang="en-US" smtClean="0">
                <a:solidFill>
                  <a:srgbClr val="59CBE8"/>
                </a:solidFill>
              </a:rPr>
              <a:pPr/>
              <a:t>18</a:t>
            </a:fld>
            <a:endParaRPr lang="en-US">
              <a:solidFill>
                <a:srgbClr val="59CBE8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05D9AB3-6837-3087-34FA-308D9E24523C}"/>
              </a:ext>
            </a:extLst>
          </p:cNvPr>
          <p:cNvSpPr txBox="1"/>
          <p:nvPr/>
        </p:nvSpPr>
        <p:spPr>
          <a:xfrm>
            <a:off x="485277" y="1988733"/>
            <a:ext cx="12008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Before </a:t>
            </a:r>
          </a:p>
          <a:p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Watchman</a:t>
            </a:r>
          </a:p>
        </p:txBody>
      </p:sp>
      <p:pic>
        <p:nvPicPr>
          <p:cNvPr id="6" name="Picture 5" descr="An x-ray of a spine&#10;&#10;Description automatically generated">
            <a:extLst>
              <a:ext uri="{FF2B5EF4-FFF2-40B4-BE49-F238E27FC236}">
                <a16:creationId xmlns:a16="http://schemas.microsoft.com/office/drawing/2014/main" id="{20CACB2C-FC8D-FBAD-D7CA-3A3D07F4445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6119" y="1514945"/>
            <a:ext cx="1977714" cy="265922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5B4B5E8-492A-529A-438F-62B5110FAE31}"/>
              </a:ext>
            </a:extLst>
          </p:cNvPr>
          <p:cNvSpPr txBox="1"/>
          <p:nvPr/>
        </p:nvSpPr>
        <p:spPr>
          <a:xfrm>
            <a:off x="3683354" y="2098064"/>
            <a:ext cx="12583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After Watchman</a:t>
            </a:r>
          </a:p>
        </p:txBody>
      </p:sp>
      <p:pic>
        <p:nvPicPr>
          <p:cNvPr id="8" name="Picture 7" descr="A blue circle with a blue circle in the middle&#10;&#10;Description automatically generated">
            <a:extLst>
              <a:ext uri="{FF2B5EF4-FFF2-40B4-BE49-F238E27FC236}">
                <a16:creationId xmlns:a16="http://schemas.microsoft.com/office/drawing/2014/main" id="{02752F60-332D-1792-B15E-F0281CC200D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7402" y="1346993"/>
            <a:ext cx="1892176" cy="2827176"/>
          </a:xfrm>
          <a:prstGeom prst="rect">
            <a:avLst/>
          </a:prstGeom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082A4D37-079D-C896-C68D-4A239CE599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3708" y="4197041"/>
            <a:ext cx="3258623" cy="2449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81160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53D4D1-99E7-A2D6-93BE-07FD7CB8B8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 why Healthcare and Why SIH?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F2BAAD4-2379-44A8-EB11-84129732C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5EF1F-7307-41BC-8C08-94B176AED8EE}" type="slidenum">
              <a:rPr lang="en-US" smtClean="0">
                <a:solidFill>
                  <a:srgbClr val="59CBE8"/>
                </a:solidFill>
              </a:rPr>
              <a:pPr/>
              <a:t>19</a:t>
            </a:fld>
            <a:endParaRPr lang="en-US">
              <a:solidFill>
                <a:srgbClr val="59CBE8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C400C4-348F-F25C-B767-6A46849B62D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We get to take care of people and do what we can to help them feel better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Many different paths you can take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If you want to change what you do, it is relatively easy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Great benefits right away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Work will pay for you to go further your education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SIH continues to do everything we can to care for the health and well-being of the communities we serve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33397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62F32AB-6A04-6D53-12EC-395A17FFB47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32267701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C3DB18-5663-C5D5-5697-B35A20ACA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733829"/>
          </a:xfrm>
        </p:spPr>
        <p:txBody>
          <a:bodyPr>
            <a:normAutofit fontScale="90000"/>
          </a:bodyPr>
          <a:lstStyle/>
          <a:p>
            <a:r>
              <a:rPr lang="en-US" dirty="0"/>
              <a:t>Cardiology Service Line Roles, wage ranges and minimum education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3C7CF8D-EA2A-5C2F-7476-82EFAFF21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5EF1F-7307-41BC-8C08-94B176AED8EE}" type="slidenum">
              <a:rPr lang="en-US" smtClean="0">
                <a:solidFill>
                  <a:srgbClr val="59CBE8"/>
                </a:solidFill>
              </a:rPr>
              <a:pPr/>
              <a:t>21</a:t>
            </a:fld>
            <a:endParaRPr lang="en-US">
              <a:solidFill>
                <a:srgbClr val="59CBE8"/>
              </a:solidFill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5F613CB-153D-EFE3-EE31-29135D1DBE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7771825"/>
              </p:ext>
            </p:extLst>
          </p:nvPr>
        </p:nvGraphicFramePr>
        <p:xfrm>
          <a:off x="855677" y="1828800"/>
          <a:ext cx="7558480" cy="4270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91479">
                  <a:extLst>
                    <a:ext uri="{9D8B030D-6E8A-4147-A177-3AD203B41FA5}">
                      <a16:colId xmlns:a16="http://schemas.microsoft.com/office/drawing/2014/main" val="203836744"/>
                    </a:ext>
                  </a:extLst>
                </a:gridCol>
                <a:gridCol w="1544920">
                  <a:extLst>
                    <a:ext uri="{9D8B030D-6E8A-4147-A177-3AD203B41FA5}">
                      <a16:colId xmlns:a16="http://schemas.microsoft.com/office/drawing/2014/main" val="490974620"/>
                    </a:ext>
                  </a:extLst>
                </a:gridCol>
                <a:gridCol w="3422081">
                  <a:extLst>
                    <a:ext uri="{9D8B030D-6E8A-4147-A177-3AD203B41FA5}">
                      <a16:colId xmlns:a16="http://schemas.microsoft.com/office/drawing/2014/main" val="4212182133"/>
                    </a:ext>
                  </a:extLst>
                </a:gridCol>
              </a:tblGrid>
              <a:tr h="4270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1" u="none" strike="noStrike" dirty="0">
                          <a:effectLst/>
                        </a:rPr>
                        <a:t>Role</a:t>
                      </a:r>
                      <a:endParaRPr lang="en-US" sz="2000" b="1" i="1" u="none" strike="noStrike" dirty="0">
                        <a:solidFill>
                          <a:srgbClr val="52525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i="1" u="none" strike="noStrike" dirty="0">
                          <a:effectLst/>
                        </a:rPr>
                        <a:t>Wage Range</a:t>
                      </a:r>
                      <a:endParaRPr lang="en-US" sz="1800" b="1" i="1" u="none" strike="noStrike" dirty="0">
                        <a:solidFill>
                          <a:srgbClr val="52525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i="1" u="none" strike="noStrike" dirty="0">
                          <a:effectLst/>
                        </a:rPr>
                        <a:t>Minimum Education</a:t>
                      </a:r>
                      <a:endParaRPr lang="en-US" sz="1800" b="1" i="1" u="none" strike="noStrike" dirty="0">
                        <a:solidFill>
                          <a:srgbClr val="52525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078581046"/>
                  </a:ext>
                </a:extLst>
              </a:tr>
              <a:tr h="4270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effectLst/>
                        </a:rPr>
                        <a:t>RN</a:t>
                      </a:r>
                      <a:endParaRPr lang="en-US" sz="1100" b="0" i="0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effectLst/>
                        </a:rPr>
                        <a:t>$29.36-$46.33/hr</a:t>
                      </a:r>
                      <a:endParaRPr lang="en-US" sz="1100" b="0" i="0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effectLst/>
                        </a:rPr>
                        <a:t>Associates Degree in Nursing </a:t>
                      </a:r>
                      <a:endParaRPr lang="en-US" sz="1100" b="0" i="0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28200786"/>
                  </a:ext>
                </a:extLst>
              </a:tr>
              <a:tr h="4270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effectLst/>
                        </a:rPr>
                        <a:t>Special Procedures Technologist</a:t>
                      </a:r>
                      <a:endParaRPr lang="en-US" sz="1100" b="0" i="0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$29.36-$46.33/hr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effectLst/>
                        </a:rPr>
                        <a:t>Associates Degree in Radiology Technology</a:t>
                      </a:r>
                      <a:endParaRPr lang="en-US" sz="1100" b="0" i="0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450549836"/>
                  </a:ext>
                </a:extLst>
              </a:tr>
              <a:tr h="4270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 dirty="0">
                          <a:effectLst/>
                        </a:rPr>
                        <a:t>Cardiac Sonographer</a:t>
                      </a:r>
                      <a:endParaRPr lang="en-US" sz="1100" b="0" i="0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effectLst/>
                        </a:rPr>
                        <a:t>$30.95-$46.43/hr</a:t>
                      </a:r>
                      <a:endParaRPr lang="en-US" sz="1100" b="0" i="0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effectLst/>
                        </a:rPr>
                        <a:t>Associates Degree in Sonography</a:t>
                      </a:r>
                      <a:endParaRPr lang="en-US" sz="1100" b="0" i="0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344498509"/>
                  </a:ext>
                </a:extLst>
              </a:tr>
              <a:tr h="4270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 dirty="0">
                          <a:effectLst/>
                        </a:rPr>
                        <a:t>Vascular Sonographer</a:t>
                      </a:r>
                      <a:endParaRPr lang="en-US" sz="1100" b="0" i="0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effectLst/>
                        </a:rPr>
                        <a:t>$30.95-$46.43/hr</a:t>
                      </a:r>
                      <a:endParaRPr lang="en-US" sz="1100" b="0" i="0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effectLst/>
                        </a:rPr>
                        <a:t>Associates Degree in Sonography</a:t>
                      </a:r>
                      <a:endParaRPr lang="en-US" sz="1100" b="0" i="0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602858330"/>
                  </a:ext>
                </a:extLst>
              </a:tr>
              <a:tr h="4270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effectLst/>
                        </a:rPr>
                        <a:t>Patient Care Technician</a:t>
                      </a:r>
                      <a:endParaRPr lang="en-US" sz="1100" b="0" i="0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effectLst/>
                        </a:rPr>
                        <a:t>$17.34-$26.01/hr</a:t>
                      </a:r>
                      <a:endParaRPr lang="en-US" sz="1100" b="0" i="0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effectLst/>
                        </a:rPr>
                        <a:t>High school diploma and CNA Certificate</a:t>
                      </a:r>
                      <a:endParaRPr lang="en-US" sz="1100" b="0" i="0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676309636"/>
                  </a:ext>
                </a:extLst>
              </a:tr>
              <a:tr h="4270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effectLst/>
                        </a:rPr>
                        <a:t>Cardiovascular Technician</a:t>
                      </a:r>
                      <a:endParaRPr lang="en-US" sz="1100" b="0" i="0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effectLst/>
                        </a:rPr>
                        <a:t>$17.00-$23.80/hr</a:t>
                      </a:r>
                      <a:endParaRPr lang="en-US" sz="1100" b="0" i="0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effectLst/>
                        </a:rPr>
                        <a:t>High school diploma</a:t>
                      </a:r>
                      <a:endParaRPr lang="en-US" sz="1100" b="0" i="0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246721210"/>
                  </a:ext>
                </a:extLst>
              </a:tr>
              <a:tr h="4270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effectLst/>
                        </a:rPr>
                        <a:t>LPN</a:t>
                      </a:r>
                      <a:endParaRPr lang="en-US" sz="1100" b="0" i="0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effectLst/>
                        </a:rPr>
                        <a:t>$20.50-30.50/hr</a:t>
                      </a:r>
                      <a:endParaRPr lang="en-US" sz="1100" b="0" i="0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effectLst/>
                        </a:rPr>
                        <a:t>1-year LPN program</a:t>
                      </a:r>
                      <a:endParaRPr lang="en-US" sz="1100" b="0" i="0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891580334"/>
                  </a:ext>
                </a:extLst>
              </a:tr>
              <a:tr h="4270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effectLst/>
                        </a:rPr>
                        <a:t>Medical Assistant</a:t>
                      </a:r>
                      <a:endParaRPr lang="en-US" sz="1100" b="0" i="0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effectLst/>
                        </a:rPr>
                        <a:t>$17.00-$23.80/hr</a:t>
                      </a:r>
                      <a:endParaRPr lang="en-US" sz="1100" b="0" i="0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effectLst/>
                        </a:rPr>
                        <a:t>4-6 month MA program</a:t>
                      </a:r>
                      <a:endParaRPr lang="en-US" sz="1100" b="0" i="0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346934967"/>
                  </a:ext>
                </a:extLst>
              </a:tr>
              <a:tr h="4270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effectLst/>
                        </a:rPr>
                        <a:t>Office Coordinator</a:t>
                      </a:r>
                      <a:endParaRPr lang="en-US" sz="1100" b="0" i="0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effectLst/>
                        </a:rPr>
                        <a:t>$16.00-$25.00/hr</a:t>
                      </a:r>
                      <a:endParaRPr lang="en-US" sz="1100" b="0" i="0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 dirty="0">
                          <a:effectLst/>
                        </a:rPr>
                        <a:t>High school diploma</a:t>
                      </a:r>
                      <a:endParaRPr lang="en-US" sz="1100" b="0" i="0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2231966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7326785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SIH">
      <a:dk1>
        <a:srgbClr val="000000"/>
      </a:dk1>
      <a:lt1>
        <a:srgbClr val="FFFFFF"/>
      </a:lt1>
      <a:dk2>
        <a:srgbClr val="59CBE8"/>
      </a:dk2>
      <a:lt2>
        <a:srgbClr val="7A99AC"/>
      </a:lt2>
      <a:accent1>
        <a:srgbClr val="C6DAE7"/>
      </a:accent1>
      <a:accent2>
        <a:srgbClr val="34657F"/>
      </a:accent2>
      <a:accent3>
        <a:srgbClr val="0077C8"/>
      </a:accent3>
      <a:accent4>
        <a:srgbClr val="F3D54E"/>
      </a:accent4>
      <a:accent5>
        <a:srgbClr val="49C5B1"/>
      </a:accent5>
      <a:accent6>
        <a:srgbClr val="E56A54"/>
      </a:accent6>
      <a:hlink>
        <a:srgbClr val="000000"/>
      </a:hlink>
      <a:folHlink>
        <a:srgbClr val="7F7F7F"/>
      </a:folHlink>
    </a:clrScheme>
    <a:fontScheme name="Custom 7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587</TotalTime>
  <Words>1062</Words>
  <Application>Microsoft Office PowerPoint</Application>
  <PresentationFormat>On-screen Show (4:3)</PresentationFormat>
  <Paragraphs>163</Paragraphs>
  <Slides>21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1_Office Theme</vt:lpstr>
      <vt:lpstr>PowerPoint Presentation</vt:lpstr>
      <vt:lpstr>Cardiovascular Services</vt:lpstr>
      <vt:lpstr>Medical Management</vt:lpstr>
      <vt:lpstr>Non-Invasive Cardiology</vt:lpstr>
      <vt:lpstr>Non-Invasive Cardiology cont.</vt:lpstr>
      <vt:lpstr>Invasive Cardiology</vt:lpstr>
      <vt:lpstr>Invasive Cardiology cont.</vt:lpstr>
      <vt:lpstr>Heart Failure Management</vt:lpstr>
      <vt:lpstr>Heart Failure Management cont.</vt:lpstr>
      <vt:lpstr>Administration and Support</vt:lpstr>
      <vt:lpstr>Cardiovascular Technician</vt:lpstr>
      <vt:lpstr>Cardiac Sonographer</vt:lpstr>
      <vt:lpstr>Vascular Sonography</vt:lpstr>
      <vt:lpstr>Stress Testing and Procedures RN</vt:lpstr>
      <vt:lpstr>Cath Lab RN</vt:lpstr>
      <vt:lpstr>Cath Lab Special Procedures Technologist</vt:lpstr>
      <vt:lpstr>Cath Lab Prep and Recovery RN and PCT</vt:lpstr>
      <vt:lpstr>Collaboration and Teamwork</vt:lpstr>
      <vt:lpstr>So why Healthcare and Why SIH?</vt:lpstr>
      <vt:lpstr>PowerPoint Presentation</vt:lpstr>
      <vt:lpstr>Cardiology Service Line Roles, wage ranges and minimum education</vt:lpstr>
    </vt:vector>
  </TitlesOfParts>
  <Company>HP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Amanda Atchley</dc:creator>
  <cp:lastModifiedBy>Garrett Burton</cp:lastModifiedBy>
  <cp:revision>27</cp:revision>
  <cp:lastPrinted>2024-03-07T14:32:02Z</cp:lastPrinted>
  <dcterms:created xsi:type="dcterms:W3CDTF">2019-01-31T19:40:54Z</dcterms:created>
  <dcterms:modified xsi:type="dcterms:W3CDTF">2024-03-07T15:08:27Z</dcterms:modified>
</cp:coreProperties>
</file>