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7" r:id="rId2"/>
    <p:sldId id="258" r:id="rId3"/>
    <p:sldId id="259" r:id="rId4"/>
    <p:sldId id="260" r:id="rId5"/>
    <p:sldId id="261" r:id="rId6"/>
    <p:sldId id="270" r:id="rId7"/>
    <p:sldId id="264" r:id="rId8"/>
    <p:sldId id="265" r:id="rId9"/>
    <p:sldId id="267" r:id="rId10"/>
    <p:sldId id="271"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7" d="100"/>
          <a:sy n="97" d="100"/>
        </p:scale>
        <p:origin x="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D8CE23-3E6F-4006-95BB-85FD60FAB3FF}" type="datetimeFigureOut">
              <a:rPr lang="en-US" smtClean="0"/>
              <a:t>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43EED4-84E8-48FD-A306-F0CFFAAB568B}" type="slidenum">
              <a:rPr lang="en-US" smtClean="0"/>
              <a:t>‹#›</a:t>
            </a:fld>
            <a:endParaRPr lang="en-US"/>
          </a:p>
        </p:txBody>
      </p:sp>
    </p:spTree>
    <p:extLst>
      <p:ext uri="{BB962C8B-B14F-4D97-AF65-F5344CB8AC3E}">
        <p14:creationId xmlns:p14="http://schemas.microsoft.com/office/powerpoint/2010/main" val="833319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a:spcBef>
                <a:spcPts val="0"/>
              </a:spcBef>
              <a:spcAft>
                <a:spcPts val="0"/>
              </a:spcAft>
              <a:buNone/>
            </a:pPr>
            <a:endParaRPr lang="en-US" b="1" dirty="0">
              <a:cs typeface="Calibri"/>
            </a:endParaRPr>
          </a:p>
        </p:txBody>
      </p:sp>
      <p:sp>
        <p:nvSpPr>
          <p:cNvPr id="4" name="Slide Number Placeholder 3"/>
          <p:cNvSpPr>
            <a:spLocks noGrp="1"/>
          </p:cNvSpPr>
          <p:nvPr>
            <p:ph type="sldNum" sz="quarter" idx="5"/>
          </p:nvPr>
        </p:nvSpPr>
        <p:spPr/>
        <p:txBody>
          <a:bodyPr/>
          <a:lstStyle/>
          <a:p>
            <a:fld id="{BD8F54FE-D5FC-7546-A920-3834FB954555}" type="slidenum">
              <a:rPr lang="en-US" smtClean="0"/>
              <a:t>11</a:t>
            </a:fld>
            <a:endParaRPr lang="en-US"/>
          </a:p>
        </p:txBody>
      </p:sp>
    </p:spTree>
    <p:extLst>
      <p:ext uri="{BB962C8B-B14F-4D97-AF65-F5344CB8AC3E}">
        <p14:creationId xmlns:p14="http://schemas.microsoft.com/office/powerpoint/2010/main" val="25055755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Single Explanation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1A53-DB4E-154C-A54F-A19FAEC40021}"/>
              </a:ext>
            </a:extLst>
          </p:cNvPr>
          <p:cNvSpPr>
            <a:spLocks noGrp="1"/>
          </p:cNvSpPr>
          <p:nvPr>
            <p:ph type="title" hasCustomPrompt="1"/>
          </p:nvPr>
        </p:nvSpPr>
        <p:spPr>
          <a:xfrm>
            <a:off x="381618" y="88216"/>
            <a:ext cx="11416372" cy="761377"/>
          </a:xfrm>
          <a:prstGeom prst="rect">
            <a:avLst/>
          </a:prstGeom>
        </p:spPr>
        <p:txBody>
          <a:bodyPr anchor="ctr" anchorCtr="0">
            <a:noAutofit/>
          </a:bodyPr>
          <a:lstStyle>
            <a:lvl1pPr>
              <a:defRPr sz="2200" b="1" i="0">
                <a:solidFill>
                  <a:srgbClr val="383838"/>
                </a:solidFill>
                <a:latin typeface="+mn-lt"/>
              </a:defRPr>
            </a:lvl1pPr>
          </a:lstStyle>
          <a:p>
            <a:r>
              <a:rPr lang="en-US"/>
              <a:t>Explain the story of this slide. Font is bold and size 22. If possible, keep explanation to two lines or less. </a:t>
            </a:r>
          </a:p>
        </p:txBody>
      </p:sp>
      <p:sp>
        <p:nvSpPr>
          <p:cNvPr id="5" name="Footer Placeholder 4">
            <a:extLst>
              <a:ext uri="{FF2B5EF4-FFF2-40B4-BE49-F238E27FC236}">
                <a16:creationId xmlns:a16="http://schemas.microsoft.com/office/drawing/2014/main" id="{F9A8AF96-5FA5-2B4C-8F44-0D9D40D59F77}"/>
              </a:ext>
            </a:extLst>
          </p:cNvPr>
          <p:cNvSpPr>
            <a:spLocks noGrp="1"/>
          </p:cNvSpPr>
          <p:nvPr>
            <p:ph type="ftr" sz="quarter" idx="11"/>
          </p:nvPr>
        </p:nvSpPr>
        <p:spPr>
          <a:xfrm>
            <a:off x="1532672" y="6288087"/>
            <a:ext cx="4563327" cy="501650"/>
          </a:xfrm>
          <a:prstGeom prst="rect">
            <a:avLst/>
          </a:prstGeom>
        </p:spPr>
        <p:txBody>
          <a:bodyPr anchor="ctr" anchorCtr="0">
            <a:noAutofit/>
          </a:bodyPr>
          <a:lstStyle>
            <a:lvl1pPr algn="l">
              <a:defRPr sz="1000" i="1">
                <a:solidFill>
                  <a:schemeClr val="tx2">
                    <a:lumMod val="60000"/>
                    <a:lumOff val="40000"/>
                  </a:schemeClr>
                </a:solidFill>
              </a:defRPr>
            </a:lvl1pPr>
          </a:lstStyle>
          <a:p>
            <a:r>
              <a:rPr lang="en-US"/>
              <a:t>Optional footnotes can be placed here. Font is in italics and size 10.</a:t>
            </a:r>
          </a:p>
        </p:txBody>
      </p:sp>
      <p:sp>
        <p:nvSpPr>
          <p:cNvPr id="6" name="Slide Number Placeholder 5">
            <a:extLst>
              <a:ext uri="{FF2B5EF4-FFF2-40B4-BE49-F238E27FC236}">
                <a16:creationId xmlns:a16="http://schemas.microsoft.com/office/drawing/2014/main" id="{7D10FBD6-2D67-A040-A499-13ADDC6573AC}"/>
              </a:ext>
            </a:extLst>
          </p:cNvPr>
          <p:cNvSpPr>
            <a:spLocks noGrp="1"/>
          </p:cNvSpPr>
          <p:nvPr>
            <p:ph type="sldNum" sz="quarter" idx="12"/>
          </p:nvPr>
        </p:nvSpPr>
        <p:spPr>
          <a:xfrm>
            <a:off x="9054790" y="6356350"/>
            <a:ext cx="2743200" cy="365125"/>
          </a:xfrm>
          <a:prstGeom prst="rect">
            <a:avLst/>
          </a:prstGeom>
        </p:spPr>
        <p:txBody>
          <a:bodyPr>
            <a:noAutofit/>
          </a:bodyPr>
          <a:lstStyle/>
          <a:p>
            <a:r>
              <a:rPr lang="en-US" i="1">
                <a:solidFill>
                  <a:schemeClr val="tx2">
                    <a:lumMod val="40000"/>
                    <a:lumOff val="60000"/>
                  </a:schemeClr>
                </a:solidFill>
              </a:rPr>
              <a:t>Confidential</a:t>
            </a:r>
            <a:r>
              <a:rPr lang="en-US">
                <a:solidFill>
                  <a:schemeClr val="tx2">
                    <a:lumMod val="40000"/>
                    <a:lumOff val="60000"/>
                  </a:schemeClr>
                </a:solidFill>
              </a:rPr>
              <a:t> </a:t>
            </a:r>
            <a:r>
              <a:rPr lang="en-US">
                <a:solidFill>
                  <a:schemeClr val="accent1"/>
                </a:solidFill>
              </a:rPr>
              <a:t>/ </a:t>
            </a:r>
            <a:fld id="{15C76191-B827-024B-880E-DD6D45114EAA}" type="slidenum">
              <a:rPr lang="en-US" smtClean="0">
                <a:solidFill>
                  <a:schemeClr val="tx2">
                    <a:lumMod val="40000"/>
                    <a:lumOff val="60000"/>
                  </a:schemeClr>
                </a:solidFill>
              </a:rPr>
              <a:pPr/>
              <a:t>‹#›</a:t>
            </a:fld>
            <a:endParaRPr lang="en-US">
              <a:solidFill>
                <a:schemeClr val="tx2">
                  <a:lumMod val="40000"/>
                  <a:lumOff val="60000"/>
                </a:schemeClr>
              </a:solidFill>
            </a:endParaRPr>
          </a:p>
        </p:txBody>
      </p:sp>
      <p:sp>
        <p:nvSpPr>
          <p:cNvPr id="4" name="Content Placeholder 3">
            <a:extLst>
              <a:ext uri="{FF2B5EF4-FFF2-40B4-BE49-F238E27FC236}">
                <a16:creationId xmlns:a16="http://schemas.microsoft.com/office/drawing/2014/main" id="{4832C575-350C-2847-A43C-B1456736459D}"/>
              </a:ext>
            </a:extLst>
          </p:cNvPr>
          <p:cNvSpPr>
            <a:spLocks noGrp="1"/>
          </p:cNvSpPr>
          <p:nvPr>
            <p:ph sz="quarter" idx="13"/>
          </p:nvPr>
        </p:nvSpPr>
        <p:spPr>
          <a:xfrm>
            <a:off x="381618" y="1000634"/>
            <a:ext cx="11416372" cy="5143687"/>
          </a:xfrm>
          <a:prstGeom prst="rect">
            <a:avLst/>
          </a:prstGeom>
        </p:spPr>
        <p:txBody>
          <a:bodyPr>
            <a:noAutofit/>
          </a:bodyPr>
          <a:lstStyle>
            <a:lvl1pPr>
              <a:defRPr sz="2000">
                <a:latin typeface="+mj-lt"/>
              </a:defRPr>
            </a:lvl1pPr>
            <a:lvl2pPr>
              <a:defRPr sz="1800">
                <a:latin typeface="+mj-lt"/>
              </a:defRPr>
            </a:lvl2pPr>
            <a:lvl3pPr>
              <a:defRPr sz="1600">
                <a:latin typeface="+mj-lt"/>
              </a:defRPr>
            </a:lvl3pPr>
            <a:lvl4pPr>
              <a:defRPr sz="1400">
                <a:latin typeface="+mj-lt"/>
              </a:defRPr>
            </a:lvl4pPr>
            <a:lvl5pPr>
              <a:defRPr sz="14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A43CF07C-7890-E24E-B844-7649318DC7AA}"/>
              </a:ext>
            </a:extLst>
          </p:cNvPr>
          <p:cNvCxnSpPr/>
          <p:nvPr userDrawn="1"/>
        </p:nvCxnSpPr>
        <p:spPr>
          <a:xfrm>
            <a:off x="381618" y="6208405"/>
            <a:ext cx="11416372" cy="0"/>
          </a:xfrm>
          <a:prstGeom prst="line">
            <a:avLst/>
          </a:prstGeom>
          <a:ln>
            <a:solidFill>
              <a:schemeClr val="tx2">
                <a:lumMod val="40000"/>
                <a:lumOff val="60000"/>
              </a:schemeClr>
            </a:solidFill>
          </a:ln>
        </p:spPr>
        <p:style>
          <a:lnRef idx="1">
            <a:schemeClr val="dk1"/>
          </a:lnRef>
          <a:fillRef idx="0">
            <a:schemeClr val="dk1"/>
          </a:fillRef>
          <a:effectRef idx="0">
            <a:schemeClr val="dk1"/>
          </a:effectRef>
          <a:fontRef idx="minor">
            <a:schemeClr val="tx1"/>
          </a:fontRef>
        </p:style>
      </p:cxnSp>
      <p:pic>
        <p:nvPicPr>
          <p:cNvPr id="8" name="Picture 7">
            <a:extLst>
              <a:ext uri="{FF2B5EF4-FFF2-40B4-BE49-F238E27FC236}">
                <a16:creationId xmlns:a16="http://schemas.microsoft.com/office/drawing/2014/main" id="{E4F4E1DC-C12B-6D4F-9EF1-B32149E80A69}"/>
              </a:ext>
            </a:extLst>
          </p:cNvPr>
          <p:cNvPicPr>
            <a:picLocks noChangeAspect="1"/>
          </p:cNvPicPr>
          <p:nvPr userDrawn="1"/>
        </p:nvPicPr>
        <p:blipFill>
          <a:blip r:embed="rId2"/>
          <a:stretch>
            <a:fillRect/>
          </a:stretch>
        </p:blipFill>
        <p:spPr>
          <a:xfrm>
            <a:off x="381618" y="6326265"/>
            <a:ext cx="1146538" cy="293891"/>
          </a:xfrm>
          <a:prstGeom prst="rect">
            <a:avLst/>
          </a:prstGeom>
        </p:spPr>
      </p:pic>
    </p:spTree>
    <p:extLst>
      <p:ext uri="{BB962C8B-B14F-4D97-AF65-F5344CB8AC3E}">
        <p14:creationId xmlns:p14="http://schemas.microsoft.com/office/powerpoint/2010/main" val="475512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1/7/2022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1012" y="5327374"/>
            <a:ext cx="8689976" cy="1335819"/>
          </a:xfrm>
        </p:spPr>
        <p:txBody>
          <a:bodyPr>
            <a:normAutofit fontScale="92500" lnSpcReduction="20000"/>
          </a:bodyPr>
          <a:lstStyle/>
          <a:p>
            <a:r>
              <a:rPr lang="en-US" b="1" dirty="0" smtClean="0">
                <a:solidFill>
                  <a:schemeClr val="tx1"/>
                </a:solidFill>
              </a:rPr>
              <a:t>SRO Agreement Review Committee</a:t>
            </a:r>
          </a:p>
          <a:p>
            <a:r>
              <a:rPr lang="en-US" b="1" dirty="0" smtClean="0">
                <a:solidFill>
                  <a:schemeClr val="tx1"/>
                </a:solidFill>
              </a:rPr>
              <a:t>1/10/22</a:t>
            </a:r>
            <a:endParaRPr lang="en-US" b="1" dirty="0" smtClean="0">
              <a:solidFill>
                <a:schemeClr val="tx1"/>
              </a:solidFill>
            </a:endParaRPr>
          </a:p>
          <a:p>
            <a:r>
              <a:rPr lang="en-US" b="1" dirty="0" smtClean="0">
                <a:solidFill>
                  <a:schemeClr val="tx1"/>
                </a:solidFill>
              </a:rPr>
              <a:t>4:30</a:t>
            </a:r>
            <a:r>
              <a:rPr lang="en-US" b="1" dirty="0" smtClean="0">
                <a:solidFill>
                  <a:schemeClr val="tx1"/>
                </a:solidFill>
              </a:rPr>
              <a:t>-6:00</a:t>
            </a:r>
            <a:endParaRPr lang="en-US" b="1" dirty="0" smtClean="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5048" y="421420"/>
            <a:ext cx="7625300" cy="4905954"/>
          </a:xfrm>
          <a:prstGeom prst="rect">
            <a:avLst/>
          </a:prstGeom>
        </p:spPr>
      </p:pic>
    </p:spTree>
    <p:extLst>
      <p:ext uri="{BB962C8B-B14F-4D97-AF65-F5344CB8AC3E}">
        <p14:creationId xmlns:p14="http://schemas.microsoft.com/office/powerpoint/2010/main" val="37459056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3"/>
          </p:nvPr>
        </p:nvSpPr>
        <p:spPr>
          <a:xfrm>
            <a:off x="913774" y="2367092"/>
            <a:ext cx="10363826" cy="3811071"/>
          </a:xfrm>
        </p:spPr>
        <p:txBody>
          <a:bodyPr>
            <a:normAutofit/>
          </a:bodyPr>
          <a:lstStyle/>
          <a:p>
            <a:pPr fontAlgn="ctr"/>
            <a:r>
              <a:rPr lang="en-US" sz="2600" b="1" dirty="0"/>
              <a:t>Welcome + Introductions</a:t>
            </a:r>
            <a:endParaRPr lang="en-US" sz="2600" dirty="0"/>
          </a:p>
          <a:p>
            <a:pPr fontAlgn="t"/>
            <a:r>
              <a:rPr lang="en-US" sz="2600" i="1" dirty="0" smtClean="0"/>
              <a:t>4:30 pm-4:45pm</a:t>
            </a:r>
            <a:endParaRPr lang="en-US" sz="2600" dirty="0"/>
          </a:p>
          <a:p>
            <a:pPr fontAlgn="ctr"/>
            <a:r>
              <a:rPr lang="en-US" sz="2600" b="1" dirty="0" smtClean="0"/>
              <a:t>Solidify SRO </a:t>
            </a:r>
            <a:r>
              <a:rPr lang="en-US" sz="2600" b="1" dirty="0"/>
              <a:t>Responsibilities</a:t>
            </a:r>
            <a:endParaRPr lang="en-US" sz="2600" dirty="0"/>
          </a:p>
          <a:p>
            <a:pPr fontAlgn="t"/>
            <a:r>
              <a:rPr lang="en-US" sz="2600" i="1" dirty="0" smtClean="0"/>
              <a:t>4:45pm-5:45PM</a:t>
            </a:r>
            <a:endParaRPr lang="en-US" sz="2600" dirty="0"/>
          </a:p>
          <a:p>
            <a:pPr fontAlgn="ctr"/>
            <a:r>
              <a:rPr lang="en-US" sz="2600" b="1" dirty="0" smtClean="0"/>
              <a:t>Closing</a:t>
            </a:r>
            <a:endParaRPr lang="en-US" sz="2600" dirty="0"/>
          </a:p>
          <a:p>
            <a:pPr fontAlgn="t"/>
            <a:r>
              <a:rPr lang="en-US" sz="2600" i="1" dirty="0" smtClean="0"/>
              <a:t>5:45</a:t>
            </a:r>
            <a:r>
              <a:rPr lang="en-US" sz="2600" i="1" dirty="0" smtClean="0"/>
              <a:t>pm-6:00pm</a:t>
            </a:r>
            <a:endParaRPr lang="en-US" sz="2600" dirty="0"/>
          </a:p>
          <a:p>
            <a:endParaRPr lang="en-US" dirty="0"/>
          </a:p>
        </p:txBody>
      </p:sp>
    </p:spTree>
    <p:extLst>
      <p:ext uri="{BB962C8B-B14F-4D97-AF65-F5344CB8AC3E}">
        <p14:creationId xmlns:p14="http://schemas.microsoft.com/office/powerpoint/2010/main" val="31359479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400" b="1" dirty="0">
                <a:cs typeface="Calibri"/>
              </a:rPr>
              <a:t>Today, we will…</a:t>
            </a:r>
          </a:p>
          <a:p>
            <a:r>
              <a:rPr lang="en-US" sz="2400" dirty="0">
                <a:cs typeface="Calibri Light"/>
              </a:rPr>
              <a:t>Orient ourselves back to the SRO roles and responsibilities and finalize the draft in small groups</a:t>
            </a:r>
          </a:p>
          <a:p>
            <a:r>
              <a:rPr lang="en-US" sz="2400" dirty="0">
                <a:cs typeface="Calibri Light"/>
              </a:rPr>
              <a:t>Articulate what the SRO will </a:t>
            </a:r>
            <a:r>
              <a:rPr lang="en-US" sz="2400" i="1" dirty="0">
                <a:cs typeface="Calibri Light"/>
              </a:rPr>
              <a:t>not </a:t>
            </a:r>
            <a:r>
              <a:rPr lang="en-US" sz="2400" dirty="0">
                <a:cs typeface="Calibri Light"/>
              </a:rPr>
              <a:t>be at Carbondale</a:t>
            </a:r>
          </a:p>
          <a:p>
            <a:r>
              <a:rPr lang="en-US" sz="2400" dirty="0">
                <a:cs typeface="Calibri Light"/>
              </a:rPr>
              <a:t>Finalize the SRO roles and responsibilities</a:t>
            </a:r>
            <a:endParaRPr lang="en-US" sz="2400" dirty="0">
              <a:cs typeface="Calibri Light"/>
            </a:endParaRPr>
          </a:p>
        </p:txBody>
      </p:sp>
    </p:spTree>
    <p:extLst>
      <p:ext uri="{BB962C8B-B14F-4D97-AF65-F5344CB8AC3E}">
        <p14:creationId xmlns:p14="http://schemas.microsoft.com/office/powerpoint/2010/main" val="507060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a:t>
            </a:r>
            <a:endParaRPr lang="en-US" dirty="0"/>
          </a:p>
        </p:txBody>
      </p:sp>
      <p:sp>
        <p:nvSpPr>
          <p:cNvPr id="3" name="Content Placeholder 2"/>
          <p:cNvSpPr>
            <a:spLocks noGrp="1"/>
          </p:cNvSpPr>
          <p:nvPr>
            <p:ph sz="quarter" idx="13"/>
          </p:nvPr>
        </p:nvSpPr>
        <p:spPr>
          <a:xfrm>
            <a:off x="913774" y="1670858"/>
            <a:ext cx="10363826" cy="4879571"/>
          </a:xfrm>
        </p:spPr>
        <p:txBody>
          <a:bodyPr>
            <a:normAutofit lnSpcReduction="10000"/>
          </a:bodyPr>
          <a:lstStyle/>
          <a:p>
            <a:pPr marL="0" indent="0">
              <a:lnSpc>
                <a:spcPct val="100000"/>
              </a:lnSpc>
              <a:spcBef>
                <a:spcPts val="0"/>
              </a:spcBef>
              <a:buNone/>
            </a:pPr>
            <a:r>
              <a:rPr lang="en-US" dirty="0">
                <a:cs typeface="Calibri"/>
              </a:rPr>
              <a:t>In order to maximize our limited time together, we should agree upon norms we can all support. We will work together to finalize the norms this committee will commit to throughout our time together.</a:t>
            </a:r>
          </a:p>
          <a:p>
            <a:pPr>
              <a:lnSpc>
                <a:spcPct val="150000"/>
              </a:lnSpc>
              <a:spcBef>
                <a:spcPts val="0"/>
              </a:spcBef>
            </a:pPr>
            <a:r>
              <a:rPr lang="en-US" b="1" dirty="0" smtClean="0">
                <a:solidFill>
                  <a:schemeClr val="accent2">
                    <a:lumMod val="50000"/>
                  </a:schemeClr>
                </a:solidFill>
                <a:cs typeface="Calibri"/>
              </a:rPr>
              <a:t>Participate </a:t>
            </a:r>
            <a:r>
              <a:rPr lang="en-US" b="1" dirty="0">
                <a:solidFill>
                  <a:schemeClr val="accent2">
                    <a:lumMod val="50000"/>
                  </a:schemeClr>
                </a:solidFill>
                <a:cs typeface="Calibri"/>
              </a:rPr>
              <a:t>fully, minimizing distractions</a:t>
            </a:r>
          </a:p>
          <a:p>
            <a:pPr>
              <a:lnSpc>
                <a:spcPct val="150000"/>
              </a:lnSpc>
              <a:spcBef>
                <a:spcPts val="0"/>
              </a:spcBef>
            </a:pPr>
            <a:r>
              <a:rPr lang="en-US" b="1" dirty="0">
                <a:solidFill>
                  <a:schemeClr val="accent2">
                    <a:lumMod val="50000"/>
                  </a:schemeClr>
                </a:solidFill>
                <a:cs typeface="Calibri"/>
              </a:rPr>
              <a:t>Seek to understand by focusing on active listening</a:t>
            </a:r>
          </a:p>
          <a:p>
            <a:pPr>
              <a:lnSpc>
                <a:spcPct val="150000"/>
              </a:lnSpc>
              <a:spcBef>
                <a:spcPts val="0"/>
              </a:spcBef>
            </a:pPr>
            <a:r>
              <a:rPr lang="en-US" b="1" dirty="0">
                <a:solidFill>
                  <a:schemeClr val="accent2">
                    <a:lumMod val="50000"/>
                  </a:schemeClr>
                </a:solidFill>
                <a:cs typeface="Calibri"/>
              </a:rPr>
              <a:t>Solutions first</a:t>
            </a:r>
          </a:p>
          <a:p>
            <a:pPr>
              <a:lnSpc>
                <a:spcPct val="150000"/>
              </a:lnSpc>
              <a:spcBef>
                <a:spcPts val="0"/>
              </a:spcBef>
            </a:pPr>
            <a:r>
              <a:rPr lang="en-US" b="1" dirty="0">
                <a:solidFill>
                  <a:schemeClr val="accent2">
                    <a:lumMod val="50000"/>
                  </a:schemeClr>
                </a:solidFill>
                <a:cs typeface="Calibri"/>
              </a:rPr>
              <a:t>Critique ideas, not people</a:t>
            </a:r>
          </a:p>
          <a:p>
            <a:pPr>
              <a:lnSpc>
                <a:spcPct val="150000"/>
              </a:lnSpc>
              <a:spcBef>
                <a:spcPts val="0"/>
              </a:spcBef>
            </a:pPr>
            <a:r>
              <a:rPr lang="en-US" b="1" dirty="0">
                <a:solidFill>
                  <a:schemeClr val="accent2">
                    <a:lumMod val="50000"/>
                  </a:schemeClr>
                </a:solidFill>
                <a:cs typeface="Calibri"/>
              </a:rPr>
              <a:t>Ensure all voices are </a:t>
            </a:r>
            <a:r>
              <a:rPr lang="en-US" b="1" dirty="0" smtClean="0">
                <a:solidFill>
                  <a:schemeClr val="accent2">
                    <a:lumMod val="50000"/>
                  </a:schemeClr>
                </a:solidFill>
                <a:cs typeface="Calibri"/>
              </a:rPr>
              <a:t>heard</a:t>
            </a:r>
          </a:p>
          <a:p>
            <a:pPr>
              <a:lnSpc>
                <a:spcPct val="150000"/>
              </a:lnSpc>
              <a:spcBef>
                <a:spcPts val="0"/>
              </a:spcBef>
            </a:pPr>
            <a:r>
              <a:rPr lang="en-US" b="1" dirty="0" smtClean="0">
                <a:solidFill>
                  <a:schemeClr val="accent2">
                    <a:lumMod val="50000"/>
                  </a:schemeClr>
                </a:solidFill>
                <a:cs typeface="Calibri"/>
              </a:rPr>
              <a:t>Start on time; end on time</a:t>
            </a:r>
          </a:p>
          <a:p>
            <a:pPr>
              <a:lnSpc>
                <a:spcPct val="150000"/>
              </a:lnSpc>
              <a:spcBef>
                <a:spcPts val="0"/>
              </a:spcBef>
            </a:pPr>
            <a:r>
              <a:rPr lang="en-US" b="1" dirty="0" smtClean="0">
                <a:solidFill>
                  <a:schemeClr val="accent2">
                    <a:lumMod val="50000"/>
                  </a:schemeClr>
                </a:solidFill>
                <a:cs typeface="Calibri"/>
              </a:rPr>
              <a:t>Two minute warnings during group time so conversations can wrap up</a:t>
            </a:r>
          </a:p>
          <a:p>
            <a:pPr>
              <a:lnSpc>
                <a:spcPct val="150000"/>
              </a:lnSpc>
              <a:spcBef>
                <a:spcPts val="0"/>
              </a:spcBef>
            </a:pPr>
            <a:r>
              <a:rPr lang="en-US" b="1" dirty="0" smtClean="0">
                <a:solidFill>
                  <a:schemeClr val="accent2">
                    <a:lumMod val="50000"/>
                  </a:schemeClr>
                </a:solidFill>
                <a:cs typeface="Calibri"/>
              </a:rPr>
              <a:t>Confidentiality – No social media posts, only share general direction of the group with others</a:t>
            </a:r>
            <a:endParaRPr lang="en-US" b="1" dirty="0">
              <a:solidFill>
                <a:schemeClr val="accent2">
                  <a:lumMod val="50000"/>
                </a:schemeClr>
              </a:solidFill>
              <a:cs typeface="Calibri"/>
            </a:endParaRPr>
          </a:p>
          <a:p>
            <a:endParaRPr lang="en-US" dirty="0"/>
          </a:p>
        </p:txBody>
      </p:sp>
    </p:spTree>
    <p:extLst>
      <p:ext uri="{BB962C8B-B14F-4D97-AF65-F5344CB8AC3E}">
        <p14:creationId xmlns:p14="http://schemas.microsoft.com/office/powerpoint/2010/main" val="33175515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453" y="225227"/>
            <a:ext cx="10364451" cy="1596177"/>
          </a:xfrm>
        </p:spPr>
        <p:txBody>
          <a:bodyPr/>
          <a:lstStyle/>
          <a:p>
            <a:r>
              <a:rPr lang="en-US" b="1" dirty="0">
                <a:latin typeface="Calibri Light"/>
                <a:cs typeface="Calibri Light"/>
              </a:rPr>
              <a:t>Clarifying Purpose</a:t>
            </a:r>
            <a:endParaRPr lang="en-US" b="1" dirty="0"/>
          </a:p>
        </p:txBody>
      </p:sp>
      <p:sp>
        <p:nvSpPr>
          <p:cNvPr id="4" name="Content Placeholder 4">
            <a:extLst>
              <a:ext uri="{FF2B5EF4-FFF2-40B4-BE49-F238E27FC236}">
                <a16:creationId xmlns:a16="http://schemas.microsoft.com/office/drawing/2014/main" id="{2509645D-07FB-4BC4-B8A2-0A0A795D17C0}"/>
              </a:ext>
            </a:extLst>
          </p:cNvPr>
          <p:cNvSpPr>
            <a:spLocks noGrp="1"/>
          </p:cNvSpPr>
          <p:nvPr>
            <p:ph sz="quarter" idx="13"/>
          </p:nvPr>
        </p:nvSpPr>
        <p:spPr>
          <a:xfrm>
            <a:off x="569645" y="1659169"/>
            <a:ext cx="10363826" cy="3424107"/>
          </a:xfrm>
        </p:spPr>
        <p:txBody>
          <a:bodyPr lIns="91440" tIns="45720" rIns="91440" bIns="45720" anchor="t">
            <a:noAutofit/>
          </a:bodyPr>
          <a:lstStyle/>
          <a:p>
            <a:pPr marL="0" indent="0" algn="ctr">
              <a:lnSpc>
                <a:spcPct val="150000"/>
              </a:lnSpc>
              <a:spcBef>
                <a:spcPts val="0"/>
              </a:spcBef>
              <a:buNone/>
            </a:pPr>
            <a:r>
              <a:rPr lang="en-US" sz="3200" b="1" dirty="0">
                <a:solidFill>
                  <a:schemeClr val="accent1"/>
                </a:solidFill>
                <a:latin typeface="Calibri"/>
                <a:cs typeface="Calibri"/>
              </a:rPr>
              <a:t>With the Purpose Statement top of mind, we want to complete the SRO responsibilities description through thought partnership on the draft document and by identifying what the position is not. As we conclude this collaborative effort, we also want to reflect on our experience through this process.</a:t>
            </a:r>
            <a:endParaRPr lang="en-US" sz="3200" b="1" dirty="0">
              <a:solidFill>
                <a:schemeClr val="accent1"/>
              </a:solidFill>
              <a:latin typeface="Calibri" panose="020F0502020204030204" pitchFamily="34" charset="0"/>
              <a:cs typeface="Calibri"/>
            </a:endParaRPr>
          </a:p>
        </p:txBody>
      </p:sp>
    </p:spTree>
    <p:extLst>
      <p:ext uri="{BB962C8B-B14F-4D97-AF65-F5344CB8AC3E}">
        <p14:creationId xmlns:p14="http://schemas.microsoft.com/office/powerpoint/2010/main" val="13300800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707" y="421873"/>
            <a:ext cx="10364451" cy="788946"/>
          </a:xfrm>
        </p:spPr>
        <p:txBody>
          <a:bodyPr/>
          <a:lstStyle/>
          <a:p>
            <a:r>
              <a:rPr lang="en-US" dirty="0" smtClean="0"/>
              <a:t>SRO Responsibilities review</a:t>
            </a:r>
            <a:endParaRPr lang="en-US" dirty="0"/>
          </a:p>
        </p:txBody>
      </p:sp>
      <p:sp>
        <p:nvSpPr>
          <p:cNvPr id="3" name="Content Placeholder 2"/>
          <p:cNvSpPr>
            <a:spLocks noGrp="1"/>
          </p:cNvSpPr>
          <p:nvPr>
            <p:ph sz="quarter" idx="13"/>
          </p:nvPr>
        </p:nvSpPr>
        <p:spPr>
          <a:xfrm>
            <a:off x="913774" y="1078860"/>
            <a:ext cx="10363826" cy="5696910"/>
          </a:xfrm>
        </p:spPr>
        <p:txBody>
          <a:bodyPr>
            <a:normAutofit/>
          </a:bodyPr>
          <a:lstStyle/>
          <a:p>
            <a:pPr marL="0" indent="0">
              <a:lnSpc>
                <a:spcPct val="100000"/>
              </a:lnSpc>
              <a:spcBef>
                <a:spcPts val="0"/>
              </a:spcBef>
              <a:buNone/>
            </a:pPr>
            <a:r>
              <a:rPr lang="en-US" b="1" dirty="0">
                <a:cs typeface="Calibri"/>
              </a:rPr>
              <a:t>Step 1. </a:t>
            </a:r>
            <a:r>
              <a:rPr lang="en-US" dirty="0" smtClean="0">
                <a:cs typeface="Calibri"/>
              </a:rPr>
              <a:t>Split </a:t>
            </a:r>
            <a:r>
              <a:rPr lang="en-US" dirty="0">
                <a:cs typeface="Calibri"/>
              </a:rPr>
              <a:t>into the small groups from the December meeting, focused either on: safety, education, and community relations. Take note of the focus area you will transition to for Review Round 1</a:t>
            </a:r>
            <a:r>
              <a:rPr lang="en-US" dirty="0" smtClean="0">
                <a:cs typeface="Calibri"/>
              </a:rPr>
              <a:t>:</a:t>
            </a:r>
          </a:p>
          <a:p>
            <a:pPr marL="0" indent="0">
              <a:lnSpc>
                <a:spcPct val="100000"/>
              </a:lnSpc>
              <a:spcBef>
                <a:spcPts val="0"/>
              </a:spcBef>
              <a:buNone/>
            </a:pPr>
            <a:endParaRPr lang="en-US" dirty="0">
              <a:cs typeface="Calibri"/>
            </a:endParaRPr>
          </a:p>
          <a:p>
            <a:pPr marL="0" indent="0">
              <a:lnSpc>
                <a:spcPct val="100000"/>
              </a:lnSpc>
              <a:spcBef>
                <a:spcPts val="0"/>
              </a:spcBef>
              <a:buNone/>
            </a:pPr>
            <a:r>
              <a:rPr lang="en-US" b="1" dirty="0">
                <a:cs typeface="Calibri"/>
              </a:rPr>
              <a:t>Step 2.</a:t>
            </a:r>
            <a:r>
              <a:rPr lang="en-US" dirty="0">
                <a:cs typeface="Calibri"/>
              </a:rPr>
              <a:t> (</a:t>
            </a:r>
            <a:r>
              <a:rPr lang="en-US" dirty="0" smtClean="0">
                <a:cs typeface="Calibri"/>
              </a:rPr>
              <a:t>10 </a:t>
            </a:r>
            <a:r>
              <a:rPr lang="en-US" dirty="0">
                <a:cs typeface="Calibri"/>
              </a:rPr>
              <a:t>min) As a group, first share ‘Round the Horn what you like about the responsibilities description for your focus area, and then what tweaks you might make. Ensure one team member captures any recommended tweaks to the description.</a:t>
            </a:r>
          </a:p>
          <a:p>
            <a:pPr marL="0" indent="0">
              <a:lnSpc>
                <a:spcPct val="100000"/>
              </a:lnSpc>
              <a:spcBef>
                <a:spcPts val="0"/>
              </a:spcBef>
              <a:buNone/>
            </a:pPr>
            <a:endParaRPr lang="en-US" dirty="0">
              <a:cs typeface="Calibri"/>
            </a:endParaRPr>
          </a:p>
          <a:p>
            <a:pPr marL="0" indent="0">
              <a:lnSpc>
                <a:spcPct val="100000"/>
              </a:lnSpc>
              <a:spcBef>
                <a:spcPts val="0"/>
              </a:spcBef>
              <a:buNone/>
            </a:pPr>
            <a:r>
              <a:rPr lang="en-US" b="1" dirty="0">
                <a:cs typeface="Calibri"/>
              </a:rPr>
              <a:t>Step 3.</a:t>
            </a:r>
            <a:r>
              <a:rPr lang="en-US" dirty="0">
                <a:cs typeface="Calibri"/>
              </a:rPr>
              <a:t> </a:t>
            </a:r>
            <a:r>
              <a:rPr lang="en-US" dirty="0" smtClean="0">
                <a:cs typeface="Calibri"/>
              </a:rPr>
              <a:t>(30 </a:t>
            </a:r>
            <a:r>
              <a:rPr lang="en-US" dirty="0">
                <a:cs typeface="Calibri"/>
              </a:rPr>
              <a:t>min) Repeat </a:t>
            </a:r>
            <a:r>
              <a:rPr lang="en-US" dirty="0" smtClean="0">
                <a:cs typeface="Calibri"/>
              </a:rPr>
              <a:t>Step </a:t>
            </a:r>
            <a:r>
              <a:rPr lang="en-US" dirty="0">
                <a:cs typeface="Calibri"/>
              </a:rPr>
              <a:t>2 </a:t>
            </a:r>
            <a:r>
              <a:rPr lang="en-US" dirty="0" smtClean="0">
                <a:cs typeface="Calibri"/>
              </a:rPr>
              <a:t>with </a:t>
            </a:r>
            <a:r>
              <a:rPr lang="en-US" dirty="0">
                <a:cs typeface="Calibri"/>
              </a:rPr>
              <a:t>the next Focus </a:t>
            </a:r>
            <a:r>
              <a:rPr lang="en-US" dirty="0" smtClean="0">
                <a:cs typeface="Calibri"/>
              </a:rPr>
              <a:t>Areas </a:t>
            </a:r>
            <a:r>
              <a:rPr lang="en-US" dirty="0">
                <a:cs typeface="Calibri"/>
              </a:rPr>
              <a:t>listed. Following this step, you will have reviewed both of the focus areas you did not initially draft in December. Share all notes with Superintendent Booth.</a:t>
            </a:r>
          </a:p>
          <a:p>
            <a:pPr marL="0" indent="0">
              <a:buNone/>
            </a:pPr>
            <a:endParaRPr lang="en-US" dirty="0"/>
          </a:p>
        </p:txBody>
      </p:sp>
      <p:pic>
        <p:nvPicPr>
          <p:cNvPr id="4" name="Picture 3"/>
          <p:cNvPicPr>
            <a:picLocks noChangeAspect="1"/>
          </p:cNvPicPr>
          <p:nvPr/>
        </p:nvPicPr>
        <p:blipFill>
          <a:blip r:embed="rId2"/>
          <a:stretch>
            <a:fillRect/>
          </a:stretch>
        </p:blipFill>
        <p:spPr>
          <a:xfrm>
            <a:off x="1025635" y="4856199"/>
            <a:ext cx="9812593" cy="1919571"/>
          </a:xfrm>
          <a:prstGeom prst="rect">
            <a:avLst/>
          </a:prstGeom>
        </p:spPr>
      </p:pic>
    </p:spTree>
    <p:extLst>
      <p:ext uri="{BB962C8B-B14F-4D97-AF65-F5344CB8AC3E}">
        <p14:creationId xmlns:p14="http://schemas.microsoft.com/office/powerpoint/2010/main" val="3465731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SRO Responsibilities </a:t>
            </a:r>
          </a:p>
        </p:txBody>
      </p:sp>
      <p:sp>
        <p:nvSpPr>
          <p:cNvPr id="3" name="Content Placeholder 2"/>
          <p:cNvSpPr>
            <a:spLocks noGrp="1"/>
          </p:cNvSpPr>
          <p:nvPr>
            <p:ph sz="quarter" idx="13"/>
          </p:nvPr>
        </p:nvSpPr>
        <p:spPr/>
        <p:txBody>
          <a:bodyPr>
            <a:normAutofit lnSpcReduction="10000"/>
          </a:bodyPr>
          <a:lstStyle/>
          <a:p>
            <a:pPr marL="0" indent="0">
              <a:lnSpc>
                <a:spcPct val="100000"/>
              </a:lnSpc>
              <a:spcBef>
                <a:spcPts val="0"/>
              </a:spcBef>
              <a:buNone/>
            </a:pPr>
            <a:r>
              <a:rPr lang="en-US" b="1" dirty="0" smtClean="0">
                <a:cs typeface="Calibri"/>
              </a:rPr>
              <a:t>(20 </a:t>
            </a:r>
            <a:r>
              <a:rPr lang="en-US" b="1" dirty="0">
                <a:cs typeface="Calibri"/>
              </a:rPr>
              <a:t>min) </a:t>
            </a:r>
            <a:r>
              <a:rPr lang="en-US" dirty="0">
                <a:cs typeface="Calibri"/>
              </a:rPr>
              <a:t>As a team, we want to ensure the effort articulating what the SRO will be and do fulfills the Purpose Statement. As a last step in the drafting process, we want to state clearly what the position does NOT do at Carbondale Community High School. Individually, read the following statement, then discuss at tables anything you would add or shift in the description:</a:t>
            </a:r>
          </a:p>
          <a:p>
            <a:pPr marL="0" indent="0">
              <a:lnSpc>
                <a:spcPct val="100000"/>
              </a:lnSpc>
              <a:spcBef>
                <a:spcPts val="0"/>
              </a:spcBef>
              <a:buNone/>
            </a:pPr>
            <a:endParaRPr lang="en-US" dirty="0">
              <a:cs typeface="Calibri"/>
            </a:endParaRPr>
          </a:p>
          <a:p>
            <a:pPr marL="0" indent="0">
              <a:lnSpc>
                <a:spcPct val="100000"/>
              </a:lnSpc>
              <a:spcBef>
                <a:spcPts val="0"/>
              </a:spcBef>
              <a:buNone/>
            </a:pPr>
            <a:r>
              <a:rPr lang="en-US" sz="2800" b="1" i="1" dirty="0">
                <a:cs typeface="Calibri"/>
              </a:rPr>
              <a:t>The CCHS position does not:</a:t>
            </a:r>
          </a:p>
          <a:p>
            <a:pPr>
              <a:lnSpc>
                <a:spcPct val="100000"/>
              </a:lnSpc>
              <a:spcBef>
                <a:spcPts val="0"/>
              </a:spcBef>
            </a:pPr>
            <a:r>
              <a:rPr lang="en-US" sz="2800" b="1" i="1" dirty="0">
                <a:cs typeface="Calibri"/>
              </a:rPr>
              <a:t>Contribute to the school to prison pipeline through actions</a:t>
            </a:r>
          </a:p>
          <a:p>
            <a:pPr>
              <a:lnSpc>
                <a:spcPct val="100000"/>
              </a:lnSpc>
              <a:spcBef>
                <a:spcPts val="0"/>
              </a:spcBef>
            </a:pPr>
            <a:r>
              <a:rPr lang="en-US" sz="2800" b="1" i="1" dirty="0">
                <a:cs typeface="Calibri"/>
              </a:rPr>
              <a:t>Assign disciplinary consequences to students</a:t>
            </a:r>
          </a:p>
          <a:p>
            <a:pPr>
              <a:lnSpc>
                <a:spcPct val="100000"/>
              </a:lnSpc>
              <a:spcBef>
                <a:spcPts val="0"/>
              </a:spcBef>
            </a:pPr>
            <a:endParaRPr lang="en-US" dirty="0">
              <a:cs typeface="Calibri"/>
            </a:endParaRPr>
          </a:p>
          <a:p>
            <a:endParaRPr lang="en-US" dirty="0"/>
          </a:p>
        </p:txBody>
      </p:sp>
    </p:spTree>
    <p:extLst>
      <p:ext uri="{BB962C8B-B14F-4D97-AF65-F5344CB8AC3E}">
        <p14:creationId xmlns:p14="http://schemas.microsoft.com/office/powerpoint/2010/main" val="1553410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Reflection and </a:t>
            </a:r>
            <a:r>
              <a:rPr lang="en-US" dirty="0" err="1" smtClean="0"/>
              <a:t>CLosing</a:t>
            </a:r>
            <a:endParaRPr lang="en-US" dirty="0"/>
          </a:p>
        </p:txBody>
      </p:sp>
      <p:sp>
        <p:nvSpPr>
          <p:cNvPr id="3" name="Subtitle 2"/>
          <p:cNvSpPr>
            <a:spLocks noGrp="1"/>
          </p:cNvSpPr>
          <p:nvPr>
            <p:ph type="subTitle" idx="1"/>
          </p:nvPr>
        </p:nvSpPr>
        <p:spPr/>
        <p:txBody>
          <a:bodyPr/>
          <a:lstStyle/>
          <a:p>
            <a:r>
              <a:rPr lang="en-US" dirty="0" smtClean="0"/>
              <a:t>10 Minutes</a:t>
            </a:r>
            <a:endParaRPr lang="en-US" dirty="0"/>
          </a:p>
        </p:txBody>
      </p:sp>
    </p:spTree>
    <p:extLst>
      <p:ext uri="{BB962C8B-B14F-4D97-AF65-F5344CB8AC3E}">
        <p14:creationId xmlns:p14="http://schemas.microsoft.com/office/powerpoint/2010/main" val="952542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a:t>
            </a:r>
            <a:endParaRPr lang="en-US" dirty="0"/>
          </a:p>
        </p:txBody>
      </p:sp>
      <p:sp>
        <p:nvSpPr>
          <p:cNvPr id="3" name="Content Placeholder 2"/>
          <p:cNvSpPr>
            <a:spLocks noGrp="1"/>
          </p:cNvSpPr>
          <p:nvPr>
            <p:ph sz="quarter" idx="13"/>
          </p:nvPr>
        </p:nvSpPr>
        <p:spPr/>
        <p:txBody>
          <a:bodyPr/>
          <a:lstStyle/>
          <a:p>
            <a:pPr marL="0" indent="0">
              <a:lnSpc>
                <a:spcPct val="100000"/>
              </a:lnSpc>
              <a:spcBef>
                <a:spcPts val="0"/>
              </a:spcBef>
              <a:buNone/>
            </a:pPr>
            <a:r>
              <a:rPr lang="en-US" dirty="0" smtClean="0">
                <a:cs typeface="Calibri"/>
              </a:rPr>
              <a:t>Reflect </a:t>
            </a:r>
            <a:r>
              <a:rPr lang="en-US" dirty="0">
                <a:cs typeface="Calibri"/>
              </a:rPr>
              <a:t>on the journey this group has made through the 21-22 school year. </a:t>
            </a:r>
            <a:endParaRPr lang="en-US" dirty="0" smtClean="0">
              <a:cs typeface="Calibri"/>
            </a:endParaRPr>
          </a:p>
          <a:p>
            <a:pPr marL="0" indent="0">
              <a:lnSpc>
                <a:spcPct val="100000"/>
              </a:lnSpc>
              <a:spcBef>
                <a:spcPts val="0"/>
              </a:spcBef>
              <a:buNone/>
            </a:pPr>
            <a:endParaRPr lang="en-US" dirty="0">
              <a:cs typeface="Calibri"/>
            </a:endParaRPr>
          </a:p>
          <a:p>
            <a:pPr marL="0" indent="0">
              <a:lnSpc>
                <a:spcPct val="100000"/>
              </a:lnSpc>
              <a:spcBef>
                <a:spcPts val="0"/>
              </a:spcBef>
              <a:buNone/>
            </a:pPr>
            <a:r>
              <a:rPr lang="en-US" dirty="0" smtClean="0">
                <a:cs typeface="Calibri"/>
              </a:rPr>
              <a:t>Four people share their thoughts with the group on the process:</a:t>
            </a:r>
          </a:p>
          <a:p>
            <a:pPr marL="0" indent="0">
              <a:lnSpc>
                <a:spcPct val="100000"/>
              </a:lnSpc>
              <a:spcBef>
                <a:spcPts val="0"/>
              </a:spcBef>
              <a:buNone/>
            </a:pPr>
            <a:endParaRPr lang="en-US" dirty="0">
              <a:cs typeface="Calibri"/>
            </a:endParaRPr>
          </a:p>
          <a:p>
            <a:pPr marL="0" indent="0" algn="ctr">
              <a:lnSpc>
                <a:spcPct val="100000"/>
              </a:lnSpc>
              <a:spcBef>
                <a:spcPts val="0"/>
              </a:spcBef>
              <a:buNone/>
            </a:pPr>
            <a:r>
              <a:rPr lang="en-US" b="1" i="1" dirty="0">
                <a:cs typeface="Calibri"/>
              </a:rPr>
              <a:t>I used to think…. Now I think (</a:t>
            </a:r>
            <a:r>
              <a:rPr lang="en-US" b="1" i="1" dirty="0" smtClean="0">
                <a:cs typeface="Calibri"/>
              </a:rPr>
              <a:t>know</a:t>
            </a:r>
            <a:r>
              <a:rPr lang="en-US" b="1" i="1" dirty="0">
                <a:cs typeface="Calibri"/>
              </a:rPr>
              <a:t>)</a:t>
            </a:r>
            <a:endParaRPr lang="en-US" b="1" i="1" dirty="0" smtClean="0">
              <a:cs typeface="Calibri"/>
            </a:endParaRPr>
          </a:p>
          <a:p>
            <a:pPr marL="0" indent="0" algn="ctr">
              <a:lnSpc>
                <a:spcPct val="100000"/>
              </a:lnSpc>
              <a:spcBef>
                <a:spcPts val="0"/>
              </a:spcBef>
              <a:buNone/>
            </a:pPr>
            <a:endParaRPr lang="en-US" b="1" i="1" dirty="0" smtClean="0">
              <a:cs typeface="Calibri"/>
            </a:endParaRPr>
          </a:p>
          <a:p>
            <a:pPr marL="0" indent="0" algn="ctr">
              <a:lnSpc>
                <a:spcPct val="100000"/>
              </a:lnSpc>
              <a:spcBef>
                <a:spcPts val="0"/>
              </a:spcBef>
              <a:buNone/>
            </a:pPr>
            <a:r>
              <a:rPr lang="en-US" b="1" i="1" dirty="0" smtClean="0">
                <a:cs typeface="Calibri"/>
              </a:rPr>
              <a:t>I learned………..from this process</a:t>
            </a:r>
          </a:p>
          <a:p>
            <a:pPr marL="0" indent="0" algn="ctr">
              <a:lnSpc>
                <a:spcPct val="100000"/>
              </a:lnSpc>
              <a:spcBef>
                <a:spcPts val="0"/>
              </a:spcBef>
              <a:buNone/>
            </a:pPr>
            <a:endParaRPr lang="en-US" b="1" i="1" dirty="0">
              <a:cs typeface="Calibri"/>
            </a:endParaRPr>
          </a:p>
          <a:p>
            <a:pPr marL="0" indent="0" algn="ctr">
              <a:lnSpc>
                <a:spcPct val="100000"/>
              </a:lnSpc>
              <a:spcBef>
                <a:spcPts val="0"/>
              </a:spcBef>
              <a:buNone/>
            </a:pPr>
            <a:r>
              <a:rPr lang="en-US" b="1" i="1" dirty="0" smtClean="0">
                <a:cs typeface="Calibri"/>
              </a:rPr>
              <a:t>I liked……..about this committee</a:t>
            </a:r>
            <a:endParaRPr lang="en-US" b="1" i="1" dirty="0">
              <a:cs typeface="Calibri"/>
            </a:endParaRPr>
          </a:p>
          <a:p>
            <a:pPr marL="0" indent="0">
              <a:lnSpc>
                <a:spcPct val="100000"/>
              </a:lnSpc>
              <a:spcBef>
                <a:spcPts val="0"/>
              </a:spcBef>
              <a:buNone/>
            </a:pPr>
            <a:endParaRPr lang="en-US" sz="1200" b="1" dirty="0">
              <a:solidFill>
                <a:schemeClr val="bg1">
                  <a:lumMod val="95000"/>
                </a:schemeClr>
              </a:solidFill>
              <a:cs typeface="Calibri"/>
            </a:endParaRPr>
          </a:p>
          <a:p>
            <a:endParaRPr lang="en-US" dirty="0"/>
          </a:p>
        </p:txBody>
      </p:sp>
    </p:spTree>
    <p:extLst>
      <p:ext uri="{BB962C8B-B14F-4D97-AF65-F5344CB8AC3E}">
        <p14:creationId xmlns:p14="http://schemas.microsoft.com/office/powerpoint/2010/main" val="25278396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sz="quarter" idx="13"/>
          </p:nvPr>
        </p:nvSpPr>
        <p:spPr/>
        <p:txBody>
          <a:bodyPr/>
          <a:lstStyle/>
          <a:p>
            <a:r>
              <a:rPr lang="en-US" dirty="0" smtClean="0"/>
              <a:t>Submit Recommendations to the Board for Review</a:t>
            </a:r>
          </a:p>
          <a:p>
            <a:r>
              <a:rPr lang="en-US" dirty="0" smtClean="0"/>
              <a:t>Submit </a:t>
            </a:r>
            <a:r>
              <a:rPr lang="en-US" dirty="0" err="1" smtClean="0"/>
              <a:t>cchs</a:t>
            </a:r>
            <a:r>
              <a:rPr lang="en-US" dirty="0" smtClean="0"/>
              <a:t> recommendations to the city for composition of an updated SRO agreement</a:t>
            </a:r>
          </a:p>
          <a:p>
            <a:r>
              <a:rPr lang="en-US" dirty="0" smtClean="0"/>
              <a:t>Take final agreement to the Board for approval</a:t>
            </a:r>
          </a:p>
          <a:p>
            <a:r>
              <a:rPr lang="en-US" dirty="0" smtClean="0"/>
              <a:t>Implement agreement and continue to update as needed</a:t>
            </a:r>
          </a:p>
        </p:txBody>
      </p:sp>
    </p:spTree>
    <p:extLst>
      <p:ext uri="{BB962C8B-B14F-4D97-AF65-F5344CB8AC3E}">
        <p14:creationId xmlns:p14="http://schemas.microsoft.com/office/powerpoint/2010/main" val="189386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w to practice gratitude? Notice. Think. Feel. Do. | UNC-Chapel Hill">
            <a:extLst>
              <a:ext uri="{FF2B5EF4-FFF2-40B4-BE49-F238E27FC236}">
                <a16:creationId xmlns:a16="http://schemas.microsoft.com/office/drawing/2014/main" id="{5BF7CB33-C7BE-4B4C-9F53-BBA6BE4FDA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 y="1"/>
            <a:ext cx="12192002" cy="6858000"/>
          </a:xfrm>
          <a:prstGeom prst="rect">
            <a:avLst/>
          </a:prstGeom>
          <a:solidFill>
            <a:srgbClr val="FFFFFF"/>
          </a:solidFill>
          <a:extLst/>
        </p:spPr>
      </p:pic>
    </p:spTree>
    <p:extLst>
      <p:ext uri="{BB962C8B-B14F-4D97-AF65-F5344CB8AC3E}">
        <p14:creationId xmlns:p14="http://schemas.microsoft.com/office/powerpoint/2010/main" val="1196427483"/>
      </p:ext>
    </p:extLst>
  </p:cSld>
  <p:clrMapOvr>
    <a:masterClrMapping/>
  </p:clrMapOvr>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5838</TotalTime>
  <Words>532</Words>
  <Application>Microsoft Office PowerPoint</Application>
  <PresentationFormat>Widescreen</PresentationFormat>
  <Paragraphs>57</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Tw Cen MT</vt:lpstr>
      <vt:lpstr>Droplet</vt:lpstr>
      <vt:lpstr>PowerPoint Presentation</vt:lpstr>
      <vt:lpstr>Agenda</vt:lpstr>
      <vt:lpstr>Objectives</vt:lpstr>
      <vt:lpstr>norms</vt:lpstr>
      <vt:lpstr>Clarifying Purpose</vt:lpstr>
      <vt:lpstr>SRO Responsibilities review</vt:lpstr>
      <vt:lpstr>SRO Responsibilities </vt:lpstr>
      <vt:lpstr>Reflection and CLosing</vt:lpstr>
      <vt:lpstr>Reflection</vt:lpstr>
      <vt:lpstr>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8</cp:revision>
  <dcterms:created xsi:type="dcterms:W3CDTF">2022-01-07T20:47:22Z</dcterms:created>
  <dcterms:modified xsi:type="dcterms:W3CDTF">2022-01-11T22:05:36Z</dcterms:modified>
</cp:coreProperties>
</file>