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4"/>
  </p:notesMasterIdLst>
  <p:sldIdLst>
    <p:sldId id="273" r:id="rId5"/>
    <p:sldId id="263" r:id="rId6"/>
    <p:sldId id="296" r:id="rId7"/>
    <p:sldId id="294" r:id="rId8"/>
    <p:sldId id="297" r:id="rId9"/>
    <p:sldId id="298" r:id="rId10"/>
    <p:sldId id="268" r:id="rId11"/>
    <p:sldId id="258" r:id="rId12"/>
    <p:sldId id="266" r:id="rId13"/>
    <p:sldId id="264" r:id="rId14"/>
    <p:sldId id="272" r:id="rId15"/>
    <p:sldId id="260" r:id="rId16"/>
    <p:sldId id="300" r:id="rId17"/>
    <p:sldId id="301" r:id="rId18"/>
    <p:sldId id="262" r:id="rId19"/>
    <p:sldId id="257" r:id="rId20"/>
    <p:sldId id="299" r:id="rId21"/>
    <p:sldId id="261" r:id="rId22"/>
    <p:sldId id="29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1977" autoAdjust="0"/>
  </p:normalViewPr>
  <p:slideViewPr>
    <p:cSldViewPr snapToGrid="0">
      <p:cViewPr varScale="1">
        <p:scale>
          <a:sx n="105" d="100"/>
          <a:sy n="105" d="100"/>
        </p:scale>
        <p:origin x="16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6-48D0-8EC4-02EDC93E51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F6-48D0-8EC4-02EDC93E51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F6-48D0-8EC4-02EDC93E5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5"/>
        <c:axId val="803086408"/>
        <c:axId val="803089152"/>
      </c:barChart>
      <c:catAx>
        <c:axId val="80308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40000"/>
                <a:lumOff val="6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3089152"/>
        <c:crosses val="autoZero"/>
        <c:auto val="1"/>
        <c:lblAlgn val="ctr"/>
        <c:lblOffset val="100"/>
        <c:noMultiLvlLbl val="0"/>
      </c:catAx>
      <c:valAx>
        <c:axId val="80308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308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60391545259741"/>
          <c:y val="0.94495596093918"/>
          <c:w val="0.32470107903178769"/>
          <c:h val="5.24842730597124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B50C3-ABD5-439E-B1A2-C8016EB9CE77}" type="datetimeFigureOut">
              <a:rPr lang="en-US" smtClean="0"/>
              <a:t>2/28/2024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1D2D4-E486-4558-B61F-B54CE3E05A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10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1D2D4-E486-4558-B61F-B54CE3E05A2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342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1344F-A8D8-411A-AAB1-3AEC09687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9022"/>
            <a:ext cx="9141714" cy="68562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09B9CD-6CA9-44ED-B942-A8D85CB4F7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556" y="5915012"/>
            <a:ext cx="938786" cy="49377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523415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817526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 Subtitle</a:t>
            </a:r>
          </a:p>
          <a:p>
            <a:pPr lvl="0"/>
            <a:r>
              <a:rPr lang="en-US" dirty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65383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1344F-A8D8-411A-AAB1-3AEC09687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" y="9022"/>
            <a:ext cx="9141712" cy="68562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09B9CD-6CA9-44ED-B942-A8D85CB4F7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556" y="5915012"/>
            <a:ext cx="938786" cy="49377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523415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817526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 Subtitle</a:t>
            </a:r>
          </a:p>
          <a:p>
            <a:pPr lvl="0"/>
            <a:r>
              <a:rPr lang="en-US" dirty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06898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C7969F3-A804-4F67-8A2F-E93E3D6C40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96"/>
            <a:ext cx="9141714" cy="6857808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0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243B41-E6B7-4E99-A7F9-784E71ACB1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9141714" cy="6857808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2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CC5A71-D40F-464D-95B6-84DA9BCB0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4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B8C0B6B-F84F-4269-A320-C9F50CAE2D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96"/>
            <a:ext cx="9141714" cy="6857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</p:spTree>
    <p:extLst>
      <p:ext uri="{BB962C8B-B14F-4D97-AF65-F5344CB8AC3E}">
        <p14:creationId xmlns:p14="http://schemas.microsoft.com/office/powerpoint/2010/main" val="168932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E78D50-1EDD-4D7B-ABD8-BC907C00DA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Heading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695FA-8D81-4175-AC67-58110287A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3AC1C5-3538-474F-9F06-8929A7657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825629"/>
            <a:ext cx="7886700" cy="40163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72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927C59-8192-431D-856E-02EC37D12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460405-9AC8-4146-9545-C040E08196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FE49E94-629A-453C-8EE5-712CC271F5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1825629"/>
            <a:ext cx="3286125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28650" y="365129"/>
            <a:ext cx="388156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2917922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B0C989-E3FB-4F69-8227-8244F332CE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858"/>
            <a:ext cx="9141714" cy="6856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7618B6-E663-4FB6-A496-62D28247C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8880" y="365129"/>
            <a:ext cx="369544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29FD71-6E8D-499C-98F0-AEBAE59BEA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848D48-D39B-4893-B9C7-63F4F88ECB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8880" y="1825629"/>
            <a:ext cx="3695444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513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Graph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3D8DF8-815A-48B4-B65A-88DC6AAD2A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"/>
            <a:ext cx="9141714" cy="6856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AA6442-40EC-401A-A225-140A0CF11B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1" y="365129"/>
            <a:ext cx="385762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438211-8175-4277-B6C8-19E6C2D7C5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651" y="1825629"/>
            <a:ext cx="3857624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9719BFA-6A30-4875-AC95-5728A8CB0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9578" y="6464300"/>
            <a:ext cx="1904745" cy="18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8A0A025-727F-4C46-B2DE-C887875C1A1F}"/>
              </a:ext>
            </a:extLst>
          </p:cNvPr>
          <p:cNvSpPr txBox="1">
            <a:spLocks/>
          </p:cNvSpPr>
          <p:nvPr userDrawn="1"/>
        </p:nvSpPr>
        <p:spPr>
          <a:xfrm>
            <a:off x="5969454" y="1825629"/>
            <a:ext cx="2879271" cy="1875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00100" indent="-2794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bg1"/>
                </a:solidFill>
              </a:rPr>
              <a:t>Supporting text can go over here</a:t>
            </a:r>
          </a:p>
        </p:txBody>
      </p:sp>
    </p:spTree>
    <p:extLst>
      <p:ext uri="{BB962C8B-B14F-4D97-AF65-F5344CB8AC3E}">
        <p14:creationId xmlns:p14="http://schemas.microsoft.com/office/powerpoint/2010/main" val="3058908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79F2B7-14D2-45F7-B24F-1C43A249D0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00115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CBC65-8D0F-4120-A036-3058C8631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7955" y="4545248"/>
            <a:ext cx="2337707" cy="1325563"/>
          </a:xfrm>
        </p:spPr>
        <p:txBody>
          <a:bodyPr>
            <a:normAutofit/>
          </a:bodyPr>
          <a:lstStyle>
            <a:lvl1pPr>
              <a:defRPr sz="2400" i="1"/>
            </a:lvl1pPr>
          </a:lstStyle>
          <a:p>
            <a:r>
              <a:rPr lang="en-US" dirty="0"/>
              <a:t>“Insert a quote or message here”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DDB6AA-55E6-433D-A6A2-3EEA381A9F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859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9BFEED-D049-4AD1-ADAD-9A3C04EB66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Table Example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E21D2D-0B27-43B9-8D33-81FFF47A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graphicFrame>
        <p:nvGraphicFramePr>
          <p:cNvPr id="6" name="Table Placeholder 10">
            <a:extLst>
              <a:ext uri="{FF2B5EF4-FFF2-40B4-BE49-F238E27FC236}">
                <a16:creationId xmlns:a16="http://schemas.microsoft.com/office/drawing/2014/main" id="{AFD0D2AF-5048-4747-AF5E-2BBD46A851F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051316944"/>
              </p:ext>
            </p:extLst>
          </p:nvPr>
        </p:nvGraphicFramePr>
        <p:xfrm>
          <a:off x="628652" y="1466851"/>
          <a:ext cx="7886700" cy="4079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1686608436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1393994154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262308333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529646418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24280615"/>
                    </a:ext>
                  </a:extLst>
                </a:gridCol>
              </a:tblGrid>
              <a:tr h="388237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spc="300" dirty="0">
                          <a:solidFill>
                            <a:schemeClr val="bg1"/>
                          </a:solidFill>
                          <a:latin typeface="+mn-lt"/>
                        </a:rPr>
                        <a:t>CONTACTS</a:t>
                      </a:r>
                      <a:endParaRPr lang="en-US" sz="1900" spc="3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89380"/>
                  </a:ext>
                </a:extLst>
              </a:tr>
              <a:tr h="335705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Name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Network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Region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ID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017237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Andrew Smith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North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1234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43456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Mark Walberg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North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6-10-18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4567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286153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Amanda Bynes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South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7890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896321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Carrie Clark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East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3210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89301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Sam Hunt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East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5432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46024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Bruce Willis 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West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7-17-18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6784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629193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Mary T. Moore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West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8-12-18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7893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515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7708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9"/>
            <a:ext cx="78867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Chart Example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7869B1-CD0C-40A0-AF61-68791B9D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graphicFrame>
        <p:nvGraphicFramePr>
          <p:cNvPr id="11" name="Chart Placeholder 15">
            <a:extLst>
              <a:ext uri="{FF2B5EF4-FFF2-40B4-BE49-F238E27FC236}">
                <a16:creationId xmlns:a16="http://schemas.microsoft.com/office/drawing/2014/main" id="{8FD4526D-FC35-4738-9C26-A11455F31B6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444268748"/>
              </p:ext>
            </p:extLst>
          </p:nvPr>
        </p:nvGraphicFramePr>
        <p:xfrm>
          <a:off x="629841" y="1856587"/>
          <a:ext cx="7886700" cy="439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2560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4B4DD8-4FCE-42B4-A8D4-60B1E26226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57310" y="0"/>
            <a:ext cx="12193057" cy="68585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C8259F-8CEC-4521-946F-8B5ED617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377" y="2949959"/>
            <a:ext cx="1821245" cy="95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7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-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3789108" y="2832924"/>
            <a:ext cx="2084246" cy="119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34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ABC7A-B3D0-4C2D-A94E-FC0B606200E3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82FD0-3E6F-48E5-B35E-4670387FE7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0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F863EC-D297-4738-AE8D-C49960D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D2CEE-19EC-49D3-9CD4-AA91436FC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9"/>
            <a:ext cx="7886700" cy="4016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lvl="0" indent="0" algn="l" defTabSz="685749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7C2F3-FDC2-4C81-A78E-CD648D4C5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9578" y="6464300"/>
            <a:ext cx="1904745" cy="18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99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3" r:id="rId10"/>
    <p:sldLayoutId id="2147483682" r:id="rId11"/>
    <p:sldLayoutId id="2147483684" r:id="rId12"/>
    <p:sldLayoutId id="2147483685" r:id="rId13"/>
    <p:sldLayoutId id="2147483689" r:id="rId14"/>
    <p:sldLayoutId id="2147483688" r:id="rId15"/>
    <p:sldLayoutId id="2147483690" r:id="rId16"/>
  </p:sldLayoutIdLst>
  <p:hf hdr="0" ftr="0" dt="0"/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None/>
        <a:defRPr lang="en-US" sz="1800" kern="1200" dirty="0">
          <a:solidFill>
            <a:schemeClr val="bg2"/>
          </a:solidFill>
          <a:latin typeface="+mn-lt"/>
          <a:ea typeface="+mn-ea"/>
          <a:cs typeface="+mn-cs"/>
        </a:defRPr>
      </a:lvl1pPr>
      <a:lvl2pPr marL="171438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3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600030" indent="-209535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20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0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0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ng.com/videos/riverview/relatedvideo?&amp;q=what+does+a+medical+coder+do+on+a+daily+basis&amp;&amp;mid=414657B79FF880704F6C414657B79FF880704F6C&amp;&amp;FORM=VRDGAR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pc.com/resources/medical-coding-salary-survey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hima.org/media/d5ibycdp/salary-survey-report.pdf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sih.net/careers/scholarship-programs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Q3vNftrQHk" TargetMode="External"/><Relationship Id="rId7" Type="http://schemas.openxmlformats.org/officeDocument/2006/relationships/hyperlink" Target="https://www.youtube.com/watch?v=hCRvm2VSWaM" TargetMode="External"/><Relationship Id="rId2" Type="http://schemas.openxmlformats.org/officeDocument/2006/relationships/hyperlink" Target="https://www.youtube.com/watch?v=v9YiTIYO-2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yKYwr31s4bk" TargetMode="External"/><Relationship Id="rId5" Type="http://schemas.openxmlformats.org/officeDocument/2006/relationships/hyperlink" Target="https://www.youtube.com/watch?v=mW9OJvyjsa4" TargetMode="External"/><Relationship Id="rId4" Type="http://schemas.openxmlformats.org/officeDocument/2006/relationships/hyperlink" Target="https://www.youtube.com/watch?v=ZUr6kBJWbHY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hima.org/careers/healthinfo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08748" y="486299"/>
            <a:ext cx="4564236" cy="1242413"/>
          </a:xfrm>
        </p:spPr>
        <p:txBody>
          <a:bodyPr/>
          <a:lstStyle/>
          <a:p>
            <a:r>
              <a:rPr lang="en-US" sz="4000" b="1" dirty="0"/>
              <a:t>Health Information and Medical Coding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0" y="3977946"/>
            <a:ext cx="4242816" cy="2112264"/>
          </a:xfrm>
        </p:spPr>
        <p:txBody>
          <a:bodyPr>
            <a:normAutofit/>
          </a:bodyPr>
          <a:lstStyle/>
          <a:p>
            <a:r>
              <a:rPr lang="en-US" sz="2400" dirty="0"/>
              <a:t>Chris Froemling, RHIA, CCS, CPC</a:t>
            </a:r>
          </a:p>
          <a:p>
            <a:r>
              <a:rPr lang="en-US" sz="2400" dirty="0"/>
              <a:t>Senior Coding Manager</a:t>
            </a:r>
          </a:p>
          <a:p>
            <a:r>
              <a:rPr lang="en-US" sz="2400" dirty="0"/>
              <a:t>Southern Illinois Healthcare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C3A60E-7D17-4B30-87F6-3BD93924F6E7}"/>
              </a:ext>
            </a:extLst>
          </p:cNvPr>
          <p:cNvSpPr txBox="1"/>
          <p:nvPr/>
        </p:nvSpPr>
        <p:spPr>
          <a:xfrm>
            <a:off x="5388429" y="3608614"/>
            <a:ext cx="3341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066FA4-8285-4611-9385-64654BFA929D}"/>
              </a:ext>
            </a:extLst>
          </p:cNvPr>
          <p:cNvSpPr txBox="1"/>
          <p:nvPr/>
        </p:nvSpPr>
        <p:spPr>
          <a:xfrm>
            <a:off x="3509337" y="1774878"/>
            <a:ext cx="3758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February 29, 2024</a:t>
            </a:r>
          </a:p>
        </p:txBody>
      </p:sp>
    </p:spTree>
    <p:extLst>
      <p:ext uri="{BB962C8B-B14F-4D97-AF65-F5344CB8AC3E}">
        <p14:creationId xmlns:p14="http://schemas.microsoft.com/office/powerpoint/2010/main" val="237663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240" y="25633"/>
            <a:ext cx="8710083" cy="1325563"/>
          </a:xfrm>
        </p:spPr>
        <p:txBody>
          <a:bodyPr>
            <a:normAutofit/>
          </a:bodyPr>
          <a:lstStyle/>
          <a:p>
            <a:r>
              <a:rPr lang="en-US" dirty="0"/>
              <a:t>Southern Illinois Healthcare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2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75930" y="1199834"/>
            <a:ext cx="8174877" cy="4963222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tx2"/>
                </a:solidFill>
              </a:rPr>
              <a:t>Consists of: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Hospitals</a:t>
            </a:r>
          </a:p>
          <a:p>
            <a:pPr marL="457188" lvl="1" indent="-285750"/>
            <a:r>
              <a:rPr lang="en-US" dirty="0">
                <a:solidFill>
                  <a:schemeClr val="tx2"/>
                </a:solidFill>
              </a:rPr>
              <a:t>Memorial Hospital of Carbondale</a:t>
            </a:r>
          </a:p>
          <a:p>
            <a:pPr marL="457188" lvl="1" indent="-285750"/>
            <a:r>
              <a:rPr lang="en-US" dirty="0">
                <a:solidFill>
                  <a:schemeClr val="tx2"/>
                </a:solidFill>
              </a:rPr>
              <a:t>Herrin Hospital</a:t>
            </a:r>
          </a:p>
          <a:p>
            <a:pPr marL="457188" lvl="1" indent="-285750"/>
            <a:r>
              <a:rPr lang="en-US" dirty="0">
                <a:solidFill>
                  <a:schemeClr val="tx2"/>
                </a:solidFill>
              </a:rPr>
              <a:t>St. Joseph Memorial Hospital </a:t>
            </a:r>
          </a:p>
          <a:p>
            <a:pPr marL="457188" lvl="1" indent="-285750"/>
            <a:r>
              <a:rPr lang="en-US" dirty="0">
                <a:solidFill>
                  <a:schemeClr val="tx2"/>
                </a:solidFill>
              </a:rPr>
              <a:t>Harrisburg Medical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Medical Group</a:t>
            </a:r>
          </a:p>
          <a:p>
            <a:pPr marL="457188" lvl="1" indent="-285750"/>
            <a:r>
              <a:rPr lang="en-US" dirty="0">
                <a:solidFill>
                  <a:schemeClr val="tx2"/>
                </a:solidFill>
              </a:rPr>
              <a:t>Multiple Clinics/Provider Offices</a:t>
            </a:r>
          </a:p>
          <a:p>
            <a:pPr marL="457188" lvl="1" indent="-285750"/>
            <a:r>
              <a:rPr lang="en-US" dirty="0">
                <a:solidFill>
                  <a:schemeClr val="tx2"/>
                </a:solidFill>
              </a:rPr>
              <a:t>Urgent Care Centers</a:t>
            </a:r>
          </a:p>
          <a:p>
            <a:pPr marL="285750" indent="-285750"/>
            <a:r>
              <a:rPr lang="en-US" dirty="0">
                <a:solidFill>
                  <a:schemeClr val="tx2"/>
                </a:solidFill>
              </a:rPr>
              <a:t>Rehabilitation Centers</a:t>
            </a:r>
          </a:p>
          <a:p>
            <a:pPr marL="285750" indent="-285750"/>
            <a:r>
              <a:rPr lang="en-US" dirty="0">
                <a:solidFill>
                  <a:schemeClr val="tx2"/>
                </a:solidFill>
              </a:rPr>
              <a:t>Cancer Institute</a:t>
            </a:r>
          </a:p>
          <a:p>
            <a:pPr marL="285750" indent="-285750"/>
            <a:r>
              <a:rPr lang="en-US" dirty="0">
                <a:solidFill>
                  <a:schemeClr val="tx2"/>
                </a:solidFill>
              </a:rPr>
              <a:t>Breast Center</a:t>
            </a:r>
          </a:p>
          <a:p>
            <a:pPr marL="457188" lvl="1" indent="-28575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52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66A49-C21E-47E2-98AC-1BC0E24921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94749" y="3429000"/>
            <a:ext cx="3135596" cy="2039112"/>
          </a:xfrm>
        </p:spPr>
        <p:txBody>
          <a:bodyPr>
            <a:normAutofit fontScale="25000" lnSpcReduction="20000"/>
          </a:bodyPr>
          <a:lstStyle/>
          <a:p>
            <a:r>
              <a:rPr lang="en-US" sz="4800" dirty="0"/>
              <a:t>Respiratory Therapists</a:t>
            </a:r>
          </a:p>
          <a:p>
            <a:r>
              <a:rPr lang="en-US" sz="4800" dirty="0"/>
              <a:t>Physical Therapists</a:t>
            </a:r>
          </a:p>
          <a:p>
            <a:r>
              <a:rPr lang="en-US" sz="4800" dirty="0"/>
              <a:t>Occupational Therapists</a:t>
            </a:r>
          </a:p>
          <a:p>
            <a:r>
              <a:rPr lang="en-US" sz="4800" dirty="0"/>
              <a:t>Speech Therapists</a:t>
            </a:r>
          </a:p>
          <a:p>
            <a:r>
              <a:rPr lang="en-US" sz="4800" dirty="0"/>
              <a:t>Surgery Technicians</a:t>
            </a:r>
          </a:p>
          <a:p>
            <a:r>
              <a:rPr lang="en-US" sz="4800" dirty="0"/>
              <a:t>Radiology Technicians</a:t>
            </a:r>
          </a:p>
          <a:p>
            <a:r>
              <a:rPr lang="en-US" sz="4800" dirty="0"/>
              <a:t>Laboratory Technicians</a:t>
            </a:r>
          </a:p>
          <a:p>
            <a:r>
              <a:rPr lang="en-US" sz="4800" dirty="0"/>
              <a:t>Social Workers</a:t>
            </a:r>
          </a:p>
          <a:p>
            <a:r>
              <a:rPr lang="en-US" sz="4800" dirty="0"/>
              <a:t>Pharmacists</a:t>
            </a:r>
          </a:p>
          <a:p>
            <a:r>
              <a:rPr lang="en-US" sz="4800" dirty="0"/>
              <a:t>And More!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871019-9297-439B-9000-F090BD65D6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8544" y="4025846"/>
            <a:ext cx="3135596" cy="1442266"/>
          </a:xfrm>
        </p:spPr>
        <p:txBody>
          <a:bodyPr>
            <a:normAutofit fontScale="25000" lnSpcReduction="20000"/>
          </a:bodyPr>
          <a:lstStyle/>
          <a:p>
            <a:r>
              <a:rPr lang="en-US" sz="4800" dirty="0">
                <a:solidFill>
                  <a:schemeClr val="tx2"/>
                </a:solidFill>
              </a:rPr>
              <a:t>Physicians</a:t>
            </a:r>
          </a:p>
          <a:p>
            <a:r>
              <a:rPr lang="en-US" sz="4800" dirty="0">
                <a:solidFill>
                  <a:schemeClr val="tx2"/>
                </a:solidFill>
              </a:rPr>
              <a:t>Nurse Practitioners</a:t>
            </a:r>
          </a:p>
          <a:p>
            <a:r>
              <a:rPr lang="en-US" sz="4800" dirty="0">
                <a:solidFill>
                  <a:schemeClr val="tx2"/>
                </a:solidFill>
              </a:rPr>
              <a:t>Physician Assistants</a:t>
            </a:r>
          </a:p>
          <a:p>
            <a:r>
              <a:rPr lang="en-US" sz="4800" dirty="0">
                <a:solidFill>
                  <a:schemeClr val="tx2"/>
                </a:solidFill>
              </a:rPr>
              <a:t>Nurse Anesthetists</a:t>
            </a:r>
          </a:p>
          <a:p>
            <a:r>
              <a:rPr lang="en-US" sz="4800" dirty="0">
                <a:solidFill>
                  <a:schemeClr val="tx2"/>
                </a:solidFill>
              </a:rPr>
              <a:t>Nurses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21291-BC55-40A0-8B99-A0CF509CF49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48300" y="2002659"/>
            <a:ext cx="3695700" cy="1325563"/>
          </a:xfrm>
        </p:spPr>
        <p:txBody>
          <a:bodyPr/>
          <a:lstStyle/>
          <a:p>
            <a:r>
              <a:rPr lang="en-US" dirty="0"/>
              <a:t>Clinical Roles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1019E0-227A-47F8-9E21-96C69B804FA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239000" y="6464300"/>
            <a:ext cx="1905000" cy="182563"/>
          </a:xfrm>
        </p:spPr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3</a:t>
            </a:fld>
            <a:endParaRPr lang="en-US" dirty="0">
              <a:solidFill>
                <a:srgbClr val="59CB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758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831ED-3006-468C-940F-FCBDC0622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Non-Clinical Roles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0DD01-9076-4200-A129-6975E94CA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4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07044-7416-40E4-906A-7E1C6909B9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Environmental Services</a:t>
            </a:r>
          </a:p>
          <a:p>
            <a:r>
              <a:rPr lang="en-US" sz="2800" dirty="0">
                <a:solidFill>
                  <a:schemeClr val="tx2"/>
                </a:solidFill>
              </a:rPr>
              <a:t>Dietary</a:t>
            </a:r>
          </a:p>
          <a:p>
            <a:r>
              <a:rPr lang="en-US" sz="2800" dirty="0">
                <a:solidFill>
                  <a:schemeClr val="tx2"/>
                </a:solidFill>
              </a:rPr>
              <a:t>Engineering/Maintenance</a:t>
            </a:r>
          </a:p>
          <a:p>
            <a:r>
              <a:rPr lang="en-US" sz="2800" dirty="0">
                <a:solidFill>
                  <a:schemeClr val="tx2"/>
                </a:solidFill>
              </a:rPr>
              <a:t>Materials Management</a:t>
            </a:r>
          </a:p>
          <a:p>
            <a:r>
              <a:rPr lang="en-US" sz="2800" dirty="0">
                <a:solidFill>
                  <a:schemeClr val="tx2"/>
                </a:solidFill>
              </a:rPr>
              <a:t>Quality Improvement</a:t>
            </a:r>
          </a:p>
          <a:p>
            <a:r>
              <a:rPr lang="en-US" sz="2800" dirty="0">
                <a:solidFill>
                  <a:schemeClr val="tx2"/>
                </a:solidFill>
              </a:rPr>
              <a:t>Human Resources</a:t>
            </a:r>
          </a:p>
          <a:p>
            <a:r>
              <a:rPr lang="en-US" sz="2800" dirty="0">
                <a:solidFill>
                  <a:schemeClr val="tx2"/>
                </a:solidFill>
              </a:rPr>
              <a:t>Administration</a:t>
            </a:r>
          </a:p>
          <a:p>
            <a:r>
              <a:rPr lang="en-US" sz="2800" dirty="0">
                <a:solidFill>
                  <a:schemeClr val="tx2"/>
                </a:solidFill>
              </a:rPr>
              <a:t>Finance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238E8D-542D-457F-A88C-D508746265C7}"/>
              </a:ext>
            </a:extLst>
          </p:cNvPr>
          <p:cNvSpPr txBox="1"/>
          <p:nvPr/>
        </p:nvSpPr>
        <p:spPr>
          <a:xfrm>
            <a:off x="4859925" y="1690692"/>
            <a:ext cx="36554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Health Information</a:t>
            </a:r>
          </a:p>
          <a:p>
            <a:r>
              <a:rPr lang="en-US" sz="2800" dirty="0">
                <a:solidFill>
                  <a:schemeClr val="tx2"/>
                </a:solidFill>
              </a:rPr>
              <a:t>**CODING**</a:t>
            </a:r>
          </a:p>
          <a:p>
            <a:r>
              <a:rPr lang="en-US" sz="2800" dirty="0">
                <a:solidFill>
                  <a:schemeClr val="tx2"/>
                </a:solidFill>
              </a:rPr>
              <a:t>Compliance Officers</a:t>
            </a:r>
          </a:p>
          <a:p>
            <a:r>
              <a:rPr lang="en-US" sz="2800" dirty="0">
                <a:solidFill>
                  <a:schemeClr val="tx2"/>
                </a:solidFill>
              </a:rPr>
              <a:t>Privacy Officers</a:t>
            </a:r>
          </a:p>
          <a:p>
            <a:r>
              <a:rPr lang="en-US" sz="2800" dirty="0">
                <a:solidFill>
                  <a:schemeClr val="tx2"/>
                </a:solidFill>
              </a:rPr>
              <a:t>Information Technology</a:t>
            </a:r>
          </a:p>
          <a:p>
            <a:r>
              <a:rPr lang="en-US" sz="2800" dirty="0">
                <a:solidFill>
                  <a:schemeClr val="tx2"/>
                </a:solidFill>
              </a:rPr>
              <a:t>Cancer Registry</a:t>
            </a:r>
          </a:p>
          <a:p>
            <a:r>
              <a:rPr lang="en-US" sz="2800" dirty="0">
                <a:solidFill>
                  <a:schemeClr val="tx2"/>
                </a:solidFill>
              </a:rPr>
              <a:t>Clinical Documentation     Improvement Specialist</a:t>
            </a:r>
          </a:p>
          <a:p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369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9CB8B-ECEB-4A5D-9C54-76AB34BAE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Department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26865C-32B2-42B1-984A-A8A3C505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5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49767-C25D-434B-B505-26289B9D1A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650" y="1690692"/>
            <a:ext cx="3156966" cy="458114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1 Senior Manager</a:t>
            </a:r>
          </a:p>
          <a:p>
            <a:r>
              <a:rPr lang="en-US" dirty="0">
                <a:solidFill>
                  <a:schemeClr val="tx2"/>
                </a:solidFill>
              </a:rPr>
              <a:t>3 Managers</a:t>
            </a:r>
          </a:p>
          <a:p>
            <a:r>
              <a:rPr lang="en-US" dirty="0">
                <a:solidFill>
                  <a:schemeClr val="tx2"/>
                </a:solidFill>
              </a:rPr>
              <a:t>1 Lead</a:t>
            </a:r>
          </a:p>
          <a:p>
            <a:r>
              <a:rPr lang="en-US" dirty="0">
                <a:solidFill>
                  <a:schemeClr val="tx2"/>
                </a:solidFill>
              </a:rPr>
              <a:t>2 Coding Educators</a:t>
            </a:r>
          </a:p>
          <a:p>
            <a:r>
              <a:rPr lang="en-US" dirty="0">
                <a:solidFill>
                  <a:schemeClr val="tx2"/>
                </a:solidFill>
              </a:rPr>
              <a:t>1 Denials Specialist</a:t>
            </a:r>
          </a:p>
          <a:p>
            <a:r>
              <a:rPr lang="en-US" dirty="0">
                <a:solidFill>
                  <a:schemeClr val="tx2"/>
                </a:solidFill>
              </a:rPr>
              <a:t>7 Inpatient Hospital Coders</a:t>
            </a:r>
          </a:p>
          <a:p>
            <a:r>
              <a:rPr lang="en-US" dirty="0">
                <a:solidFill>
                  <a:schemeClr val="tx2"/>
                </a:solidFill>
              </a:rPr>
              <a:t>2 Interventional Radiology Coders</a:t>
            </a:r>
          </a:p>
          <a:p>
            <a:r>
              <a:rPr lang="en-US" dirty="0">
                <a:solidFill>
                  <a:schemeClr val="tx2"/>
                </a:solidFill>
              </a:rPr>
              <a:t>2 Observation Coders</a:t>
            </a:r>
          </a:p>
          <a:p>
            <a:endParaRPr lang="en-US" dirty="0"/>
          </a:p>
          <a:p>
            <a:r>
              <a:rPr lang="en-US" dirty="0"/>
              <a:t>Total = 52 Positions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E558F-5763-4F3C-84B7-BD9794B3E1CA}"/>
              </a:ext>
            </a:extLst>
          </p:cNvPr>
          <p:cNvSpPr txBox="1"/>
          <p:nvPr/>
        </p:nvSpPr>
        <p:spPr>
          <a:xfrm>
            <a:off x="4709160" y="1534571"/>
            <a:ext cx="349300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</a:rPr>
              <a:t>4 Emergency Coders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</a:rPr>
              <a:t>5 Surgery Coders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</a:rPr>
              <a:t>3 Ancillary Coders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</a:rPr>
              <a:t>1 Office Procedure Coder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</a:rPr>
              <a:t>3 Specialty Office Coders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</a:rPr>
              <a:t>4 Family Practice Office Coders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</a:rPr>
              <a:t>1 Urgent Care Center Coder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</a:rPr>
              <a:t>4 Charge Abstractors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/>
                </a:solidFill>
              </a:rPr>
              <a:t>8 Per Diem Coders</a:t>
            </a:r>
          </a:p>
        </p:txBody>
      </p:sp>
    </p:spTree>
    <p:extLst>
      <p:ext uri="{BB962C8B-B14F-4D97-AF65-F5344CB8AC3E}">
        <p14:creationId xmlns:p14="http://schemas.microsoft.com/office/powerpoint/2010/main" val="480181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Medical Coding?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784098" y="1542165"/>
            <a:ext cx="7886700" cy="4858635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3200" dirty="0">
                <a:hlinkClick r:id="rId2"/>
              </a:rPr>
              <a:t>Video</a:t>
            </a:r>
            <a:endParaRPr lang="en-US" sz="3200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tx2"/>
                </a:solidFill>
              </a:rPr>
              <a:t>Standardized way of capturing and classifying information about a patient.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tx2"/>
                </a:solidFill>
              </a:rPr>
              <a:t>Diagnosis – illness or injury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tx2"/>
                </a:solidFill>
              </a:rPr>
              <a:t>Procedure – what is done to care for the patient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tx2"/>
                </a:solidFill>
              </a:rPr>
              <a:t>Every healthcare setting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tx2"/>
                </a:solidFill>
              </a:rPr>
              <a:t>Several different coding/classification systems</a:t>
            </a:r>
          </a:p>
        </p:txBody>
      </p:sp>
    </p:spTree>
    <p:extLst>
      <p:ext uri="{BB962C8B-B14F-4D97-AF65-F5344CB8AC3E}">
        <p14:creationId xmlns:p14="http://schemas.microsoft.com/office/powerpoint/2010/main" val="2096103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778" y="429137"/>
            <a:ext cx="7886700" cy="1325563"/>
          </a:xfrm>
        </p:spPr>
        <p:txBody>
          <a:bodyPr/>
          <a:lstStyle/>
          <a:p>
            <a:r>
              <a:rPr lang="en-US" dirty="0"/>
              <a:t>Purpose of Medical 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509778" y="1603692"/>
            <a:ext cx="7886700" cy="401637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Reimbursement</a:t>
            </a:r>
          </a:p>
          <a:p>
            <a:pPr lvl="1"/>
            <a:r>
              <a:rPr lang="en-US" sz="2800" b="0" dirty="0">
                <a:solidFill>
                  <a:schemeClr val="tx2"/>
                </a:solidFill>
              </a:rPr>
              <a:t>Numerous payers use codes to process claims</a:t>
            </a:r>
          </a:p>
          <a:p>
            <a:pPr lvl="2"/>
            <a:r>
              <a:rPr lang="en-US" sz="2400" b="0" dirty="0">
                <a:solidFill>
                  <a:schemeClr val="tx2"/>
                </a:solidFill>
              </a:rPr>
              <a:t>Government and private</a:t>
            </a:r>
          </a:p>
          <a:p>
            <a:pPr lvl="1"/>
            <a:r>
              <a:rPr lang="en-US" sz="2800" b="0" dirty="0">
                <a:solidFill>
                  <a:schemeClr val="tx2"/>
                </a:solidFill>
              </a:rPr>
              <a:t>Codes = payment</a:t>
            </a:r>
          </a:p>
          <a:p>
            <a:pPr lvl="1"/>
            <a:r>
              <a:rPr lang="en-US" sz="2800" b="0" dirty="0">
                <a:solidFill>
                  <a:schemeClr val="tx2"/>
                </a:solidFill>
              </a:rPr>
              <a:t>Without payment, no care for anyone</a:t>
            </a:r>
          </a:p>
          <a:p>
            <a:r>
              <a:rPr lang="en-US" sz="2800" b="1" dirty="0">
                <a:solidFill>
                  <a:schemeClr val="tx2"/>
                </a:solidFill>
              </a:rPr>
              <a:t>Improvement of patient care</a:t>
            </a:r>
          </a:p>
          <a:p>
            <a:pPr lvl="1"/>
            <a:r>
              <a:rPr lang="en-US" sz="2800" b="0" dirty="0">
                <a:solidFill>
                  <a:schemeClr val="tx2"/>
                </a:solidFill>
              </a:rPr>
              <a:t>Reporting system for research, statistics, data analysis</a:t>
            </a:r>
          </a:p>
          <a:p>
            <a:pPr lvl="1"/>
            <a:r>
              <a:rPr lang="en-US" sz="2800" b="0" dirty="0">
                <a:solidFill>
                  <a:schemeClr val="tx2"/>
                </a:solidFill>
              </a:rPr>
              <a:t>Information is key to improving clinical practices</a:t>
            </a:r>
          </a:p>
        </p:txBody>
      </p:sp>
    </p:spTree>
    <p:extLst>
      <p:ext uri="{BB962C8B-B14F-4D97-AF65-F5344CB8AC3E}">
        <p14:creationId xmlns:p14="http://schemas.microsoft.com/office/powerpoint/2010/main" val="3345295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83578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Employment for Coding Professionals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628650" y="1538113"/>
            <a:ext cx="7886700" cy="479867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Healthcare Systems</a:t>
            </a:r>
          </a:p>
          <a:p>
            <a:r>
              <a:rPr lang="en-US" sz="3200" dirty="0">
                <a:solidFill>
                  <a:schemeClr val="tx2"/>
                </a:solidFill>
              </a:rPr>
              <a:t>Physician Offices</a:t>
            </a:r>
          </a:p>
          <a:p>
            <a:r>
              <a:rPr lang="en-US" sz="3200" dirty="0">
                <a:solidFill>
                  <a:schemeClr val="tx2"/>
                </a:solidFill>
              </a:rPr>
              <a:t>Clinics</a:t>
            </a:r>
          </a:p>
          <a:p>
            <a:r>
              <a:rPr lang="en-US" sz="3200" dirty="0">
                <a:solidFill>
                  <a:schemeClr val="tx2"/>
                </a:solidFill>
              </a:rPr>
              <a:t>Hospitals</a:t>
            </a:r>
          </a:p>
          <a:p>
            <a:r>
              <a:rPr lang="en-US" sz="3200" dirty="0">
                <a:solidFill>
                  <a:schemeClr val="tx2"/>
                </a:solidFill>
              </a:rPr>
              <a:t>Long Term Care</a:t>
            </a:r>
          </a:p>
          <a:p>
            <a:r>
              <a:rPr lang="en-US" sz="3200" dirty="0">
                <a:solidFill>
                  <a:schemeClr val="tx2"/>
                </a:solidFill>
              </a:rPr>
              <a:t>Surgery Centers	</a:t>
            </a:r>
          </a:p>
          <a:p>
            <a:r>
              <a:rPr lang="en-US" sz="3200" dirty="0">
                <a:solidFill>
                  <a:schemeClr val="tx2"/>
                </a:solidFill>
              </a:rPr>
              <a:t>Home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5E8A0E-D1EE-F945-72BE-9B4EEFB9C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562" y="1133857"/>
            <a:ext cx="37719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809633"/>
          </a:xfrm>
        </p:spPr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729233" y="1359285"/>
            <a:ext cx="7886700" cy="4438011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Remote work, if desired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	Nationwide – IL, MO, KY, TN, VA, MI, GA, TX, CO, OR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Flexible scheduling</a:t>
            </a:r>
          </a:p>
          <a:p>
            <a:pPr marL="390495" lvl="2" indent="0">
              <a:spcBef>
                <a:spcPct val="0"/>
              </a:spcBef>
              <a:buNone/>
            </a:pPr>
            <a:r>
              <a:rPr lang="en-US" altLang="en-US" sz="2600" b="0" dirty="0">
                <a:solidFill>
                  <a:schemeClr val="tx2"/>
                </a:solidFill>
              </a:rPr>
              <a:t>No mandatory weekends</a:t>
            </a:r>
          </a:p>
          <a:p>
            <a:pPr marL="390495" lvl="2" indent="0">
              <a:spcBef>
                <a:spcPct val="0"/>
              </a:spcBef>
              <a:buNone/>
            </a:pPr>
            <a:r>
              <a:rPr lang="en-US" altLang="en-US" sz="2600" b="0" dirty="0">
                <a:solidFill>
                  <a:schemeClr val="tx2"/>
                </a:solidFill>
              </a:rPr>
              <a:t>No mandatory evenings/nights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Job security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Career advancement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Health insurance 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Paid vacation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Paid holidays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Continuing education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Salary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solidFill>
                  <a:schemeClr val="tx2"/>
                </a:solidFill>
              </a:rPr>
              <a:t>No face-to-face contact with patients</a:t>
            </a:r>
          </a:p>
        </p:txBody>
      </p:sp>
    </p:spTree>
    <p:extLst>
      <p:ext uri="{BB962C8B-B14F-4D97-AF65-F5344CB8AC3E}">
        <p14:creationId xmlns:p14="http://schemas.microsoft.com/office/powerpoint/2010/main" val="1448979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Health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500" dirty="0">
                <a:solidFill>
                  <a:schemeClr val="tx2"/>
                </a:solidFill>
              </a:rPr>
              <a:t>Employment is projected to grow 8% from 2022 to 2032 (faster than average).</a:t>
            </a:r>
          </a:p>
          <a:p>
            <a:r>
              <a:rPr lang="en-US" sz="2000" dirty="0">
                <a:solidFill>
                  <a:schemeClr val="tx2"/>
                </a:solidFill>
              </a:rPr>
              <a:t>Source: U.S. Bureau of Labor Statistics (BLS)</a:t>
            </a:r>
          </a:p>
          <a:p>
            <a:pPr marL="0" indent="0">
              <a:buNone/>
            </a:pPr>
            <a:endParaRPr lang="en-US" sz="1900" dirty="0">
              <a:solidFill>
                <a:schemeClr val="tx2"/>
              </a:solidFill>
            </a:endParaRPr>
          </a:p>
          <a:p>
            <a:r>
              <a:rPr lang="en-US" sz="3500" b="1" dirty="0">
                <a:solidFill>
                  <a:schemeClr val="tx2"/>
                </a:solidFill>
              </a:rPr>
              <a:t>Circumstances that are affecting job growth:</a:t>
            </a:r>
          </a:p>
          <a:p>
            <a:pPr lvl="1"/>
            <a:r>
              <a:rPr lang="en-US" sz="3500" b="0" dirty="0">
                <a:solidFill>
                  <a:schemeClr val="tx2"/>
                </a:solidFill>
              </a:rPr>
              <a:t>Aging population = more medical services, more claims, more data to manage</a:t>
            </a:r>
          </a:p>
          <a:p>
            <a:pPr lvl="1"/>
            <a:r>
              <a:rPr lang="en-US" sz="3500" b="0" dirty="0">
                <a:solidFill>
                  <a:schemeClr val="tx2"/>
                </a:solidFill>
              </a:rPr>
              <a:t>Widespread use of electronic health records = more data to analyze and manage</a:t>
            </a:r>
          </a:p>
          <a:p>
            <a:pPr lvl="1"/>
            <a:r>
              <a:rPr lang="en-US" sz="3500" b="0" dirty="0">
                <a:solidFill>
                  <a:schemeClr val="tx2"/>
                </a:solidFill>
              </a:rPr>
              <a:t>Complex reimbursement methods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936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 Your Career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Steps to Success:</a:t>
            </a:r>
          </a:p>
          <a:p>
            <a:r>
              <a:rPr lang="en-US" sz="3200" dirty="0">
                <a:solidFill>
                  <a:schemeClr val="tx2"/>
                </a:solidFill>
              </a:rPr>
              <a:t>Medical Coding certificate program</a:t>
            </a:r>
          </a:p>
          <a:p>
            <a:r>
              <a:rPr lang="en-US" sz="3200" dirty="0">
                <a:solidFill>
                  <a:schemeClr val="tx2"/>
                </a:solidFill>
              </a:rPr>
              <a:t>Health Information Technology associate degree – RHIT credential</a:t>
            </a:r>
          </a:p>
          <a:p>
            <a:r>
              <a:rPr lang="en-US" sz="3200" dirty="0">
                <a:solidFill>
                  <a:schemeClr val="tx2"/>
                </a:solidFill>
              </a:rPr>
              <a:t>Health Information Management bachelor degree – RHIA credential</a:t>
            </a:r>
          </a:p>
          <a:p>
            <a:r>
              <a:rPr lang="en-US" sz="3200" dirty="0">
                <a:solidFill>
                  <a:schemeClr val="tx2"/>
                </a:solidFill>
              </a:rPr>
              <a:t>Master degrees in Health Informatics or others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309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631" y="6291"/>
            <a:ext cx="7886700" cy="953830"/>
          </a:xfrm>
        </p:spPr>
        <p:txBody>
          <a:bodyPr/>
          <a:lstStyle/>
          <a:p>
            <a:r>
              <a:rPr lang="en-US" dirty="0"/>
              <a:t>Coding Certifications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628650" y="728349"/>
            <a:ext cx="7582662" cy="387108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>
                <a:solidFill>
                  <a:schemeClr val="tx2"/>
                </a:solidFill>
              </a:rPr>
              <a:t>American Academy of Professional Coders</a:t>
            </a:r>
          </a:p>
          <a:p>
            <a:r>
              <a:rPr lang="en-US" sz="2400" dirty="0">
                <a:solidFill>
                  <a:schemeClr val="tx2"/>
                </a:solidFill>
              </a:rPr>
              <a:t>CPC - Certified Professional Coder</a:t>
            </a:r>
          </a:p>
          <a:p>
            <a:r>
              <a:rPr lang="en-US" sz="2400" dirty="0">
                <a:solidFill>
                  <a:schemeClr val="tx2"/>
                </a:solidFill>
              </a:rPr>
              <a:t>COC - Certified Outpatient Coder</a:t>
            </a:r>
          </a:p>
          <a:p>
            <a:r>
              <a:rPr lang="en-US" sz="2400" dirty="0">
                <a:solidFill>
                  <a:schemeClr val="tx2"/>
                </a:solidFill>
              </a:rPr>
              <a:t>CIC - Certified Inpatient Coder</a:t>
            </a:r>
          </a:p>
          <a:p>
            <a:r>
              <a:rPr lang="en-US" sz="2400" dirty="0">
                <a:solidFill>
                  <a:schemeClr val="tx2"/>
                </a:solidFill>
              </a:rPr>
              <a:t>CRC - Certified Risk Adjustment Coder</a:t>
            </a:r>
          </a:p>
          <a:p>
            <a:r>
              <a:rPr lang="en-US" sz="2400" dirty="0">
                <a:solidFill>
                  <a:schemeClr val="tx2"/>
                </a:solidFill>
              </a:rPr>
              <a:t>Specialty credentials for expert coders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chemeClr val="tx2"/>
                </a:solidFill>
              </a:rPr>
              <a:t>American Health Information Management Association</a:t>
            </a:r>
          </a:p>
          <a:p>
            <a:r>
              <a:rPr lang="en-US" sz="2400" dirty="0">
                <a:solidFill>
                  <a:schemeClr val="tx2"/>
                </a:solidFill>
              </a:rPr>
              <a:t>CCA – Certified Coding Associate</a:t>
            </a:r>
          </a:p>
          <a:p>
            <a:r>
              <a:rPr lang="en-US" sz="2400" dirty="0">
                <a:solidFill>
                  <a:schemeClr val="tx2"/>
                </a:solidFill>
              </a:rPr>
              <a:t>CCS – Certified Coding Specialist</a:t>
            </a:r>
          </a:p>
          <a:p>
            <a:r>
              <a:rPr lang="en-US" sz="2400" dirty="0">
                <a:solidFill>
                  <a:schemeClr val="tx2"/>
                </a:solidFill>
              </a:rPr>
              <a:t>CCS –P – Certified Coding Specialist – Physician-based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09F97A-3344-4DDB-87EB-094F75254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13</a:t>
            </a:fld>
            <a:endParaRPr lang="en-US" dirty="0">
              <a:solidFill>
                <a:srgbClr val="59CBE8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9EDFB-C6CF-B8AB-8970-D48DC9C91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88" y="902917"/>
            <a:ext cx="8055255" cy="52865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256769-BE5A-4203-5D76-62B18CF8E64D}"/>
              </a:ext>
            </a:extLst>
          </p:cNvPr>
          <p:cNvSpPr txBox="1"/>
          <p:nvPr/>
        </p:nvSpPr>
        <p:spPr>
          <a:xfrm>
            <a:off x="1124712" y="6279634"/>
            <a:ext cx="6327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 </a:t>
            </a:r>
            <a:r>
              <a:rPr lang="en-US" sz="1400" dirty="0">
                <a:hlinkClick r:id="rId3"/>
              </a:rPr>
              <a:t>Medical Billing And Coding Salary - AAPC</a:t>
            </a:r>
            <a:endParaRPr lang="en-US" sz="14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A67BCB-C1AE-6AF9-C7F1-EA906BBF4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537788"/>
          </a:xfrm>
        </p:spPr>
        <p:txBody>
          <a:bodyPr>
            <a:normAutofit fontScale="90000"/>
          </a:bodyPr>
          <a:lstStyle/>
          <a:p>
            <a:r>
              <a:rPr lang="en-US" dirty="0"/>
              <a:t>Salary Survey – AAPC Credentials</a:t>
            </a:r>
          </a:p>
        </p:txBody>
      </p:sp>
    </p:spTree>
    <p:extLst>
      <p:ext uri="{BB962C8B-B14F-4D97-AF65-F5344CB8AC3E}">
        <p14:creationId xmlns:p14="http://schemas.microsoft.com/office/powerpoint/2010/main" val="3170938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B1E7A-CABC-E78C-6EAD-A038212C1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650867"/>
          </a:xfrm>
        </p:spPr>
        <p:txBody>
          <a:bodyPr>
            <a:normAutofit fontScale="90000"/>
          </a:bodyPr>
          <a:lstStyle/>
          <a:p>
            <a:r>
              <a:rPr lang="en-US" dirty="0"/>
              <a:t>Salary Survey (2019) – AHIMA Credentials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741264-76D8-0B38-FAFF-96EDB6A31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14</a:t>
            </a:fld>
            <a:endParaRPr lang="en-US" dirty="0">
              <a:solidFill>
                <a:srgbClr val="59CBE8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3BFCC8-A621-A09A-577F-0F2DFF636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976" y="923544"/>
            <a:ext cx="5942701" cy="54016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D7A9BC-BD75-E098-EC68-949BEEEE0738}"/>
              </a:ext>
            </a:extLst>
          </p:cNvPr>
          <p:cNvSpPr txBox="1"/>
          <p:nvPr/>
        </p:nvSpPr>
        <p:spPr>
          <a:xfrm>
            <a:off x="1801368" y="6282500"/>
            <a:ext cx="4901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 </a:t>
            </a:r>
            <a:r>
              <a:rPr lang="en-US" sz="1400" dirty="0">
                <a:hlinkClick r:id="rId3"/>
              </a:rPr>
              <a:t>salary-survey-report.pdf (ahima.org)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15343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/>
              <a:t>SIH Scholarship Opportunities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1927098" y="5918876"/>
            <a:ext cx="4684014" cy="173736"/>
          </a:xfrm>
        </p:spPr>
        <p:txBody>
          <a:bodyPr>
            <a:normAutofit fontScale="25000" lnSpcReduction="20000"/>
          </a:bodyPr>
          <a:lstStyle/>
          <a:p>
            <a:r>
              <a:rPr lang="en-US" sz="4400" dirty="0">
                <a:solidFill>
                  <a:schemeClr val="tx2"/>
                </a:solidFill>
              </a:rPr>
              <a:t>Link: </a:t>
            </a:r>
            <a:r>
              <a:rPr lang="en-US" sz="4400" dirty="0">
                <a:hlinkClick r:id="rId2"/>
              </a:rPr>
              <a:t>Scholarship Programs | Southern Illinois Healthcare (sih.net)</a:t>
            </a:r>
            <a:r>
              <a:rPr lang="en-US" sz="4400" dirty="0"/>
              <a:t> </a:t>
            </a:r>
            <a:endParaRPr lang="en-US" sz="4400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A62641-B48F-8017-CDEF-F715E6F38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398084"/>
            <a:ext cx="6238494" cy="38401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31E9AA-A5A2-CD08-BC6B-4A50E0F8B7D6}"/>
              </a:ext>
            </a:extLst>
          </p:cNvPr>
          <p:cNvSpPr txBox="1"/>
          <p:nvPr/>
        </p:nvSpPr>
        <p:spPr>
          <a:xfrm>
            <a:off x="794384" y="5230043"/>
            <a:ext cx="7444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Program related expenses paid for scholarship recipients.  </a:t>
            </a:r>
          </a:p>
          <a:p>
            <a:r>
              <a:rPr lang="en-US" sz="1600" dirty="0">
                <a:solidFill>
                  <a:schemeClr val="tx2"/>
                </a:solidFill>
              </a:rPr>
              <a:t>When pass the RHIT certification exam, recipient is guaranteed a position.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 Medical Coding for 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628650" y="1523877"/>
            <a:ext cx="7886700" cy="401637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200" dirty="0">
                <a:solidFill>
                  <a:schemeClr val="tx2"/>
                </a:solidFill>
              </a:rPr>
              <a:t>It may be if you:</a:t>
            </a:r>
          </a:p>
          <a:p>
            <a:r>
              <a:rPr lang="en-US" sz="3200" dirty="0">
                <a:solidFill>
                  <a:schemeClr val="tx2"/>
                </a:solidFill>
              </a:rPr>
              <a:t>Want to work in healthcare, but not directly with patients.</a:t>
            </a:r>
          </a:p>
          <a:p>
            <a:r>
              <a:rPr lang="en-US" sz="3200" dirty="0">
                <a:solidFill>
                  <a:schemeClr val="tx2"/>
                </a:solidFill>
              </a:rPr>
              <a:t>See yourself in a career that is continually evolving and offers a lot of job security.</a:t>
            </a:r>
          </a:p>
          <a:p>
            <a:r>
              <a:rPr lang="en-US" sz="3200" dirty="0">
                <a:solidFill>
                  <a:schemeClr val="tx2"/>
                </a:solidFill>
              </a:rPr>
              <a:t>Have an aptitude for science but also like business.</a:t>
            </a:r>
          </a:p>
          <a:p>
            <a:r>
              <a:rPr lang="en-US" sz="3200" dirty="0">
                <a:solidFill>
                  <a:schemeClr val="tx2"/>
                </a:solidFill>
              </a:rPr>
              <a:t>Enjoy a challenging, fast paced working environment.</a:t>
            </a:r>
          </a:p>
          <a:p>
            <a:r>
              <a:rPr lang="en-US" sz="3200" dirty="0">
                <a:solidFill>
                  <a:schemeClr val="tx2"/>
                </a:solidFill>
              </a:rPr>
              <a:t>Enjoy working with physicians and administrators.</a:t>
            </a:r>
          </a:p>
          <a:p>
            <a:r>
              <a:rPr lang="en-US" sz="3200" dirty="0">
                <a:solidFill>
                  <a:schemeClr val="tx2"/>
                </a:solidFill>
              </a:rPr>
              <a:t>Want a career where you can choose your work setting.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Codes are Everywhere!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628650" y="1463041"/>
            <a:ext cx="7886700" cy="4378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United Healthcare Commercials</a:t>
            </a:r>
            <a:endParaRPr lang="en-US" dirty="0">
              <a:solidFill>
                <a:schemeClr val="tx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3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https://www.youtube.com/watch?v=lQ3vNftrQHk</a:t>
            </a:r>
            <a:r>
              <a:rPr lang="en-US" sz="1300" dirty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sz="1300" dirty="0">
                <a:solidFill>
                  <a:schemeClr val="tx2"/>
                </a:solidFill>
              </a:rPr>
              <a:t>Chuck Norris Lunch</a:t>
            </a:r>
          </a:p>
          <a:p>
            <a:r>
              <a:rPr lang="en-US" sz="1300" dirty="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https://www.youtube.com/watch?v=ZUr6kBJWbHY</a:t>
            </a:r>
            <a:endParaRPr lang="en-US" sz="1300" dirty="0">
              <a:solidFill>
                <a:schemeClr val="tx2"/>
              </a:solidFill>
            </a:endParaRPr>
          </a:p>
          <a:p>
            <a:pPr lvl="1"/>
            <a:r>
              <a:rPr lang="en-US" sz="1300" dirty="0">
                <a:solidFill>
                  <a:schemeClr val="tx2"/>
                </a:solidFill>
              </a:rPr>
              <a:t>Lab Partner</a:t>
            </a:r>
          </a:p>
          <a:p>
            <a:pPr marL="0" lvl="1" indent="0">
              <a:buNone/>
            </a:pPr>
            <a:endParaRPr lang="en-US" b="0" dirty="0">
              <a:solidFill>
                <a:schemeClr val="tx2"/>
              </a:solidFill>
            </a:endParaRPr>
          </a:p>
          <a:p>
            <a:pPr marL="0" lvl="1" indent="0">
              <a:buNone/>
            </a:pPr>
            <a:r>
              <a:rPr lang="en-US" sz="3300" dirty="0">
                <a:solidFill>
                  <a:schemeClr val="tx2"/>
                </a:solidFill>
              </a:rPr>
              <a:t>Guess That Code</a:t>
            </a:r>
          </a:p>
          <a:p>
            <a:pPr lvl="1"/>
            <a:r>
              <a:rPr lang="en-US" dirty="0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https://www.youtube.com/watch?v=mW9OJvyjsa4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dirty="0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https://www.youtube.com/watch?v=yKYwr31s4bk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dirty="0">
                <a:solidFill>
                  <a:schemeClr val="tx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https://www.youtube.com/watch?v=hCRvm2VSWaM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  <a:p>
            <a:pPr lvl="1"/>
            <a:endParaRPr lang="en-US" b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769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Future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noFill/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chemeClr val="tx2"/>
                </a:solidFill>
              </a:rPr>
              <a:t>Websites: </a:t>
            </a:r>
          </a:p>
          <a:p>
            <a:r>
              <a:rPr lang="en-US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http://www.ahima.org/careers/healthinfo</a:t>
            </a:r>
            <a:endParaRPr lang="en-US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22379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IH">
      <a:dk1>
        <a:srgbClr val="000000"/>
      </a:dk1>
      <a:lt1>
        <a:srgbClr val="FFFFFF"/>
      </a:lt1>
      <a:dk2>
        <a:srgbClr val="59CBE8"/>
      </a:dk2>
      <a:lt2>
        <a:srgbClr val="7A99AC"/>
      </a:lt2>
      <a:accent1>
        <a:srgbClr val="C6DAE7"/>
      </a:accent1>
      <a:accent2>
        <a:srgbClr val="34657F"/>
      </a:accent2>
      <a:accent3>
        <a:srgbClr val="0077C8"/>
      </a:accent3>
      <a:accent4>
        <a:srgbClr val="F3D54E"/>
      </a:accent4>
      <a:accent5>
        <a:srgbClr val="49C5B1"/>
      </a:accent5>
      <a:accent6>
        <a:srgbClr val="E56A54"/>
      </a:accent6>
      <a:hlink>
        <a:srgbClr val="000000"/>
      </a:hlink>
      <a:folHlink>
        <a:srgbClr val="7F7F7F"/>
      </a:folHlink>
    </a:clrScheme>
    <a:fontScheme name="Custom 7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Branding xmlns="8d6319fe-f72c-4a6b-9eec-b35821185999">true</Branding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930DF490B7714CAD4A38FBA76D88FB" ma:contentTypeVersion="3" ma:contentTypeDescription="Create a new document." ma:contentTypeScope="" ma:versionID="0d7c041e151747be150052af485b12ab">
  <xsd:schema xmlns:xsd="http://www.w3.org/2001/XMLSchema" xmlns:xs="http://www.w3.org/2001/XMLSchema" xmlns:p="http://schemas.microsoft.com/office/2006/metadata/properties" xmlns:ns1="http://schemas.microsoft.com/sharepoint/v3" xmlns:ns2="9d0600a9-35d2-4c10-9f44-4f80afeb684f" xmlns:ns3="8d6319fe-f72c-4a6b-9eec-b35821185999" targetNamespace="http://schemas.microsoft.com/office/2006/metadata/properties" ma:root="true" ma:fieldsID="b5e4dd90985464090d907b6e4bf2b170" ns1:_="" ns2:_="" ns3:_="">
    <xsd:import namespace="http://schemas.microsoft.com/sharepoint/v3"/>
    <xsd:import namespace="9d0600a9-35d2-4c10-9f44-4f80afeb684f"/>
    <xsd:import namespace="8d6319fe-f72c-4a6b-9eec-b3582118599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3:Brandin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600a9-35d2-4c10-9f44-4f80afeb684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6319fe-f72c-4a6b-9eec-b35821185999" elementFormDefault="qualified">
    <xsd:import namespace="http://schemas.microsoft.com/office/2006/documentManagement/types"/>
    <xsd:import namespace="http://schemas.microsoft.com/office/infopath/2007/PartnerControls"/>
    <xsd:element name="Branding" ma:index="11" nillable="true" ma:displayName="Branding" ma:default="1" ma:internalName="Branding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9EB976-CCC2-4313-94B7-E1D1B492A9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F9D495-99B4-40F0-B185-D963DD9E40BA}">
  <ds:schemaRefs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8d6319fe-f72c-4a6b-9eec-b35821185999"/>
    <ds:schemaRef ds:uri="9d0600a9-35d2-4c10-9f44-4f80afeb684f"/>
    <ds:schemaRef ds:uri="http://schemas.microsoft.com/sharepoint/v3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2B21567-B326-4B40-B45B-CB43CCBAAC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d0600a9-35d2-4c10-9f44-4f80afeb684f"/>
    <ds:schemaRef ds:uri="8d6319fe-f72c-4a6b-9eec-b358211859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17227</TotalTime>
  <Words>759</Words>
  <Application>Microsoft Office PowerPoint</Application>
  <PresentationFormat>On-screen Show (4:3)</PresentationFormat>
  <Paragraphs>175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1_Office Theme</vt:lpstr>
      <vt:lpstr>PowerPoint Presentation</vt:lpstr>
      <vt:lpstr>Southern Illinois Healthcare</vt:lpstr>
      <vt:lpstr>Clinical Roles</vt:lpstr>
      <vt:lpstr>Non-Clinical Roles</vt:lpstr>
      <vt:lpstr>Coding Department</vt:lpstr>
      <vt:lpstr>What is Medical Coding?</vt:lpstr>
      <vt:lpstr>Purpose of Medical Coding</vt:lpstr>
      <vt:lpstr>Employment for Coding Professionals</vt:lpstr>
      <vt:lpstr>Benefits</vt:lpstr>
      <vt:lpstr>Future of Health Information</vt:lpstr>
      <vt:lpstr>Grow Your Career</vt:lpstr>
      <vt:lpstr>Coding Certifications</vt:lpstr>
      <vt:lpstr>Salary Survey – AAPC Credentials</vt:lpstr>
      <vt:lpstr>Salary Survey (2019) – AHIMA Credentials</vt:lpstr>
      <vt:lpstr>SIH Scholarship Opportunities </vt:lpstr>
      <vt:lpstr>Is Medical Coding for Me?</vt:lpstr>
      <vt:lpstr>Codes are Everywhere!</vt:lpstr>
      <vt:lpstr>For Future Reference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Atchley</dc:creator>
  <cp:lastModifiedBy>Chris Froemling</cp:lastModifiedBy>
  <cp:revision>283</cp:revision>
  <dcterms:created xsi:type="dcterms:W3CDTF">2019-01-31T19:40:54Z</dcterms:created>
  <dcterms:modified xsi:type="dcterms:W3CDTF">2024-02-28T21:39:32Z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0x01010092930DF490B7714CAD4A38FBA76D88FB</vt:lpwstr>
  </property>
</Properties>
</file>