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15"/>
  </p:notes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5" name="Carrie Miller" initials="CM" lastIdx="12" clrIdx="0">
    <p:extLst>
      <p:ext uri="{19B8F6BF-5375-455C-9EA6-DF929625EA0E}">
        <p15:presenceInfo xmlns:p15="http://schemas.microsoft.com/office/powerpoint/2012/main" userId="S::cmiller@eddirection.org::a8835cfb-55e9-455a-a5c6-850ebabf77d5"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97" d="100"/>
          <a:sy n="97" d="100"/>
        </p:scale>
        <p:origin x="68" y="17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commentAuthors" Target="commentAuthors.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8B625C0-75C4-4861-AA60-347A1234F0B2}" type="datetimeFigureOut">
              <a:rPr lang="en-US" smtClean="0"/>
              <a:t>12/6/2021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814D0C7-D150-4E3C-908F-0315AC58E5BD}" type="slidenum">
              <a:rPr lang="en-US" smtClean="0"/>
              <a:t>‹#›</a:t>
            </a:fld>
            <a:endParaRPr lang="en-US"/>
          </a:p>
        </p:txBody>
      </p:sp>
    </p:spTree>
    <p:extLst>
      <p:ext uri="{BB962C8B-B14F-4D97-AF65-F5344CB8AC3E}">
        <p14:creationId xmlns:p14="http://schemas.microsoft.com/office/powerpoint/2010/main" val="420648971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ctrTitle"/>
          </p:nvPr>
        </p:nvSpPr>
        <p:spPr>
          <a:xfrm>
            <a:off x="1751012" y="1300785"/>
            <a:ext cx="8689976" cy="2509213"/>
          </a:xfrm>
        </p:spPr>
        <p:txBody>
          <a:bodyPr anchor="b">
            <a:normAutofit/>
          </a:bodyPr>
          <a:lstStyle>
            <a:lvl1pPr algn="ctr">
              <a:defRPr sz="4800"/>
            </a:lvl1pPr>
          </a:lstStyle>
          <a:p>
            <a:r>
              <a:rPr lang="en-US" smtClean="0"/>
              <a:t>Click to edit Master title style</a:t>
            </a:r>
            <a:endParaRPr lang="en-US" dirty="0"/>
          </a:p>
        </p:txBody>
      </p:sp>
      <p:sp>
        <p:nvSpPr>
          <p:cNvPr id="3" name="Subtitle 2"/>
          <p:cNvSpPr>
            <a:spLocks noGrp="1"/>
          </p:cNvSpPr>
          <p:nvPr>
            <p:ph type="subTitle" idx="1"/>
          </p:nvPr>
        </p:nvSpPr>
        <p:spPr>
          <a:xfrm>
            <a:off x="1751012" y="3886200"/>
            <a:ext cx="8689976" cy="1371599"/>
          </a:xfrm>
        </p:spPr>
        <p:txBody>
          <a:bodyPr>
            <a:normAutofit/>
          </a:bodyPr>
          <a:lstStyle>
            <a:lvl1pPr marL="0" indent="0" algn="ctr">
              <a:buNone/>
              <a:defRPr sz="2200">
                <a:solidFill>
                  <a:schemeClr val="bg1">
                    <a:lumMod val="5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12/6/2021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en-US" smtClean="0"/>
              <a:t>Click to edit Master title style</a:t>
            </a:r>
            <a:endParaRPr lang="en-US" dirty="0"/>
          </a:p>
        </p:txBody>
      </p:sp>
      <p:sp>
        <p:nvSpPr>
          <p:cNvPr id="12" name="Content Placeholder 2"/>
          <p:cNvSpPr>
            <a:spLocks noGrp="1"/>
          </p:cNvSpPr>
          <p:nvPr>
            <p:ph sz="quarter" idx="13"/>
          </p:nvPr>
        </p:nvSpPr>
        <p:spPr>
          <a:xfrm>
            <a:off x="913774" y="2367092"/>
            <a:ext cx="10363826" cy="3424107"/>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12/6/2021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828563"/>
            <a:ext cx="10351752" cy="2736819"/>
          </a:xfrm>
        </p:spPr>
        <p:txBody>
          <a:bodyPr anchor="b">
            <a:normAutofit/>
          </a:bodyPr>
          <a:lstStyle>
            <a:lvl1pPr>
              <a:defRPr sz="4000"/>
            </a:lvl1pPr>
          </a:lstStyle>
          <a:p>
            <a:r>
              <a:rPr lang="en-US" smtClean="0"/>
              <a:t>Click to edit Master title style</a:t>
            </a:r>
            <a:endParaRPr lang="en-US" dirty="0"/>
          </a:p>
        </p:txBody>
      </p:sp>
      <p:sp>
        <p:nvSpPr>
          <p:cNvPr id="3" name="Text Placeholder 2"/>
          <p:cNvSpPr>
            <a:spLocks noGrp="1"/>
          </p:cNvSpPr>
          <p:nvPr>
            <p:ph type="body" idx="1"/>
          </p:nvPr>
        </p:nvSpPr>
        <p:spPr>
          <a:xfrm>
            <a:off x="913774" y="3657457"/>
            <a:ext cx="10351752" cy="1368183"/>
          </a:xfrm>
        </p:spPr>
        <p:txBody>
          <a:bodyPr>
            <a:normAutofit/>
          </a:bodyPr>
          <a:lstStyle>
            <a:lvl1pPr marL="0" indent="0" algn="ctr">
              <a:buNone/>
              <a:defRPr sz="2000">
                <a:solidFill>
                  <a:schemeClr val="bg1">
                    <a:lumMod val="50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48A87A34-81AB-432B-8DAE-1953F412C126}" type="datetimeFigureOut">
              <a:rPr lang="en-US" dirty="0"/>
              <a:t>12/6/2021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4" name="Title 1"/>
          <p:cNvSpPr>
            <a:spLocks noGrp="1"/>
          </p:cNvSpPr>
          <p:nvPr>
            <p:ph type="title"/>
          </p:nvPr>
        </p:nvSpPr>
        <p:spPr>
          <a:xfrm>
            <a:off x="913775" y="618517"/>
            <a:ext cx="10364451" cy="1596177"/>
          </a:xfrm>
        </p:spPr>
        <p:txBody>
          <a:bodyPr/>
          <a:lstStyle/>
          <a:p>
            <a:r>
              <a:rPr lang="en-US" smtClean="0"/>
              <a:t>Click to edit Master title style</a:t>
            </a:r>
            <a:endParaRPr lang="en-US" dirty="0"/>
          </a:p>
        </p:txBody>
      </p:sp>
      <p:sp>
        <p:nvSpPr>
          <p:cNvPr id="12" name="Content Placeholder 2"/>
          <p:cNvSpPr>
            <a:spLocks noGrp="1"/>
          </p:cNvSpPr>
          <p:nvPr>
            <p:ph sz="quarter" idx="13"/>
          </p:nvPr>
        </p:nvSpPr>
        <p:spPr>
          <a:xfrm>
            <a:off x="913774" y="2367092"/>
            <a:ext cx="5106026" cy="3424107"/>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3"/>
          <p:cNvSpPr>
            <a:spLocks noGrp="1"/>
          </p:cNvSpPr>
          <p:nvPr>
            <p:ph sz="quarter" idx="14"/>
          </p:nvPr>
        </p:nvSpPr>
        <p:spPr>
          <a:xfrm>
            <a:off x="6172200" y="2367092"/>
            <a:ext cx="5105400" cy="3424107"/>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48A87A34-81AB-432B-8DAE-1953F412C126}" type="datetimeFigureOut">
              <a:rPr lang="en-US" dirty="0"/>
              <a:t>12/6/2021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4" name="Title 1"/>
          <p:cNvSpPr>
            <a:spLocks noGrp="1"/>
          </p:cNvSpPr>
          <p:nvPr>
            <p:ph type="title"/>
          </p:nvPr>
        </p:nvSpPr>
        <p:spPr>
          <a:xfrm>
            <a:off x="913775" y="618517"/>
            <a:ext cx="10364451" cy="1596177"/>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1146328" y="2371018"/>
            <a:ext cx="4873474" cy="679994"/>
          </a:xfrm>
        </p:spPr>
        <p:txBody>
          <a:bodyPr anchor="b">
            <a:noAutofit/>
          </a:bodyPr>
          <a:lstStyle>
            <a:lvl1pPr marL="0" indent="0">
              <a:lnSpc>
                <a:spcPct val="85000"/>
              </a:lnSpc>
              <a:buNone/>
              <a:defRPr sz="26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12" name="Content Placeholder 3"/>
          <p:cNvSpPr>
            <a:spLocks noGrp="1"/>
          </p:cNvSpPr>
          <p:nvPr>
            <p:ph sz="quarter" idx="13"/>
          </p:nvPr>
        </p:nvSpPr>
        <p:spPr>
          <a:xfrm>
            <a:off x="913774" y="3051012"/>
            <a:ext cx="5106027" cy="2740187"/>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396423" y="2371018"/>
            <a:ext cx="4881804" cy="679994"/>
          </a:xfrm>
        </p:spPr>
        <p:txBody>
          <a:bodyPr anchor="b">
            <a:noAutofit/>
          </a:bodyPr>
          <a:lstStyle>
            <a:lvl1pPr marL="0" indent="0">
              <a:lnSpc>
                <a:spcPct val="85000"/>
              </a:lnSpc>
              <a:buNone/>
              <a:defRPr sz="26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13" name="Content Placeholder 5"/>
          <p:cNvSpPr>
            <a:spLocks noGrp="1"/>
          </p:cNvSpPr>
          <p:nvPr>
            <p:ph sz="quarter" idx="14"/>
          </p:nvPr>
        </p:nvSpPr>
        <p:spPr>
          <a:xfrm>
            <a:off x="6172200" y="3051012"/>
            <a:ext cx="5105401" cy="2740187"/>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48A87A34-81AB-432B-8DAE-1953F412C126}" type="datetimeFigureOut">
              <a:rPr lang="en-US" dirty="0"/>
              <a:t>12/6/2021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48A87A34-81AB-432B-8DAE-1953F412C126}" type="datetimeFigureOut">
              <a:rPr lang="en-US" dirty="0"/>
              <a:t>12/6/2021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Date Placeholder 1"/>
          <p:cNvSpPr>
            <a:spLocks noGrp="1"/>
          </p:cNvSpPr>
          <p:nvPr>
            <p:ph type="dt" sz="half" idx="10"/>
          </p:nvPr>
        </p:nvSpPr>
        <p:spPr/>
        <p:txBody>
          <a:bodyPr/>
          <a:lstStyle/>
          <a:p>
            <a:fld id="{48A87A34-81AB-432B-8DAE-1953F412C126}" type="datetimeFigureOut">
              <a:rPr lang="en-US" dirty="0"/>
              <a:t>12/6/2021</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5" y="609600"/>
            <a:ext cx="3935688" cy="2023252"/>
          </a:xfrm>
        </p:spPr>
        <p:txBody>
          <a:bodyPr anchor="b"/>
          <a:lstStyle>
            <a:lvl1pPr algn="ctr">
              <a:defRPr sz="3200"/>
            </a:lvl1pPr>
          </a:lstStyle>
          <a:p>
            <a:r>
              <a:rPr lang="en-US" smtClean="0"/>
              <a:t>Click to edit Master title style</a:t>
            </a:r>
            <a:endParaRPr lang="en-US" dirty="0"/>
          </a:p>
        </p:txBody>
      </p:sp>
      <p:sp>
        <p:nvSpPr>
          <p:cNvPr id="10" name="Content Placeholder 2"/>
          <p:cNvSpPr>
            <a:spLocks noGrp="1"/>
          </p:cNvSpPr>
          <p:nvPr>
            <p:ph sz="quarter" idx="13"/>
          </p:nvPr>
        </p:nvSpPr>
        <p:spPr>
          <a:xfrm>
            <a:off x="5078062" y="609600"/>
            <a:ext cx="6200163" cy="5181599"/>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913774" y="2632852"/>
            <a:ext cx="3935689" cy="3158348"/>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12/6/2021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609600"/>
            <a:ext cx="5934969" cy="2023254"/>
          </a:xfrm>
        </p:spPr>
        <p:txBody>
          <a:bodyPr anchor="b"/>
          <a:lstStyle>
            <a:lvl1pPr algn="ct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7424803" y="609601"/>
            <a:ext cx="3255358" cy="5181600"/>
          </a:xfrm>
          <a:prstGeom prst="roundRect">
            <a:avLst>
              <a:gd name="adj" fmla="val 4943"/>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913794" y="2632852"/>
            <a:ext cx="5934949" cy="3158347"/>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12/6/2021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94" y="4289374"/>
            <a:ext cx="10364432" cy="811610"/>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184744" y="698261"/>
            <a:ext cx="9822532" cy="3214136"/>
          </a:xfrm>
          <a:prstGeom prst="roundRect">
            <a:avLst>
              <a:gd name="adj" fmla="val 4944"/>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913774" y="5108728"/>
            <a:ext cx="10364452" cy="682472"/>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12/6/2021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609599"/>
            <a:ext cx="10364452" cy="3427245"/>
          </a:xfrm>
        </p:spPr>
        <p:txBody>
          <a:bodyPr anchor="ctr"/>
          <a:lstStyle>
            <a:lvl1pPr algn="ctr">
              <a:defRPr sz="3200"/>
            </a:lvl1pPr>
          </a:lstStyle>
          <a:p>
            <a:r>
              <a:rPr lang="en-US" smtClean="0"/>
              <a:t>Click to edit Master title style</a:t>
            </a:r>
            <a:endParaRPr lang="en-US" dirty="0"/>
          </a:p>
        </p:txBody>
      </p:sp>
      <p:sp>
        <p:nvSpPr>
          <p:cNvPr id="4" name="Text Placeholder 3"/>
          <p:cNvSpPr>
            <a:spLocks noGrp="1"/>
          </p:cNvSpPr>
          <p:nvPr>
            <p:ph type="body" sz="half" idx="2"/>
          </p:nvPr>
        </p:nvSpPr>
        <p:spPr>
          <a:xfrm>
            <a:off x="913775" y="4204821"/>
            <a:ext cx="10364452" cy="1586380"/>
          </a:xfrm>
        </p:spPr>
        <p:txBody>
          <a:bodyPr anchor="ct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12/6/2021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1446212" y="609600"/>
            <a:ext cx="9302752" cy="2992904"/>
          </a:xfrm>
        </p:spPr>
        <p:txBody>
          <a:bodyPr anchor="ctr"/>
          <a:lstStyle>
            <a:lvl1pPr>
              <a:defRPr sz="3200"/>
            </a:lvl1pPr>
          </a:lstStyle>
          <a:p>
            <a:r>
              <a:rPr lang="en-US" smtClean="0"/>
              <a:t>Click to edit Master title style</a:t>
            </a:r>
            <a:endParaRPr lang="en-US" dirty="0"/>
          </a:p>
        </p:txBody>
      </p:sp>
      <p:sp>
        <p:nvSpPr>
          <p:cNvPr id="12" name="Text Placeholder 3"/>
          <p:cNvSpPr>
            <a:spLocks noGrp="1"/>
          </p:cNvSpPr>
          <p:nvPr>
            <p:ph type="body" sz="half" idx="13"/>
          </p:nvPr>
        </p:nvSpPr>
        <p:spPr>
          <a:xfrm>
            <a:off x="1720644" y="3610032"/>
            <a:ext cx="8752299" cy="59478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4" name="Text Placeholder 3"/>
          <p:cNvSpPr>
            <a:spLocks noGrp="1"/>
          </p:cNvSpPr>
          <p:nvPr>
            <p:ph type="body" sz="half" idx="2"/>
          </p:nvPr>
        </p:nvSpPr>
        <p:spPr>
          <a:xfrm>
            <a:off x="913774" y="4372796"/>
            <a:ext cx="10364452" cy="1421053"/>
          </a:xfrm>
        </p:spPr>
        <p:txBody>
          <a:bodyPr anchor="ctr">
            <a:normAutofit/>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12/6/2021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
        <p:nvSpPr>
          <p:cNvPr id="13" name="TextBox 12"/>
          <p:cNvSpPr txBox="1"/>
          <p:nvPr/>
        </p:nvSpPr>
        <p:spPr>
          <a:xfrm>
            <a:off x="1001488" y="754166"/>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4" name="TextBox 13"/>
          <p:cNvSpPr txBox="1"/>
          <p:nvPr/>
        </p:nvSpPr>
        <p:spPr>
          <a:xfrm>
            <a:off x="10557558" y="2993578"/>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5" y="2138721"/>
            <a:ext cx="10364452" cy="2511835"/>
          </a:xfrm>
        </p:spPr>
        <p:txBody>
          <a:bodyPr anchor="b"/>
          <a:lstStyle>
            <a:lvl1pPr algn="ctr">
              <a:defRPr sz="3200"/>
            </a:lvl1pPr>
          </a:lstStyle>
          <a:p>
            <a:r>
              <a:rPr lang="en-US" smtClean="0"/>
              <a:t>Click to edit Master title style</a:t>
            </a:r>
            <a:endParaRPr lang="en-US" dirty="0"/>
          </a:p>
        </p:txBody>
      </p:sp>
      <p:sp>
        <p:nvSpPr>
          <p:cNvPr id="4" name="Text Placeholder 3"/>
          <p:cNvSpPr>
            <a:spLocks noGrp="1"/>
          </p:cNvSpPr>
          <p:nvPr>
            <p:ph type="body" sz="half" idx="2"/>
          </p:nvPr>
        </p:nvSpPr>
        <p:spPr>
          <a:xfrm>
            <a:off x="913775" y="4662335"/>
            <a:ext cx="10364452" cy="1140644"/>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12/6/2021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5" name="Title 1"/>
          <p:cNvSpPr>
            <a:spLocks noGrp="1"/>
          </p:cNvSpPr>
          <p:nvPr>
            <p:ph type="title"/>
          </p:nvPr>
        </p:nvSpPr>
        <p:spPr>
          <a:xfrm>
            <a:off x="913774" y="609600"/>
            <a:ext cx="10364452" cy="1605094"/>
          </a:xfrm>
        </p:spPr>
        <p:txBody>
          <a:bodyPr/>
          <a:lstStyle/>
          <a:p>
            <a:r>
              <a:rPr lang="en-US" smtClean="0"/>
              <a:t>Click to edit Master title style</a:t>
            </a:r>
            <a:endParaRPr lang="en-US" dirty="0"/>
          </a:p>
        </p:txBody>
      </p:sp>
      <p:sp>
        <p:nvSpPr>
          <p:cNvPr id="7" name="Text Placeholder 2"/>
          <p:cNvSpPr>
            <a:spLocks noGrp="1"/>
          </p:cNvSpPr>
          <p:nvPr>
            <p:ph type="body" idx="1"/>
          </p:nvPr>
        </p:nvSpPr>
        <p:spPr>
          <a:xfrm>
            <a:off x="913774" y="2367093"/>
            <a:ext cx="3298976"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8" name="Text Placeholder 3"/>
          <p:cNvSpPr>
            <a:spLocks noGrp="1"/>
          </p:cNvSpPr>
          <p:nvPr>
            <p:ph type="body" sz="half" idx="15"/>
          </p:nvPr>
        </p:nvSpPr>
        <p:spPr>
          <a:xfrm>
            <a:off x="913774" y="2943355"/>
            <a:ext cx="3298976"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9" name="Text Placeholder 4"/>
          <p:cNvSpPr>
            <a:spLocks noGrp="1"/>
          </p:cNvSpPr>
          <p:nvPr>
            <p:ph type="body" sz="quarter" idx="3"/>
          </p:nvPr>
        </p:nvSpPr>
        <p:spPr>
          <a:xfrm>
            <a:off x="4452389" y="2367093"/>
            <a:ext cx="3291521"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10" name="Text Placeholder 3"/>
          <p:cNvSpPr>
            <a:spLocks noGrp="1"/>
          </p:cNvSpPr>
          <p:nvPr>
            <p:ph type="body" sz="half" idx="16"/>
          </p:nvPr>
        </p:nvSpPr>
        <p:spPr>
          <a:xfrm>
            <a:off x="4441348" y="2943355"/>
            <a:ext cx="3303351"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11" name="Text Placeholder 4"/>
          <p:cNvSpPr>
            <a:spLocks noGrp="1"/>
          </p:cNvSpPr>
          <p:nvPr>
            <p:ph type="body" sz="quarter" idx="13"/>
          </p:nvPr>
        </p:nvSpPr>
        <p:spPr>
          <a:xfrm>
            <a:off x="7973298" y="2367093"/>
            <a:ext cx="3304928"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12" name="Text Placeholder 3"/>
          <p:cNvSpPr>
            <a:spLocks noGrp="1"/>
          </p:cNvSpPr>
          <p:nvPr>
            <p:ph type="body" sz="half" idx="17"/>
          </p:nvPr>
        </p:nvSpPr>
        <p:spPr>
          <a:xfrm>
            <a:off x="7973298" y="2943355"/>
            <a:ext cx="3304928"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3" name="Date Placeholder 2"/>
          <p:cNvSpPr>
            <a:spLocks noGrp="1"/>
          </p:cNvSpPr>
          <p:nvPr>
            <p:ph type="dt" sz="half" idx="10"/>
          </p:nvPr>
        </p:nvSpPr>
        <p:spPr/>
        <p:txBody>
          <a:bodyPr/>
          <a:lstStyle/>
          <a:p>
            <a:fld id="{48A87A34-81AB-432B-8DAE-1953F412C126}" type="datetimeFigureOut">
              <a:rPr lang="en-US" dirty="0"/>
              <a:t>12/6/2021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0" name="Title 1"/>
          <p:cNvSpPr>
            <a:spLocks noGrp="1"/>
          </p:cNvSpPr>
          <p:nvPr>
            <p:ph type="title"/>
          </p:nvPr>
        </p:nvSpPr>
        <p:spPr>
          <a:xfrm>
            <a:off x="913774" y="610772"/>
            <a:ext cx="10364452" cy="1603922"/>
          </a:xfrm>
        </p:spPr>
        <p:txBody>
          <a:bodyPr/>
          <a:lstStyle/>
          <a:p>
            <a:r>
              <a:rPr lang="en-US" smtClean="0"/>
              <a:t>Click to edit Master title style</a:t>
            </a:r>
            <a:endParaRPr lang="en-US" dirty="0"/>
          </a:p>
        </p:txBody>
      </p:sp>
      <p:sp>
        <p:nvSpPr>
          <p:cNvPr id="19" name="Text Placeholder 2"/>
          <p:cNvSpPr>
            <a:spLocks noGrp="1"/>
          </p:cNvSpPr>
          <p:nvPr>
            <p:ph type="body" idx="1"/>
          </p:nvPr>
        </p:nvSpPr>
        <p:spPr>
          <a:xfrm>
            <a:off x="913774" y="4204820"/>
            <a:ext cx="3296409"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20" name="Picture Placeholder 2"/>
          <p:cNvSpPr>
            <a:spLocks noGrp="1" noChangeAspect="1"/>
          </p:cNvSpPr>
          <p:nvPr>
            <p:ph type="pic" idx="15"/>
          </p:nvPr>
        </p:nvSpPr>
        <p:spPr>
          <a:xfrm>
            <a:off x="913774" y="2367093"/>
            <a:ext cx="3296409" cy="1524000"/>
          </a:xfrm>
          <a:prstGeom prst="roundRect">
            <a:avLst>
              <a:gd name="adj" fmla="val 9363"/>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1" name="Text Placeholder 3"/>
          <p:cNvSpPr>
            <a:spLocks noGrp="1"/>
          </p:cNvSpPr>
          <p:nvPr>
            <p:ph type="body" sz="half" idx="18"/>
          </p:nvPr>
        </p:nvSpPr>
        <p:spPr>
          <a:xfrm>
            <a:off x="913774" y="4781082"/>
            <a:ext cx="3296409" cy="101011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22" name="Text Placeholder 4"/>
          <p:cNvSpPr>
            <a:spLocks noGrp="1"/>
          </p:cNvSpPr>
          <p:nvPr>
            <p:ph type="body" sz="quarter" idx="3"/>
          </p:nvPr>
        </p:nvSpPr>
        <p:spPr>
          <a:xfrm>
            <a:off x="4442759" y="4204820"/>
            <a:ext cx="3301828"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23" name="Picture Placeholder 2"/>
          <p:cNvSpPr>
            <a:spLocks noGrp="1" noChangeAspect="1"/>
          </p:cNvSpPr>
          <p:nvPr>
            <p:ph type="pic" idx="21"/>
          </p:nvPr>
        </p:nvSpPr>
        <p:spPr>
          <a:xfrm>
            <a:off x="4441348" y="2367093"/>
            <a:ext cx="3303352" cy="1524000"/>
          </a:xfrm>
          <a:prstGeom prst="roundRect">
            <a:avLst>
              <a:gd name="adj" fmla="val 8841"/>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4" name="Text Placeholder 3"/>
          <p:cNvSpPr>
            <a:spLocks noGrp="1"/>
          </p:cNvSpPr>
          <p:nvPr>
            <p:ph type="body" sz="half" idx="19"/>
          </p:nvPr>
        </p:nvSpPr>
        <p:spPr>
          <a:xfrm>
            <a:off x="4441348" y="4781080"/>
            <a:ext cx="3303352" cy="1010119"/>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25" name="Text Placeholder 4"/>
          <p:cNvSpPr>
            <a:spLocks noGrp="1"/>
          </p:cNvSpPr>
          <p:nvPr>
            <p:ph type="body" sz="quarter" idx="13"/>
          </p:nvPr>
        </p:nvSpPr>
        <p:spPr>
          <a:xfrm>
            <a:off x="7973298" y="4204820"/>
            <a:ext cx="3300681"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26" name="Picture Placeholder 2"/>
          <p:cNvSpPr>
            <a:spLocks noGrp="1" noChangeAspect="1"/>
          </p:cNvSpPr>
          <p:nvPr>
            <p:ph type="pic" idx="22"/>
          </p:nvPr>
        </p:nvSpPr>
        <p:spPr>
          <a:xfrm>
            <a:off x="7973298" y="2367093"/>
            <a:ext cx="3304928" cy="1524000"/>
          </a:xfrm>
          <a:prstGeom prst="roundRect">
            <a:avLst>
              <a:gd name="adj" fmla="val 8841"/>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7" name="Text Placeholder 3"/>
          <p:cNvSpPr>
            <a:spLocks noGrp="1"/>
          </p:cNvSpPr>
          <p:nvPr>
            <p:ph type="body" sz="half" idx="20"/>
          </p:nvPr>
        </p:nvSpPr>
        <p:spPr>
          <a:xfrm>
            <a:off x="7973173" y="4781078"/>
            <a:ext cx="3305053" cy="1010121"/>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3" name="Date Placeholder 2"/>
          <p:cNvSpPr>
            <a:spLocks noGrp="1"/>
          </p:cNvSpPr>
          <p:nvPr>
            <p:ph type="dt" sz="half" idx="10"/>
          </p:nvPr>
        </p:nvSpPr>
        <p:spPr/>
        <p:txBody>
          <a:bodyPr/>
          <a:lstStyle/>
          <a:p>
            <a:fld id="{48A87A34-81AB-432B-8DAE-1953F412C126}" type="datetimeFigureOut">
              <a:rPr lang="en-US" dirty="0"/>
              <a:t>12/6/2021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en-US" smtClean="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12/6/2021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Vertical Title 1"/>
          <p:cNvSpPr>
            <a:spLocks noGrp="1"/>
          </p:cNvSpPr>
          <p:nvPr>
            <p:ph type="title" orient="vert"/>
          </p:nvPr>
        </p:nvSpPr>
        <p:spPr>
          <a:xfrm>
            <a:off x="8724900" y="609601"/>
            <a:ext cx="2553326" cy="5181599"/>
          </a:xfrm>
        </p:spPr>
        <p:txBody>
          <a:bodyPr vert="eaVert"/>
          <a:lstStyle>
            <a:lvl1pPr algn="l">
              <a:defRPr/>
            </a:lvl1pPr>
          </a:lstStyle>
          <a:p>
            <a:r>
              <a:rPr lang="en-US" smtClean="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12/6/2021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noChangeArrowheads="1"/>
          </p:cNvPicPr>
          <p:nvPr/>
        </p:nvPicPr>
        <p:blipFill>
          <a:blip r:embed="rId19">
            <a:alphaModFix/>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a14="http://schemas.microsoft.com/office/drawing/2010/main">
                <a:solidFill>
                  <a:srgbClr val="FFFFFF"/>
                </a:solidFill>
              </a14:hiddenFill>
            </a:ext>
          </a:extLst>
        </p:spPr>
      </p:pic>
      <p:sp>
        <p:nvSpPr>
          <p:cNvPr id="2" name="Title Placeholder 1"/>
          <p:cNvSpPr>
            <a:spLocks noGrp="1"/>
          </p:cNvSpPr>
          <p:nvPr>
            <p:ph type="title"/>
          </p:nvPr>
        </p:nvSpPr>
        <p:spPr>
          <a:xfrm>
            <a:off x="913775" y="618517"/>
            <a:ext cx="10364451" cy="1596177"/>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p:spPr>
        <p:txBody>
          <a:bodyPr vert="horz" lIns="91440" tIns="45720" rIns="91440" bIns="45720" rtlCol="0" anchor="ctr"/>
          <a:lstStyle>
            <a:lvl1pPr algn="r">
              <a:defRPr sz="1000">
                <a:solidFill>
                  <a:schemeClr val="tx1"/>
                </a:solidFill>
              </a:defRPr>
            </a:lvl1pPr>
          </a:lstStyle>
          <a:p>
            <a:fld id="{48A87A34-81AB-432B-8DAE-1953F412C126}" type="datetimeFigureOut">
              <a:rPr lang="en-US" dirty="0"/>
              <a:pPr/>
              <a:t>12/6/2021</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p:spPr>
        <p:txBody>
          <a:bodyPr vert="horz" lIns="91440" tIns="45720" rIns="91440" bIns="45720" rtlCol="0" anchor="ctr"/>
          <a:lstStyle>
            <a:lvl1pPr algn="l">
              <a:defRPr sz="1000">
                <a:solidFill>
                  <a:schemeClr val="tx1"/>
                </a:solidFill>
              </a:defRPr>
            </a:lvl1pPr>
          </a:lstStyle>
          <a:p>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p:spPr>
        <p:txBody>
          <a:bodyPr vert="horz" lIns="91440" tIns="45720" rIns="91440" bIns="45720" rtlCol="0" anchor="ctr"/>
          <a:lstStyle>
            <a:lvl1pPr algn="r">
              <a:defRPr sz="1000">
                <a:solidFill>
                  <a:schemeClr val="tx1"/>
                </a:solidFill>
              </a:defRPr>
            </a:lvl1pPr>
          </a:lstStyle>
          <a:p>
            <a:fld id="{6D22F896-40B5-4ADD-8801-0D06FADFA09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6" r:id="rId12"/>
    <p:sldLayoutId id="2147483663" r:id="rId13"/>
    <p:sldLayoutId id="2147483667" r:id="rId14"/>
    <p:sldLayoutId id="2147483668" r:id="rId15"/>
    <p:sldLayoutId id="2147483658" r:id="rId16"/>
    <p:sldLayoutId id="2147483659" r:id="rId17"/>
  </p:sldLayoutIdLst>
  <p:txStyles>
    <p:titleStyle>
      <a:lvl1pPr algn="ctr" defTabSz="914400" rtl="0" eaLnBrk="1" latinLnBrk="0" hangingPunct="1">
        <a:lnSpc>
          <a:spcPct val="90000"/>
        </a:lnSpc>
        <a:spcBef>
          <a:spcPct val="0"/>
        </a:spcBef>
        <a:buNone/>
        <a:defRPr sz="3600" kern="1200" cap="all" baseline="0">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tx1"/>
        </a:buClr>
        <a:buFont typeface="Arial" panose="020B0604020202020204" pitchFamily="34" charset="0"/>
        <a:buChar char="•"/>
        <a:defRPr sz="2000" kern="1200" cap="all" baseline="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tx1"/>
        </a:buClr>
        <a:buFont typeface="Arial" panose="020B0604020202020204" pitchFamily="34" charset="0"/>
        <a:buChar char="•"/>
        <a:defRPr sz="1800" kern="1200" cap="all"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tx1"/>
        </a:buClr>
        <a:buFont typeface="Arial" panose="020B0604020202020204" pitchFamily="34" charset="0"/>
        <a:buChar char="•"/>
        <a:defRPr sz="1600" kern="1200" cap="all" baseline="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751012" y="5327374"/>
            <a:ext cx="8689976" cy="1335819"/>
          </a:xfrm>
        </p:spPr>
        <p:txBody>
          <a:bodyPr>
            <a:normAutofit fontScale="92500" lnSpcReduction="20000"/>
          </a:bodyPr>
          <a:lstStyle/>
          <a:p>
            <a:r>
              <a:rPr lang="en-US" b="1" dirty="0" smtClean="0">
                <a:solidFill>
                  <a:schemeClr val="tx1"/>
                </a:solidFill>
              </a:rPr>
              <a:t>SRO Agreement Review Committee</a:t>
            </a:r>
          </a:p>
          <a:p>
            <a:r>
              <a:rPr lang="en-US" b="1" dirty="0" smtClean="0">
                <a:solidFill>
                  <a:schemeClr val="tx1"/>
                </a:solidFill>
              </a:rPr>
              <a:t>12/6/2021</a:t>
            </a:r>
          </a:p>
          <a:p>
            <a:r>
              <a:rPr lang="en-US" b="1" dirty="0" smtClean="0">
                <a:solidFill>
                  <a:schemeClr val="tx1"/>
                </a:solidFill>
              </a:rPr>
              <a:t>5:00-7:00</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15048" y="421420"/>
            <a:ext cx="7625300" cy="4905954"/>
          </a:xfrm>
          <a:prstGeom prst="rect">
            <a:avLst/>
          </a:prstGeom>
        </p:spPr>
      </p:pic>
    </p:spTree>
    <p:extLst>
      <p:ext uri="{BB962C8B-B14F-4D97-AF65-F5344CB8AC3E}">
        <p14:creationId xmlns:p14="http://schemas.microsoft.com/office/powerpoint/2010/main" val="157850909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Agenda</a:t>
            </a:r>
          </a:p>
        </p:txBody>
      </p:sp>
      <p:sp>
        <p:nvSpPr>
          <p:cNvPr id="3" name="Content Placeholder 2"/>
          <p:cNvSpPr>
            <a:spLocks noGrp="1"/>
          </p:cNvSpPr>
          <p:nvPr>
            <p:ph sz="quarter" idx="13"/>
          </p:nvPr>
        </p:nvSpPr>
        <p:spPr/>
        <p:txBody>
          <a:bodyPr>
            <a:normAutofit fontScale="92500" lnSpcReduction="20000"/>
          </a:bodyPr>
          <a:lstStyle/>
          <a:p>
            <a:pPr fontAlgn="ctr"/>
            <a:r>
              <a:rPr lang="en-US" b="1" dirty="0"/>
              <a:t>Welcome + Introductions</a:t>
            </a:r>
            <a:endParaRPr lang="en-US" dirty="0"/>
          </a:p>
          <a:p>
            <a:pPr fontAlgn="t"/>
            <a:r>
              <a:rPr lang="en-US" i="1" dirty="0"/>
              <a:t>5:00 pm-5:15pm</a:t>
            </a:r>
            <a:endParaRPr lang="en-US" dirty="0"/>
          </a:p>
          <a:p>
            <a:pPr fontAlgn="ctr"/>
            <a:r>
              <a:rPr lang="en-US" b="1" dirty="0"/>
              <a:t>Finalize Purpose Statement</a:t>
            </a:r>
            <a:endParaRPr lang="en-US" dirty="0"/>
          </a:p>
          <a:p>
            <a:pPr fontAlgn="t"/>
            <a:r>
              <a:rPr lang="en-US" i="1" dirty="0"/>
              <a:t>5:15pm-5:30pm</a:t>
            </a:r>
            <a:endParaRPr lang="en-US" dirty="0"/>
          </a:p>
          <a:p>
            <a:pPr fontAlgn="ctr"/>
            <a:r>
              <a:rPr lang="en-US" b="1" dirty="0"/>
              <a:t>Articulate SRO Responsibilities</a:t>
            </a:r>
            <a:endParaRPr lang="en-US" dirty="0"/>
          </a:p>
          <a:p>
            <a:pPr fontAlgn="t"/>
            <a:r>
              <a:rPr lang="en-US" i="1" dirty="0"/>
              <a:t>5:30pm-6:50pm</a:t>
            </a:r>
            <a:endParaRPr lang="en-US" dirty="0"/>
          </a:p>
          <a:p>
            <a:pPr fontAlgn="ctr"/>
            <a:r>
              <a:rPr lang="en-US" b="1" dirty="0"/>
              <a:t>Closing</a:t>
            </a:r>
            <a:endParaRPr lang="en-US" dirty="0"/>
          </a:p>
          <a:p>
            <a:pPr fontAlgn="t"/>
            <a:r>
              <a:rPr lang="en-US" i="1" dirty="0"/>
              <a:t>6:50pm-7:00pm</a:t>
            </a:r>
            <a:endParaRPr lang="en-US" dirty="0"/>
          </a:p>
          <a:p>
            <a:endParaRPr lang="en-US" dirty="0"/>
          </a:p>
        </p:txBody>
      </p:sp>
    </p:spTree>
    <p:extLst>
      <p:ext uri="{BB962C8B-B14F-4D97-AF65-F5344CB8AC3E}">
        <p14:creationId xmlns:p14="http://schemas.microsoft.com/office/powerpoint/2010/main" val="220661761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Objectives</a:t>
            </a:r>
          </a:p>
        </p:txBody>
      </p:sp>
      <p:sp>
        <p:nvSpPr>
          <p:cNvPr id="3" name="Content Placeholder 2"/>
          <p:cNvSpPr>
            <a:spLocks noGrp="1"/>
          </p:cNvSpPr>
          <p:nvPr>
            <p:ph sz="quarter" idx="13"/>
          </p:nvPr>
        </p:nvSpPr>
        <p:spPr/>
        <p:txBody>
          <a:bodyPr/>
          <a:lstStyle/>
          <a:p>
            <a:pPr marL="0" indent="0">
              <a:buNone/>
            </a:pPr>
            <a:r>
              <a:rPr lang="en-US" dirty="0">
                <a:cs typeface="Calibri"/>
              </a:rPr>
              <a:t>Today, we will…</a:t>
            </a:r>
          </a:p>
          <a:p>
            <a:r>
              <a:rPr lang="en-US" dirty="0">
                <a:cs typeface="Calibri Light"/>
              </a:rPr>
              <a:t>Finalize a shared purpose statement</a:t>
            </a:r>
          </a:p>
          <a:p>
            <a:r>
              <a:rPr lang="en-US" dirty="0">
                <a:cs typeface="Calibri Light"/>
              </a:rPr>
              <a:t>Articulate Carbondale’s SRO roles and responsibilities</a:t>
            </a:r>
          </a:p>
          <a:p>
            <a:pPr marL="0" indent="0">
              <a:buNone/>
            </a:pPr>
            <a:endParaRPr lang="en-US" dirty="0">
              <a:cs typeface="Calibri Light"/>
            </a:endParaRPr>
          </a:p>
          <a:p>
            <a:endParaRPr lang="en-US" dirty="0"/>
          </a:p>
        </p:txBody>
      </p:sp>
    </p:spTree>
    <p:extLst>
      <p:ext uri="{BB962C8B-B14F-4D97-AF65-F5344CB8AC3E}">
        <p14:creationId xmlns:p14="http://schemas.microsoft.com/office/powerpoint/2010/main" val="261909689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Roles</a:t>
            </a:r>
          </a:p>
        </p:txBody>
      </p:sp>
      <p:sp>
        <p:nvSpPr>
          <p:cNvPr id="3" name="Content Placeholder 2"/>
          <p:cNvSpPr>
            <a:spLocks noGrp="1"/>
          </p:cNvSpPr>
          <p:nvPr>
            <p:ph sz="quarter" idx="13"/>
          </p:nvPr>
        </p:nvSpPr>
        <p:spPr/>
        <p:txBody>
          <a:bodyPr>
            <a:normAutofit lnSpcReduction="10000"/>
          </a:bodyPr>
          <a:lstStyle/>
          <a:p>
            <a:r>
              <a:rPr lang="en-US" sz="2400" b="1" dirty="0" err="1">
                <a:solidFill>
                  <a:schemeClr val="accent1"/>
                </a:solidFill>
                <a:cs typeface="Calibri"/>
              </a:rPr>
              <a:t>Notetaker</a:t>
            </a:r>
            <a:endParaRPr lang="en-US" sz="2400" b="1" dirty="0">
              <a:solidFill>
                <a:schemeClr val="accent1"/>
              </a:solidFill>
              <a:cs typeface="Calibri"/>
            </a:endParaRPr>
          </a:p>
          <a:p>
            <a:pPr lvl="1"/>
            <a:r>
              <a:rPr lang="en-US" sz="2400" i="1" dirty="0">
                <a:cs typeface="Calibri"/>
              </a:rPr>
              <a:t>One person to document all discussion points with detail</a:t>
            </a:r>
          </a:p>
          <a:p>
            <a:r>
              <a:rPr lang="en-US" sz="2400" b="1" dirty="0">
                <a:solidFill>
                  <a:schemeClr val="accent1"/>
                </a:solidFill>
                <a:cs typeface="Calibri"/>
              </a:rPr>
              <a:t>Timekeeper</a:t>
            </a:r>
          </a:p>
          <a:p>
            <a:pPr lvl="1"/>
            <a:r>
              <a:rPr lang="en-US" sz="2400" i="1" dirty="0">
                <a:cs typeface="Calibri"/>
              </a:rPr>
              <a:t>One person with a time-keeping device to keep us on track</a:t>
            </a:r>
          </a:p>
          <a:p>
            <a:r>
              <a:rPr lang="en-US" sz="2400" b="1" dirty="0">
                <a:solidFill>
                  <a:schemeClr val="accent1"/>
                </a:solidFill>
                <a:cs typeface="Calibri"/>
              </a:rPr>
              <a:t>Devil’s advocate</a:t>
            </a:r>
          </a:p>
          <a:p>
            <a:pPr lvl="1"/>
            <a:r>
              <a:rPr lang="en-US" sz="2400" i="1" dirty="0">
                <a:cs typeface="Calibri"/>
              </a:rPr>
              <a:t>One person at each table to take the counter point in each discussion</a:t>
            </a:r>
            <a:endParaRPr lang="en-US" sz="2400" i="1" dirty="0">
              <a:cs typeface="Calibri Light"/>
            </a:endParaRPr>
          </a:p>
          <a:p>
            <a:endParaRPr lang="en-US" dirty="0"/>
          </a:p>
        </p:txBody>
      </p:sp>
    </p:spTree>
    <p:extLst>
      <p:ext uri="{BB962C8B-B14F-4D97-AF65-F5344CB8AC3E}">
        <p14:creationId xmlns:p14="http://schemas.microsoft.com/office/powerpoint/2010/main" val="214176253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norms</a:t>
            </a:r>
          </a:p>
        </p:txBody>
      </p:sp>
      <p:sp>
        <p:nvSpPr>
          <p:cNvPr id="4" name="Content Placeholder 2"/>
          <p:cNvSpPr>
            <a:spLocks noGrp="1"/>
          </p:cNvSpPr>
          <p:nvPr>
            <p:ph sz="quarter" idx="13"/>
          </p:nvPr>
        </p:nvSpPr>
        <p:spPr>
          <a:xfrm>
            <a:off x="913774" y="1838632"/>
            <a:ext cx="10363826" cy="4542503"/>
          </a:xfrm>
        </p:spPr>
        <p:txBody>
          <a:bodyPr>
            <a:normAutofit fontScale="92500" lnSpcReduction="10000"/>
          </a:bodyPr>
          <a:lstStyle/>
          <a:p>
            <a:pPr marL="0" indent="0">
              <a:lnSpc>
                <a:spcPct val="100000"/>
              </a:lnSpc>
              <a:spcBef>
                <a:spcPts val="0"/>
              </a:spcBef>
              <a:buNone/>
            </a:pPr>
            <a:r>
              <a:rPr lang="en-US" dirty="0">
                <a:cs typeface="Calibri"/>
              </a:rPr>
              <a:t>In order to maximize our limited time together, we should agree upon norms we can all support. We will work together to finalize the norms this committee will commit to throughout our time together.</a:t>
            </a:r>
          </a:p>
          <a:p>
            <a:pPr>
              <a:lnSpc>
                <a:spcPct val="150000"/>
              </a:lnSpc>
              <a:spcBef>
                <a:spcPts val="0"/>
              </a:spcBef>
            </a:pPr>
            <a:r>
              <a:rPr lang="en-US" b="1" dirty="0" smtClean="0">
                <a:solidFill>
                  <a:schemeClr val="accent2">
                    <a:lumMod val="50000"/>
                  </a:schemeClr>
                </a:solidFill>
                <a:cs typeface="Calibri"/>
              </a:rPr>
              <a:t>Participate </a:t>
            </a:r>
            <a:r>
              <a:rPr lang="en-US" b="1" dirty="0">
                <a:solidFill>
                  <a:schemeClr val="accent2">
                    <a:lumMod val="50000"/>
                  </a:schemeClr>
                </a:solidFill>
                <a:cs typeface="Calibri"/>
              </a:rPr>
              <a:t>fully, minimizing distractions</a:t>
            </a:r>
          </a:p>
          <a:p>
            <a:pPr>
              <a:lnSpc>
                <a:spcPct val="150000"/>
              </a:lnSpc>
              <a:spcBef>
                <a:spcPts val="0"/>
              </a:spcBef>
            </a:pPr>
            <a:r>
              <a:rPr lang="en-US" b="1" dirty="0">
                <a:solidFill>
                  <a:schemeClr val="accent2">
                    <a:lumMod val="50000"/>
                  </a:schemeClr>
                </a:solidFill>
                <a:cs typeface="Calibri"/>
              </a:rPr>
              <a:t>Seek to understand by focusing on active listening</a:t>
            </a:r>
          </a:p>
          <a:p>
            <a:pPr>
              <a:lnSpc>
                <a:spcPct val="150000"/>
              </a:lnSpc>
              <a:spcBef>
                <a:spcPts val="0"/>
              </a:spcBef>
            </a:pPr>
            <a:r>
              <a:rPr lang="en-US" b="1" dirty="0">
                <a:solidFill>
                  <a:schemeClr val="accent2">
                    <a:lumMod val="50000"/>
                  </a:schemeClr>
                </a:solidFill>
                <a:cs typeface="Calibri"/>
              </a:rPr>
              <a:t>Solutions first</a:t>
            </a:r>
          </a:p>
          <a:p>
            <a:pPr>
              <a:lnSpc>
                <a:spcPct val="150000"/>
              </a:lnSpc>
              <a:spcBef>
                <a:spcPts val="0"/>
              </a:spcBef>
            </a:pPr>
            <a:r>
              <a:rPr lang="en-US" b="1" dirty="0">
                <a:solidFill>
                  <a:schemeClr val="accent2">
                    <a:lumMod val="50000"/>
                  </a:schemeClr>
                </a:solidFill>
                <a:cs typeface="Calibri"/>
              </a:rPr>
              <a:t>Critique ideas, not people</a:t>
            </a:r>
          </a:p>
          <a:p>
            <a:pPr>
              <a:lnSpc>
                <a:spcPct val="150000"/>
              </a:lnSpc>
              <a:spcBef>
                <a:spcPts val="0"/>
              </a:spcBef>
            </a:pPr>
            <a:r>
              <a:rPr lang="en-US" b="1" dirty="0">
                <a:solidFill>
                  <a:schemeClr val="accent2">
                    <a:lumMod val="50000"/>
                  </a:schemeClr>
                </a:solidFill>
                <a:cs typeface="Calibri"/>
              </a:rPr>
              <a:t>Ensure all voices are </a:t>
            </a:r>
            <a:r>
              <a:rPr lang="en-US" b="1" dirty="0" smtClean="0">
                <a:solidFill>
                  <a:schemeClr val="accent2">
                    <a:lumMod val="50000"/>
                  </a:schemeClr>
                </a:solidFill>
                <a:cs typeface="Calibri"/>
              </a:rPr>
              <a:t>heard</a:t>
            </a:r>
          </a:p>
          <a:p>
            <a:pPr>
              <a:lnSpc>
                <a:spcPct val="150000"/>
              </a:lnSpc>
              <a:spcBef>
                <a:spcPts val="0"/>
              </a:spcBef>
            </a:pPr>
            <a:r>
              <a:rPr lang="en-US" b="1" dirty="0" smtClean="0">
                <a:solidFill>
                  <a:schemeClr val="accent2">
                    <a:lumMod val="50000"/>
                  </a:schemeClr>
                </a:solidFill>
                <a:cs typeface="Calibri"/>
              </a:rPr>
              <a:t>Start on time; end on time</a:t>
            </a:r>
          </a:p>
          <a:p>
            <a:pPr>
              <a:lnSpc>
                <a:spcPct val="150000"/>
              </a:lnSpc>
              <a:spcBef>
                <a:spcPts val="0"/>
              </a:spcBef>
            </a:pPr>
            <a:r>
              <a:rPr lang="en-US" b="1" dirty="0" smtClean="0">
                <a:solidFill>
                  <a:schemeClr val="accent2">
                    <a:lumMod val="50000"/>
                  </a:schemeClr>
                </a:solidFill>
                <a:cs typeface="Calibri"/>
              </a:rPr>
              <a:t>Two minute warnings during group time so conversations can wrap up</a:t>
            </a:r>
          </a:p>
          <a:p>
            <a:pPr>
              <a:lnSpc>
                <a:spcPct val="150000"/>
              </a:lnSpc>
              <a:spcBef>
                <a:spcPts val="0"/>
              </a:spcBef>
            </a:pPr>
            <a:r>
              <a:rPr lang="en-US" b="1" dirty="0" smtClean="0">
                <a:solidFill>
                  <a:schemeClr val="accent2">
                    <a:lumMod val="50000"/>
                  </a:schemeClr>
                </a:solidFill>
                <a:cs typeface="Calibri"/>
              </a:rPr>
              <a:t>Confidentiality – No social media posts, only share general direction of the group with others</a:t>
            </a:r>
            <a:endParaRPr lang="en-US" b="1" dirty="0">
              <a:solidFill>
                <a:schemeClr val="accent2">
                  <a:lumMod val="50000"/>
                </a:schemeClr>
              </a:solidFill>
              <a:cs typeface="Calibri"/>
            </a:endParaRPr>
          </a:p>
          <a:p>
            <a:endParaRPr lang="en-US" dirty="0"/>
          </a:p>
        </p:txBody>
      </p:sp>
    </p:spTree>
    <p:extLst>
      <p:ext uri="{BB962C8B-B14F-4D97-AF65-F5344CB8AC3E}">
        <p14:creationId xmlns:p14="http://schemas.microsoft.com/office/powerpoint/2010/main" val="150879683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Purpose statement</a:t>
            </a:r>
            <a:endParaRPr lang="en-US" dirty="0"/>
          </a:p>
        </p:txBody>
      </p:sp>
      <p:sp>
        <p:nvSpPr>
          <p:cNvPr id="3" name="Subtitle 2"/>
          <p:cNvSpPr>
            <a:spLocks noGrp="1"/>
          </p:cNvSpPr>
          <p:nvPr>
            <p:ph type="subTitle" idx="1"/>
          </p:nvPr>
        </p:nvSpPr>
        <p:spPr/>
        <p:txBody>
          <a:bodyPr>
            <a:normAutofit/>
          </a:bodyPr>
          <a:lstStyle/>
          <a:p>
            <a:r>
              <a:rPr lang="en-US" sz="3200" dirty="0"/>
              <a:t>1</a:t>
            </a:r>
            <a:r>
              <a:rPr lang="en-US" sz="3200" dirty="0" smtClean="0"/>
              <a:t>5 minutes</a:t>
            </a:r>
            <a:endParaRPr lang="en-US" sz="3200" dirty="0"/>
          </a:p>
        </p:txBody>
      </p:sp>
    </p:spTree>
    <p:extLst>
      <p:ext uri="{BB962C8B-B14F-4D97-AF65-F5344CB8AC3E}">
        <p14:creationId xmlns:p14="http://schemas.microsoft.com/office/powerpoint/2010/main" val="108423228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Purpose Statement </a:t>
            </a:r>
          </a:p>
        </p:txBody>
      </p:sp>
      <p:sp>
        <p:nvSpPr>
          <p:cNvPr id="3" name="Content Placeholder 2"/>
          <p:cNvSpPr>
            <a:spLocks noGrp="1"/>
          </p:cNvSpPr>
          <p:nvPr>
            <p:ph sz="quarter" idx="13"/>
          </p:nvPr>
        </p:nvSpPr>
        <p:spPr/>
        <p:txBody>
          <a:bodyPr>
            <a:normAutofit fontScale="92500" lnSpcReduction="20000"/>
          </a:bodyPr>
          <a:lstStyle/>
          <a:p>
            <a:pPr marL="0" indent="0">
              <a:lnSpc>
                <a:spcPct val="100000"/>
              </a:lnSpc>
              <a:spcBef>
                <a:spcPts val="0"/>
              </a:spcBef>
              <a:buNone/>
            </a:pPr>
            <a:r>
              <a:rPr lang="en-US" b="1" dirty="0">
                <a:cs typeface="Calibri"/>
              </a:rPr>
              <a:t>Step 1. </a:t>
            </a:r>
            <a:r>
              <a:rPr lang="en-US" dirty="0">
                <a:cs typeface="Calibri"/>
              </a:rPr>
              <a:t>(3 min) Individually, review the purpose statement draft. Determine whether the purpose reflects the discussion at the last meeting. We want this purpose statement to frame the SRO role. Write any additions/revisions down.</a:t>
            </a:r>
          </a:p>
          <a:p>
            <a:pPr marL="0" indent="0">
              <a:lnSpc>
                <a:spcPct val="100000"/>
              </a:lnSpc>
              <a:spcBef>
                <a:spcPts val="0"/>
              </a:spcBef>
              <a:buNone/>
            </a:pPr>
            <a:endParaRPr lang="en-US" dirty="0">
              <a:cs typeface="Calibri"/>
            </a:endParaRPr>
          </a:p>
          <a:p>
            <a:pPr marL="0" indent="0">
              <a:lnSpc>
                <a:spcPct val="100000"/>
              </a:lnSpc>
              <a:spcBef>
                <a:spcPts val="0"/>
              </a:spcBef>
              <a:buNone/>
            </a:pPr>
            <a:r>
              <a:rPr lang="en-US" b="1" dirty="0">
                <a:cs typeface="Calibri"/>
              </a:rPr>
              <a:t>Step 2. </a:t>
            </a:r>
            <a:r>
              <a:rPr lang="en-US" dirty="0">
                <a:cs typeface="Calibri"/>
              </a:rPr>
              <a:t>(5 min) At tables, discuss what you identified individually. Ensure everyone has shared their ideas. Pick a representative from your table to share any additions or revisions, if necessary.</a:t>
            </a:r>
          </a:p>
          <a:p>
            <a:pPr marL="0" indent="0">
              <a:lnSpc>
                <a:spcPct val="100000"/>
              </a:lnSpc>
              <a:spcBef>
                <a:spcPts val="0"/>
              </a:spcBef>
              <a:buNone/>
            </a:pPr>
            <a:endParaRPr lang="en-US" b="1" dirty="0">
              <a:cs typeface="Calibri"/>
            </a:endParaRPr>
          </a:p>
          <a:p>
            <a:pPr marL="0" indent="0">
              <a:lnSpc>
                <a:spcPct val="100000"/>
              </a:lnSpc>
              <a:spcBef>
                <a:spcPts val="0"/>
              </a:spcBef>
              <a:buNone/>
            </a:pPr>
            <a:r>
              <a:rPr lang="en-US" b="1" dirty="0">
                <a:cs typeface="Calibri"/>
              </a:rPr>
              <a:t>Step 3. </a:t>
            </a:r>
            <a:r>
              <a:rPr lang="en-US" dirty="0">
                <a:cs typeface="Calibri"/>
              </a:rPr>
              <a:t>(5 min) Representatives from each table will share their additions or revisions, or just pass if the team finds the purpose statement acceptable.</a:t>
            </a:r>
          </a:p>
          <a:p>
            <a:pPr marL="0" indent="0">
              <a:lnSpc>
                <a:spcPct val="100000"/>
              </a:lnSpc>
              <a:spcBef>
                <a:spcPts val="0"/>
              </a:spcBef>
              <a:buNone/>
            </a:pPr>
            <a:endParaRPr lang="en-US" b="1" dirty="0">
              <a:cs typeface="Calibri"/>
            </a:endParaRPr>
          </a:p>
          <a:p>
            <a:pPr marL="0" indent="0">
              <a:lnSpc>
                <a:spcPct val="100000"/>
              </a:lnSpc>
              <a:spcBef>
                <a:spcPts val="0"/>
              </a:spcBef>
              <a:buNone/>
            </a:pPr>
            <a:r>
              <a:rPr lang="en-US" b="1" dirty="0">
                <a:cs typeface="Calibri"/>
              </a:rPr>
              <a:t>Step 4. </a:t>
            </a:r>
            <a:r>
              <a:rPr lang="en-US" dirty="0">
                <a:cs typeface="Calibri"/>
              </a:rPr>
              <a:t>(2 min) Use a “fist to five” rating where a fist indicates</a:t>
            </a:r>
            <a:br>
              <a:rPr lang="en-US" dirty="0">
                <a:cs typeface="Calibri"/>
              </a:rPr>
            </a:br>
            <a:r>
              <a:rPr lang="en-US" dirty="0">
                <a:cs typeface="Calibri"/>
              </a:rPr>
              <a:t>you disagree with the purpose statement and a five indicates</a:t>
            </a:r>
            <a:br>
              <a:rPr lang="en-US" dirty="0">
                <a:cs typeface="Calibri"/>
              </a:rPr>
            </a:br>
            <a:r>
              <a:rPr lang="en-US" dirty="0">
                <a:cs typeface="Calibri"/>
              </a:rPr>
              <a:t>you fully agree with the purpose statement.</a:t>
            </a:r>
          </a:p>
          <a:p>
            <a:endParaRPr lang="en-US" dirty="0"/>
          </a:p>
        </p:txBody>
      </p:sp>
    </p:spTree>
    <p:extLst>
      <p:ext uri="{BB962C8B-B14F-4D97-AF65-F5344CB8AC3E}">
        <p14:creationId xmlns:p14="http://schemas.microsoft.com/office/powerpoint/2010/main" val="172084736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SRO </a:t>
            </a:r>
            <a:r>
              <a:rPr lang="en-US" dirty="0"/>
              <a:t>Purpose Statement </a:t>
            </a:r>
          </a:p>
        </p:txBody>
      </p:sp>
      <p:sp>
        <p:nvSpPr>
          <p:cNvPr id="4" name="Content Placeholder 4">
            <a:extLst>
              <a:ext uri="{FF2B5EF4-FFF2-40B4-BE49-F238E27FC236}">
                <a16:creationId xmlns:a16="http://schemas.microsoft.com/office/drawing/2014/main" id="{2509645D-07FB-4BC4-B8A2-0A0A795D17C0}"/>
              </a:ext>
            </a:extLst>
          </p:cNvPr>
          <p:cNvSpPr>
            <a:spLocks noGrp="1"/>
          </p:cNvSpPr>
          <p:nvPr>
            <p:ph sz="quarter" idx="13"/>
          </p:nvPr>
        </p:nvSpPr>
        <p:spPr>
          <a:xfrm>
            <a:off x="766290" y="1659170"/>
            <a:ext cx="10363826" cy="3424107"/>
          </a:xfrm>
        </p:spPr>
        <p:txBody>
          <a:bodyPr lIns="91440" tIns="45720" rIns="91440" bIns="45720" anchor="t">
            <a:noAutofit/>
          </a:bodyPr>
          <a:lstStyle/>
          <a:p>
            <a:pPr marL="0" indent="0">
              <a:buNone/>
            </a:pPr>
            <a:endParaRPr lang="en-US" sz="1500" b="1" dirty="0" smtClean="0"/>
          </a:p>
          <a:p>
            <a:pPr marL="0" indent="0">
              <a:buNone/>
            </a:pPr>
            <a:r>
              <a:rPr lang="en-US" sz="1500" b="1" dirty="0" smtClean="0"/>
              <a:t>Carbondale </a:t>
            </a:r>
            <a:r>
              <a:rPr lang="en-US" sz="1500" b="1" dirty="0"/>
              <a:t>Community High School partners with the City of Carbondale to have a school resource officer in the high school on a daily basis.  The SRO’s purpose is to ensure the safety of the school community, provide education to the school community, and assist with community relations by serving as </a:t>
            </a:r>
            <a:r>
              <a:rPr lang="en-US" sz="1500" b="1" dirty="0" smtClean="0"/>
              <a:t>a vital community member and trusted </a:t>
            </a:r>
            <a:r>
              <a:rPr lang="en-US" sz="1500" b="1" dirty="0"/>
              <a:t>adult</a:t>
            </a:r>
            <a:r>
              <a:rPr lang="en-US" sz="1500" b="1" dirty="0" smtClean="0"/>
              <a:t>.</a:t>
            </a:r>
          </a:p>
          <a:p>
            <a:pPr marL="0" marR="0" indent="0">
              <a:lnSpc>
                <a:spcPct val="107000"/>
              </a:lnSpc>
              <a:spcBef>
                <a:spcPts val="0"/>
              </a:spcBef>
              <a:spcAft>
                <a:spcPts val="800"/>
              </a:spcAft>
              <a:buNone/>
            </a:pPr>
            <a:r>
              <a:rPr lang="en-US" sz="1500" b="1" dirty="0" smtClean="0">
                <a:effectLst/>
                <a:ea typeface="Calibri" panose="020F0502020204030204" pitchFamily="34" charset="0"/>
                <a:cs typeface="Calibri" panose="020F0502020204030204" pitchFamily="34" charset="0"/>
              </a:rPr>
              <a:t>1. Safety</a:t>
            </a:r>
            <a:r>
              <a:rPr lang="en-US" sz="1500" dirty="0" smtClean="0">
                <a:effectLst/>
                <a:ea typeface="Calibri" panose="020F0502020204030204" pitchFamily="34" charset="0"/>
                <a:cs typeface="Calibri" panose="020F0502020204030204" pitchFamily="34" charset="0"/>
              </a:rPr>
              <a:t> </a:t>
            </a:r>
            <a:r>
              <a:rPr lang="en-US" sz="1500" dirty="0">
                <a:effectLst/>
                <a:ea typeface="Calibri" panose="020F0502020204030204" pitchFamily="34" charset="0"/>
                <a:cs typeface="Calibri" panose="020F0502020204030204" pitchFamily="34" charset="0"/>
              </a:rPr>
              <a:t>– The number one priority of the position is </a:t>
            </a:r>
            <a:r>
              <a:rPr lang="en-US" sz="1500" dirty="0" smtClean="0">
                <a:effectLst/>
                <a:ea typeface="Calibri" panose="020F0502020204030204" pitchFamily="34" charset="0"/>
                <a:cs typeface="Calibri" panose="020F0502020204030204" pitchFamily="34" charset="0"/>
              </a:rPr>
              <a:t>the safety of students and staff on campus.</a:t>
            </a:r>
            <a:endParaRPr lang="en-US" sz="1500" dirty="0" smtClean="0">
              <a:effectLst/>
              <a:ea typeface="Calibri" panose="020F0502020204030204" pitchFamily="34" charset="0"/>
              <a:cs typeface="Calibri" panose="020F0502020204030204" pitchFamily="34" charset="0"/>
            </a:endParaRPr>
          </a:p>
          <a:p>
            <a:pPr marL="0" marR="0" indent="0">
              <a:lnSpc>
                <a:spcPct val="107000"/>
              </a:lnSpc>
              <a:spcBef>
                <a:spcPts val="0"/>
              </a:spcBef>
              <a:spcAft>
                <a:spcPts val="800"/>
              </a:spcAft>
              <a:buNone/>
            </a:pPr>
            <a:r>
              <a:rPr lang="en-US" sz="1500" b="1" dirty="0" smtClean="0">
                <a:effectLst/>
                <a:ea typeface="Calibri" panose="020F0502020204030204" pitchFamily="34" charset="0"/>
                <a:cs typeface="Calibri" panose="020F0502020204030204" pitchFamily="34" charset="0"/>
              </a:rPr>
              <a:t>2. Education </a:t>
            </a:r>
            <a:r>
              <a:rPr lang="en-US" sz="1500" dirty="0" smtClean="0">
                <a:effectLst/>
                <a:ea typeface="Calibri" panose="020F0502020204030204" pitchFamily="34" charset="0"/>
                <a:cs typeface="Calibri" panose="020F0502020204030204" pitchFamily="34" charset="0"/>
              </a:rPr>
              <a:t>– The SRO serves as a guest lecturer and resource liaison between the school and Carbondale Police Department </a:t>
            </a:r>
            <a:r>
              <a:rPr lang="en-US" sz="1500" dirty="0" smtClean="0">
                <a:ea typeface="Calibri" panose="020F0502020204030204" pitchFamily="34" charset="0"/>
                <a:cs typeface="Calibri" panose="020F0502020204030204" pitchFamily="34" charset="0"/>
              </a:rPr>
              <a:t>who</a:t>
            </a:r>
            <a:r>
              <a:rPr lang="en-US" sz="1500" dirty="0" smtClean="0">
                <a:effectLst/>
                <a:ea typeface="Calibri" panose="020F0502020204030204" pitchFamily="34" charset="0"/>
                <a:cs typeface="Calibri" panose="020F0502020204030204" pitchFamily="34" charset="0"/>
              </a:rPr>
              <a:t> </a:t>
            </a:r>
            <a:r>
              <a:rPr lang="en-US" sz="1500" dirty="0" smtClean="0">
                <a:effectLst/>
                <a:ea typeface="Calibri" panose="020F0502020204030204" pitchFamily="34" charset="0"/>
                <a:cs typeface="Calibri" panose="020F0502020204030204" pitchFamily="34" charset="0"/>
              </a:rPr>
              <a:t>gives students, teachers, and families someone from whom to seek </a:t>
            </a:r>
            <a:r>
              <a:rPr lang="en-US" sz="1500" dirty="0" smtClean="0">
                <a:ea typeface="Calibri" panose="020F0502020204030204" pitchFamily="34" charset="0"/>
                <a:cs typeface="Calibri" panose="020F0502020204030204" pitchFamily="34" charset="0"/>
              </a:rPr>
              <a:t>guidance</a:t>
            </a:r>
            <a:r>
              <a:rPr lang="en-US" sz="1500" dirty="0" smtClean="0">
                <a:effectLst/>
                <a:ea typeface="Calibri" panose="020F0502020204030204" pitchFamily="34" charset="0"/>
                <a:cs typeface="Calibri" panose="020F0502020204030204" pitchFamily="34" charset="0"/>
              </a:rPr>
              <a:t> </a:t>
            </a:r>
            <a:r>
              <a:rPr lang="en-US" sz="1500" dirty="0" smtClean="0">
                <a:effectLst/>
                <a:ea typeface="Calibri" panose="020F0502020204030204" pitchFamily="34" charset="0"/>
                <a:cs typeface="Calibri" panose="020F0502020204030204" pitchFamily="34" charset="0"/>
              </a:rPr>
              <a:t>on law enforcement matters. </a:t>
            </a:r>
            <a:endParaRPr lang="en-US" sz="1500" dirty="0">
              <a:effectLst/>
              <a:ea typeface="Calibri" panose="020F0502020204030204" pitchFamily="34" charset="0"/>
              <a:cs typeface="Calibri" panose="020F0502020204030204" pitchFamily="34" charset="0"/>
            </a:endParaRPr>
          </a:p>
          <a:p>
            <a:pPr marL="0" marR="0" indent="0">
              <a:lnSpc>
                <a:spcPct val="107000"/>
              </a:lnSpc>
              <a:spcBef>
                <a:spcPts val="0"/>
              </a:spcBef>
              <a:spcAft>
                <a:spcPts val="800"/>
              </a:spcAft>
              <a:buNone/>
            </a:pPr>
            <a:r>
              <a:rPr lang="en-US" sz="1500" b="1" dirty="0">
                <a:effectLst/>
                <a:ea typeface="Calibri" panose="020F0502020204030204" pitchFamily="34" charset="0"/>
                <a:cs typeface="Calibri" panose="020F0502020204030204" pitchFamily="34" charset="0"/>
              </a:rPr>
              <a:t>3. School Community Relations </a:t>
            </a:r>
            <a:r>
              <a:rPr lang="en-US" sz="1500" dirty="0">
                <a:effectLst/>
                <a:ea typeface="Calibri" panose="020F0502020204030204" pitchFamily="34" charset="0"/>
                <a:cs typeface="Calibri" panose="020F0502020204030204" pitchFamily="34" charset="0"/>
              </a:rPr>
              <a:t>– The SRO provides another trusting adult for students to talk to within the school environment.  They build connections with students, staff, and the school community and serve as a resource liaison </a:t>
            </a:r>
            <a:r>
              <a:rPr lang="en-US" sz="1500" dirty="0" smtClean="0">
                <a:ea typeface="Calibri" panose="020F0502020204030204" pitchFamily="34" charset="0"/>
                <a:cs typeface="Calibri" panose="020F0502020204030204" pitchFamily="34" charset="0"/>
              </a:rPr>
              <a:t>who</a:t>
            </a:r>
            <a:r>
              <a:rPr lang="en-US" sz="1500" dirty="0" smtClean="0">
                <a:effectLst/>
                <a:ea typeface="Calibri" panose="020F0502020204030204" pitchFamily="34" charset="0"/>
                <a:cs typeface="Calibri" panose="020F0502020204030204" pitchFamily="34" charset="0"/>
              </a:rPr>
              <a:t> </a:t>
            </a:r>
            <a:r>
              <a:rPr lang="en-US" sz="1500" dirty="0">
                <a:effectLst/>
                <a:ea typeface="Calibri" panose="020F0502020204030204" pitchFamily="34" charset="0"/>
                <a:cs typeface="Calibri" panose="020F0502020204030204" pitchFamily="34" charset="0"/>
              </a:rPr>
              <a:t>is a familiar face to assist students and staff with challenging situations that rise above and beyond the ability of school administration and building staff. </a:t>
            </a:r>
          </a:p>
        </p:txBody>
      </p:sp>
    </p:spTree>
    <p:extLst>
      <p:ext uri="{BB962C8B-B14F-4D97-AF65-F5344CB8AC3E}">
        <p14:creationId xmlns:p14="http://schemas.microsoft.com/office/powerpoint/2010/main" val="158458200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err="1" smtClean="0"/>
              <a:t>Sro</a:t>
            </a:r>
            <a:r>
              <a:rPr lang="en-US" dirty="0" smtClean="0"/>
              <a:t> responsibilities</a:t>
            </a:r>
            <a:endParaRPr lang="en-US" dirty="0"/>
          </a:p>
        </p:txBody>
      </p:sp>
      <p:sp>
        <p:nvSpPr>
          <p:cNvPr id="3" name="Subtitle 2"/>
          <p:cNvSpPr>
            <a:spLocks noGrp="1"/>
          </p:cNvSpPr>
          <p:nvPr>
            <p:ph type="subTitle" idx="1"/>
          </p:nvPr>
        </p:nvSpPr>
        <p:spPr/>
        <p:txBody>
          <a:bodyPr>
            <a:normAutofit/>
          </a:bodyPr>
          <a:lstStyle/>
          <a:p>
            <a:r>
              <a:rPr lang="en-US" sz="3200" dirty="0" smtClean="0"/>
              <a:t>80 minutes</a:t>
            </a:r>
            <a:endParaRPr lang="en-US" sz="3200" dirty="0"/>
          </a:p>
        </p:txBody>
      </p:sp>
    </p:spTree>
    <p:extLst>
      <p:ext uri="{BB962C8B-B14F-4D97-AF65-F5344CB8AC3E}">
        <p14:creationId xmlns:p14="http://schemas.microsoft.com/office/powerpoint/2010/main" val="781059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Clarifying purpose</a:t>
            </a:r>
            <a:endParaRPr lang="en-US" dirty="0"/>
          </a:p>
        </p:txBody>
      </p:sp>
      <p:sp>
        <p:nvSpPr>
          <p:cNvPr id="3" name="Content Placeholder 2"/>
          <p:cNvSpPr>
            <a:spLocks noGrp="1"/>
          </p:cNvSpPr>
          <p:nvPr>
            <p:ph sz="quarter" idx="13"/>
          </p:nvPr>
        </p:nvSpPr>
        <p:spPr/>
        <p:txBody>
          <a:bodyPr/>
          <a:lstStyle/>
          <a:p>
            <a:pPr marL="0" indent="0" algn="ctr">
              <a:lnSpc>
                <a:spcPct val="150000"/>
              </a:lnSpc>
              <a:spcBef>
                <a:spcPts val="0"/>
              </a:spcBef>
              <a:buNone/>
            </a:pPr>
            <a:r>
              <a:rPr lang="en-US" sz="3200" b="1" dirty="0">
                <a:solidFill>
                  <a:schemeClr val="accent1"/>
                </a:solidFill>
                <a:latin typeface="Calibri"/>
                <a:cs typeface="Calibri"/>
              </a:rPr>
              <a:t>Our goal in </a:t>
            </a:r>
            <a:r>
              <a:rPr lang="en-US" sz="3200" b="1" dirty="0" smtClean="0">
                <a:solidFill>
                  <a:schemeClr val="accent1"/>
                </a:solidFill>
                <a:latin typeface="Calibri"/>
                <a:cs typeface="Calibri"/>
              </a:rPr>
              <a:t>continuing to </a:t>
            </a:r>
            <a:r>
              <a:rPr lang="en-US" sz="3200" b="1" dirty="0" smtClean="0">
                <a:solidFill>
                  <a:schemeClr val="accent1"/>
                </a:solidFill>
                <a:latin typeface="Calibri"/>
                <a:cs typeface="Calibri"/>
              </a:rPr>
              <a:t>read </a:t>
            </a:r>
            <a:r>
              <a:rPr lang="en-US" sz="3200" b="1" dirty="0">
                <a:solidFill>
                  <a:schemeClr val="accent1"/>
                </a:solidFill>
                <a:latin typeface="Calibri"/>
                <a:cs typeface="Calibri"/>
              </a:rPr>
              <a:t>about </a:t>
            </a:r>
            <a:r>
              <a:rPr lang="en-US" sz="3200" b="1" dirty="0" smtClean="0">
                <a:solidFill>
                  <a:schemeClr val="accent1"/>
                </a:solidFill>
                <a:latin typeface="Calibri"/>
                <a:cs typeface="Calibri"/>
              </a:rPr>
              <a:t>SROs </a:t>
            </a:r>
            <a:r>
              <a:rPr lang="en-US" sz="3200" b="1" dirty="0">
                <a:solidFill>
                  <a:schemeClr val="accent1"/>
                </a:solidFill>
                <a:latin typeface="Calibri"/>
                <a:cs typeface="Calibri"/>
              </a:rPr>
              <a:t>is to determine the possible roles and responsibilities of the position, determining those best linked with the CCHS SRO Purpose Statement.</a:t>
            </a:r>
          </a:p>
          <a:p>
            <a:pPr marL="0" indent="0">
              <a:lnSpc>
                <a:spcPct val="150000"/>
              </a:lnSpc>
              <a:spcBef>
                <a:spcPts val="0"/>
              </a:spcBef>
              <a:buNone/>
            </a:pPr>
            <a:endParaRPr lang="en-US" sz="3200" b="1" dirty="0">
              <a:solidFill>
                <a:schemeClr val="accent1"/>
              </a:solidFill>
              <a:latin typeface="Calibri" panose="020F0502020204030204" pitchFamily="34" charset="0"/>
              <a:cs typeface="Calibri"/>
            </a:endParaRPr>
          </a:p>
          <a:p>
            <a:endParaRPr lang="en-US" dirty="0"/>
          </a:p>
        </p:txBody>
      </p:sp>
    </p:spTree>
    <p:extLst>
      <p:ext uri="{BB962C8B-B14F-4D97-AF65-F5344CB8AC3E}">
        <p14:creationId xmlns:p14="http://schemas.microsoft.com/office/powerpoint/2010/main" val="106860477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3775" y="618518"/>
            <a:ext cx="10364451" cy="653330"/>
          </a:xfrm>
        </p:spPr>
        <p:txBody>
          <a:bodyPr/>
          <a:lstStyle/>
          <a:p>
            <a:r>
              <a:rPr lang="en-US" dirty="0"/>
              <a:t>SRO Reading </a:t>
            </a:r>
          </a:p>
        </p:txBody>
      </p:sp>
      <p:sp>
        <p:nvSpPr>
          <p:cNvPr id="3" name="Content Placeholder 2"/>
          <p:cNvSpPr>
            <a:spLocks noGrp="1"/>
          </p:cNvSpPr>
          <p:nvPr>
            <p:ph sz="quarter" idx="13"/>
          </p:nvPr>
        </p:nvSpPr>
        <p:spPr>
          <a:xfrm>
            <a:off x="913774" y="1271848"/>
            <a:ext cx="10363826" cy="5378334"/>
          </a:xfrm>
        </p:spPr>
        <p:txBody>
          <a:bodyPr>
            <a:normAutofit/>
          </a:bodyPr>
          <a:lstStyle/>
          <a:p>
            <a:pPr marL="0" indent="0">
              <a:lnSpc>
                <a:spcPct val="100000"/>
              </a:lnSpc>
              <a:spcBef>
                <a:spcPts val="0"/>
              </a:spcBef>
              <a:buNone/>
            </a:pPr>
            <a:r>
              <a:rPr lang="en-US" b="1" dirty="0">
                <a:cs typeface="Calibri"/>
              </a:rPr>
              <a:t>Step 1. </a:t>
            </a:r>
            <a:r>
              <a:rPr lang="en-US" dirty="0">
                <a:cs typeface="Calibri"/>
              </a:rPr>
              <a:t>(2 min) Split your table into three smaller groups. Each will focus on a theme of your SRO purpose statement: safety, education, and community relations.</a:t>
            </a:r>
          </a:p>
          <a:p>
            <a:pPr marL="0" indent="0">
              <a:lnSpc>
                <a:spcPct val="100000"/>
              </a:lnSpc>
              <a:spcBef>
                <a:spcPts val="0"/>
              </a:spcBef>
              <a:buNone/>
            </a:pPr>
            <a:endParaRPr lang="en-US" sz="1100" dirty="0">
              <a:cs typeface="Calibri"/>
            </a:endParaRPr>
          </a:p>
          <a:p>
            <a:pPr marL="0" indent="0">
              <a:lnSpc>
                <a:spcPct val="100000"/>
              </a:lnSpc>
              <a:spcBef>
                <a:spcPts val="0"/>
              </a:spcBef>
              <a:buNone/>
            </a:pPr>
            <a:r>
              <a:rPr lang="en-US" b="1" dirty="0">
                <a:cs typeface="Calibri"/>
              </a:rPr>
              <a:t>Step 2. </a:t>
            </a:r>
            <a:r>
              <a:rPr lang="en-US" dirty="0">
                <a:cs typeface="Calibri"/>
              </a:rPr>
              <a:t>(8 min) Silently, read the SRO responsibilities with your theme in mind. Take note of what responsibilities you want to tweak. Review additional SRO job descriptions to decide if there are other responsibilities you want to add.  </a:t>
            </a:r>
          </a:p>
          <a:p>
            <a:pPr marL="0" indent="0">
              <a:lnSpc>
                <a:spcPct val="100000"/>
              </a:lnSpc>
              <a:spcBef>
                <a:spcPts val="0"/>
              </a:spcBef>
              <a:buNone/>
            </a:pPr>
            <a:endParaRPr lang="en-US" sz="1100" dirty="0">
              <a:cs typeface="Calibri"/>
            </a:endParaRPr>
          </a:p>
          <a:p>
            <a:pPr marL="0" indent="0">
              <a:lnSpc>
                <a:spcPct val="100000"/>
              </a:lnSpc>
              <a:spcBef>
                <a:spcPts val="0"/>
              </a:spcBef>
              <a:buNone/>
            </a:pPr>
            <a:r>
              <a:rPr lang="en-US" b="1" dirty="0">
                <a:cs typeface="Calibri"/>
              </a:rPr>
              <a:t>Step 3.</a:t>
            </a:r>
            <a:r>
              <a:rPr lang="en-US" dirty="0">
                <a:cs typeface="Calibri"/>
              </a:rPr>
              <a:t> (30 min) In small groups, discuss the responsibilities for your theme. Ensure every member of your small group shares the identified revisions and additions from silent </a:t>
            </a:r>
            <a:r>
              <a:rPr lang="en-US" dirty="0" smtClean="0">
                <a:cs typeface="Calibri"/>
              </a:rPr>
              <a:t>review.</a:t>
            </a:r>
            <a:endParaRPr lang="en-US" dirty="0">
              <a:ea typeface="Arial" panose="020B0604020202020204" pitchFamily="34" charset="0"/>
              <a:cs typeface="Calibri" panose="020F0502020204030204" pitchFamily="34" charset="0"/>
            </a:endParaRPr>
          </a:p>
          <a:p>
            <a:pPr marL="0" indent="0">
              <a:lnSpc>
                <a:spcPct val="100000"/>
              </a:lnSpc>
              <a:spcBef>
                <a:spcPts val="0"/>
              </a:spcBef>
              <a:buNone/>
            </a:pPr>
            <a:endParaRPr lang="en-US" sz="1100" dirty="0">
              <a:cs typeface="Calibri"/>
            </a:endParaRPr>
          </a:p>
          <a:p>
            <a:pPr marL="0" indent="0">
              <a:lnSpc>
                <a:spcPct val="100000"/>
              </a:lnSpc>
              <a:spcBef>
                <a:spcPts val="0"/>
              </a:spcBef>
              <a:buNone/>
            </a:pPr>
            <a:r>
              <a:rPr lang="en-US" b="1" dirty="0">
                <a:cs typeface="Calibri"/>
              </a:rPr>
              <a:t>Step 4.</a:t>
            </a:r>
            <a:r>
              <a:rPr lang="en-US" dirty="0">
                <a:cs typeface="Calibri"/>
              </a:rPr>
              <a:t> (32 min) Combine your small group with the small groups who have the same theme from other tables. Share your proposed responsibilities for your theme and create a compiled description representing all groups.</a:t>
            </a:r>
          </a:p>
          <a:p>
            <a:pPr marL="0" indent="0">
              <a:lnSpc>
                <a:spcPct val="100000"/>
              </a:lnSpc>
              <a:spcBef>
                <a:spcPts val="0"/>
              </a:spcBef>
              <a:buNone/>
            </a:pPr>
            <a:endParaRPr lang="en-US" sz="1100" dirty="0">
              <a:cs typeface="Calibri"/>
            </a:endParaRPr>
          </a:p>
          <a:p>
            <a:pPr marL="0" indent="0">
              <a:lnSpc>
                <a:spcPct val="100000"/>
              </a:lnSpc>
              <a:spcBef>
                <a:spcPts val="0"/>
              </a:spcBef>
              <a:buNone/>
            </a:pPr>
            <a:r>
              <a:rPr lang="en-US" b="1" dirty="0">
                <a:cs typeface="Calibri"/>
              </a:rPr>
              <a:t>Step 5.</a:t>
            </a:r>
            <a:r>
              <a:rPr lang="en-US" dirty="0">
                <a:cs typeface="Calibri"/>
              </a:rPr>
              <a:t> (8 min) Share your combined job responsibilities with Superintendent Booth and finalize next steps.</a:t>
            </a:r>
          </a:p>
          <a:p>
            <a:endParaRPr lang="en-US" dirty="0"/>
          </a:p>
        </p:txBody>
      </p:sp>
    </p:spTree>
    <p:extLst>
      <p:ext uri="{BB962C8B-B14F-4D97-AF65-F5344CB8AC3E}">
        <p14:creationId xmlns:p14="http://schemas.microsoft.com/office/powerpoint/2010/main" val="353374004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closing</a:t>
            </a:r>
            <a:endParaRPr lang="en-US" dirty="0"/>
          </a:p>
        </p:txBody>
      </p:sp>
      <p:sp>
        <p:nvSpPr>
          <p:cNvPr id="3" name="Subtitle 2"/>
          <p:cNvSpPr>
            <a:spLocks noGrp="1"/>
          </p:cNvSpPr>
          <p:nvPr>
            <p:ph type="subTitle" idx="1"/>
          </p:nvPr>
        </p:nvSpPr>
        <p:spPr/>
        <p:txBody>
          <a:bodyPr>
            <a:normAutofit/>
          </a:bodyPr>
          <a:lstStyle/>
          <a:p>
            <a:r>
              <a:rPr lang="en-US" sz="3200" dirty="0" smtClean="0"/>
              <a:t>10 minutes</a:t>
            </a:r>
            <a:endParaRPr lang="en-US" sz="3200" dirty="0"/>
          </a:p>
        </p:txBody>
      </p:sp>
    </p:spTree>
    <p:extLst>
      <p:ext uri="{BB962C8B-B14F-4D97-AF65-F5344CB8AC3E}">
        <p14:creationId xmlns:p14="http://schemas.microsoft.com/office/powerpoint/2010/main" val="218915509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Next meeting</a:t>
            </a:r>
            <a:endParaRPr lang="en-US" dirty="0"/>
          </a:p>
        </p:txBody>
      </p:sp>
      <p:sp>
        <p:nvSpPr>
          <p:cNvPr id="3" name="Content Placeholder 2"/>
          <p:cNvSpPr>
            <a:spLocks noGrp="1"/>
          </p:cNvSpPr>
          <p:nvPr>
            <p:ph sz="quarter" idx="13"/>
          </p:nvPr>
        </p:nvSpPr>
        <p:spPr/>
        <p:txBody>
          <a:bodyPr>
            <a:normAutofit/>
          </a:bodyPr>
          <a:lstStyle/>
          <a:p>
            <a:pPr marL="0" indent="0">
              <a:buNone/>
            </a:pPr>
            <a:endParaRPr lang="en-US" sz="4000" dirty="0"/>
          </a:p>
          <a:p>
            <a:pPr marL="0" indent="0">
              <a:buNone/>
            </a:pPr>
            <a:r>
              <a:rPr lang="en-US" sz="4000" dirty="0" smtClean="0"/>
              <a:t>Monday, January 10, 2022 – 5:00-6:30 pm</a:t>
            </a:r>
            <a:endParaRPr lang="en-US" sz="4000" dirty="0"/>
          </a:p>
        </p:txBody>
      </p:sp>
    </p:spTree>
    <p:extLst>
      <p:ext uri="{BB962C8B-B14F-4D97-AF65-F5344CB8AC3E}">
        <p14:creationId xmlns:p14="http://schemas.microsoft.com/office/powerpoint/2010/main" val="849076554"/>
      </p:ext>
    </p:extLst>
  </p:cSld>
  <p:clrMapOvr>
    <a:masterClrMapping/>
  </p:clrMapOvr>
  <p:timing>
    <p:tnLst>
      <p:par>
        <p:cTn id="1" dur="indefinite" restart="never" nodeType="tmRoot"/>
      </p:par>
    </p:tnLst>
  </p:timing>
</p:sld>
</file>

<file path=ppt/theme/theme1.xml><?xml version="1.0" encoding="utf-8"?>
<a:theme xmlns:a="http://schemas.openxmlformats.org/drawingml/2006/main" name="Droplet">
  <a:themeElements>
    <a:clrScheme name="Droplet">
      <a:dk1>
        <a:sysClr val="windowText" lastClr="000000"/>
      </a:dk1>
      <a:lt1>
        <a:sysClr val="window" lastClr="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panose="020B0602020104020603"/>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panose="020B06020201040206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scaled="0"/>
        </a:gradFill>
      </a:fillStyleLst>
      <a:lnStyleLst>
        <a:ln w="9525" cap="flat" cmpd="sng" algn="ctr">
          <a:solidFill>
            <a:schemeClr val="phClr">
              <a:shade val="60000"/>
            </a:scheme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outerShdw blurRad="50800" dist="25400" dir="5400000"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scaled="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scaled="0"/>
        </a:gradFill>
      </a:bgFillStyleLst>
    </a:fmtScheme>
  </a:themeElements>
  <a:objectDefaults/>
  <a:extraClrSchemeLst/>
  <a:extLst>
    <a:ext uri="{05A4C25C-085E-4340-85A3-A5531E510DB2}">
      <thm15:themeFamily xmlns:thm15="http://schemas.microsoft.com/office/thememl/2012/main" name="Droplet" id="{8984A317-299A-4E50-B45D-BFC9EDE2337A}" vid="{A633B6A3-9E7F-4C10-9C98-2517A3134361}"/>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TM04033925[[fn=Droplet]]</Template>
  <TotalTime>294</TotalTime>
  <Words>732</Words>
  <Application>Microsoft Office PowerPoint</Application>
  <PresentationFormat>Widescreen</PresentationFormat>
  <Paragraphs>68</Paragraphs>
  <Slides>13</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13</vt:i4>
      </vt:variant>
    </vt:vector>
  </HeadingPairs>
  <TitlesOfParts>
    <vt:vector size="18" baseType="lpstr">
      <vt:lpstr>Arial</vt:lpstr>
      <vt:lpstr>Calibri</vt:lpstr>
      <vt:lpstr>Calibri Light</vt:lpstr>
      <vt:lpstr>Tw Cen MT</vt:lpstr>
      <vt:lpstr>Droplet</vt:lpstr>
      <vt:lpstr>PowerPoint Presentation</vt:lpstr>
      <vt:lpstr>Agenda</vt:lpstr>
      <vt:lpstr>Objectives</vt:lpstr>
      <vt:lpstr>Roles</vt:lpstr>
      <vt:lpstr>norms</vt:lpstr>
      <vt:lpstr>Purpose statement</vt:lpstr>
      <vt:lpstr>Purpose Statement </vt:lpstr>
      <vt:lpstr>SRO Purpose Statement </vt:lpstr>
      <vt:lpstr>Sro responsibilities</vt:lpstr>
      <vt:lpstr>Clarifying purpose</vt:lpstr>
      <vt:lpstr>SRO Reading </vt:lpstr>
      <vt:lpstr>closing</vt:lpstr>
      <vt:lpstr>Next meeting</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user</dc:creator>
  <cp:lastModifiedBy>user</cp:lastModifiedBy>
  <cp:revision>9</cp:revision>
  <dcterms:created xsi:type="dcterms:W3CDTF">2021-12-06T14:45:39Z</dcterms:created>
  <dcterms:modified xsi:type="dcterms:W3CDTF">2021-12-07T00:38:12Z</dcterms:modified>
</cp:coreProperties>
</file>