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Nunito"/>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Nunito-bold.fntdata"/><Relationship Id="rId10" Type="http://schemas.openxmlformats.org/officeDocument/2006/relationships/slide" Target="slides/slide5.xml"/><Relationship Id="rId21" Type="http://schemas.openxmlformats.org/officeDocument/2006/relationships/font" Target="fonts/Nunito-regular.fntdata"/><Relationship Id="rId13" Type="http://schemas.openxmlformats.org/officeDocument/2006/relationships/slide" Target="slides/slide8.xml"/><Relationship Id="rId24" Type="http://schemas.openxmlformats.org/officeDocument/2006/relationships/font" Target="fonts/Nunito-boldItalic.fntdata"/><Relationship Id="rId12" Type="http://schemas.openxmlformats.org/officeDocument/2006/relationships/slide" Target="slides/slide7.xml"/><Relationship Id="rId23" Type="http://schemas.openxmlformats.org/officeDocument/2006/relationships/font" Target="fonts/Nuni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69b5a66c3c_0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69b5a66c3c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69b5a66c3c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69b5a66c3c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bb52a5ec9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bb52a5ec9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bb52a5ec9f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bb52a5ec9f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bb52a5ec9f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bb52a5ec9f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bb52a5ec9f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bb52a5ec9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bb52a5ec9f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bb52a5ec9f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bb52a5ec9f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bb52a5ec9f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bb52a5ec9f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bb52a5ec9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bb52a5ec9f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bb52a5ec9f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bb52a5ec9f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bb52a5ec9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bb52a5ec9f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bb52a5ec9f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bb52a5ec9f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bb52a5ec9f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bb52a5ec9f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bb52a5ec9f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Pharmacy</a:t>
            </a:r>
            <a:endParaRPr/>
          </a:p>
        </p:txBody>
      </p:sp>
      <p:sp>
        <p:nvSpPr>
          <p:cNvPr id="129" name="Google Shape;129;p13"/>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Taylor Coleman, PharmD and Katelyn Patrick, CPhT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About us</a:t>
            </a:r>
            <a:endParaRPr/>
          </a:p>
        </p:txBody>
      </p:sp>
      <p:sp>
        <p:nvSpPr>
          <p:cNvPr id="135" name="Google Shape;135;p1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311150" lvl="0" marL="457200" marR="0" rtl="0" algn="l">
              <a:lnSpc>
                <a:spcPct val="115000"/>
              </a:lnSpc>
              <a:spcBef>
                <a:spcPts val="0"/>
              </a:spcBef>
              <a:spcAft>
                <a:spcPts val="0"/>
              </a:spcAft>
              <a:buClr>
                <a:srgbClr val="000000"/>
              </a:buClr>
              <a:buSzPts val="1300"/>
              <a:buFont typeface="Arial"/>
              <a:buChar char="➔"/>
            </a:pPr>
            <a:r>
              <a:rPr lang="en">
                <a:solidFill>
                  <a:srgbClr val="000000"/>
                </a:solidFill>
                <a:latin typeface="Arial"/>
                <a:ea typeface="Arial"/>
                <a:cs typeface="Arial"/>
                <a:sym typeface="Arial"/>
              </a:rPr>
              <a:t>Taylor - Pharmacist </a:t>
            </a:r>
            <a:endParaRPr>
              <a:solidFill>
                <a:srgbClr val="000000"/>
              </a:solidFill>
              <a:latin typeface="Arial"/>
              <a:ea typeface="Arial"/>
              <a:cs typeface="Arial"/>
              <a:sym typeface="Arial"/>
            </a:endParaRPr>
          </a:p>
          <a:p>
            <a:pPr indent="-298450" lvl="1" marL="914400" marR="0" rtl="0" algn="l">
              <a:lnSpc>
                <a:spcPct val="115000"/>
              </a:lnSpc>
              <a:spcBef>
                <a:spcPts val="0"/>
              </a:spcBef>
              <a:spcAft>
                <a:spcPts val="0"/>
              </a:spcAft>
              <a:buClr>
                <a:srgbClr val="000000"/>
              </a:buClr>
              <a:buSzPts val="1100"/>
              <a:buFont typeface="Arial"/>
              <a:buChar char="◆"/>
            </a:pPr>
            <a:r>
              <a:rPr lang="en" sz="1300">
                <a:solidFill>
                  <a:srgbClr val="000000"/>
                </a:solidFill>
                <a:latin typeface="Arial"/>
                <a:ea typeface="Arial"/>
                <a:cs typeface="Arial"/>
                <a:sym typeface="Arial"/>
              </a:rPr>
              <a:t>Graduated Sparta High school in 2013</a:t>
            </a:r>
            <a:endParaRPr sz="1300">
              <a:solidFill>
                <a:srgbClr val="000000"/>
              </a:solidFill>
              <a:latin typeface="Arial"/>
              <a:ea typeface="Arial"/>
              <a:cs typeface="Arial"/>
              <a:sym typeface="Arial"/>
            </a:endParaRPr>
          </a:p>
          <a:p>
            <a:pPr indent="-298450" lvl="1" marL="914400" marR="0" rtl="0" algn="l">
              <a:lnSpc>
                <a:spcPct val="115000"/>
              </a:lnSpc>
              <a:spcBef>
                <a:spcPts val="0"/>
              </a:spcBef>
              <a:spcAft>
                <a:spcPts val="0"/>
              </a:spcAft>
              <a:buClr>
                <a:srgbClr val="000000"/>
              </a:buClr>
              <a:buSzPts val="1100"/>
              <a:buFont typeface="Arial"/>
              <a:buChar char="◆"/>
            </a:pPr>
            <a:r>
              <a:rPr lang="en" sz="1300">
                <a:solidFill>
                  <a:srgbClr val="000000"/>
                </a:solidFill>
                <a:latin typeface="Arial"/>
                <a:ea typeface="Arial"/>
                <a:cs typeface="Arial"/>
                <a:sym typeface="Arial"/>
              </a:rPr>
              <a:t>Licensed Pharmacy tech in 2013</a:t>
            </a:r>
            <a:endParaRPr sz="1300">
              <a:solidFill>
                <a:srgbClr val="000000"/>
              </a:solidFill>
              <a:latin typeface="Arial"/>
              <a:ea typeface="Arial"/>
              <a:cs typeface="Arial"/>
              <a:sym typeface="Arial"/>
            </a:endParaRPr>
          </a:p>
          <a:p>
            <a:pPr indent="-298450" lvl="1" marL="914400" marR="0" rtl="0" algn="l">
              <a:lnSpc>
                <a:spcPct val="115000"/>
              </a:lnSpc>
              <a:spcBef>
                <a:spcPts val="0"/>
              </a:spcBef>
              <a:spcAft>
                <a:spcPts val="0"/>
              </a:spcAft>
              <a:buClr>
                <a:srgbClr val="000000"/>
              </a:buClr>
              <a:buSzPts val="1100"/>
              <a:buFont typeface="Arial"/>
              <a:buChar char="◆"/>
            </a:pPr>
            <a:r>
              <a:rPr lang="en" sz="1300">
                <a:solidFill>
                  <a:srgbClr val="000000"/>
                </a:solidFill>
                <a:latin typeface="Arial"/>
                <a:ea typeface="Arial"/>
                <a:cs typeface="Arial"/>
                <a:sym typeface="Arial"/>
              </a:rPr>
              <a:t>Worked at hometown pharmacy summer before college</a:t>
            </a:r>
            <a:endParaRPr sz="1300">
              <a:solidFill>
                <a:srgbClr val="000000"/>
              </a:solidFill>
              <a:latin typeface="Arial"/>
              <a:ea typeface="Arial"/>
              <a:cs typeface="Arial"/>
              <a:sym typeface="Arial"/>
            </a:endParaRPr>
          </a:p>
          <a:p>
            <a:pPr indent="-298450" lvl="1" marL="914400" marR="0" rtl="0" algn="l">
              <a:lnSpc>
                <a:spcPct val="115000"/>
              </a:lnSpc>
              <a:spcBef>
                <a:spcPts val="0"/>
              </a:spcBef>
              <a:spcAft>
                <a:spcPts val="0"/>
              </a:spcAft>
              <a:buClr>
                <a:srgbClr val="000000"/>
              </a:buClr>
              <a:buSzPts val="1100"/>
              <a:buFont typeface="Arial"/>
              <a:buChar char="◆"/>
            </a:pPr>
            <a:r>
              <a:rPr lang="en" sz="1300">
                <a:solidFill>
                  <a:srgbClr val="000000"/>
                </a:solidFill>
                <a:latin typeface="Arial"/>
                <a:ea typeface="Arial"/>
                <a:cs typeface="Arial"/>
                <a:sym typeface="Arial"/>
              </a:rPr>
              <a:t>Worked at Cardinal Glennon throughout college</a:t>
            </a:r>
            <a:endParaRPr sz="1300">
              <a:solidFill>
                <a:srgbClr val="000000"/>
              </a:solidFill>
              <a:latin typeface="Arial"/>
              <a:ea typeface="Arial"/>
              <a:cs typeface="Arial"/>
              <a:sym typeface="Arial"/>
            </a:endParaRPr>
          </a:p>
          <a:p>
            <a:pPr indent="-298450" lvl="1" marL="914400" marR="0" rtl="0" algn="l">
              <a:lnSpc>
                <a:spcPct val="115000"/>
              </a:lnSpc>
              <a:spcBef>
                <a:spcPts val="0"/>
              </a:spcBef>
              <a:spcAft>
                <a:spcPts val="0"/>
              </a:spcAft>
              <a:buClr>
                <a:srgbClr val="000000"/>
              </a:buClr>
              <a:buSzPts val="1100"/>
              <a:buFont typeface="Arial"/>
              <a:buChar char="◆"/>
            </a:pPr>
            <a:r>
              <a:rPr lang="en" sz="1300">
                <a:solidFill>
                  <a:srgbClr val="000000"/>
                </a:solidFill>
                <a:latin typeface="Arial"/>
                <a:ea typeface="Arial"/>
                <a:cs typeface="Arial"/>
                <a:sym typeface="Arial"/>
              </a:rPr>
              <a:t>Graduated STLCOP 2019 (University of Health Sciences and Pharmacy)</a:t>
            </a:r>
            <a:endParaRPr sz="1300">
              <a:solidFill>
                <a:srgbClr val="000000"/>
              </a:solidFill>
              <a:latin typeface="Arial"/>
              <a:ea typeface="Arial"/>
              <a:cs typeface="Arial"/>
              <a:sym typeface="Arial"/>
            </a:endParaRPr>
          </a:p>
          <a:p>
            <a:pPr indent="-298450" lvl="1" marL="914400" marR="0" rtl="0" algn="l">
              <a:lnSpc>
                <a:spcPct val="115000"/>
              </a:lnSpc>
              <a:spcBef>
                <a:spcPts val="0"/>
              </a:spcBef>
              <a:spcAft>
                <a:spcPts val="0"/>
              </a:spcAft>
              <a:buClr>
                <a:srgbClr val="000000"/>
              </a:buClr>
              <a:buSzPts val="1100"/>
              <a:buFont typeface="Arial"/>
              <a:buChar char="◆"/>
            </a:pPr>
            <a:r>
              <a:rPr lang="en" sz="1300">
                <a:solidFill>
                  <a:srgbClr val="000000"/>
                </a:solidFill>
                <a:latin typeface="Arial"/>
                <a:ea typeface="Arial"/>
                <a:cs typeface="Arial"/>
                <a:sym typeface="Arial"/>
              </a:rPr>
              <a:t>Kroger May 2019</a:t>
            </a:r>
            <a:endParaRPr sz="1300">
              <a:solidFill>
                <a:srgbClr val="000000"/>
              </a:solidFill>
              <a:latin typeface="Arial"/>
              <a:ea typeface="Arial"/>
              <a:cs typeface="Arial"/>
              <a:sym typeface="Arial"/>
            </a:endParaRPr>
          </a:p>
          <a:p>
            <a:pPr indent="-298450" lvl="1" marL="914400" marR="0" rtl="0" algn="l">
              <a:lnSpc>
                <a:spcPct val="115000"/>
              </a:lnSpc>
              <a:spcBef>
                <a:spcPts val="0"/>
              </a:spcBef>
              <a:spcAft>
                <a:spcPts val="0"/>
              </a:spcAft>
              <a:buClr>
                <a:srgbClr val="000000"/>
              </a:buClr>
              <a:buSzPts val="1100"/>
              <a:buFont typeface="Arial"/>
              <a:buChar char="◆"/>
            </a:pPr>
            <a:r>
              <a:rPr lang="en" sz="1300">
                <a:solidFill>
                  <a:srgbClr val="000000"/>
                </a:solidFill>
                <a:latin typeface="Arial"/>
                <a:ea typeface="Arial"/>
                <a:cs typeface="Arial"/>
                <a:sym typeface="Arial"/>
              </a:rPr>
              <a:t>Memorial Hospital of Carbondale July 2019</a:t>
            </a:r>
            <a:endParaRPr sz="1300">
              <a:solidFill>
                <a:srgbClr val="000000"/>
              </a:solidFill>
              <a:latin typeface="Arial"/>
              <a:ea typeface="Arial"/>
              <a:cs typeface="Arial"/>
              <a:sym typeface="Arial"/>
            </a:endParaRPr>
          </a:p>
          <a:p>
            <a:pPr indent="-298450" lvl="1" marL="914400" marR="0" rtl="0" algn="l">
              <a:lnSpc>
                <a:spcPct val="115000"/>
              </a:lnSpc>
              <a:spcBef>
                <a:spcPts val="0"/>
              </a:spcBef>
              <a:spcAft>
                <a:spcPts val="0"/>
              </a:spcAft>
              <a:buClr>
                <a:srgbClr val="000000"/>
              </a:buClr>
              <a:buSzPts val="1100"/>
              <a:buFont typeface="Arial"/>
              <a:buChar char="◆"/>
            </a:pPr>
            <a:r>
              <a:rPr lang="en" sz="1300">
                <a:solidFill>
                  <a:srgbClr val="000000"/>
                </a:solidFill>
                <a:latin typeface="Arial"/>
                <a:ea typeface="Arial"/>
                <a:cs typeface="Arial"/>
                <a:sym typeface="Arial"/>
              </a:rPr>
              <a:t>Board Certified Pharmacy Specialist July 202</a:t>
            </a:r>
            <a:r>
              <a:rPr lang="en">
                <a:solidFill>
                  <a:srgbClr val="000000"/>
                </a:solidFill>
                <a:latin typeface="Arial"/>
                <a:ea typeface="Arial"/>
                <a:cs typeface="Arial"/>
                <a:sym typeface="Arial"/>
              </a:rPr>
              <a:t>3</a:t>
            </a:r>
            <a:endParaRPr sz="1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About us</a:t>
            </a:r>
            <a:endParaRPr/>
          </a:p>
        </p:txBody>
      </p:sp>
      <p:sp>
        <p:nvSpPr>
          <p:cNvPr id="141" name="Google Shape;141;p15"/>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Clr>
                <a:srgbClr val="000000"/>
              </a:buClr>
              <a:buSzPts val="1300"/>
              <a:buFont typeface="Arial"/>
              <a:buChar char="➔"/>
            </a:pPr>
            <a:r>
              <a:rPr lang="en">
                <a:solidFill>
                  <a:srgbClr val="000000"/>
                </a:solidFill>
                <a:latin typeface="Arial"/>
                <a:ea typeface="Arial"/>
                <a:cs typeface="Arial"/>
                <a:sym typeface="Arial"/>
              </a:rPr>
              <a:t>Katelyn- pharmacy technician, 340B Coordinator</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Licensed tech in 2010</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Graduated Du Quoin High school 2011</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Graduated Nursing school in 2014</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Worked various retail pharmacy jobs, independent and chain</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Memorial Hospital of Carbondale December 2016</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Baptist Health Paducah 2019-2021</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Advanced Certification July 2023</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Why Pharmacy?</a:t>
            </a:r>
            <a:endParaRPr/>
          </a:p>
        </p:txBody>
      </p:sp>
      <p:sp>
        <p:nvSpPr>
          <p:cNvPr id="147" name="Google Shape;147;p16"/>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Taylor</a:t>
            </a:r>
            <a:endParaRPr/>
          </a:p>
          <a:p>
            <a:pPr indent="-311150" lvl="0" marL="457200" rtl="0" algn="l">
              <a:spcBef>
                <a:spcPts val="1200"/>
              </a:spcBef>
              <a:spcAft>
                <a:spcPts val="0"/>
              </a:spcAft>
              <a:buClr>
                <a:srgbClr val="000000"/>
              </a:buClr>
              <a:buSzPts val="1300"/>
              <a:buFont typeface="Arial"/>
              <a:buAutoNum type="arabicPeriod"/>
            </a:pPr>
            <a:r>
              <a:rPr lang="en">
                <a:solidFill>
                  <a:srgbClr val="000000"/>
                </a:solidFill>
                <a:latin typeface="Arial"/>
                <a:ea typeface="Arial"/>
                <a:cs typeface="Arial"/>
                <a:sym typeface="Arial"/>
              </a:rPr>
              <a:t>Enjoyed science and math classes in </a:t>
            </a:r>
            <a:r>
              <a:rPr lang="en">
                <a:solidFill>
                  <a:srgbClr val="000000"/>
                </a:solidFill>
                <a:latin typeface="Arial"/>
                <a:ea typeface="Arial"/>
                <a:cs typeface="Arial"/>
                <a:sym typeface="Arial"/>
              </a:rPr>
              <a:t>high school</a:t>
            </a:r>
            <a:endParaRPr>
              <a:solidFill>
                <a:srgbClr val="000000"/>
              </a:solidFill>
              <a:latin typeface="Arial"/>
              <a:ea typeface="Arial"/>
              <a:cs typeface="Arial"/>
              <a:sym typeface="Arial"/>
            </a:endParaRPr>
          </a:p>
          <a:p>
            <a:pPr indent="-311150" lvl="0" marL="457200" rtl="0" algn="l">
              <a:spcBef>
                <a:spcPts val="0"/>
              </a:spcBef>
              <a:spcAft>
                <a:spcPts val="0"/>
              </a:spcAft>
              <a:buClr>
                <a:srgbClr val="000000"/>
              </a:buClr>
              <a:buSzPts val="1300"/>
              <a:buFont typeface="Arial"/>
              <a:buAutoNum type="arabicPeriod"/>
            </a:pPr>
            <a:r>
              <a:rPr lang="en">
                <a:solidFill>
                  <a:srgbClr val="000000"/>
                </a:solidFill>
                <a:latin typeface="Arial"/>
                <a:ea typeface="Arial"/>
                <a:cs typeface="Arial"/>
                <a:sym typeface="Arial"/>
              </a:rPr>
              <a:t>Wanted a career in healthcare</a:t>
            </a:r>
            <a:endParaRPr>
              <a:solidFill>
                <a:srgbClr val="000000"/>
              </a:solidFill>
              <a:latin typeface="Arial"/>
              <a:ea typeface="Arial"/>
              <a:cs typeface="Arial"/>
              <a:sym typeface="Arial"/>
            </a:endParaRPr>
          </a:p>
          <a:p>
            <a:pPr indent="-311150" lvl="0" marL="457200" rtl="0" algn="l">
              <a:spcBef>
                <a:spcPts val="0"/>
              </a:spcBef>
              <a:spcAft>
                <a:spcPts val="0"/>
              </a:spcAft>
              <a:buClr>
                <a:srgbClr val="000000"/>
              </a:buClr>
              <a:buSzPts val="1300"/>
              <a:buFont typeface="Arial"/>
              <a:buAutoNum type="arabicPeriod"/>
            </a:pPr>
            <a:r>
              <a:rPr lang="en">
                <a:solidFill>
                  <a:srgbClr val="000000"/>
                </a:solidFill>
                <a:latin typeface="Arial"/>
                <a:ea typeface="Arial"/>
                <a:cs typeface="Arial"/>
                <a:sym typeface="Arial"/>
              </a:rPr>
              <a:t>STLCOP came and presented at my school, did early decision</a:t>
            </a:r>
            <a:endParaRPr/>
          </a:p>
        </p:txBody>
      </p:sp>
      <p:sp>
        <p:nvSpPr>
          <p:cNvPr id="148" name="Google Shape;148;p16"/>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fontScale="92500" lnSpcReduction="20000"/>
          </a:bodyPr>
          <a:lstStyle/>
          <a:p>
            <a:pPr indent="0" lvl="0" marL="0" marR="0" rtl="0" algn="l">
              <a:lnSpc>
                <a:spcPct val="115000"/>
              </a:lnSpc>
              <a:spcBef>
                <a:spcPts val="0"/>
              </a:spcBef>
              <a:spcAft>
                <a:spcPts val="0"/>
              </a:spcAft>
              <a:buNone/>
            </a:pPr>
            <a:r>
              <a:rPr lang="en"/>
              <a:t>Katelyn</a:t>
            </a:r>
            <a:endParaRPr/>
          </a:p>
          <a:p>
            <a:pPr indent="-304958" lvl="0" marL="457200" marR="0" rtl="0" algn="l">
              <a:lnSpc>
                <a:spcPct val="115000"/>
              </a:lnSpc>
              <a:spcBef>
                <a:spcPts val="1200"/>
              </a:spcBef>
              <a:spcAft>
                <a:spcPts val="0"/>
              </a:spcAft>
              <a:buSzPct val="100000"/>
              <a:buAutoNum type="arabicPeriod"/>
            </a:pPr>
            <a:r>
              <a:rPr lang="en" sz="1300"/>
              <a:t>I needed a job when I turned 16 and didn’t want to work in the food industry. The local hometown pharmacy gave me a job. </a:t>
            </a:r>
            <a:endParaRPr/>
          </a:p>
          <a:p>
            <a:pPr indent="-304958" lvl="0" marL="457200" marR="0" rtl="0" algn="l">
              <a:lnSpc>
                <a:spcPct val="115000"/>
              </a:lnSpc>
              <a:spcBef>
                <a:spcPts val="0"/>
              </a:spcBef>
              <a:spcAft>
                <a:spcPts val="0"/>
              </a:spcAft>
              <a:buSzPct val="100000"/>
              <a:buAutoNum type="arabicPeriod"/>
            </a:pPr>
            <a:r>
              <a:rPr lang="en" sz="1300"/>
              <a:t>Wanted to go to pharmacy school but it was out of my financial range. Ended up going to nursing school to follow in my moms footsteps but decided it was not for me. </a:t>
            </a:r>
            <a:endParaRPr/>
          </a:p>
          <a:p>
            <a:pPr indent="-304958" lvl="0" marL="457200" marR="0" rtl="0" algn="l">
              <a:lnSpc>
                <a:spcPct val="115000"/>
              </a:lnSpc>
              <a:spcBef>
                <a:spcPts val="0"/>
              </a:spcBef>
              <a:spcAft>
                <a:spcPts val="0"/>
              </a:spcAft>
              <a:buSzPct val="100000"/>
              <a:buAutoNum type="arabicPeriod"/>
            </a:pPr>
            <a:r>
              <a:rPr lang="en" sz="1300"/>
              <a:t>Going through chemo I had an amazing pharmacist who took their time explaining my medications prior to treatment and I knew that's how I wanted to make a difference.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Schooling</a:t>
            </a:r>
            <a:endParaRPr/>
          </a:p>
        </p:txBody>
      </p:sp>
      <p:sp>
        <p:nvSpPr>
          <p:cNvPr id="154" name="Google Shape;154;p17"/>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000000"/>
                </a:solidFill>
                <a:latin typeface="Arial"/>
                <a:ea typeface="Arial"/>
                <a:cs typeface="Arial"/>
                <a:sym typeface="Arial"/>
              </a:rPr>
              <a:t>Taylor (Pharmacist)</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6 years at STLCOP, graduated with only doctorate </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NAPLEX and State Law test post graduation</a:t>
            </a:r>
            <a:endParaRPr/>
          </a:p>
        </p:txBody>
      </p:sp>
      <p:sp>
        <p:nvSpPr>
          <p:cNvPr id="155" name="Google Shape;155;p17"/>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000000"/>
                </a:solidFill>
                <a:latin typeface="Arial"/>
                <a:ea typeface="Arial"/>
                <a:cs typeface="Arial"/>
                <a:sym typeface="Arial"/>
              </a:rPr>
              <a:t>Katelyn (Pharmacy technician)</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HIgh school diploma</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Certified as a tech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Continuing Education</a:t>
            </a:r>
            <a:endParaRPr/>
          </a:p>
        </p:txBody>
      </p:sp>
      <p:sp>
        <p:nvSpPr>
          <p:cNvPr id="161" name="Google Shape;161;p18"/>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Pharmacist </a:t>
            </a:r>
            <a:endParaRPr/>
          </a:p>
          <a:p>
            <a:pPr indent="-298450" lvl="1" marL="914400" rtl="0" algn="l">
              <a:spcBef>
                <a:spcPts val="1200"/>
              </a:spcBef>
              <a:spcAft>
                <a:spcPts val="0"/>
              </a:spcAft>
              <a:buClr>
                <a:srgbClr val="000000"/>
              </a:buClr>
              <a:buSzPts val="1100"/>
              <a:buFont typeface="Arial"/>
              <a:buChar char="◆"/>
            </a:pPr>
            <a:r>
              <a:rPr lang="en">
                <a:solidFill>
                  <a:srgbClr val="000000"/>
                </a:solidFill>
                <a:latin typeface="Arial"/>
                <a:ea typeface="Arial"/>
                <a:cs typeface="Arial"/>
                <a:sym typeface="Arial"/>
              </a:rPr>
              <a:t>30 hours of continuing education every 2 years </a:t>
            </a:r>
            <a:endParaRPr/>
          </a:p>
        </p:txBody>
      </p:sp>
      <p:sp>
        <p:nvSpPr>
          <p:cNvPr id="162" name="Google Shape;162;p18"/>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Pharmacy technician</a:t>
            </a:r>
            <a:endParaRPr/>
          </a:p>
          <a:p>
            <a:pPr indent="-298450" lvl="0" marL="457200" rtl="0" algn="l">
              <a:spcBef>
                <a:spcPts val="1200"/>
              </a:spcBef>
              <a:spcAft>
                <a:spcPts val="0"/>
              </a:spcAft>
              <a:buClr>
                <a:srgbClr val="000000"/>
              </a:buClr>
              <a:buSzPts val="1100"/>
              <a:buFont typeface="Arial"/>
              <a:buChar char="●"/>
            </a:pPr>
            <a:r>
              <a:rPr lang="en" sz="1100">
                <a:solidFill>
                  <a:srgbClr val="000000"/>
                </a:solidFill>
                <a:latin typeface="Arial"/>
                <a:ea typeface="Arial"/>
                <a:cs typeface="Arial"/>
                <a:sym typeface="Arial"/>
              </a:rPr>
              <a:t>20 hours of continuing education every 2 years and 26 hours for advanced. </a:t>
            </a:r>
            <a:endParaRPr/>
          </a:p>
          <a:p>
            <a:pPr indent="0" lvl="0" marL="0" rtl="0" algn="l">
              <a:spcBef>
                <a:spcPts val="120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Typical Day as a Pharmacist</a:t>
            </a:r>
            <a:endParaRPr/>
          </a:p>
        </p:txBody>
      </p:sp>
      <p:sp>
        <p:nvSpPr>
          <p:cNvPr id="168" name="Google Shape;168;p19"/>
          <p:cNvSpPr txBox="1"/>
          <p:nvPr>
            <p:ph idx="1" type="body"/>
          </p:nvPr>
        </p:nvSpPr>
        <p:spPr>
          <a:xfrm>
            <a:off x="819150" y="1990725"/>
            <a:ext cx="7505700" cy="2448000"/>
          </a:xfrm>
          <a:prstGeom prst="rect">
            <a:avLst/>
          </a:prstGeom>
        </p:spPr>
        <p:txBody>
          <a:bodyPr anchorCtr="0" anchor="t" bIns="91425" lIns="91425" spcFirstLastPara="1" rIns="91425" wrap="square" tIns="91425">
            <a:normAutofit fontScale="92500" lnSpcReduction="20000"/>
          </a:bodyPr>
          <a:lstStyle/>
          <a:p>
            <a:pPr indent="-304958" lvl="0" marL="457200" rtl="0" algn="l">
              <a:spcBef>
                <a:spcPts val="0"/>
              </a:spcBef>
              <a:spcAft>
                <a:spcPts val="0"/>
              </a:spcAft>
              <a:buClr>
                <a:srgbClr val="000000"/>
              </a:buClr>
              <a:buSzPct val="100000"/>
              <a:buFont typeface="Arial"/>
              <a:buAutoNum type="arabicPeriod"/>
            </a:pPr>
            <a:r>
              <a:rPr lang="en">
                <a:solidFill>
                  <a:srgbClr val="000000"/>
                </a:solidFill>
                <a:latin typeface="Arial"/>
                <a:ea typeface="Arial"/>
                <a:cs typeface="Arial"/>
                <a:sym typeface="Arial"/>
              </a:rPr>
              <a:t>Floor</a:t>
            </a:r>
            <a:endParaRPr>
              <a:solidFill>
                <a:srgbClr val="000000"/>
              </a:solidFill>
              <a:latin typeface="Arial"/>
              <a:ea typeface="Arial"/>
              <a:cs typeface="Arial"/>
              <a:sym typeface="Arial"/>
            </a:endParaRPr>
          </a:p>
          <a:p>
            <a:pPr indent="-293211" lvl="1" marL="914400" rtl="0" algn="l">
              <a:spcBef>
                <a:spcPts val="0"/>
              </a:spcBef>
              <a:spcAft>
                <a:spcPts val="0"/>
              </a:spcAft>
              <a:buClr>
                <a:srgbClr val="000000"/>
              </a:buClr>
              <a:buSzPct val="100000"/>
              <a:buFont typeface="Arial"/>
              <a:buAutoNum type="alphaLcPeriod"/>
            </a:pPr>
            <a:r>
              <a:rPr lang="en">
                <a:solidFill>
                  <a:srgbClr val="000000"/>
                </a:solidFill>
                <a:latin typeface="Arial"/>
                <a:ea typeface="Arial"/>
                <a:cs typeface="Arial"/>
                <a:sym typeface="Arial"/>
              </a:rPr>
              <a:t>see if any drug monitoring levels have resulted (heparin/vanc)</a:t>
            </a:r>
            <a:endParaRPr>
              <a:solidFill>
                <a:srgbClr val="000000"/>
              </a:solidFill>
              <a:latin typeface="Arial"/>
              <a:ea typeface="Arial"/>
              <a:cs typeface="Arial"/>
              <a:sym typeface="Arial"/>
            </a:endParaRPr>
          </a:p>
          <a:p>
            <a:pPr indent="-293211" lvl="1" marL="914400" rtl="0" algn="l">
              <a:spcBef>
                <a:spcPts val="0"/>
              </a:spcBef>
              <a:spcAft>
                <a:spcPts val="0"/>
              </a:spcAft>
              <a:buClr>
                <a:srgbClr val="000000"/>
              </a:buClr>
              <a:buSzPct val="100000"/>
              <a:buFont typeface="Arial"/>
              <a:buAutoNum type="alphaLcPeriod"/>
            </a:pPr>
            <a:r>
              <a:rPr lang="en">
                <a:solidFill>
                  <a:srgbClr val="000000"/>
                </a:solidFill>
                <a:latin typeface="Arial"/>
                <a:ea typeface="Arial"/>
                <a:cs typeface="Arial"/>
                <a:sym typeface="Arial"/>
              </a:rPr>
              <a:t>see if anything needs adjusted or if I need to reach out to the provider about anything</a:t>
            </a:r>
            <a:endParaRPr>
              <a:solidFill>
                <a:srgbClr val="000000"/>
              </a:solidFill>
              <a:latin typeface="Arial"/>
              <a:ea typeface="Arial"/>
              <a:cs typeface="Arial"/>
              <a:sym typeface="Arial"/>
            </a:endParaRPr>
          </a:p>
          <a:p>
            <a:pPr indent="-293211" lvl="1" marL="914400" rtl="0" algn="l">
              <a:spcBef>
                <a:spcPts val="0"/>
              </a:spcBef>
              <a:spcAft>
                <a:spcPts val="0"/>
              </a:spcAft>
              <a:buClr>
                <a:srgbClr val="000000"/>
              </a:buClr>
              <a:buSzPct val="100000"/>
              <a:buFont typeface="Arial"/>
              <a:buAutoNum type="alphaLcPeriod"/>
            </a:pPr>
            <a:r>
              <a:rPr lang="en">
                <a:solidFill>
                  <a:srgbClr val="000000"/>
                </a:solidFill>
                <a:latin typeface="Arial"/>
                <a:ea typeface="Arial"/>
                <a:cs typeface="Arial"/>
                <a:sym typeface="Arial"/>
              </a:rPr>
              <a:t>Go to the floor - continue to work up patients</a:t>
            </a:r>
            <a:endParaRPr>
              <a:solidFill>
                <a:srgbClr val="000000"/>
              </a:solidFill>
              <a:latin typeface="Arial"/>
              <a:ea typeface="Arial"/>
              <a:cs typeface="Arial"/>
              <a:sym typeface="Arial"/>
            </a:endParaRPr>
          </a:p>
          <a:p>
            <a:pPr indent="-293211" lvl="2" marL="1371600" rtl="0" algn="l">
              <a:spcBef>
                <a:spcPts val="0"/>
              </a:spcBef>
              <a:spcAft>
                <a:spcPts val="0"/>
              </a:spcAft>
              <a:buClr>
                <a:srgbClr val="000000"/>
              </a:buClr>
              <a:buSzPct val="100000"/>
              <a:buFont typeface="Arial"/>
              <a:buAutoNum type="romanLcPeriod"/>
            </a:pPr>
            <a:r>
              <a:rPr lang="en">
                <a:solidFill>
                  <a:srgbClr val="000000"/>
                </a:solidFill>
                <a:latin typeface="Arial"/>
                <a:ea typeface="Arial"/>
                <a:cs typeface="Arial"/>
                <a:sym typeface="Arial"/>
              </a:rPr>
              <a:t>Trauma rounds</a:t>
            </a:r>
            <a:endParaRPr>
              <a:solidFill>
                <a:srgbClr val="000000"/>
              </a:solidFill>
              <a:latin typeface="Arial"/>
              <a:ea typeface="Arial"/>
              <a:cs typeface="Arial"/>
              <a:sym typeface="Arial"/>
            </a:endParaRPr>
          </a:p>
          <a:p>
            <a:pPr indent="-293211" lvl="2" marL="1371600" rtl="0" algn="l">
              <a:spcBef>
                <a:spcPts val="0"/>
              </a:spcBef>
              <a:spcAft>
                <a:spcPts val="0"/>
              </a:spcAft>
              <a:buClr>
                <a:srgbClr val="000000"/>
              </a:buClr>
              <a:buSzPct val="100000"/>
              <a:buFont typeface="Arial"/>
              <a:buAutoNum type="romanLcPeriod"/>
            </a:pPr>
            <a:r>
              <a:rPr lang="en">
                <a:solidFill>
                  <a:srgbClr val="000000"/>
                </a:solidFill>
                <a:latin typeface="Arial"/>
                <a:ea typeface="Arial"/>
                <a:cs typeface="Arial"/>
                <a:sym typeface="Arial"/>
              </a:rPr>
              <a:t>Answer questions from doctors/nurses</a:t>
            </a:r>
            <a:endParaRPr>
              <a:solidFill>
                <a:srgbClr val="000000"/>
              </a:solidFill>
              <a:latin typeface="Arial"/>
              <a:ea typeface="Arial"/>
              <a:cs typeface="Arial"/>
              <a:sym typeface="Arial"/>
            </a:endParaRPr>
          </a:p>
          <a:p>
            <a:pPr indent="-293211" lvl="2" marL="1371600" rtl="0" algn="l">
              <a:spcBef>
                <a:spcPts val="0"/>
              </a:spcBef>
              <a:spcAft>
                <a:spcPts val="0"/>
              </a:spcAft>
              <a:buClr>
                <a:srgbClr val="000000"/>
              </a:buClr>
              <a:buSzPct val="100000"/>
              <a:buFont typeface="Arial"/>
              <a:buAutoNum type="romanLcPeriod"/>
            </a:pPr>
            <a:r>
              <a:rPr lang="en">
                <a:solidFill>
                  <a:srgbClr val="000000"/>
                </a:solidFill>
                <a:latin typeface="Arial"/>
                <a:ea typeface="Arial"/>
                <a:cs typeface="Arial"/>
                <a:sym typeface="Arial"/>
              </a:rPr>
              <a:t>Looking for proper med rec’s </a:t>
            </a:r>
            <a:endParaRPr>
              <a:solidFill>
                <a:srgbClr val="000000"/>
              </a:solidFill>
              <a:latin typeface="Arial"/>
              <a:ea typeface="Arial"/>
              <a:cs typeface="Arial"/>
              <a:sym typeface="Arial"/>
            </a:endParaRPr>
          </a:p>
          <a:p>
            <a:pPr indent="-293211" lvl="2" marL="1371600" rtl="0" algn="l">
              <a:spcBef>
                <a:spcPts val="0"/>
              </a:spcBef>
              <a:spcAft>
                <a:spcPts val="0"/>
              </a:spcAft>
              <a:buClr>
                <a:srgbClr val="000000"/>
              </a:buClr>
              <a:buSzPct val="100000"/>
              <a:buFont typeface="Arial"/>
              <a:buAutoNum type="romanLcPeriod"/>
            </a:pPr>
            <a:r>
              <a:rPr lang="en">
                <a:solidFill>
                  <a:srgbClr val="000000"/>
                </a:solidFill>
                <a:latin typeface="Arial"/>
                <a:ea typeface="Arial"/>
                <a:cs typeface="Arial"/>
                <a:sym typeface="Arial"/>
              </a:rPr>
              <a:t>Duplicate meds</a:t>
            </a:r>
            <a:endParaRPr>
              <a:solidFill>
                <a:srgbClr val="000000"/>
              </a:solidFill>
              <a:latin typeface="Arial"/>
              <a:ea typeface="Arial"/>
              <a:cs typeface="Arial"/>
              <a:sym typeface="Arial"/>
            </a:endParaRPr>
          </a:p>
          <a:p>
            <a:pPr indent="-293211" lvl="2" marL="1371600" rtl="0" algn="l">
              <a:spcBef>
                <a:spcPts val="0"/>
              </a:spcBef>
              <a:spcAft>
                <a:spcPts val="0"/>
              </a:spcAft>
              <a:buClr>
                <a:srgbClr val="000000"/>
              </a:buClr>
              <a:buSzPct val="100000"/>
              <a:buFont typeface="Arial"/>
              <a:buAutoNum type="romanLcPeriod"/>
            </a:pPr>
            <a:r>
              <a:rPr lang="en">
                <a:solidFill>
                  <a:srgbClr val="000000"/>
                </a:solidFill>
                <a:latin typeface="Arial"/>
                <a:ea typeface="Arial"/>
                <a:cs typeface="Arial"/>
                <a:sym typeface="Arial"/>
              </a:rPr>
              <a:t>Monitor renal function and drugs, anticoagulants, antibiotics, iv to po, platelets </a:t>
            </a:r>
            <a:endParaRPr>
              <a:solidFill>
                <a:srgbClr val="000000"/>
              </a:solidFill>
              <a:latin typeface="Arial"/>
              <a:ea typeface="Arial"/>
              <a:cs typeface="Arial"/>
              <a:sym typeface="Arial"/>
            </a:endParaRPr>
          </a:p>
          <a:p>
            <a:pPr indent="-293211" lvl="1" marL="914400" rtl="0" algn="l">
              <a:spcBef>
                <a:spcPts val="0"/>
              </a:spcBef>
              <a:spcAft>
                <a:spcPts val="0"/>
              </a:spcAft>
              <a:buClr>
                <a:srgbClr val="000000"/>
              </a:buClr>
              <a:buSzPct val="100000"/>
              <a:buFont typeface="Arial"/>
              <a:buAutoNum type="alphaLcPeriod"/>
            </a:pPr>
            <a:r>
              <a:rPr lang="en">
                <a:solidFill>
                  <a:srgbClr val="000000"/>
                </a:solidFill>
                <a:latin typeface="Arial"/>
                <a:ea typeface="Arial"/>
                <a:cs typeface="Arial"/>
                <a:sym typeface="Arial"/>
              </a:rPr>
              <a:t>Work on projects</a:t>
            </a:r>
            <a:endParaRPr>
              <a:solidFill>
                <a:srgbClr val="000000"/>
              </a:solidFill>
              <a:latin typeface="Arial"/>
              <a:ea typeface="Arial"/>
              <a:cs typeface="Arial"/>
              <a:sym typeface="Arial"/>
            </a:endParaRPr>
          </a:p>
          <a:p>
            <a:pPr indent="-293211" lvl="2" marL="1371600" rtl="0" algn="l">
              <a:spcBef>
                <a:spcPts val="0"/>
              </a:spcBef>
              <a:spcAft>
                <a:spcPts val="0"/>
              </a:spcAft>
              <a:buClr>
                <a:srgbClr val="000000"/>
              </a:buClr>
              <a:buSzPct val="100000"/>
              <a:buFont typeface="Arial"/>
              <a:buAutoNum type="romanLcPeriod"/>
            </a:pPr>
            <a:r>
              <a:rPr lang="en">
                <a:solidFill>
                  <a:srgbClr val="000000"/>
                </a:solidFill>
                <a:latin typeface="Arial"/>
                <a:ea typeface="Arial"/>
                <a:cs typeface="Arial"/>
                <a:sym typeface="Arial"/>
              </a:rPr>
              <a:t>Diversion</a:t>
            </a:r>
            <a:endParaRPr>
              <a:solidFill>
                <a:srgbClr val="000000"/>
              </a:solidFill>
              <a:latin typeface="Arial"/>
              <a:ea typeface="Arial"/>
              <a:cs typeface="Arial"/>
              <a:sym typeface="Arial"/>
            </a:endParaRPr>
          </a:p>
          <a:p>
            <a:pPr indent="-293211" lvl="2" marL="1371600" rtl="0" algn="l">
              <a:spcBef>
                <a:spcPts val="0"/>
              </a:spcBef>
              <a:spcAft>
                <a:spcPts val="0"/>
              </a:spcAft>
              <a:buClr>
                <a:srgbClr val="000000"/>
              </a:buClr>
              <a:buSzPct val="100000"/>
              <a:buFont typeface="Arial"/>
              <a:buAutoNum type="romanLcPeriod"/>
            </a:pPr>
            <a:r>
              <a:rPr lang="en">
                <a:solidFill>
                  <a:srgbClr val="000000"/>
                </a:solidFill>
                <a:latin typeface="Arial"/>
                <a:ea typeface="Arial"/>
                <a:cs typeface="Arial"/>
                <a:sym typeface="Arial"/>
              </a:rPr>
              <a:t>IV room competencies, new SOPs</a:t>
            </a:r>
            <a:endParaRPr>
              <a:solidFill>
                <a:srgbClr val="000000"/>
              </a:solidFill>
              <a:latin typeface="Arial"/>
              <a:ea typeface="Arial"/>
              <a:cs typeface="Arial"/>
              <a:sym typeface="Arial"/>
            </a:endParaRPr>
          </a:p>
          <a:p>
            <a:pPr indent="-293211" lvl="2" marL="1371600" rtl="0" algn="l">
              <a:spcBef>
                <a:spcPts val="0"/>
              </a:spcBef>
              <a:spcAft>
                <a:spcPts val="0"/>
              </a:spcAft>
              <a:buClr>
                <a:srgbClr val="000000"/>
              </a:buClr>
              <a:buSzPct val="100000"/>
              <a:buFont typeface="Arial"/>
              <a:buAutoNum type="romanLcPeriod"/>
            </a:pPr>
            <a:r>
              <a:rPr lang="en">
                <a:solidFill>
                  <a:srgbClr val="000000"/>
                </a:solidFill>
                <a:latin typeface="Arial"/>
                <a:ea typeface="Arial"/>
                <a:cs typeface="Arial"/>
                <a:sym typeface="Arial"/>
              </a:rPr>
              <a:t>Sign narcs</a:t>
            </a:r>
            <a:endParaRPr>
              <a:solidFill>
                <a:srgbClr val="000000"/>
              </a:solidFill>
              <a:latin typeface="Arial"/>
              <a:ea typeface="Arial"/>
              <a:cs typeface="Arial"/>
              <a:sym typeface="Arial"/>
            </a:endParaRPr>
          </a:p>
          <a:p>
            <a:pPr indent="-293211" lvl="2" marL="1371600" rtl="0" algn="l">
              <a:spcBef>
                <a:spcPts val="0"/>
              </a:spcBef>
              <a:spcAft>
                <a:spcPts val="0"/>
              </a:spcAft>
              <a:buClr>
                <a:srgbClr val="000000"/>
              </a:buClr>
              <a:buSzPct val="100000"/>
              <a:buFont typeface="Arial"/>
              <a:buAutoNum type="romanLcPeriod"/>
            </a:pPr>
            <a:r>
              <a:rPr lang="en">
                <a:solidFill>
                  <a:srgbClr val="000000"/>
                </a:solidFill>
                <a:latin typeface="Arial"/>
                <a:ea typeface="Arial"/>
                <a:cs typeface="Arial"/>
                <a:sym typeface="Arial"/>
              </a:rPr>
              <a:t>IT tickets</a:t>
            </a:r>
            <a:endParaRPr>
              <a:solidFill>
                <a:srgbClr val="000000"/>
              </a:solidFill>
              <a:latin typeface="Arial"/>
              <a:ea typeface="Arial"/>
              <a:cs typeface="Arial"/>
              <a:sym typeface="Arial"/>
            </a:endParaRPr>
          </a:p>
          <a:p>
            <a:pPr indent="-293211" lvl="2" marL="1371600" rtl="0" algn="l">
              <a:spcBef>
                <a:spcPts val="0"/>
              </a:spcBef>
              <a:spcAft>
                <a:spcPts val="0"/>
              </a:spcAft>
              <a:buClr>
                <a:srgbClr val="000000"/>
              </a:buClr>
              <a:buSzPct val="100000"/>
              <a:buFont typeface="Arial"/>
              <a:buAutoNum type="romanLcPeriod"/>
            </a:pPr>
            <a:r>
              <a:rPr lang="en">
                <a:solidFill>
                  <a:srgbClr val="000000"/>
                </a:solidFill>
                <a:latin typeface="Arial"/>
                <a:ea typeface="Arial"/>
                <a:cs typeface="Arial"/>
                <a:sym typeface="Arial"/>
              </a:rPr>
              <a:t>Run reports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Typical Day as a Pharmacist</a:t>
            </a:r>
            <a:endParaRPr/>
          </a:p>
        </p:txBody>
      </p:sp>
      <p:sp>
        <p:nvSpPr>
          <p:cNvPr id="174" name="Google Shape;174;p20"/>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Clr>
                <a:srgbClr val="000000"/>
              </a:buClr>
              <a:buSzPts val="1300"/>
              <a:buFont typeface="Arial"/>
              <a:buAutoNum type="arabicPeriod"/>
            </a:pPr>
            <a:r>
              <a:rPr lang="en">
                <a:solidFill>
                  <a:srgbClr val="000000"/>
                </a:solidFill>
                <a:latin typeface="Arial"/>
                <a:ea typeface="Arial"/>
                <a:cs typeface="Arial"/>
                <a:sym typeface="Arial"/>
              </a:rPr>
              <a:t>In the pharmacy</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AutoNum type="alphaLcPeriod"/>
            </a:pPr>
            <a:r>
              <a:rPr lang="en">
                <a:solidFill>
                  <a:srgbClr val="000000"/>
                </a:solidFill>
                <a:latin typeface="Arial"/>
                <a:ea typeface="Arial"/>
                <a:cs typeface="Arial"/>
                <a:sym typeface="Arial"/>
              </a:rPr>
              <a:t>Visually verify all medications that leave the pharmacy</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AutoNum type="alphaLcPeriod"/>
            </a:pPr>
            <a:r>
              <a:rPr lang="en">
                <a:solidFill>
                  <a:srgbClr val="000000"/>
                </a:solidFill>
                <a:latin typeface="Arial"/>
                <a:ea typeface="Arial"/>
                <a:cs typeface="Arial"/>
                <a:sym typeface="Arial"/>
              </a:rPr>
              <a:t>Check IVs made from IV room</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AutoNum type="alphaLcPeriod"/>
            </a:pPr>
            <a:r>
              <a:rPr lang="en">
                <a:solidFill>
                  <a:srgbClr val="000000"/>
                </a:solidFill>
                <a:latin typeface="Arial"/>
                <a:ea typeface="Arial"/>
                <a:cs typeface="Arial"/>
                <a:sym typeface="Arial"/>
              </a:rPr>
              <a:t>Answer phones from nurses/providers</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AutoNum type="alphaLcPeriod"/>
            </a:pPr>
            <a:r>
              <a:rPr lang="en">
                <a:solidFill>
                  <a:srgbClr val="000000"/>
                </a:solidFill>
                <a:latin typeface="Arial"/>
                <a:ea typeface="Arial"/>
                <a:cs typeface="Arial"/>
                <a:sym typeface="Arial"/>
              </a:rPr>
              <a:t>Pull narcotics for pyxis fill</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AutoNum type="alphaLcPeriod"/>
            </a:pPr>
            <a:r>
              <a:rPr lang="en">
                <a:solidFill>
                  <a:srgbClr val="000000"/>
                </a:solidFill>
                <a:latin typeface="Arial"/>
                <a:ea typeface="Arial"/>
                <a:cs typeface="Arial"/>
                <a:sym typeface="Arial"/>
              </a:rPr>
              <a:t>Troubleshoot issues/IT problems</a:t>
            </a:r>
            <a:endParaRPr>
              <a:solidFill>
                <a:srgbClr val="000000"/>
              </a:solidFill>
              <a:latin typeface="Arial"/>
              <a:ea typeface="Arial"/>
              <a:cs typeface="Arial"/>
              <a:sym typeface="Arial"/>
            </a:endParaRPr>
          </a:p>
          <a:p>
            <a:pPr indent="-298450" lvl="1" marL="914400" rtl="0" algn="l">
              <a:spcBef>
                <a:spcPts val="0"/>
              </a:spcBef>
              <a:spcAft>
                <a:spcPts val="0"/>
              </a:spcAft>
              <a:buClr>
                <a:srgbClr val="000000"/>
              </a:buClr>
              <a:buSzPts val="1100"/>
              <a:buFont typeface="Arial"/>
              <a:buAutoNum type="alphaLcPeriod"/>
            </a:pPr>
            <a:r>
              <a:rPr lang="en">
                <a:solidFill>
                  <a:srgbClr val="000000"/>
                </a:solidFill>
                <a:latin typeface="Arial"/>
                <a:ea typeface="Arial"/>
                <a:cs typeface="Arial"/>
                <a:sym typeface="Arial"/>
              </a:rPr>
              <a:t>Cover floors where we don’t have pharmacists that day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1"/>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Typical Day as a Pharmacy Technician</a:t>
            </a:r>
            <a:endParaRPr/>
          </a:p>
        </p:txBody>
      </p:sp>
      <p:sp>
        <p:nvSpPr>
          <p:cNvPr id="180" name="Google Shape;180;p21"/>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Your duties depend on your shift</a:t>
            </a:r>
            <a:endParaRPr>
              <a:solidFill>
                <a:srgbClr val="000000"/>
              </a:solidFill>
              <a:latin typeface="Arial"/>
              <a:ea typeface="Arial"/>
              <a:cs typeface="Arial"/>
              <a:sym typeface="Arial"/>
            </a:endParaRPr>
          </a:p>
          <a:p>
            <a:pPr indent="-298450" lvl="3" marL="18288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Internal tech</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Answering phones and medication messages</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Pulling medication stock outs to refill the machines on the floor</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Filling the Pyxis machines</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Delivery of patient specific medication to nursing</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Placing drug orders to manufacturers</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Troubleshooting problems with pyxis machines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2"/>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Typical Day as a Pharmacy Technician </a:t>
            </a:r>
            <a:endParaRPr/>
          </a:p>
        </p:txBody>
      </p:sp>
      <p:sp>
        <p:nvSpPr>
          <p:cNvPr id="186" name="Google Shape;186;p22"/>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298450" lvl="3" marL="18288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Iv Tech</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Mixing iv medication</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Preparing all the iv’s for a pharmacist to check</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Lots of cleaning!</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3"/>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Typical Day for a Pharmacy Technician </a:t>
            </a:r>
            <a:endParaRPr/>
          </a:p>
        </p:txBody>
      </p:sp>
      <p:sp>
        <p:nvSpPr>
          <p:cNvPr id="192" name="Google Shape;192;p23"/>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298450" lvl="3" marL="18288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Medication Reconciliation Tech</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Calling pharmacies and facilities for medication history</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Contacting doctors offices for medication clarification</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Interviewing patients and their families</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Working with your pharmacist on incorrect medication orders</a:t>
            </a:r>
            <a:endParaRPr>
              <a:solidFill>
                <a:srgbClr val="000000"/>
              </a:solidFill>
              <a:latin typeface="Arial"/>
              <a:ea typeface="Arial"/>
              <a:cs typeface="Arial"/>
              <a:sym typeface="Arial"/>
            </a:endParaRPr>
          </a:p>
          <a:p>
            <a:pPr indent="-298450" lvl="4" marL="22860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Working with doctors to help gather medication info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4"/>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Other positions or opportunities for Advancement?</a:t>
            </a:r>
            <a:endParaRPr/>
          </a:p>
        </p:txBody>
      </p:sp>
      <p:sp>
        <p:nvSpPr>
          <p:cNvPr id="198" name="Google Shape;198;p24"/>
          <p:cNvSpPr txBox="1"/>
          <p:nvPr>
            <p:ph idx="1" type="body"/>
          </p:nvPr>
        </p:nvSpPr>
        <p:spPr>
          <a:xfrm>
            <a:off x="819150" y="1990725"/>
            <a:ext cx="4009500" cy="2448000"/>
          </a:xfrm>
          <a:prstGeom prst="rect">
            <a:avLst/>
          </a:prstGeom>
        </p:spPr>
        <p:txBody>
          <a:bodyPr anchorCtr="0" anchor="t" bIns="91425" lIns="91425" spcFirstLastPara="1" rIns="91425" wrap="square" tIns="91425">
            <a:normAutofit/>
          </a:bodyPr>
          <a:lstStyle/>
          <a:p>
            <a:pPr indent="-298450" lvl="1" marL="9144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Pharmacist</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Antimicrobial Stewardship Pharmacist</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Diabetes Care</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IT pharmacist</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Cancer Center</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Remote Verification</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Manager</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BCPS - additional continuing education</a:t>
            </a:r>
            <a:endParaRPr/>
          </a:p>
        </p:txBody>
      </p:sp>
      <p:sp>
        <p:nvSpPr>
          <p:cNvPr id="199" name="Google Shape;199;p24"/>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298450" lvl="1" marL="9144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Pharmacy technician</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Med rec </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IV room </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Pharmacy Buyer</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OR </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ADS Coordinator</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Cancer Center</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340B Coordinator</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Retail pharmacy</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Lead tech</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we like/don’t like about our jobs?</a:t>
            </a:r>
            <a:endParaRPr/>
          </a:p>
        </p:txBody>
      </p:sp>
      <p:sp>
        <p:nvSpPr>
          <p:cNvPr id="205" name="Google Shape;205;p2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fontScale="85000" lnSpcReduction="20000"/>
          </a:bodyPr>
          <a:lstStyle/>
          <a:p>
            <a:pPr indent="-287972" lvl="1" marL="914400" rtl="0" algn="l">
              <a:spcBef>
                <a:spcPts val="0"/>
              </a:spcBef>
              <a:spcAft>
                <a:spcPts val="0"/>
              </a:spcAft>
              <a:buClr>
                <a:srgbClr val="000000"/>
              </a:buClr>
              <a:buSzPct val="100000"/>
              <a:buFont typeface="Arial"/>
              <a:buChar char="◆"/>
            </a:pPr>
            <a:r>
              <a:rPr b="1" lang="en">
                <a:solidFill>
                  <a:srgbClr val="000000"/>
                </a:solidFill>
                <a:latin typeface="Arial"/>
                <a:ea typeface="Arial"/>
                <a:cs typeface="Arial"/>
                <a:sym typeface="Arial"/>
              </a:rPr>
              <a:t>Taylor</a:t>
            </a:r>
            <a:endParaRPr b="1">
              <a:solidFill>
                <a:srgbClr val="000000"/>
              </a:solidFill>
              <a:latin typeface="Arial"/>
              <a:ea typeface="Arial"/>
              <a:cs typeface="Arial"/>
              <a:sym typeface="Arial"/>
            </a:endParaRPr>
          </a:p>
          <a:p>
            <a:pPr indent="-287972" lvl="2" marL="1371600" rtl="0" algn="l">
              <a:spcBef>
                <a:spcPts val="0"/>
              </a:spcBef>
              <a:spcAft>
                <a:spcPts val="0"/>
              </a:spcAft>
              <a:buClr>
                <a:srgbClr val="000000"/>
              </a:buClr>
              <a:buSzPct val="100000"/>
              <a:buFont typeface="Arial"/>
              <a:buChar char="●"/>
            </a:pPr>
            <a:r>
              <a:rPr b="1" lang="en">
                <a:solidFill>
                  <a:srgbClr val="000000"/>
                </a:solidFill>
                <a:latin typeface="Arial"/>
                <a:ea typeface="Arial"/>
                <a:cs typeface="Arial"/>
                <a:sym typeface="Arial"/>
              </a:rPr>
              <a:t>Like</a:t>
            </a:r>
            <a:endParaRPr b="1">
              <a:solidFill>
                <a:srgbClr val="000000"/>
              </a:solidFill>
              <a:latin typeface="Arial"/>
              <a:ea typeface="Arial"/>
              <a:cs typeface="Arial"/>
              <a:sym typeface="Arial"/>
            </a:endParaRPr>
          </a:p>
          <a:p>
            <a:pPr indent="-287972" lvl="3" marL="1828800" rtl="0" algn="l">
              <a:spcBef>
                <a:spcPts val="0"/>
              </a:spcBef>
              <a:spcAft>
                <a:spcPts val="0"/>
              </a:spcAft>
              <a:buClr>
                <a:srgbClr val="000000"/>
              </a:buClr>
              <a:buSzPct val="100000"/>
              <a:buFont typeface="Arial"/>
              <a:buChar char="○"/>
            </a:pPr>
            <a:r>
              <a:rPr b="1" lang="en">
                <a:solidFill>
                  <a:srgbClr val="000000"/>
                </a:solidFill>
                <a:latin typeface="Arial"/>
                <a:ea typeface="Arial"/>
                <a:cs typeface="Arial"/>
                <a:sym typeface="Arial"/>
              </a:rPr>
              <a:t>Never have the same day twice</a:t>
            </a:r>
            <a:endParaRPr b="1">
              <a:solidFill>
                <a:srgbClr val="000000"/>
              </a:solidFill>
              <a:latin typeface="Arial"/>
              <a:ea typeface="Arial"/>
              <a:cs typeface="Arial"/>
              <a:sym typeface="Arial"/>
            </a:endParaRPr>
          </a:p>
          <a:p>
            <a:pPr indent="-287972" lvl="3" marL="1828800" rtl="0" algn="l">
              <a:spcBef>
                <a:spcPts val="0"/>
              </a:spcBef>
              <a:spcAft>
                <a:spcPts val="0"/>
              </a:spcAft>
              <a:buClr>
                <a:srgbClr val="000000"/>
              </a:buClr>
              <a:buSzPct val="100000"/>
              <a:buFont typeface="Arial"/>
              <a:buChar char="○"/>
            </a:pPr>
            <a:r>
              <a:rPr b="1" lang="en">
                <a:solidFill>
                  <a:srgbClr val="000000"/>
                </a:solidFill>
                <a:latin typeface="Arial"/>
                <a:ea typeface="Arial"/>
                <a:cs typeface="Arial"/>
                <a:sym typeface="Arial"/>
              </a:rPr>
              <a:t>Problem solving, critical thinking</a:t>
            </a:r>
            <a:endParaRPr b="1">
              <a:solidFill>
                <a:srgbClr val="000000"/>
              </a:solidFill>
              <a:latin typeface="Arial"/>
              <a:ea typeface="Arial"/>
              <a:cs typeface="Arial"/>
              <a:sym typeface="Arial"/>
            </a:endParaRPr>
          </a:p>
          <a:p>
            <a:pPr indent="-287972" lvl="3" marL="1828800" rtl="0" algn="l">
              <a:spcBef>
                <a:spcPts val="0"/>
              </a:spcBef>
              <a:spcAft>
                <a:spcPts val="0"/>
              </a:spcAft>
              <a:buClr>
                <a:srgbClr val="000000"/>
              </a:buClr>
              <a:buSzPct val="100000"/>
              <a:buFont typeface="Arial"/>
              <a:buChar char="○"/>
            </a:pPr>
            <a:r>
              <a:rPr b="1" lang="en">
                <a:solidFill>
                  <a:srgbClr val="000000"/>
                </a:solidFill>
                <a:latin typeface="Arial"/>
                <a:ea typeface="Arial"/>
                <a:cs typeface="Arial"/>
                <a:sym typeface="Arial"/>
              </a:rPr>
              <a:t>Feel like I’m able to make a difference</a:t>
            </a:r>
            <a:endParaRPr b="1">
              <a:solidFill>
                <a:srgbClr val="000000"/>
              </a:solidFill>
              <a:latin typeface="Arial"/>
              <a:ea typeface="Arial"/>
              <a:cs typeface="Arial"/>
              <a:sym typeface="Arial"/>
            </a:endParaRPr>
          </a:p>
          <a:p>
            <a:pPr indent="-287972" lvl="3" marL="1828800" rtl="0" algn="l">
              <a:spcBef>
                <a:spcPts val="0"/>
              </a:spcBef>
              <a:spcAft>
                <a:spcPts val="0"/>
              </a:spcAft>
              <a:buClr>
                <a:srgbClr val="000000"/>
              </a:buClr>
              <a:buSzPct val="100000"/>
              <a:buFont typeface="Arial"/>
              <a:buChar char="○"/>
            </a:pPr>
            <a:r>
              <a:rPr b="1" lang="en">
                <a:solidFill>
                  <a:srgbClr val="000000"/>
                </a:solidFill>
                <a:latin typeface="Arial"/>
                <a:ea typeface="Arial"/>
                <a:cs typeface="Arial"/>
                <a:sym typeface="Arial"/>
              </a:rPr>
              <a:t>Love coworkers, boss, environment</a:t>
            </a:r>
            <a:endParaRPr b="1">
              <a:solidFill>
                <a:srgbClr val="000000"/>
              </a:solidFill>
              <a:latin typeface="Arial"/>
              <a:ea typeface="Arial"/>
              <a:cs typeface="Arial"/>
              <a:sym typeface="Arial"/>
            </a:endParaRPr>
          </a:p>
          <a:p>
            <a:pPr indent="-287972" lvl="2" marL="1371600" rtl="0" algn="l">
              <a:spcBef>
                <a:spcPts val="0"/>
              </a:spcBef>
              <a:spcAft>
                <a:spcPts val="0"/>
              </a:spcAft>
              <a:buClr>
                <a:srgbClr val="000000"/>
              </a:buClr>
              <a:buSzPct val="100000"/>
              <a:buFont typeface="Arial"/>
              <a:buChar char="●"/>
            </a:pPr>
            <a:r>
              <a:rPr b="1" lang="en">
                <a:solidFill>
                  <a:srgbClr val="000000"/>
                </a:solidFill>
                <a:latin typeface="Arial"/>
                <a:ea typeface="Arial"/>
                <a:cs typeface="Arial"/>
                <a:sym typeface="Arial"/>
              </a:rPr>
              <a:t>Don’t like-</a:t>
            </a:r>
            <a:endParaRPr b="1">
              <a:solidFill>
                <a:srgbClr val="000000"/>
              </a:solidFill>
              <a:latin typeface="Arial"/>
              <a:ea typeface="Arial"/>
              <a:cs typeface="Arial"/>
              <a:sym typeface="Arial"/>
            </a:endParaRPr>
          </a:p>
          <a:p>
            <a:pPr indent="-287972" lvl="3" marL="1828800" rtl="0" algn="l">
              <a:spcBef>
                <a:spcPts val="0"/>
              </a:spcBef>
              <a:spcAft>
                <a:spcPts val="0"/>
              </a:spcAft>
              <a:buClr>
                <a:srgbClr val="000000"/>
              </a:buClr>
              <a:buSzPct val="100000"/>
              <a:buFont typeface="Arial"/>
              <a:buChar char="○"/>
            </a:pPr>
            <a:r>
              <a:rPr b="1" lang="en">
                <a:solidFill>
                  <a:srgbClr val="000000"/>
                </a:solidFill>
                <a:latin typeface="Arial"/>
                <a:ea typeface="Arial"/>
                <a:cs typeface="Arial"/>
                <a:sym typeface="Arial"/>
              </a:rPr>
              <a:t>Healthcare doesn’t close- holidays, weekends, evenings</a:t>
            </a:r>
            <a:endParaRPr b="1">
              <a:solidFill>
                <a:srgbClr val="000000"/>
              </a:solidFill>
              <a:latin typeface="Arial"/>
              <a:ea typeface="Arial"/>
              <a:cs typeface="Arial"/>
              <a:sym typeface="Arial"/>
            </a:endParaRPr>
          </a:p>
          <a:p>
            <a:pPr indent="-287972" lvl="4" marL="2286000" rtl="0" algn="l">
              <a:spcBef>
                <a:spcPts val="0"/>
              </a:spcBef>
              <a:spcAft>
                <a:spcPts val="0"/>
              </a:spcAft>
              <a:buClr>
                <a:srgbClr val="000000"/>
              </a:buClr>
              <a:buSzPct val="100000"/>
              <a:buFont typeface="Arial"/>
              <a:buChar char="◆"/>
            </a:pPr>
            <a:r>
              <a:rPr b="1" lang="en">
                <a:solidFill>
                  <a:srgbClr val="000000"/>
                </a:solidFill>
                <a:latin typeface="Arial"/>
                <a:ea typeface="Arial"/>
                <a:cs typeface="Arial"/>
                <a:sym typeface="Arial"/>
              </a:rPr>
              <a:t>No snow days</a:t>
            </a:r>
            <a:endParaRPr b="1">
              <a:solidFill>
                <a:srgbClr val="000000"/>
              </a:solidFill>
              <a:latin typeface="Arial"/>
              <a:ea typeface="Arial"/>
              <a:cs typeface="Arial"/>
              <a:sym typeface="Arial"/>
            </a:endParaRPr>
          </a:p>
          <a:p>
            <a:pPr indent="-287972" lvl="3" marL="1828800" rtl="0" algn="l">
              <a:spcBef>
                <a:spcPts val="0"/>
              </a:spcBef>
              <a:spcAft>
                <a:spcPts val="0"/>
              </a:spcAft>
              <a:buClr>
                <a:srgbClr val="000000"/>
              </a:buClr>
              <a:buSzPct val="100000"/>
              <a:buFont typeface="Arial"/>
              <a:buChar char="○"/>
            </a:pPr>
            <a:r>
              <a:rPr b="1" lang="en">
                <a:solidFill>
                  <a:srgbClr val="000000"/>
                </a:solidFill>
                <a:latin typeface="Arial"/>
                <a:ea typeface="Arial"/>
                <a:cs typeface="Arial"/>
                <a:sym typeface="Arial"/>
              </a:rPr>
              <a:t>Issues that arise that may be out of my control (ex. IT issue)</a:t>
            </a:r>
            <a:endParaRPr b="1"/>
          </a:p>
        </p:txBody>
      </p:sp>
      <p:sp>
        <p:nvSpPr>
          <p:cNvPr id="206" name="Google Shape;206;p2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lnSpcReduction="20000"/>
          </a:bodyPr>
          <a:lstStyle/>
          <a:p>
            <a:pPr indent="-298450" lvl="1" marL="9144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Katelyn</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Like</a:t>
            </a:r>
            <a:endParaRPr>
              <a:solidFill>
                <a:srgbClr val="000000"/>
              </a:solidFill>
              <a:latin typeface="Arial"/>
              <a:ea typeface="Arial"/>
              <a:cs typeface="Arial"/>
              <a:sym typeface="Arial"/>
            </a:endParaRPr>
          </a:p>
          <a:p>
            <a:pPr indent="-298450" lvl="3" marL="18288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Feeling like I make a difference without being 1-1 with a patient</a:t>
            </a:r>
            <a:endParaRPr>
              <a:solidFill>
                <a:srgbClr val="000000"/>
              </a:solidFill>
              <a:latin typeface="Arial"/>
              <a:ea typeface="Arial"/>
              <a:cs typeface="Arial"/>
              <a:sym typeface="Arial"/>
            </a:endParaRPr>
          </a:p>
          <a:p>
            <a:pPr indent="-298450" lvl="3" marL="18288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The shift options- never closing</a:t>
            </a:r>
            <a:endParaRPr>
              <a:solidFill>
                <a:srgbClr val="000000"/>
              </a:solidFill>
              <a:latin typeface="Arial"/>
              <a:ea typeface="Arial"/>
              <a:cs typeface="Arial"/>
              <a:sym typeface="Arial"/>
            </a:endParaRPr>
          </a:p>
          <a:p>
            <a:pPr indent="-298450" lvl="3" marL="18288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Learning new things because it is ever changing</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Don’t like </a:t>
            </a:r>
            <a:endParaRPr>
              <a:solidFill>
                <a:srgbClr val="000000"/>
              </a:solidFill>
              <a:latin typeface="Arial"/>
              <a:ea typeface="Arial"/>
              <a:cs typeface="Arial"/>
              <a:sym typeface="Arial"/>
            </a:endParaRPr>
          </a:p>
          <a:p>
            <a:pPr indent="-298450" lvl="3" marL="18288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Issues that new and or out of my control</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Salary Range</a:t>
            </a:r>
            <a:endParaRPr/>
          </a:p>
        </p:txBody>
      </p:sp>
      <p:sp>
        <p:nvSpPr>
          <p:cNvPr id="212" name="Google Shape;212;p26"/>
          <p:cNvSpPr txBox="1"/>
          <p:nvPr>
            <p:ph idx="1" type="body"/>
          </p:nvPr>
        </p:nvSpPr>
        <p:spPr>
          <a:xfrm>
            <a:off x="754750" y="1990725"/>
            <a:ext cx="3686100" cy="2448000"/>
          </a:xfrm>
          <a:prstGeom prst="rect">
            <a:avLst/>
          </a:prstGeom>
        </p:spPr>
        <p:txBody>
          <a:bodyPr anchorCtr="0" anchor="t" bIns="91425" lIns="91425" spcFirstLastPara="1" rIns="91425" wrap="square" tIns="91425">
            <a:normAutofit/>
          </a:bodyPr>
          <a:lstStyle/>
          <a:p>
            <a:pPr indent="-298450" lvl="1" marL="9144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Taylor</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Range for pharmacist - around 120k</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Cost of schooling - around 250k</a:t>
            </a:r>
            <a:endParaRPr>
              <a:solidFill>
                <a:srgbClr val="000000"/>
              </a:solidFill>
              <a:latin typeface="Arial"/>
              <a:ea typeface="Arial"/>
              <a:cs typeface="Arial"/>
              <a:sym typeface="Arial"/>
            </a:endParaRPr>
          </a:p>
        </p:txBody>
      </p:sp>
      <p:sp>
        <p:nvSpPr>
          <p:cNvPr id="213" name="Google Shape;213;p26"/>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298450" lvl="1" marL="9144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Katelyn</a:t>
            </a:r>
            <a:endParaRPr>
              <a:solidFill>
                <a:srgbClr val="000000"/>
              </a:solidFill>
              <a:latin typeface="Arial"/>
              <a:ea typeface="Arial"/>
              <a:cs typeface="Arial"/>
              <a:sym typeface="Arial"/>
            </a:endParaRPr>
          </a:p>
          <a:p>
            <a:pPr indent="-298450" lvl="2" marL="13716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Range for techs- between 40k-60k, graduated with little to no debt</a:t>
            </a:r>
            <a:endParaRPr>
              <a:solidFill>
                <a:srgbClr val="000000"/>
              </a:solidFill>
              <a:latin typeface="Arial"/>
              <a:ea typeface="Arial"/>
              <a:cs typeface="Arial"/>
              <a:sym typeface="Arial"/>
            </a:endParaRPr>
          </a:p>
          <a:p>
            <a:pPr indent="-298450" lvl="3" marL="1828800" rtl="0" algn="l">
              <a:spcBef>
                <a:spcPts val="0"/>
              </a:spcBef>
              <a:spcAft>
                <a:spcPts val="0"/>
              </a:spcAft>
              <a:buClr>
                <a:srgbClr val="000000"/>
              </a:buClr>
              <a:buSzPts val="1100"/>
              <a:buFont typeface="Arial"/>
              <a:buChar char="○"/>
            </a:pPr>
            <a:r>
              <a:rPr lang="en">
                <a:solidFill>
                  <a:srgbClr val="000000"/>
                </a:solidFill>
                <a:latin typeface="Arial"/>
                <a:ea typeface="Arial"/>
                <a:cs typeface="Arial"/>
                <a:sym typeface="Arial"/>
              </a:rPr>
              <a:t>Now a pharmacy tech course is mandatory (sih offers a self study course while working for no charge upon passing the certification exam)</a:t>
            </a:r>
            <a:endParaRPr>
              <a:solidFill>
                <a:srgbClr val="000000"/>
              </a:solidFill>
              <a:latin typeface="Arial"/>
              <a:ea typeface="Arial"/>
              <a:cs typeface="Arial"/>
              <a:sym typeface="Arial"/>
            </a:endParaRPr>
          </a:p>
          <a:p>
            <a:pPr indent="0" lvl="0" marL="0" rtl="0" algn="l">
              <a:spcBef>
                <a:spcPts val="0"/>
              </a:spcBef>
              <a:spcAft>
                <a:spcPts val="12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Questions??</a:t>
            </a:r>
            <a:endParaRPr/>
          </a:p>
        </p:txBody>
      </p:sp>
      <p:sp>
        <p:nvSpPr>
          <p:cNvPr id="219" name="Google Shape;219;p27"/>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