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65" d="100"/>
          <a:sy n="65" d="100"/>
        </p:scale>
        <p:origin x="53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11/2/2021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51012" y="5327374"/>
            <a:ext cx="8689976" cy="1335819"/>
          </a:xfrm>
        </p:spPr>
        <p:txBody>
          <a:bodyPr>
            <a:normAutofit fontScale="92500" lnSpcReduction="20000"/>
          </a:bodyPr>
          <a:lstStyle/>
          <a:p>
            <a:r>
              <a:rPr lang="en-US" b="1" dirty="0" smtClean="0">
                <a:solidFill>
                  <a:schemeClr val="tx1"/>
                </a:solidFill>
              </a:rPr>
              <a:t>SRO Agreement Review Committee</a:t>
            </a:r>
          </a:p>
          <a:p>
            <a:r>
              <a:rPr lang="en-US" b="1" dirty="0" smtClean="0">
                <a:solidFill>
                  <a:schemeClr val="tx1"/>
                </a:solidFill>
              </a:rPr>
              <a:t>11/1/2021</a:t>
            </a:r>
          </a:p>
          <a:p>
            <a:r>
              <a:rPr lang="en-US" b="1" dirty="0" smtClean="0">
                <a:solidFill>
                  <a:schemeClr val="tx1"/>
                </a:solidFill>
              </a:rPr>
              <a:t>5:00-6:30</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048" y="421420"/>
            <a:ext cx="7625300" cy="4905954"/>
          </a:xfrm>
          <a:prstGeom prst="rect">
            <a:avLst/>
          </a:prstGeom>
        </p:spPr>
      </p:pic>
    </p:spTree>
    <p:extLst>
      <p:ext uri="{BB962C8B-B14F-4D97-AF65-F5344CB8AC3E}">
        <p14:creationId xmlns:p14="http://schemas.microsoft.com/office/powerpoint/2010/main" val="17857472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3"/>
          </p:nvPr>
        </p:nvSpPr>
        <p:spPr>
          <a:xfrm>
            <a:off x="913774" y="2367092"/>
            <a:ext cx="10363826" cy="3811071"/>
          </a:xfrm>
        </p:spPr>
        <p:txBody>
          <a:bodyPr>
            <a:normAutofit fontScale="85000" lnSpcReduction="20000"/>
          </a:bodyPr>
          <a:lstStyle/>
          <a:p>
            <a:pPr fontAlgn="ctr"/>
            <a:r>
              <a:rPr lang="en-US" sz="2600" b="1" dirty="0"/>
              <a:t>Welcome + Introductions</a:t>
            </a:r>
            <a:endParaRPr lang="en-US" sz="2600" dirty="0"/>
          </a:p>
          <a:p>
            <a:pPr fontAlgn="t"/>
            <a:r>
              <a:rPr lang="en-US" sz="2600" i="1" dirty="0"/>
              <a:t>5:00 pm-5:15pm</a:t>
            </a:r>
            <a:endParaRPr lang="en-US" sz="2600" dirty="0"/>
          </a:p>
          <a:p>
            <a:pPr fontAlgn="ctr"/>
            <a:r>
              <a:rPr lang="en-US" sz="2600" b="1" dirty="0" smtClean="0"/>
              <a:t>Finalize Purpose Statement</a:t>
            </a:r>
            <a:endParaRPr lang="en-US" sz="2600" dirty="0"/>
          </a:p>
          <a:p>
            <a:pPr fontAlgn="t"/>
            <a:r>
              <a:rPr lang="en-US" sz="2600" i="1" dirty="0"/>
              <a:t>5:15pm-5:30pm</a:t>
            </a:r>
            <a:endParaRPr lang="en-US" sz="2600" dirty="0"/>
          </a:p>
          <a:p>
            <a:pPr fontAlgn="ctr"/>
            <a:r>
              <a:rPr lang="en-US" sz="2600" b="1" dirty="0" smtClean="0"/>
              <a:t>Articulate SRO Responsibilities</a:t>
            </a:r>
            <a:endParaRPr lang="en-US" sz="2600" dirty="0"/>
          </a:p>
          <a:p>
            <a:pPr fontAlgn="t"/>
            <a:r>
              <a:rPr lang="en-US" sz="2600" i="1" dirty="0"/>
              <a:t>5:30pm-6:20pm</a:t>
            </a:r>
            <a:endParaRPr lang="en-US" sz="2600" dirty="0"/>
          </a:p>
          <a:p>
            <a:pPr fontAlgn="ctr"/>
            <a:r>
              <a:rPr lang="en-US" sz="2600" b="1" dirty="0"/>
              <a:t>Closing</a:t>
            </a:r>
            <a:endParaRPr lang="en-US" sz="2600" dirty="0"/>
          </a:p>
          <a:p>
            <a:pPr fontAlgn="t"/>
            <a:r>
              <a:rPr lang="en-US" sz="2600" i="1" dirty="0"/>
              <a:t>6:20pm-6:30pm</a:t>
            </a:r>
            <a:endParaRPr lang="en-US" sz="2600" dirty="0"/>
          </a:p>
          <a:p>
            <a:endParaRPr lang="en-US" dirty="0"/>
          </a:p>
        </p:txBody>
      </p:sp>
    </p:spTree>
    <p:extLst>
      <p:ext uri="{BB962C8B-B14F-4D97-AF65-F5344CB8AC3E}">
        <p14:creationId xmlns:p14="http://schemas.microsoft.com/office/powerpoint/2010/main" val="10194783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engagement</a:t>
            </a:r>
            <a:endParaRPr lang="en-US" dirty="0"/>
          </a:p>
        </p:txBody>
      </p:sp>
      <p:sp>
        <p:nvSpPr>
          <p:cNvPr id="3" name="Content Placeholder 2"/>
          <p:cNvSpPr>
            <a:spLocks noGrp="1"/>
          </p:cNvSpPr>
          <p:nvPr>
            <p:ph sz="quarter" idx="13"/>
          </p:nvPr>
        </p:nvSpPr>
        <p:spPr/>
        <p:txBody>
          <a:bodyPr/>
          <a:lstStyle/>
          <a:p>
            <a:pPr marL="0" indent="0">
              <a:buNone/>
            </a:pPr>
            <a:r>
              <a:rPr lang="en-US" dirty="0"/>
              <a:t>Please take up to one minute at your table to share…</a:t>
            </a:r>
          </a:p>
          <a:p>
            <a:r>
              <a:rPr lang="en-US" dirty="0"/>
              <a:t>One thing that’s brought you joy in the last two days and why</a:t>
            </a:r>
          </a:p>
          <a:p>
            <a:endParaRPr lang="en-US" dirty="0"/>
          </a:p>
        </p:txBody>
      </p:sp>
    </p:spTree>
    <p:extLst>
      <p:ext uri="{BB962C8B-B14F-4D97-AF65-F5344CB8AC3E}">
        <p14:creationId xmlns:p14="http://schemas.microsoft.com/office/powerpoint/2010/main" val="30000713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Purpose</a:t>
            </a:r>
            <a:endParaRPr lang="en-US" dirty="0"/>
          </a:p>
        </p:txBody>
      </p:sp>
      <p:sp>
        <p:nvSpPr>
          <p:cNvPr id="3" name="Content Placeholder 2"/>
          <p:cNvSpPr>
            <a:spLocks noGrp="1"/>
          </p:cNvSpPr>
          <p:nvPr>
            <p:ph sz="quarter" idx="13"/>
          </p:nvPr>
        </p:nvSpPr>
        <p:spPr>
          <a:xfrm>
            <a:off x="810407" y="1730988"/>
            <a:ext cx="10363826" cy="3424107"/>
          </a:xfrm>
        </p:spPr>
        <p:txBody>
          <a:bodyPr>
            <a:noAutofit/>
          </a:bodyPr>
          <a:lstStyle/>
          <a:p>
            <a:r>
              <a:rPr lang="en-US" sz="2200" b="1" dirty="0" smtClean="0"/>
              <a:t>Make recommendations to the Board of Education on how the SRO Agreement between the city of Carbondale and </a:t>
            </a:r>
            <a:r>
              <a:rPr lang="en-US" sz="2200" b="1" dirty="0" err="1" smtClean="0"/>
              <a:t>cchs</a:t>
            </a:r>
            <a:r>
              <a:rPr lang="en-US" sz="2200" b="1" dirty="0" smtClean="0"/>
              <a:t> can be updated.  (focus on Pages 1,2, and 3)</a:t>
            </a:r>
          </a:p>
          <a:p>
            <a:r>
              <a:rPr lang="en-US" sz="2200" b="1" dirty="0" smtClean="0"/>
              <a:t>Original agreement was signed in 2012 and has not been updated since. </a:t>
            </a:r>
          </a:p>
          <a:p>
            <a:r>
              <a:rPr lang="en-US" sz="2200" b="1" dirty="0" smtClean="0"/>
              <a:t>The board has decided that </a:t>
            </a:r>
            <a:r>
              <a:rPr lang="en-US" sz="2200" b="1" dirty="0" err="1" smtClean="0"/>
              <a:t>cchs</a:t>
            </a:r>
            <a:r>
              <a:rPr lang="en-US" sz="2200" b="1" dirty="0" smtClean="0"/>
              <a:t> will continue to have an </a:t>
            </a:r>
            <a:r>
              <a:rPr lang="en-US" sz="2200" b="1" dirty="0" err="1" smtClean="0"/>
              <a:t>sro</a:t>
            </a:r>
            <a:r>
              <a:rPr lang="en-US" sz="2200" b="1" dirty="0" smtClean="0"/>
              <a:t>, our work will be to discuss and recommend language on:</a:t>
            </a:r>
          </a:p>
          <a:p>
            <a:pPr marL="457200" indent="-457200">
              <a:buFont typeface="+mj-lt"/>
              <a:buAutoNum type="arabicPeriod"/>
            </a:pPr>
            <a:r>
              <a:rPr lang="en-US" sz="2200" b="1" dirty="0" smtClean="0"/>
              <a:t>the purpose of the position </a:t>
            </a:r>
          </a:p>
          <a:p>
            <a:pPr marL="457200" indent="-457200">
              <a:buFont typeface="+mj-lt"/>
              <a:buAutoNum type="arabicPeriod"/>
            </a:pPr>
            <a:r>
              <a:rPr lang="en-US" sz="2200" b="1" dirty="0" smtClean="0"/>
              <a:t>the roles and responsibilities of the </a:t>
            </a:r>
            <a:r>
              <a:rPr lang="en-US" sz="2200" b="1" dirty="0" err="1" smtClean="0"/>
              <a:t>sro</a:t>
            </a:r>
            <a:r>
              <a:rPr lang="en-US" sz="2200" b="1" dirty="0" smtClean="0"/>
              <a:t>, and</a:t>
            </a:r>
          </a:p>
          <a:p>
            <a:pPr marL="457200" indent="-457200">
              <a:buFont typeface="+mj-lt"/>
              <a:buAutoNum type="arabicPeriod"/>
            </a:pPr>
            <a:r>
              <a:rPr lang="en-US" sz="2200" b="1" dirty="0" smtClean="0"/>
              <a:t>the roles and responsibilities of the </a:t>
            </a:r>
            <a:r>
              <a:rPr lang="en-US" sz="2200" b="1" dirty="0" err="1" smtClean="0"/>
              <a:t>cchs</a:t>
            </a:r>
            <a:r>
              <a:rPr lang="en-US" sz="2200" b="1" dirty="0" smtClean="0"/>
              <a:t> administration</a:t>
            </a:r>
            <a:endParaRPr lang="en-US" sz="2200" b="1" dirty="0"/>
          </a:p>
        </p:txBody>
      </p:sp>
    </p:spTree>
    <p:extLst>
      <p:ext uri="{BB962C8B-B14F-4D97-AF65-F5344CB8AC3E}">
        <p14:creationId xmlns:p14="http://schemas.microsoft.com/office/powerpoint/2010/main" val="13299956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400" b="1" dirty="0">
                <a:cs typeface="Calibri"/>
              </a:rPr>
              <a:t>Today, we will…</a:t>
            </a:r>
          </a:p>
          <a:p>
            <a:r>
              <a:rPr lang="en-US" sz="2400" dirty="0">
                <a:cs typeface="Calibri Light"/>
              </a:rPr>
              <a:t>Finalize a shared purpose statement</a:t>
            </a:r>
          </a:p>
          <a:p>
            <a:r>
              <a:rPr lang="en-US" sz="2400" dirty="0">
                <a:cs typeface="Calibri Light"/>
              </a:rPr>
              <a:t>Articulate Carbondale’s SRO roles and responsibilities</a:t>
            </a:r>
          </a:p>
        </p:txBody>
      </p:sp>
    </p:spTree>
    <p:extLst>
      <p:ext uri="{BB962C8B-B14F-4D97-AF65-F5344CB8AC3E}">
        <p14:creationId xmlns:p14="http://schemas.microsoft.com/office/powerpoint/2010/main" val="16604449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a:t>
            </a:r>
            <a:endParaRPr lang="en-US" dirty="0"/>
          </a:p>
        </p:txBody>
      </p:sp>
      <p:sp>
        <p:nvSpPr>
          <p:cNvPr id="4" name="Content Placeholder 4">
            <a:extLst>
              <a:ext uri="{FF2B5EF4-FFF2-40B4-BE49-F238E27FC236}">
                <a16:creationId xmlns:a16="http://schemas.microsoft.com/office/drawing/2014/main" id="{2509645D-07FB-4BC4-B8A2-0A0A795D17C0}"/>
              </a:ext>
            </a:extLst>
          </p:cNvPr>
          <p:cNvSpPr>
            <a:spLocks noGrp="1"/>
          </p:cNvSpPr>
          <p:nvPr>
            <p:ph sz="quarter" idx="13"/>
          </p:nvPr>
        </p:nvSpPr>
        <p:spPr/>
        <p:txBody>
          <a:bodyPr lIns="91440" tIns="45720" rIns="91440" bIns="45720" anchor="t">
            <a:noAutofit/>
          </a:bodyPr>
          <a:lstStyle/>
          <a:p>
            <a:r>
              <a:rPr lang="en-US" sz="2400" b="1" dirty="0">
                <a:solidFill>
                  <a:schemeClr val="accent1"/>
                </a:solidFill>
                <a:cs typeface="Calibri"/>
              </a:rPr>
              <a:t>Notetaker</a:t>
            </a:r>
          </a:p>
          <a:p>
            <a:pPr lvl="1"/>
            <a:r>
              <a:rPr lang="en-US" sz="2400" i="1" dirty="0">
                <a:cs typeface="Calibri"/>
              </a:rPr>
              <a:t>One person to document all discussion points with detail</a:t>
            </a:r>
          </a:p>
          <a:p>
            <a:r>
              <a:rPr lang="en-US" sz="2400" b="1" dirty="0">
                <a:solidFill>
                  <a:schemeClr val="accent1"/>
                </a:solidFill>
                <a:cs typeface="Calibri"/>
              </a:rPr>
              <a:t>Timekeeper</a:t>
            </a:r>
          </a:p>
          <a:p>
            <a:pPr lvl="1"/>
            <a:r>
              <a:rPr lang="en-US" sz="2400" i="1" dirty="0">
                <a:cs typeface="Calibri"/>
              </a:rPr>
              <a:t>One person with a time-keeping device to keep us on track</a:t>
            </a:r>
          </a:p>
          <a:p>
            <a:r>
              <a:rPr lang="en-US" sz="2400" b="1" dirty="0">
                <a:solidFill>
                  <a:schemeClr val="accent1"/>
                </a:solidFill>
                <a:cs typeface="Calibri"/>
              </a:rPr>
              <a:t>Devil’s advocate</a:t>
            </a:r>
          </a:p>
          <a:p>
            <a:pPr lvl="1"/>
            <a:r>
              <a:rPr lang="en-US" sz="2400" i="1" dirty="0">
                <a:cs typeface="Calibri"/>
              </a:rPr>
              <a:t>One person at each table to take the counter point in each discussion</a:t>
            </a:r>
            <a:endParaRPr lang="en-US" sz="2400" i="1" dirty="0">
              <a:cs typeface="Calibri Light"/>
            </a:endParaRPr>
          </a:p>
        </p:txBody>
      </p:sp>
    </p:spTree>
    <p:extLst>
      <p:ext uri="{BB962C8B-B14F-4D97-AF65-F5344CB8AC3E}">
        <p14:creationId xmlns:p14="http://schemas.microsoft.com/office/powerpoint/2010/main" val="16362796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a:t>
            </a:r>
            <a:endParaRPr lang="en-US" dirty="0"/>
          </a:p>
        </p:txBody>
      </p:sp>
      <p:sp>
        <p:nvSpPr>
          <p:cNvPr id="3" name="Content Placeholder 2"/>
          <p:cNvSpPr>
            <a:spLocks noGrp="1"/>
          </p:cNvSpPr>
          <p:nvPr>
            <p:ph sz="quarter" idx="13"/>
          </p:nvPr>
        </p:nvSpPr>
        <p:spPr>
          <a:xfrm>
            <a:off x="913774" y="1670858"/>
            <a:ext cx="10363826" cy="4879571"/>
          </a:xfrm>
        </p:spPr>
        <p:txBody>
          <a:bodyPr>
            <a:normAutofit lnSpcReduction="10000"/>
          </a:bodyPr>
          <a:lstStyle/>
          <a:p>
            <a:pPr marL="0" indent="0">
              <a:lnSpc>
                <a:spcPct val="100000"/>
              </a:lnSpc>
              <a:spcBef>
                <a:spcPts val="0"/>
              </a:spcBef>
              <a:buNone/>
            </a:pPr>
            <a:r>
              <a:rPr lang="en-US" dirty="0">
                <a:cs typeface="Calibri"/>
              </a:rPr>
              <a:t>In order to maximize our limited time together, we should agree upon norms we can all support. We will work together to finalize the norms this committee will commit to throughout our time together.</a:t>
            </a:r>
          </a:p>
          <a:p>
            <a:pPr>
              <a:lnSpc>
                <a:spcPct val="150000"/>
              </a:lnSpc>
              <a:spcBef>
                <a:spcPts val="0"/>
              </a:spcBef>
            </a:pPr>
            <a:r>
              <a:rPr lang="en-US" b="1" dirty="0" smtClean="0">
                <a:solidFill>
                  <a:schemeClr val="accent2">
                    <a:lumMod val="50000"/>
                  </a:schemeClr>
                </a:solidFill>
                <a:cs typeface="Calibri"/>
              </a:rPr>
              <a:t>Participate </a:t>
            </a:r>
            <a:r>
              <a:rPr lang="en-US" b="1" dirty="0">
                <a:solidFill>
                  <a:schemeClr val="accent2">
                    <a:lumMod val="50000"/>
                  </a:schemeClr>
                </a:solidFill>
                <a:cs typeface="Calibri"/>
              </a:rPr>
              <a:t>fully, minimizing distractions</a:t>
            </a:r>
          </a:p>
          <a:p>
            <a:pPr>
              <a:lnSpc>
                <a:spcPct val="150000"/>
              </a:lnSpc>
              <a:spcBef>
                <a:spcPts val="0"/>
              </a:spcBef>
            </a:pPr>
            <a:r>
              <a:rPr lang="en-US" b="1" dirty="0">
                <a:solidFill>
                  <a:schemeClr val="accent2">
                    <a:lumMod val="50000"/>
                  </a:schemeClr>
                </a:solidFill>
                <a:cs typeface="Calibri"/>
              </a:rPr>
              <a:t>Seek to understand by focusing on active listening</a:t>
            </a:r>
          </a:p>
          <a:p>
            <a:pPr>
              <a:lnSpc>
                <a:spcPct val="150000"/>
              </a:lnSpc>
              <a:spcBef>
                <a:spcPts val="0"/>
              </a:spcBef>
            </a:pPr>
            <a:r>
              <a:rPr lang="en-US" b="1" dirty="0">
                <a:solidFill>
                  <a:schemeClr val="accent2">
                    <a:lumMod val="50000"/>
                  </a:schemeClr>
                </a:solidFill>
                <a:cs typeface="Calibri"/>
              </a:rPr>
              <a:t>Solutions first</a:t>
            </a:r>
          </a:p>
          <a:p>
            <a:pPr>
              <a:lnSpc>
                <a:spcPct val="150000"/>
              </a:lnSpc>
              <a:spcBef>
                <a:spcPts val="0"/>
              </a:spcBef>
            </a:pPr>
            <a:r>
              <a:rPr lang="en-US" b="1" dirty="0">
                <a:solidFill>
                  <a:schemeClr val="accent2">
                    <a:lumMod val="50000"/>
                  </a:schemeClr>
                </a:solidFill>
                <a:cs typeface="Calibri"/>
              </a:rPr>
              <a:t>Critique ideas, not people</a:t>
            </a:r>
          </a:p>
          <a:p>
            <a:pPr>
              <a:lnSpc>
                <a:spcPct val="150000"/>
              </a:lnSpc>
              <a:spcBef>
                <a:spcPts val="0"/>
              </a:spcBef>
            </a:pPr>
            <a:r>
              <a:rPr lang="en-US" b="1" dirty="0">
                <a:solidFill>
                  <a:schemeClr val="accent2">
                    <a:lumMod val="50000"/>
                  </a:schemeClr>
                </a:solidFill>
                <a:cs typeface="Calibri"/>
              </a:rPr>
              <a:t>Ensure all voices are </a:t>
            </a:r>
            <a:r>
              <a:rPr lang="en-US" b="1" dirty="0" smtClean="0">
                <a:solidFill>
                  <a:schemeClr val="accent2">
                    <a:lumMod val="50000"/>
                  </a:schemeClr>
                </a:solidFill>
                <a:cs typeface="Calibri"/>
              </a:rPr>
              <a:t>heard</a:t>
            </a:r>
          </a:p>
          <a:p>
            <a:pPr>
              <a:lnSpc>
                <a:spcPct val="150000"/>
              </a:lnSpc>
              <a:spcBef>
                <a:spcPts val="0"/>
              </a:spcBef>
            </a:pPr>
            <a:r>
              <a:rPr lang="en-US" b="1" dirty="0" smtClean="0">
                <a:solidFill>
                  <a:schemeClr val="accent2">
                    <a:lumMod val="50000"/>
                  </a:schemeClr>
                </a:solidFill>
                <a:cs typeface="Calibri"/>
              </a:rPr>
              <a:t>Start on time; end on time</a:t>
            </a:r>
          </a:p>
          <a:p>
            <a:pPr>
              <a:lnSpc>
                <a:spcPct val="150000"/>
              </a:lnSpc>
              <a:spcBef>
                <a:spcPts val="0"/>
              </a:spcBef>
            </a:pPr>
            <a:r>
              <a:rPr lang="en-US" b="1" dirty="0" smtClean="0">
                <a:solidFill>
                  <a:schemeClr val="accent2">
                    <a:lumMod val="50000"/>
                  </a:schemeClr>
                </a:solidFill>
                <a:cs typeface="Calibri"/>
              </a:rPr>
              <a:t>Two minute warnings during group time so conversations can wrap up</a:t>
            </a:r>
          </a:p>
          <a:p>
            <a:pPr>
              <a:lnSpc>
                <a:spcPct val="150000"/>
              </a:lnSpc>
              <a:spcBef>
                <a:spcPts val="0"/>
              </a:spcBef>
            </a:pPr>
            <a:r>
              <a:rPr lang="en-US" b="1" dirty="0" smtClean="0">
                <a:solidFill>
                  <a:schemeClr val="accent2">
                    <a:lumMod val="50000"/>
                  </a:schemeClr>
                </a:solidFill>
                <a:cs typeface="Calibri"/>
              </a:rPr>
              <a:t>Confidentiality – No social media posts, only share general direction of the group with others</a:t>
            </a:r>
            <a:endParaRPr lang="en-US" b="1" dirty="0">
              <a:solidFill>
                <a:schemeClr val="accent2">
                  <a:lumMod val="50000"/>
                </a:schemeClr>
              </a:solidFill>
              <a:cs typeface="Calibri"/>
            </a:endParaRPr>
          </a:p>
          <a:p>
            <a:endParaRPr lang="en-US" dirty="0"/>
          </a:p>
        </p:txBody>
      </p:sp>
    </p:spTree>
    <p:extLst>
      <p:ext uri="{BB962C8B-B14F-4D97-AF65-F5344CB8AC3E}">
        <p14:creationId xmlns:p14="http://schemas.microsoft.com/office/powerpoint/2010/main" val="32755877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Purpose statement</a:t>
            </a:r>
            <a:endParaRPr lang="en-US" dirty="0"/>
          </a:p>
        </p:txBody>
      </p:sp>
      <p:sp>
        <p:nvSpPr>
          <p:cNvPr id="3" name="Subtitle 2"/>
          <p:cNvSpPr>
            <a:spLocks noGrp="1"/>
          </p:cNvSpPr>
          <p:nvPr>
            <p:ph type="subTitle" idx="1"/>
          </p:nvPr>
        </p:nvSpPr>
        <p:spPr/>
        <p:txBody>
          <a:bodyPr>
            <a:normAutofit/>
          </a:bodyPr>
          <a:lstStyle/>
          <a:p>
            <a:r>
              <a:rPr lang="en-US" sz="3200" dirty="0"/>
              <a:t>1</a:t>
            </a:r>
            <a:r>
              <a:rPr lang="en-US" sz="3200" dirty="0" smtClean="0"/>
              <a:t>5 minutes</a:t>
            </a:r>
            <a:endParaRPr lang="en-US" sz="3200" dirty="0"/>
          </a:p>
        </p:txBody>
      </p:sp>
    </p:spTree>
    <p:extLst>
      <p:ext uri="{BB962C8B-B14F-4D97-AF65-F5344CB8AC3E}">
        <p14:creationId xmlns:p14="http://schemas.microsoft.com/office/powerpoint/2010/main" val="4334682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 Statement </a:t>
            </a:r>
          </a:p>
        </p:txBody>
      </p:sp>
      <p:sp>
        <p:nvSpPr>
          <p:cNvPr id="3" name="Content Placeholder 2"/>
          <p:cNvSpPr>
            <a:spLocks noGrp="1"/>
          </p:cNvSpPr>
          <p:nvPr>
            <p:ph sz="quarter" idx="13"/>
          </p:nvPr>
        </p:nvSpPr>
        <p:spPr/>
        <p:txBody>
          <a:bodyPr>
            <a:normAutofit fontScale="92500" lnSpcReduction="20000"/>
          </a:bodyPr>
          <a:lstStyle/>
          <a:p>
            <a:pPr marL="0" indent="0">
              <a:lnSpc>
                <a:spcPct val="100000"/>
              </a:lnSpc>
              <a:spcBef>
                <a:spcPts val="0"/>
              </a:spcBef>
              <a:buNone/>
            </a:pPr>
            <a:r>
              <a:rPr lang="en-US" b="1" dirty="0">
                <a:cs typeface="Calibri"/>
              </a:rPr>
              <a:t>Step 1. </a:t>
            </a:r>
            <a:r>
              <a:rPr lang="en-US" dirty="0">
                <a:cs typeface="Calibri"/>
              </a:rPr>
              <a:t>(3 min) Individually, review the purpose statement draft. Determine whether the purpose reflects the discussion at the last meeting. We want this purpose statement to frame the SRO role. Write any additions/revisions down.</a:t>
            </a:r>
          </a:p>
          <a:p>
            <a:pPr marL="0" indent="0">
              <a:lnSpc>
                <a:spcPct val="100000"/>
              </a:lnSpc>
              <a:spcBef>
                <a:spcPts val="0"/>
              </a:spcBef>
              <a:buNone/>
            </a:pPr>
            <a:endParaRPr lang="en-US" dirty="0">
              <a:cs typeface="Calibri"/>
            </a:endParaRPr>
          </a:p>
          <a:p>
            <a:pPr marL="0" indent="0">
              <a:lnSpc>
                <a:spcPct val="100000"/>
              </a:lnSpc>
              <a:spcBef>
                <a:spcPts val="0"/>
              </a:spcBef>
              <a:buNone/>
            </a:pPr>
            <a:r>
              <a:rPr lang="en-US" b="1" dirty="0">
                <a:cs typeface="Calibri"/>
              </a:rPr>
              <a:t>Step 2. </a:t>
            </a:r>
            <a:r>
              <a:rPr lang="en-US" dirty="0">
                <a:cs typeface="Calibri"/>
              </a:rPr>
              <a:t>(5 min) At tables, discuss what you identified individually. Ensure everyone has shared their ideas. Pick a representative from your table to share any additions or revisions, if necessary.</a:t>
            </a:r>
          </a:p>
          <a:p>
            <a:pPr marL="0" indent="0">
              <a:lnSpc>
                <a:spcPct val="100000"/>
              </a:lnSpc>
              <a:spcBef>
                <a:spcPts val="0"/>
              </a:spcBef>
              <a:buNone/>
            </a:pPr>
            <a:endParaRPr lang="en-US" b="1" dirty="0">
              <a:cs typeface="Calibri"/>
            </a:endParaRPr>
          </a:p>
          <a:p>
            <a:pPr marL="0" indent="0">
              <a:lnSpc>
                <a:spcPct val="100000"/>
              </a:lnSpc>
              <a:spcBef>
                <a:spcPts val="0"/>
              </a:spcBef>
              <a:buNone/>
            </a:pPr>
            <a:r>
              <a:rPr lang="en-US" b="1" dirty="0">
                <a:cs typeface="Calibri"/>
              </a:rPr>
              <a:t>Step 3. </a:t>
            </a:r>
            <a:r>
              <a:rPr lang="en-US" dirty="0">
                <a:cs typeface="Calibri"/>
              </a:rPr>
              <a:t>(5 min) Representatives from each table will share their additions or revisions, or just pass if the team finds the purpose statement acceptable.</a:t>
            </a:r>
          </a:p>
          <a:p>
            <a:pPr marL="0" indent="0">
              <a:lnSpc>
                <a:spcPct val="100000"/>
              </a:lnSpc>
              <a:spcBef>
                <a:spcPts val="0"/>
              </a:spcBef>
              <a:buNone/>
            </a:pPr>
            <a:endParaRPr lang="en-US" b="1" dirty="0">
              <a:cs typeface="Calibri"/>
            </a:endParaRPr>
          </a:p>
          <a:p>
            <a:pPr marL="0" indent="0">
              <a:lnSpc>
                <a:spcPct val="100000"/>
              </a:lnSpc>
              <a:spcBef>
                <a:spcPts val="0"/>
              </a:spcBef>
              <a:buNone/>
            </a:pPr>
            <a:r>
              <a:rPr lang="en-US" b="1" dirty="0">
                <a:cs typeface="Calibri"/>
              </a:rPr>
              <a:t>Step 4. </a:t>
            </a:r>
            <a:r>
              <a:rPr lang="en-US" dirty="0">
                <a:cs typeface="Calibri"/>
              </a:rPr>
              <a:t>(2 min) Use a “fist to five” rating where a fist indicates</a:t>
            </a:r>
            <a:br>
              <a:rPr lang="en-US" dirty="0">
                <a:cs typeface="Calibri"/>
              </a:rPr>
            </a:br>
            <a:r>
              <a:rPr lang="en-US" dirty="0">
                <a:cs typeface="Calibri"/>
              </a:rPr>
              <a:t>you disagree with the purpose statement and a five indicates</a:t>
            </a:r>
            <a:br>
              <a:rPr lang="en-US" dirty="0">
                <a:cs typeface="Calibri"/>
              </a:rPr>
            </a:br>
            <a:r>
              <a:rPr lang="en-US" dirty="0">
                <a:cs typeface="Calibri"/>
              </a:rPr>
              <a:t>you fully agree with the purpose statement.</a:t>
            </a:r>
          </a:p>
          <a:p>
            <a:endParaRPr lang="en-US" dirty="0"/>
          </a:p>
        </p:txBody>
      </p:sp>
    </p:spTree>
    <p:extLst>
      <p:ext uri="{BB962C8B-B14F-4D97-AF65-F5344CB8AC3E}">
        <p14:creationId xmlns:p14="http://schemas.microsoft.com/office/powerpoint/2010/main" val="1294108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6648" y="141317"/>
            <a:ext cx="10364451" cy="839585"/>
          </a:xfrm>
        </p:spPr>
        <p:txBody>
          <a:bodyPr/>
          <a:lstStyle/>
          <a:p>
            <a:r>
              <a:rPr lang="en-US" dirty="0" smtClean="0"/>
              <a:t>SRO Purpose </a:t>
            </a:r>
            <a:r>
              <a:rPr lang="en-US" dirty="0"/>
              <a:t>Statement</a:t>
            </a:r>
          </a:p>
        </p:txBody>
      </p:sp>
      <p:sp>
        <p:nvSpPr>
          <p:cNvPr id="4" name="Content Placeholder 4">
            <a:extLst>
              <a:ext uri="{FF2B5EF4-FFF2-40B4-BE49-F238E27FC236}">
                <a16:creationId xmlns:a16="http://schemas.microsoft.com/office/drawing/2014/main" id="{2509645D-07FB-4BC4-B8A2-0A0A795D17C0}"/>
              </a:ext>
            </a:extLst>
          </p:cNvPr>
          <p:cNvSpPr>
            <a:spLocks noGrp="1"/>
          </p:cNvSpPr>
          <p:nvPr>
            <p:ph sz="quarter" idx="13"/>
          </p:nvPr>
        </p:nvSpPr>
        <p:spPr>
          <a:xfrm>
            <a:off x="846648" y="743576"/>
            <a:ext cx="10363826" cy="3424107"/>
          </a:xfrm>
        </p:spPr>
        <p:txBody>
          <a:bodyPr lIns="91440" tIns="45720" rIns="91440" bIns="45720" anchor="t">
            <a:noAutofit/>
          </a:bodyPr>
          <a:lstStyle/>
          <a:p>
            <a:pPr marL="0" marR="0" indent="0">
              <a:lnSpc>
                <a:spcPct val="107000"/>
              </a:lnSpc>
              <a:spcBef>
                <a:spcPts val="0"/>
              </a:spcBef>
              <a:spcAft>
                <a:spcPts val="800"/>
              </a:spcAft>
              <a:buNone/>
            </a:pPr>
            <a:r>
              <a:rPr lang="en-US" sz="1800" b="1" dirty="0">
                <a:effectLst/>
                <a:ea typeface="Calibri" panose="020F0502020204030204" pitchFamily="34" charset="0"/>
                <a:cs typeface="Calibri" panose="020F0502020204030204" pitchFamily="34" charset="0"/>
              </a:rPr>
              <a:t>Carbondale Community High School partners with the City of Carbondale to have a school resource officer in the high school on a daily basis.  A </a:t>
            </a:r>
            <a:r>
              <a:rPr lang="en-US" sz="1800" b="1" dirty="0" smtClean="0">
                <a:ea typeface="Calibri" panose="020F0502020204030204" pitchFamily="34" charset="0"/>
                <a:cs typeface="Calibri" panose="020F0502020204030204" pitchFamily="34" charset="0"/>
              </a:rPr>
              <a:t>Committee</a:t>
            </a:r>
            <a:r>
              <a:rPr lang="en-US" sz="1800" b="1" dirty="0" smtClean="0">
                <a:effectLst/>
                <a:ea typeface="Calibri" panose="020F0502020204030204" pitchFamily="34" charset="0"/>
                <a:cs typeface="Calibri" panose="020F0502020204030204" pitchFamily="34" charset="0"/>
              </a:rPr>
              <a:t> </a:t>
            </a:r>
            <a:r>
              <a:rPr lang="en-US" sz="1800" b="1" dirty="0">
                <a:effectLst/>
                <a:ea typeface="Calibri" panose="020F0502020204030204" pitchFamily="34" charset="0"/>
                <a:cs typeface="Calibri" panose="020F0502020204030204" pitchFamily="34" charset="0"/>
              </a:rPr>
              <a:t>of community members, students, staff, and administrators discussed the ideal purpose for having the position in the school and shared the following reasons for the position:</a:t>
            </a:r>
            <a:endParaRPr lang="en-US" sz="1800" b="1"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endParaRPr lang="en-US" sz="1800" b="1" dirty="0">
              <a:effectLst/>
              <a:ea typeface="Calibri" panose="020F0502020204030204" pitchFamily="34" charset="0"/>
              <a:cs typeface="Calibri" panose="020F0502020204030204" pitchFamily="34" charset="0"/>
            </a:endParaRPr>
          </a:p>
          <a:p>
            <a:pPr marL="342900" marR="0" lvl="0" indent="-342900">
              <a:lnSpc>
                <a:spcPct val="107000"/>
              </a:lnSpc>
              <a:spcBef>
                <a:spcPts val="0"/>
              </a:spcBef>
              <a:spcAft>
                <a:spcPts val="0"/>
              </a:spcAft>
              <a:buFont typeface="+mj-lt"/>
              <a:buAutoNum type="arabicPeriod"/>
            </a:pPr>
            <a:r>
              <a:rPr lang="en-US" sz="1800" b="1" dirty="0">
                <a:effectLst/>
                <a:ea typeface="Calibri" panose="020F0502020204030204" pitchFamily="34" charset="0"/>
                <a:cs typeface="Calibri" panose="020F0502020204030204" pitchFamily="34" charset="0"/>
              </a:rPr>
              <a:t>Safety – The number one priority of the position is to make sure that students, and staff feel safe when on campus. The SRO assists </a:t>
            </a:r>
            <a:r>
              <a:rPr lang="en-US" sz="1800" b="1" dirty="0" smtClean="0">
                <a:effectLst/>
                <a:ea typeface="Calibri" panose="020F0502020204030204" pitchFamily="34" charset="0"/>
                <a:cs typeface="Calibri" panose="020F0502020204030204" pitchFamily="34" charset="0"/>
              </a:rPr>
              <a:t>with continually reviewing and </a:t>
            </a:r>
            <a:r>
              <a:rPr lang="en-US" sz="1800" b="1" dirty="0" smtClean="0">
                <a:ea typeface="Calibri" panose="020F0502020204030204" pitchFamily="34" charset="0"/>
                <a:cs typeface="Calibri" panose="020F0502020204030204" pitchFamily="34" charset="0"/>
              </a:rPr>
              <a:t>implement</a:t>
            </a:r>
            <a:r>
              <a:rPr lang="en-US" sz="1800" b="1" dirty="0" smtClean="0">
                <a:effectLst/>
                <a:ea typeface="Calibri" panose="020F0502020204030204" pitchFamily="34" charset="0"/>
                <a:cs typeface="Calibri" panose="020F0502020204030204" pitchFamily="34" charset="0"/>
              </a:rPr>
              <a:t>ing emergency response plans, and </a:t>
            </a:r>
            <a:r>
              <a:rPr lang="en-US" sz="1800" b="1" dirty="0">
                <a:effectLst/>
                <a:ea typeface="Calibri" panose="020F0502020204030204" pitchFamily="34" charset="0"/>
                <a:cs typeface="Calibri" panose="020F0502020204030204" pitchFamily="34" charset="0"/>
              </a:rPr>
              <a:t>ensures that quick response times occur if issues arise that require the presence of law enforcement. </a:t>
            </a:r>
            <a:endParaRPr lang="en-US" sz="1800" b="1"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endParaRPr lang="en-US" sz="1800" b="1" dirty="0">
              <a:effectLst/>
              <a:ea typeface="Calibri" panose="020F0502020204030204" pitchFamily="34" charset="0"/>
              <a:cs typeface="Calibri" panose="020F0502020204030204" pitchFamily="34" charset="0"/>
            </a:endParaRPr>
          </a:p>
          <a:p>
            <a:pPr marL="342900" marR="0" lvl="0" indent="-342900">
              <a:lnSpc>
                <a:spcPct val="107000"/>
              </a:lnSpc>
              <a:spcBef>
                <a:spcPts val="0"/>
              </a:spcBef>
              <a:spcAft>
                <a:spcPts val="0"/>
              </a:spcAft>
              <a:buFont typeface="+mj-lt"/>
              <a:buAutoNum type="arabicPeriod"/>
            </a:pPr>
            <a:r>
              <a:rPr lang="en-US" sz="1800" b="1" dirty="0">
                <a:effectLst/>
                <a:ea typeface="Calibri" panose="020F0502020204030204" pitchFamily="34" charset="0"/>
                <a:cs typeface="Calibri" panose="020F0502020204030204" pitchFamily="34" charset="0"/>
              </a:rPr>
              <a:t>Education – The SRO serves as a guest lecturer and resource liaison between the school </a:t>
            </a:r>
            <a:r>
              <a:rPr lang="en-US" sz="1800" b="1" dirty="0" smtClean="0">
                <a:effectLst/>
                <a:ea typeface="Calibri" panose="020F0502020204030204" pitchFamily="34" charset="0"/>
                <a:cs typeface="Calibri" panose="020F0502020204030204" pitchFamily="34" charset="0"/>
              </a:rPr>
              <a:t>and </a:t>
            </a:r>
            <a:r>
              <a:rPr lang="en-US" sz="1800" b="1" dirty="0">
                <a:effectLst/>
                <a:ea typeface="Calibri" panose="020F0502020204030204" pitchFamily="34" charset="0"/>
                <a:cs typeface="Calibri" panose="020F0502020204030204" pitchFamily="34" charset="0"/>
              </a:rPr>
              <a:t>Carbondale Police Department that gives students, teachers, and families someone </a:t>
            </a:r>
            <a:r>
              <a:rPr lang="en-US" sz="1800" b="1" dirty="0" smtClean="0">
                <a:effectLst/>
                <a:ea typeface="Calibri" panose="020F0502020204030204" pitchFamily="34" charset="0"/>
                <a:cs typeface="Calibri" panose="020F0502020204030204" pitchFamily="34" charset="0"/>
              </a:rPr>
              <a:t>from whom to </a:t>
            </a:r>
            <a:r>
              <a:rPr lang="en-US" sz="1800" b="1" dirty="0">
                <a:effectLst/>
                <a:ea typeface="Calibri" panose="020F0502020204030204" pitchFamily="34" charset="0"/>
                <a:cs typeface="Calibri" panose="020F0502020204030204" pitchFamily="34" charset="0"/>
              </a:rPr>
              <a:t>seek </a:t>
            </a:r>
            <a:r>
              <a:rPr lang="en-US" sz="1800" b="1" dirty="0" smtClean="0">
                <a:effectLst/>
                <a:ea typeface="Calibri" panose="020F0502020204030204" pitchFamily="34" charset="0"/>
                <a:cs typeface="Calibri" panose="020F0502020204030204" pitchFamily="34" charset="0"/>
              </a:rPr>
              <a:t>guidance </a:t>
            </a:r>
            <a:r>
              <a:rPr lang="en-US" sz="1800" b="1" dirty="0" smtClean="0">
                <a:ea typeface="Calibri" panose="020F0502020204030204" pitchFamily="34" charset="0"/>
                <a:cs typeface="Calibri" panose="020F0502020204030204" pitchFamily="34" charset="0"/>
              </a:rPr>
              <a:t>on</a:t>
            </a:r>
            <a:r>
              <a:rPr lang="en-US" sz="1800" b="1" dirty="0">
                <a:ea typeface="Calibri" panose="020F0502020204030204" pitchFamily="34" charset="0"/>
                <a:cs typeface="Calibri" panose="020F0502020204030204" pitchFamily="34" charset="0"/>
              </a:rPr>
              <a:t> </a:t>
            </a:r>
            <a:r>
              <a:rPr lang="en-US" sz="1800" b="1" dirty="0" smtClean="0">
                <a:ea typeface="Calibri" panose="020F0502020204030204" pitchFamily="34" charset="0"/>
                <a:cs typeface="Calibri" panose="020F0502020204030204" pitchFamily="34" charset="0"/>
              </a:rPr>
              <a:t>law enforcement matters. </a:t>
            </a:r>
            <a:endParaRPr lang="en-US" sz="1800" b="1"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endParaRPr lang="en-US" sz="1800" b="1" dirty="0">
              <a:effectLst/>
              <a:ea typeface="Calibri" panose="020F0502020204030204" pitchFamily="34" charset="0"/>
              <a:cs typeface="Calibri" panose="020F0502020204030204" pitchFamily="34" charset="0"/>
            </a:endParaRPr>
          </a:p>
          <a:p>
            <a:pPr marL="342900" marR="0" lvl="0" indent="-342900">
              <a:lnSpc>
                <a:spcPct val="107000"/>
              </a:lnSpc>
              <a:spcBef>
                <a:spcPts val="0"/>
              </a:spcBef>
              <a:spcAft>
                <a:spcPts val="800"/>
              </a:spcAft>
              <a:buFont typeface="+mj-lt"/>
              <a:buAutoNum type="arabicPeriod"/>
            </a:pPr>
            <a:r>
              <a:rPr lang="en-US" sz="1800" b="1" dirty="0" smtClean="0">
                <a:effectLst/>
                <a:ea typeface="Calibri" panose="020F0502020204030204" pitchFamily="34" charset="0"/>
                <a:cs typeface="Calibri" panose="020F0502020204030204" pitchFamily="34" charset="0"/>
              </a:rPr>
              <a:t>School Community </a:t>
            </a:r>
            <a:r>
              <a:rPr lang="en-US" sz="1800" b="1" dirty="0">
                <a:effectLst/>
                <a:ea typeface="Calibri" panose="020F0502020204030204" pitchFamily="34" charset="0"/>
                <a:cs typeface="Calibri" panose="020F0502020204030204" pitchFamily="34" charset="0"/>
              </a:rPr>
              <a:t>Relations – The SRO provides another trusting adult for students to talk to within the school environment.  They build connections with </a:t>
            </a:r>
            <a:r>
              <a:rPr lang="en-US" sz="1800" b="1" dirty="0" smtClean="0">
                <a:effectLst/>
                <a:ea typeface="Calibri" panose="020F0502020204030204" pitchFamily="34" charset="0"/>
                <a:cs typeface="Calibri" panose="020F0502020204030204" pitchFamily="34" charset="0"/>
              </a:rPr>
              <a:t>students, staff, and the school community </a:t>
            </a:r>
            <a:r>
              <a:rPr lang="en-US" sz="1800" b="1" dirty="0">
                <a:effectLst/>
                <a:ea typeface="Calibri" panose="020F0502020204030204" pitchFamily="34" charset="0"/>
                <a:cs typeface="Calibri" panose="020F0502020204030204" pitchFamily="34" charset="0"/>
              </a:rPr>
              <a:t>and serve </a:t>
            </a:r>
            <a:r>
              <a:rPr lang="en-US" sz="1800" b="1" dirty="0" smtClean="0">
                <a:effectLst/>
                <a:ea typeface="Calibri" panose="020F0502020204030204" pitchFamily="34" charset="0"/>
                <a:cs typeface="Calibri" panose="020F0502020204030204" pitchFamily="34" charset="0"/>
              </a:rPr>
              <a:t>as a </a:t>
            </a:r>
            <a:r>
              <a:rPr lang="en-US" sz="1800" b="1" dirty="0">
                <a:effectLst/>
                <a:ea typeface="Calibri" panose="020F0502020204030204" pitchFamily="34" charset="0"/>
                <a:cs typeface="Calibri" panose="020F0502020204030204" pitchFamily="34" charset="0"/>
              </a:rPr>
              <a:t>resource liaison that is a familiar face to assist </a:t>
            </a:r>
            <a:r>
              <a:rPr lang="en-US" sz="1800" b="1" dirty="0" smtClean="0">
                <a:effectLst/>
                <a:ea typeface="Calibri" panose="020F0502020204030204" pitchFamily="34" charset="0"/>
                <a:cs typeface="Calibri" panose="020F0502020204030204" pitchFamily="34" charset="0"/>
              </a:rPr>
              <a:t>students and staff with </a:t>
            </a:r>
            <a:r>
              <a:rPr lang="en-US" sz="1800" b="1" dirty="0">
                <a:effectLst/>
                <a:ea typeface="Calibri" panose="020F0502020204030204" pitchFamily="34" charset="0"/>
                <a:cs typeface="Calibri" panose="020F0502020204030204" pitchFamily="34" charset="0"/>
              </a:rPr>
              <a:t>challenging situations that rise above and beyond the ability of school administration and building staff. </a:t>
            </a:r>
            <a:endParaRPr lang="en-US" sz="1800" b="1" dirty="0">
              <a:effectLst/>
              <a:ea typeface="Calibri" panose="020F0502020204030204" pitchFamily="34" charset="0"/>
              <a:cs typeface="Times New Roman" panose="02020603050405020304" pitchFamily="18" charset="0"/>
            </a:endParaRPr>
          </a:p>
          <a:p>
            <a:pPr marL="0" indent="0">
              <a:lnSpc>
                <a:spcPct val="100000"/>
              </a:lnSpc>
              <a:spcBef>
                <a:spcPts val="0"/>
              </a:spcBef>
              <a:buNone/>
            </a:pPr>
            <a:endParaRPr lang="en-US" sz="2400" dirty="0">
              <a:cs typeface="Calibri"/>
            </a:endParaRPr>
          </a:p>
        </p:txBody>
      </p:sp>
    </p:spTree>
    <p:extLst>
      <p:ext uri="{BB962C8B-B14F-4D97-AF65-F5344CB8AC3E}">
        <p14:creationId xmlns:p14="http://schemas.microsoft.com/office/powerpoint/2010/main" val="23404899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Sro</a:t>
            </a:r>
            <a:r>
              <a:rPr lang="en-US" dirty="0" smtClean="0"/>
              <a:t> responsibilities</a:t>
            </a:r>
            <a:endParaRPr lang="en-US" dirty="0"/>
          </a:p>
        </p:txBody>
      </p:sp>
      <p:sp>
        <p:nvSpPr>
          <p:cNvPr id="3" name="Subtitle 2"/>
          <p:cNvSpPr>
            <a:spLocks noGrp="1"/>
          </p:cNvSpPr>
          <p:nvPr>
            <p:ph type="subTitle" idx="1"/>
          </p:nvPr>
        </p:nvSpPr>
        <p:spPr/>
        <p:txBody>
          <a:bodyPr>
            <a:normAutofit/>
          </a:bodyPr>
          <a:lstStyle/>
          <a:p>
            <a:r>
              <a:rPr lang="en-US" sz="3200" dirty="0" smtClean="0"/>
              <a:t>45 minutes</a:t>
            </a:r>
            <a:endParaRPr lang="en-US" sz="3200" dirty="0"/>
          </a:p>
        </p:txBody>
      </p:sp>
    </p:spTree>
    <p:extLst>
      <p:ext uri="{BB962C8B-B14F-4D97-AF65-F5344CB8AC3E}">
        <p14:creationId xmlns:p14="http://schemas.microsoft.com/office/powerpoint/2010/main" val="42215949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Clarifying purpose</a:t>
            </a:r>
            <a:endParaRPr lang="en-US" dirty="0"/>
          </a:p>
        </p:txBody>
      </p:sp>
      <p:sp>
        <p:nvSpPr>
          <p:cNvPr id="3" name="Content Placeholder 2"/>
          <p:cNvSpPr>
            <a:spLocks noGrp="1"/>
          </p:cNvSpPr>
          <p:nvPr>
            <p:ph sz="quarter" idx="13"/>
          </p:nvPr>
        </p:nvSpPr>
        <p:spPr/>
        <p:txBody>
          <a:bodyPr/>
          <a:lstStyle/>
          <a:p>
            <a:pPr marL="0" indent="0" algn="ctr">
              <a:lnSpc>
                <a:spcPct val="150000"/>
              </a:lnSpc>
              <a:spcBef>
                <a:spcPts val="0"/>
              </a:spcBef>
              <a:buNone/>
            </a:pPr>
            <a:r>
              <a:rPr lang="en-US" sz="3200" b="1" dirty="0">
                <a:solidFill>
                  <a:schemeClr val="accent1"/>
                </a:solidFill>
                <a:latin typeface="Calibri"/>
                <a:cs typeface="Calibri"/>
              </a:rPr>
              <a:t>Our goal in reading about </a:t>
            </a:r>
            <a:r>
              <a:rPr lang="en-US" sz="3200" b="1" dirty="0" smtClean="0">
                <a:solidFill>
                  <a:schemeClr val="accent1"/>
                </a:solidFill>
                <a:latin typeface="Calibri"/>
                <a:cs typeface="Calibri"/>
              </a:rPr>
              <a:t>SROs </a:t>
            </a:r>
            <a:r>
              <a:rPr lang="en-US" sz="3200" b="1" dirty="0">
                <a:solidFill>
                  <a:schemeClr val="accent1"/>
                </a:solidFill>
                <a:latin typeface="Calibri"/>
                <a:cs typeface="Calibri"/>
              </a:rPr>
              <a:t>is to determine the possible roles and responsibilities of the position, determining those best linked with the CCHS SRO Purpose Statement.</a:t>
            </a:r>
          </a:p>
          <a:p>
            <a:pPr marL="0" indent="0">
              <a:lnSpc>
                <a:spcPct val="150000"/>
              </a:lnSpc>
              <a:spcBef>
                <a:spcPts val="0"/>
              </a:spcBef>
              <a:buNone/>
            </a:pPr>
            <a:endParaRPr lang="en-US" sz="3200" b="1" dirty="0">
              <a:solidFill>
                <a:schemeClr val="accent1"/>
              </a:solidFill>
              <a:latin typeface="Calibri" panose="020F0502020204030204" pitchFamily="34" charset="0"/>
              <a:cs typeface="Calibri"/>
            </a:endParaRPr>
          </a:p>
          <a:p>
            <a:endParaRPr lang="en-US" dirty="0"/>
          </a:p>
        </p:txBody>
      </p:sp>
    </p:spTree>
    <p:extLst>
      <p:ext uri="{BB962C8B-B14F-4D97-AF65-F5344CB8AC3E}">
        <p14:creationId xmlns:p14="http://schemas.microsoft.com/office/powerpoint/2010/main" val="32743410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653330"/>
          </a:xfrm>
        </p:spPr>
        <p:txBody>
          <a:bodyPr/>
          <a:lstStyle/>
          <a:p>
            <a:r>
              <a:rPr lang="en-US" dirty="0"/>
              <a:t>SRO Reading </a:t>
            </a:r>
          </a:p>
        </p:txBody>
      </p:sp>
      <p:sp>
        <p:nvSpPr>
          <p:cNvPr id="3" name="Content Placeholder 2"/>
          <p:cNvSpPr>
            <a:spLocks noGrp="1"/>
          </p:cNvSpPr>
          <p:nvPr>
            <p:ph sz="quarter" idx="13"/>
          </p:nvPr>
        </p:nvSpPr>
        <p:spPr>
          <a:xfrm>
            <a:off x="913774" y="1271848"/>
            <a:ext cx="10363826" cy="5378334"/>
          </a:xfrm>
        </p:spPr>
        <p:txBody>
          <a:bodyPr>
            <a:normAutofit/>
          </a:bodyPr>
          <a:lstStyle/>
          <a:p>
            <a:pPr marL="0" indent="0">
              <a:lnSpc>
                <a:spcPct val="100000"/>
              </a:lnSpc>
              <a:spcBef>
                <a:spcPts val="0"/>
              </a:spcBef>
              <a:buNone/>
            </a:pPr>
            <a:r>
              <a:rPr lang="en-US" b="1" dirty="0">
                <a:cs typeface="Calibri"/>
              </a:rPr>
              <a:t>Step 1. </a:t>
            </a:r>
            <a:r>
              <a:rPr lang="en-US" dirty="0">
                <a:cs typeface="Calibri"/>
              </a:rPr>
              <a:t>(2 min) Split your table into three smaller groups. Each will focus on a theme of your SRO purpose statement: safety, education, and community relations.</a:t>
            </a:r>
          </a:p>
          <a:p>
            <a:pPr marL="0" indent="0">
              <a:lnSpc>
                <a:spcPct val="100000"/>
              </a:lnSpc>
              <a:spcBef>
                <a:spcPts val="0"/>
              </a:spcBef>
              <a:buNone/>
            </a:pPr>
            <a:endParaRPr lang="en-US" sz="1100" dirty="0">
              <a:cs typeface="Calibri"/>
            </a:endParaRPr>
          </a:p>
          <a:p>
            <a:pPr marL="0" indent="0">
              <a:lnSpc>
                <a:spcPct val="100000"/>
              </a:lnSpc>
              <a:spcBef>
                <a:spcPts val="0"/>
              </a:spcBef>
              <a:buNone/>
            </a:pPr>
            <a:r>
              <a:rPr lang="en-US" b="1" dirty="0">
                <a:cs typeface="Calibri"/>
              </a:rPr>
              <a:t>Step 2. </a:t>
            </a:r>
            <a:r>
              <a:rPr lang="en-US" dirty="0">
                <a:cs typeface="Calibri"/>
              </a:rPr>
              <a:t>(8 min) Silently, read the SRO responsibilities with your theme in mind. Take note of what responsibilities you want to tweak. Review additional SRO job descriptions to decide if there are other responsibilities you want to add.  </a:t>
            </a:r>
          </a:p>
          <a:p>
            <a:pPr marL="0" indent="0">
              <a:lnSpc>
                <a:spcPct val="100000"/>
              </a:lnSpc>
              <a:spcBef>
                <a:spcPts val="0"/>
              </a:spcBef>
              <a:buNone/>
            </a:pPr>
            <a:endParaRPr lang="en-US" sz="1100" dirty="0">
              <a:cs typeface="Calibri"/>
            </a:endParaRPr>
          </a:p>
          <a:p>
            <a:pPr marL="0" indent="0">
              <a:lnSpc>
                <a:spcPct val="100000"/>
              </a:lnSpc>
              <a:spcBef>
                <a:spcPts val="0"/>
              </a:spcBef>
              <a:buNone/>
            </a:pPr>
            <a:r>
              <a:rPr lang="en-US" b="1" dirty="0">
                <a:cs typeface="Calibri"/>
              </a:rPr>
              <a:t>Step 3.</a:t>
            </a:r>
            <a:r>
              <a:rPr lang="en-US" dirty="0">
                <a:cs typeface="Calibri"/>
              </a:rPr>
              <a:t> (15 min) In small groups, discuss the responsibilities for your theme. Ensure every member of your small group shares the identified revisions and additions from silent review</a:t>
            </a:r>
            <a:endParaRPr lang="en-US" dirty="0">
              <a:ea typeface="Arial" panose="020B0604020202020204" pitchFamily="34" charset="0"/>
              <a:cs typeface="Calibri" panose="020F0502020204030204" pitchFamily="34" charset="0"/>
            </a:endParaRPr>
          </a:p>
          <a:p>
            <a:pPr marL="0" indent="0">
              <a:lnSpc>
                <a:spcPct val="100000"/>
              </a:lnSpc>
              <a:spcBef>
                <a:spcPts val="0"/>
              </a:spcBef>
              <a:buNone/>
            </a:pPr>
            <a:endParaRPr lang="en-US" sz="1100" dirty="0">
              <a:cs typeface="Calibri"/>
            </a:endParaRPr>
          </a:p>
          <a:p>
            <a:pPr marL="0" indent="0">
              <a:lnSpc>
                <a:spcPct val="100000"/>
              </a:lnSpc>
              <a:spcBef>
                <a:spcPts val="0"/>
              </a:spcBef>
              <a:buNone/>
            </a:pPr>
            <a:r>
              <a:rPr lang="en-US" b="1" dirty="0">
                <a:cs typeface="Calibri"/>
              </a:rPr>
              <a:t>Step 4.</a:t>
            </a:r>
            <a:r>
              <a:rPr lang="en-US" dirty="0">
                <a:cs typeface="Calibri"/>
              </a:rPr>
              <a:t> (18 min) Combine your small group with the small groups who have the same theme from other tables. Share your proposed responsibilities for your theme, and create a compiled description representing all groups.</a:t>
            </a:r>
          </a:p>
          <a:p>
            <a:pPr marL="0" indent="0">
              <a:lnSpc>
                <a:spcPct val="100000"/>
              </a:lnSpc>
              <a:spcBef>
                <a:spcPts val="0"/>
              </a:spcBef>
              <a:buNone/>
            </a:pPr>
            <a:endParaRPr lang="en-US" sz="1100" dirty="0">
              <a:cs typeface="Calibri"/>
            </a:endParaRPr>
          </a:p>
          <a:p>
            <a:pPr marL="0" indent="0">
              <a:lnSpc>
                <a:spcPct val="100000"/>
              </a:lnSpc>
              <a:spcBef>
                <a:spcPts val="0"/>
              </a:spcBef>
              <a:buNone/>
            </a:pPr>
            <a:r>
              <a:rPr lang="en-US" b="1" dirty="0">
                <a:cs typeface="Calibri"/>
              </a:rPr>
              <a:t>Step 5.</a:t>
            </a:r>
            <a:r>
              <a:rPr lang="en-US" dirty="0">
                <a:cs typeface="Calibri"/>
              </a:rPr>
              <a:t> (4 min) Share your combined job responsibilities with Superintendent Booth and finalize next steps.</a:t>
            </a:r>
          </a:p>
          <a:p>
            <a:endParaRPr lang="en-US" dirty="0"/>
          </a:p>
        </p:txBody>
      </p:sp>
    </p:spTree>
    <p:extLst>
      <p:ext uri="{BB962C8B-B14F-4D97-AF65-F5344CB8AC3E}">
        <p14:creationId xmlns:p14="http://schemas.microsoft.com/office/powerpoint/2010/main" val="39198787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closing</a:t>
            </a:r>
            <a:endParaRPr lang="en-US" dirty="0"/>
          </a:p>
        </p:txBody>
      </p:sp>
      <p:sp>
        <p:nvSpPr>
          <p:cNvPr id="3" name="Subtitle 2"/>
          <p:cNvSpPr>
            <a:spLocks noGrp="1"/>
          </p:cNvSpPr>
          <p:nvPr>
            <p:ph type="subTitle" idx="1"/>
          </p:nvPr>
        </p:nvSpPr>
        <p:spPr/>
        <p:txBody>
          <a:bodyPr>
            <a:normAutofit/>
          </a:bodyPr>
          <a:lstStyle/>
          <a:p>
            <a:r>
              <a:rPr lang="en-US" sz="3200" dirty="0" smtClean="0"/>
              <a:t>10 minutes</a:t>
            </a:r>
            <a:endParaRPr lang="en-US" sz="3200" dirty="0"/>
          </a:p>
        </p:txBody>
      </p:sp>
    </p:spTree>
    <p:extLst>
      <p:ext uri="{BB962C8B-B14F-4D97-AF65-F5344CB8AC3E}">
        <p14:creationId xmlns:p14="http://schemas.microsoft.com/office/powerpoint/2010/main" val="11947146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meeting</a:t>
            </a:r>
            <a:endParaRPr lang="en-US" dirty="0"/>
          </a:p>
        </p:txBody>
      </p:sp>
      <p:sp>
        <p:nvSpPr>
          <p:cNvPr id="3" name="Content Placeholder 2"/>
          <p:cNvSpPr>
            <a:spLocks noGrp="1"/>
          </p:cNvSpPr>
          <p:nvPr>
            <p:ph sz="quarter" idx="13"/>
          </p:nvPr>
        </p:nvSpPr>
        <p:spPr/>
        <p:txBody>
          <a:bodyPr>
            <a:normAutofit/>
          </a:bodyPr>
          <a:lstStyle/>
          <a:p>
            <a:pPr marL="0" indent="0">
              <a:buNone/>
            </a:pPr>
            <a:endParaRPr lang="en-US" sz="4000" dirty="0"/>
          </a:p>
          <a:p>
            <a:pPr marL="0" indent="0">
              <a:buNone/>
            </a:pPr>
            <a:r>
              <a:rPr lang="en-US" sz="4000" dirty="0" smtClean="0"/>
              <a:t>Monday, December 6, 2021 – 5:00-6:30 pm</a:t>
            </a:r>
            <a:endParaRPr lang="en-US" sz="4000" dirty="0"/>
          </a:p>
        </p:txBody>
      </p:sp>
    </p:spTree>
    <p:extLst>
      <p:ext uri="{BB962C8B-B14F-4D97-AF65-F5344CB8AC3E}">
        <p14:creationId xmlns:p14="http://schemas.microsoft.com/office/powerpoint/2010/main" val="2277335188"/>
      </p:ext>
    </p:extLst>
  </p:cSld>
  <p:clrMapOvr>
    <a:masterClrMapping/>
  </p:clrMapOvr>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339</TotalTime>
  <Words>874</Words>
  <Application>Microsoft Office PowerPoint</Application>
  <PresentationFormat>Widescreen</PresentationFormat>
  <Paragraphs>80</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Times New Roman</vt:lpstr>
      <vt:lpstr>Tw Cen MT</vt:lpstr>
      <vt:lpstr>Droplet</vt:lpstr>
      <vt:lpstr>PowerPoint Presentation</vt:lpstr>
      <vt:lpstr>Agenda</vt:lpstr>
      <vt:lpstr>engagement</vt:lpstr>
      <vt:lpstr>Our Purpose</vt:lpstr>
      <vt:lpstr>Objectives</vt:lpstr>
      <vt:lpstr>roles</vt:lpstr>
      <vt:lpstr>norms</vt:lpstr>
      <vt:lpstr>Purpose statement</vt:lpstr>
      <vt:lpstr>Purpose Statement </vt:lpstr>
      <vt:lpstr>SRO Purpose Statement</vt:lpstr>
      <vt:lpstr>Sro responsibilities</vt:lpstr>
      <vt:lpstr>Clarifying purpose</vt:lpstr>
      <vt:lpstr>SRO Reading </vt:lpstr>
      <vt:lpstr>closing</vt:lpstr>
      <vt:lpstr>Next meeting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10</cp:revision>
  <cp:lastPrinted>2021-10-29T16:16:10Z</cp:lastPrinted>
  <dcterms:created xsi:type="dcterms:W3CDTF">2021-10-29T14:21:02Z</dcterms:created>
  <dcterms:modified xsi:type="dcterms:W3CDTF">2021-11-02T14:01:01Z</dcterms:modified>
</cp:coreProperties>
</file>