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58" r:id="rId4"/>
    <p:sldId id="271" r:id="rId5"/>
    <p:sldId id="270" r:id="rId6"/>
    <p:sldId id="259" r:id="rId7"/>
    <p:sldId id="260" r:id="rId8"/>
    <p:sldId id="261" r:id="rId9"/>
    <p:sldId id="262" r:id="rId10"/>
    <p:sldId id="263" r:id="rId11"/>
    <p:sldId id="265" r:id="rId12"/>
    <p:sldId id="266" r:id="rId13"/>
    <p:sldId id="267" r:id="rId14"/>
    <p:sldId id="272" r:id="rId15"/>
    <p:sldId id="268"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10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E752E-8EB7-4999-BD20-7B6E179FC127}" type="datetimeFigureOut">
              <a:rPr lang="en-US" smtClean="0"/>
              <a:t>10/4/2021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CA6791-C3C7-4A1B-A199-B32DAE6C67A7}" type="slidenum">
              <a:rPr lang="en-US" smtClean="0"/>
              <a:t>‹#›</a:t>
            </a:fld>
            <a:endParaRPr lang="en-US"/>
          </a:p>
        </p:txBody>
      </p:sp>
    </p:spTree>
    <p:extLst>
      <p:ext uri="{BB962C8B-B14F-4D97-AF65-F5344CB8AC3E}">
        <p14:creationId xmlns:p14="http://schemas.microsoft.com/office/powerpoint/2010/main" val="1512981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10/4/2021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1012" y="5327374"/>
            <a:ext cx="8689976" cy="1335819"/>
          </a:xfrm>
        </p:spPr>
        <p:txBody>
          <a:bodyPr>
            <a:normAutofit fontScale="92500" lnSpcReduction="20000"/>
          </a:bodyPr>
          <a:lstStyle/>
          <a:p>
            <a:r>
              <a:rPr lang="en-US" b="1" dirty="0" smtClean="0">
                <a:solidFill>
                  <a:schemeClr val="tx1"/>
                </a:solidFill>
              </a:rPr>
              <a:t>SRO Agreement Review Committee</a:t>
            </a:r>
          </a:p>
          <a:p>
            <a:r>
              <a:rPr lang="en-US" b="1" dirty="0" smtClean="0">
                <a:solidFill>
                  <a:schemeClr val="tx1"/>
                </a:solidFill>
              </a:rPr>
              <a:t>10/4/2021</a:t>
            </a:r>
          </a:p>
          <a:p>
            <a:r>
              <a:rPr lang="en-US" b="1" dirty="0" smtClean="0">
                <a:solidFill>
                  <a:schemeClr val="tx1"/>
                </a:solidFill>
              </a:rPr>
              <a:t>5:00-6:30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048" y="421420"/>
            <a:ext cx="7625300" cy="4905954"/>
          </a:xfrm>
          <a:prstGeom prst="rect">
            <a:avLst/>
          </a:prstGeom>
        </p:spPr>
      </p:pic>
    </p:spTree>
    <p:extLst>
      <p:ext uri="{BB962C8B-B14F-4D97-AF65-F5344CB8AC3E}">
        <p14:creationId xmlns:p14="http://schemas.microsoft.com/office/powerpoint/2010/main" val="1109533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3"/>
          </p:nvPr>
        </p:nvSpPr>
        <p:spPr>
          <a:xfrm>
            <a:off x="913774" y="2367092"/>
            <a:ext cx="10363826" cy="3811071"/>
          </a:xfrm>
        </p:spPr>
        <p:txBody>
          <a:bodyPr>
            <a:normAutofit fontScale="85000" lnSpcReduction="20000"/>
          </a:bodyPr>
          <a:lstStyle/>
          <a:p>
            <a:pPr fontAlgn="ctr"/>
            <a:r>
              <a:rPr lang="en-US" sz="2600" b="1" dirty="0"/>
              <a:t>Welcome + Introductions</a:t>
            </a:r>
            <a:endParaRPr lang="en-US" sz="2600" dirty="0"/>
          </a:p>
          <a:p>
            <a:pPr fontAlgn="t"/>
            <a:r>
              <a:rPr lang="en-US" sz="2600" i="1" dirty="0"/>
              <a:t>5:00 pm-5:15pm</a:t>
            </a:r>
            <a:endParaRPr lang="en-US" sz="2600" dirty="0"/>
          </a:p>
          <a:p>
            <a:pPr fontAlgn="ctr"/>
            <a:r>
              <a:rPr lang="en-US" sz="2600" b="1" dirty="0"/>
              <a:t>Norm Setting  </a:t>
            </a:r>
            <a:endParaRPr lang="en-US" sz="2600" dirty="0"/>
          </a:p>
          <a:p>
            <a:pPr fontAlgn="t"/>
            <a:r>
              <a:rPr lang="en-US" sz="2600" i="1" dirty="0"/>
              <a:t>5:15pm-5:30pm</a:t>
            </a:r>
            <a:endParaRPr lang="en-US" sz="2600" dirty="0"/>
          </a:p>
          <a:p>
            <a:pPr fontAlgn="ctr"/>
            <a:r>
              <a:rPr lang="en-US" sz="2600" b="1" dirty="0"/>
              <a:t>Article Reflection and Discussion</a:t>
            </a:r>
            <a:endParaRPr lang="en-US" sz="2600" dirty="0"/>
          </a:p>
          <a:p>
            <a:pPr fontAlgn="t"/>
            <a:r>
              <a:rPr lang="en-US" sz="2600" i="1" dirty="0"/>
              <a:t>5:30pm-6:20pm</a:t>
            </a:r>
            <a:endParaRPr lang="en-US" sz="2600" dirty="0"/>
          </a:p>
          <a:p>
            <a:pPr fontAlgn="ctr"/>
            <a:r>
              <a:rPr lang="en-US" sz="2600" b="1" dirty="0"/>
              <a:t>Closing</a:t>
            </a:r>
            <a:endParaRPr lang="en-US" sz="2600" dirty="0"/>
          </a:p>
          <a:p>
            <a:pPr fontAlgn="t"/>
            <a:r>
              <a:rPr lang="en-US" sz="2600" i="1" dirty="0"/>
              <a:t>6:20pm-6:30pm</a:t>
            </a:r>
            <a:endParaRPr lang="en-US" sz="2600" dirty="0"/>
          </a:p>
          <a:p>
            <a:endParaRPr lang="en-US" dirty="0"/>
          </a:p>
        </p:txBody>
      </p:sp>
    </p:spTree>
    <p:extLst>
      <p:ext uri="{BB962C8B-B14F-4D97-AF65-F5344CB8AC3E}">
        <p14:creationId xmlns:p14="http://schemas.microsoft.com/office/powerpoint/2010/main" val="3352553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4" name="Content Placeholder 8">
            <a:extLst>
              <a:ext uri="{FF2B5EF4-FFF2-40B4-BE49-F238E27FC236}">
                <a16:creationId xmlns:a16="http://schemas.microsoft.com/office/drawing/2014/main" id="{1F685D0C-9B88-4EC5-939E-9F9566E73480}"/>
              </a:ext>
            </a:extLst>
          </p:cNvPr>
          <p:cNvSpPr>
            <a:spLocks noGrp="1"/>
          </p:cNvSpPr>
          <p:nvPr>
            <p:ph sz="quarter" idx="13"/>
          </p:nvPr>
        </p:nvSpPr>
        <p:spPr/>
        <p:txBody>
          <a:bodyPr/>
          <a:lstStyle/>
          <a:p>
            <a:pPr marL="0" indent="0">
              <a:buNone/>
            </a:pPr>
            <a:r>
              <a:rPr lang="en-US" sz="2400" b="1" dirty="0"/>
              <a:t>Please take up to one minute </a:t>
            </a:r>
            <a:r>
              <a:rPr lang="en-US" sz="2400" b="1" dirty="0" smtClean="0"/>
              <a:t>to </a:t>
            </a:r>
            <a:r>
              <a:rPr lang="en-US" sz="2400" b="1" dirty="0"/>
              <a:t>share </a:t>
            </a:r>
          </a:p>
          <a:p>
            <a:r>
              <a:rPr lang="en-US" sz="2400" b="1" dirty="0"/>
              <a:t>Your Name</a:t>
            </a:r>
          </a:p>
          <a:p>
            <a:r>
              <a:rPr lang="en-US" sz="2400" b="1" dirty="0"/>
              <a:t>Your Role (i.e. community member, student, administrator, etc.)</a:t>
            </a:r>
          </a:p>
          <a:p>
            <a:r>
              <a:rPr lang="en-US" sz="2400" b="1" dirty="0"/>
              <a:t>If you could bring one famous person to dinner, who would you bring?  Why?</a:t>
            </a:r>
          </a:p>
          <a:p>
            <a:endParaRPr lang="en-US" sz="2400" dirty="0"/>
          </a:p>
          <a:p>
            <a:endParaRPr lang="en-US" sz="2400" dirty="0"/>
          </a:p>
        </p:txBody>
      </p:sp>
    </p:spTree>
    <p:extLst>
      <p:ext uri="{BB962C8B-B14F-4D97-AF65-F5344CB8AC3E}">
        <p14:creationId xmlns:p14="http://schemas.microsoft.com/office/powerpoint/2010/main" val="23815138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Purpose</a:t>
            </a:r>
            <a:endParaRPr lang="en-US" dirty="0"/>
          </a:p>
        </p:txBody>
      </p:sp>
      <p:sp>
        <p:nvSpPr>
          <p:cNvPr id="3" name="Content Placeholder 2"/>
          <p:cNvSpPr>
            <a:spLocks noGrp="1"/>
          </p:cNvSpPr>
          <p:nvPr>
            <p:ph sz="quarter" idx="13"/>
          </p:nvPr>
        </p:nvSpPr>
        <p:spPr>
          <a:xfrm>
            <a:off x="810407" y="1730988"/>
            <a:ext cx="10363826" cy="3424107"/>
          </a:xfrm>
        </p:spPr>
        <p:txBody>
          <a:bodyPr>
            <a:noAutofit/>
          </a:bodyPr>
          <a:lstStyle/>
          <a:p>
            <a:r>
              <a:rPr lang="en-US" sz="2200" b="1" dirty="0" smtClean="0"/>
              <a:t>Make recommendations to the Board of Education on how the SRO Agreement between the city of Carbondale and </a:t>
            </a:r>
            <a:r>
              <a:rPr lang="en-US" sz="2200" b="1" dirty="0" err="1" smtClean="0"/>
              <a:t>cchs</a:t>
            </a:r>
            <a:r>
              <a:rPr lang="en-US" sz="2200" b="1" dirty="0" smtClean="0"/>
              <a:t> can be updated.  (focus on Pages 1,2, and 3)</a:t>
            </a:r>
          </a:p>
          <a:p>
            <a:r>
              <a:rPr lang="en-US" sz="2200" b="1" dirty="0" smtClean="0"/>
              <a:t>Original agreement was signed in 2012 and has not been updated since. </a:t>
            </a:r>
          </a:p>
          <a:p>
            <a:r>
              <a:rPr lang="en-US" sz="2200" b="1" dirty="0" smtClean="0"/>
              <a:t>The board has decided that </a:t>
            </a:r>
            <a:r>
              <a:rPr lang="en-US" sz="2200" b="1" dirty="0" err="1" smtClean="0"/>
              <a:t>cchs</a:t>
            </a:r>
            <a:r>
              <a:rPr lang="en-US" sz="2200" b="1" dirty="0" smtClean="0"/>
              <a:t> will continue to have an </a:t>
            </a:r>
            <a:r>
              <a:rPr lang="en-US" sz="2200" b="1" dirty="0" err="1" smtClean="0"/>
              <a:t>sro</a:t>
            </a:r>
            <a:r>
              <a:rPr lang="en-US" sz="2200" b="1" dirty="0" smtClean="0"/>
              <a:t>, our work will be to discuss and recommend language on:</a:t>
            </a:r>
          </a:p>
          <a:p>
            <a:pPr marL="457200" indent="-457200">
              <a:buFont typeface="+mj-lt"/>
              <a:buAutoNum type="arabicPeriod"/>
            </a:pPr>
            <a:r>
              <a:rPr lang="en-US" sz="2200" b="1" dirty="0" smtClean="0"/>
              <a:t>the purpose of the position </a:t>
            </a:r>
          </a:p>
          <a:p>
            <a:pPr marL="457200" indent="-457200">
              <a:buFont typeface="+mj-lt"/>
              <a:buAutoNum type="arabicPeriod"/>
            </a:pPr>
            <a:r>
              <a:rPr lang="en-US" sz="2200" b="1" dirty="0" smtClean="0"/>
              <a:t>the roles and responsibilities of the </a:t>
            </a:r>
            <a:r>
              <a:rPr lang="en-US" sz="2200" b="1" dirty="0" err="1" smtClean="0"/>
              <a:t>sro</a:t>
            </a:r>
            <a:r>
              <a:rPr lang="en-US" sz="2200" b="1" dirty="0" smtClean="0"/>
              <a:t>, and</a:t>
            </a:r>
          </a:p>
          <a:p>
            <a:pPr marL="457200" indent="-457200">
              <a:buFont typeface="+mj-lt"/>
              <a:buAutoNum type="arabicPeriod"/>
            </a:pPr>
            <a:r>
              <a:rPr lang="en-US" sz="2200" b="1" dirty="0" smtClean="0"/>
              <a:t>the roles and responsibilities of the </a:t>
            </a:r>
            <a:r>
              <a:rPr lang="en-US" sz="2200" b="1" dirty="0" err="1" smtClean="0"/>
              <a:t>cchs</a:t>
            </a:r>
            <a:r>
              <a:rPr lang="en-US" sz="2200" b="1" dirty="0" smtClean="0"/>
              <a:t> administration</a:t>
            </a:r>
            <a:endParaRPr lang="en-US" sz="2200" b="1" dirty="0"/>
          </a:p>
        </p:txBody>
      </p:sp>
    </p:spTree>
    <p:extLst>
      <p:ext uri="{BB962C8B-B14F-4D97-AF65-F5344CB8AC3E}">
        <p14:creationId xmlns:p14="http://schemas.microsoft.com/office/powerpoint/2010/main" val="1053635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(Education Advisory Board (EAB)) </a:t>
            </a:r>
            <a:endParaRPr lang="en-US" dirty="0"/>
          </a:p>
        </p:txBody>
      </p:sp>
      <p:pic>
        <p:nvPicPr>
          <p:cNvPr id="3" name="Picture 2"/>
          <p:cNvPicPr>
            <a:picLocks noChangeAspect="1"/>
          </p:cNvPicPr>
          <p:nvPr/>
        </p:nvPicPr>
        <p:blipFill>
          <a:blip r:embed="rId2"/>
          <a:stretch>
            <a:fillRect/>
          </a:stretch>
        </p:blipFill>
        <p:spPr>
          <a:xfrm>
            <a:off x="549965" y="1952301"/>
            <a:ext cx="11092069" cy="4329229"/>
          </a:xfrm>
          <a:prstGeom prst="rect">
            <a:avLst/>
          </a:prstGeom>
        </p:spPr>
      </p:pic>
    </p:spTree>
    <p:extLst>
      <p:ext uri="{BB962C8B-B14F-4D97-AF65-F5344CB8AC3E}">
        <p14:creationId xmlns:p14="http://schemas.microsoft.com/office/powerpoint/2010/main" val="2950351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400" b="1" dirty="0">
                <a:cs typeface="Calibri"/>
              </a:rPr>
              <a:t>Today, we will…</a:t>
            </a:r>
          </a:p>
          <a:p>
            <a:r>
              <a:rPr lang="en-US" sz="2400" b="1" dirty="0">
                <a:cs typeface="Calibri Light"/>
              </a:rPr>
              <a:t>Discuss the rationale of Carbondale’s School Resource Officer (SRO)</a:t>
            </a:r>
          </a:p>
          <a:p>
            <a:r>
              <a:rPr lang="en-US" sz="2400" b="1" dirty="0">
                <a:cs typeface="Calibri Light"/>
              </a:rPr>
              <a:t>Identify </a:t>
            </a:r>
            <a:r>
              <a:rPr lang="en-US" sz="2400" b="1" dirty="0" smtClean="0">
                <a:cs typeface="Calibri Light"/>
              </a:rPr>
              <a:t>what we recommend the purpose for the position at Carbondale Community High School to be</a:t>
            </a:r>
            <a:endParaRPr lang="en-US" sz="2400" b="1" dirty="0">
              <a:cs typeface="Calibri Light"/>
            </a:endParaRPr>
          </a:p>
        </p:txBody>
      </p:sp>
    </p:spTree>
    <p:extLst>
      <p:ext uri="{BB962C8B-B14F-4D97-AF65-F5344CB8AC3E}">
        <p14:creationId xmlns:p14="http://schemas.microsoft.com/office/powerpoint/2010/main" val="3192959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a:t>
            </a:r>
            <a:endParaRPr lang="en-US" dirty="0"/>
          </a:p>
        </p:txBody>
      </p:sp>
      <p:sp>
        <p:nvSpPr>
          <p:cNvPr id="4" name="Content Placeholder 4">
            <a:extLst>
              <a:ext uri="{FF2B5EF4-FFF2-40B4-BE49-F238E27FC236}">
                <a16:creationId xmlns:a16="http://schemas.microsoft.com/office/drawing/2014/main" id="{2509645D-07FB-4BC4-B8A2-0A0A795D17C0}"/>
              </a:ext>
            </a:extLst>
          </p:cNvPr>
          <p:cNvSpPr>
            <a:spLocks noGrp="1"/>
          </p:cNvSpPr>
          <p:nvPr>
            <p:ph sz="quarter" idx="13"/>
          </p:nvPr>
        </p:nvSpPr>
        <p:spPr/>
        <p:txBody>
          <a:bodyPr lIns="91440" tIns="45720" rIns="91440" bIns="45720" anchor="t">
            <a:noAutofit/>
          </a:bodyPr>
          <a:lstStyle/>
          <a:p>
            <a:r>
              <a:rPr lang="en-US" sz="2400" b="1" dirty="0">
                <a:solidFill>
                  <a:schemeClr val="accent1"/>
                </a:solidFill>
                <a:cs typeface="Calibri"/>
              </a:rPr>
              <a:t>Notetaker</a:t>
            </a:r>
          </a:p>
          <a:p>
            <a:pPr lvl="1"/>
            <a:r>
              <a:rPr lang="en-US" sz="2400" i="1" dirty="0">
                <a:cs typeface="Calibri"/>
              </a:rPr>
              <a:t>One person to document all discussion points with detail</a:t>
            </a:r>
          </a:p>
          <a:p>
            <a:r>
              <a:rPr lang="en-US" sz="2400" b="1" dirty="0">
                <a:solidFill>
                  <a:schemeClr val="accent1"/>
                </a:solidFill>
                <a:cs typeface="Calibri"/>
              </a:rPr>
              <a:t>Timekeeper</a:t>
            </a:r>
          </a:p>
          <a:p>
            <a:pPr lvl="1"/>
            <a:r>
              <a:rPr lang="en-US" sz="2400" i="1" dirty="0">
                <a:cs typeface="Calibri"/>
              </a:rPr>
              <a:t>One person with a time-keeping device to keep us on track</a:t>
            </a:r>
          </a:p>
          <a:p>
            <a:r>
              <a:rPr lang="en-US" sz="2400" b="1" dirty="0">
                <a:solidFill>
                  <a:schemeClr val="accent1"/>
                </a:solidFill>
                <a:cs typeface="Calibri"/>
              </a:rPr>
              <a:t>Devil’s advocate</a:t>
            </a:r>
          </a:p>
          <a:p>
            <a:pPr lvl="1"/>
            <a:r>
              <a:rPr lang="en-US" sz="2400" i="1" dirty="0">
                <a:cs typeface="Calibri"/>
              </a:rPr>
              <a:t>One person at each table to take the counter point in each discussion</a:t>
            </a:r>
            <a:endParaRPr lang="en-US" sz="2400" i="1" dirty="0">
              <a:cs typeface="Calibri Light"/>
            </a:endParaRPr>
          </a:p>
        </p:txBody>
      </p:sp>
    </p:spTree>
    <p:extLst>
      <p:ext uri="{BB962C8B-B14F-4D97-AF65-F5344CB8AC3E}">
        <p14:creationId xmlns:p14="http://schemas.microsoft.com/office/powerpoint/2010/main" val="2706437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Norm Setting</a:t>
            </a:r>
            <a:endParaRPr lang="en-US" dirty="0"/>
          </a:p>
        </p:txBody>
      </p:sp>
    </p:spTree>
    <p:extLst>
      <p:ext uri="{BB962C8B-B14F-4D97-AF65-F5344CB8AC3E}">
        <p14:creationId xmlns:p14="http://schemas.microsoft.com/office/powerpoint/2010/main" val="19905173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a:t>
            </a:r>
            <a:endParaRPr lang="en-US" dirty="0"/>
          </a:p>
        </p:txBody>
      </p:sp>
      <p:sp>
        <p:nvSpPr>
          <p:cNvPr id="3" name="Content Placeholder 2"/>
          <p:cNvSpPr>
            <a:spLocks noGrp="1"/>
          </p:cNvSpPr>
          <p:nvPr>
            <p:ph sz="quarter" idx="13"/>
          </p:nvPr>
        </p:nvSpPr>
        <p:spPr/>
        <p:txBody>
          <a:bodyPr>
            <a:normAutofit fontScale="77500" lnSpcReduction="20000"/>
          </a:bodyPr>
          <a:lstStyle/>
          <a:p>
            <a:pPr marL="0" indent="0">
              <a:lnSpc>
                <a:spcPct val="100000"/>
              </a:lnSpc>
              <a:spcBef>
                <a:spcPts val="0"/>
              </a:spcBef>
              <a:buNone/>
            </a:pPr>
            <a:r>
              <a:rPr lang="en-US" dirty="0">
                <a:cs typeface="Calibri"/>
              </a:rPr>
              <a:t>In order to maximize our limited time together, we should agree upon norms we can all support. We will work together to finalize the norms this committee will commit to throughout our time together.</a:t>
            </a:r>
          </a:p>
          <a:p>
            <a:pPr>
              <a:lnSpc>
                <a:spcPct val="150000"/>
              </a:lnSpc>
              <a:spcBef>
                <a:spcPts val="0"/>
              </a:spcBef>
            </a:pPr>
            <a:r>
              <a:rPr lang="en-US" b="1" dirty="0" smtClean="0">
                <a:solidFill>
                  <a:schemeClr val="accent2">
                    <a:lumMod val="50000"/>
                  </a:schemeClr>
                </a:solidFill>
                <a:cs typeface="Calibri"/>
              </a:rPr>
              <a:t>Participate </a:t>
            </a:r>
            <a:r>
              <a:rPr lang="en-US" b="1" dirty="0">
                <a:solidFill>
                  <a:schemeClr val="accent2">
                    <a:lumMod val="50000"/>
                  </a:schemeClr>
                </a:solidFill>
                <a:cs typeface="Calibri"/>
              </a:rPr>
              <a:t>fully, minimizing distractions</a:t>
            </a:r>
          </a:p>
          <a:p>
            <a:pPr>
              <a:lnSpc>
                <a:spcPct val="150000"/>
              </a:lnSpc>
              <a:spcBef>
                <a:spcPts val="0"/>
              </a:spcBef>
            </a:pPr>
            <a:r>
              <a:rPr lang="en-US" b="1" dirty="0">
                <a:solidFill>
                  <a:schemeClr val="accent2">
                    <a:lumMod val="50000"/>
                  </a:schemeClr>
                </a:solidFill>
                <a:cs typeface="Calibri"/>
              </a:rPr>
              <a:t>Seek to understand by focusing on active listening</a:t>
            </a:r>
          </a:p>
          <a:p>
            <a:pPr>
              <a:lnSpc>
                <a:spcPct val="150000"/>
              </a:lnSpc>
              <a:spcBef>
                <a:spcPts val="0"/>
              </a:spcBef>
            </a:pPr>
            <a:r>
              <a:rPr lang="en-US" b="1" dirty="0">
                <a:solidFill>
                  <a:schemeClr val="accent2">
                    <a:lumMod val="50000"/>
                  </a:schemeClr>
                </a:solidFill>
                <a:cs typeface="Calibri"/>
              </a:rPr>
              <a:t>Solutions first</a:t>
            </a:r>
          </a:p>
          <a:p>
            <a:pPr>
              <a:lnSpc>
                <a:spcPct val="150000"/>
              </a:lnSpc>
              <a:spcBef>
                <a:spcPts val="0"/>
              </a:spcBef>
            </a:pPr>
            <a:r>
              <a:rPr lang="en-US" b="1" dirty="0">
                <a:solidFill>
                  <a:schemeClr val="accent2">
                    <a:lumMod val="50000"/>
                  </a:schemeClr>
                </a:solidFill>
                <a:cs typeface="Calibri"/>
              </a:rPr>
              <a:t>Critique ideas, not people</a:t>
            </a:r>
          </a:p>
          <a:p>
            <a:pPr>
              <a:lnSpc>
                <a:spcPct val="150000"/>
              </a:lnSpc>
              <a:spcBef>
                <a:spcPts val="0"/>
              </a:spcBef>
            </a:pPr>
            <a:r>
              <a:rPr lang="en-US" b="1" dirty="0">
                <a:solidFill>
                  <a:schemeClr val="accent2">
                    <a:lumMod val="50000"/>
                  </a:schemeClr>
                </a:solidFill>
                <a:cs typeface="Calibri"/>
              </a:rPr>
              <a:t>Ensure all voices are </a:t>
            </a:r>
            <a:r>
              <a:rPr lang="en-US" b="1" dirty="0" smtClean="0">
                <a:solidFill>
                  <a:schemeClr val="accent2">
                    <a:lumMod val="50000"/>
                  </a:schemeClr>
                </a:solidFill>
                <a:cs typeface="Calibri"/>
              </a:rPr>
              <a:t>heard</a:t>
            </a:r>
          </a:p>
          <a:p>
            <a:pPr>
              <a:lnSpc>
                <a:spcPct val="150000"/>
              </a:lnSpc>
              <a:spcBef>
                <a:spcPts val="0"/>
              </a:spcBef>
            </a:pPr>
            <a:r>
              <a:rPr lang="en-US" b="1" dirty="0" smtClean="0">
                <a:solidFill>
                  <a:schemeClr val="accent2">
                    <a:lumMod val="50000"/>
                  </a:schemeClr>
                </a:solidFill>
                <a:cs typeface="Calibri"/>
              </a:rPr>
              <a:t>Start on time; end on time</a:t>
            </a:r>
          </a:p>
          <a:p>
            <a:pPr>
              <a:lnSpc>
                <a:spcPct val="150000"/>
              </a:lnSpc>
              <a:spcBef>
                <a:spcPts val="0"/>
              </a:spcBef>
            </a:pPr>
            <a:r>
              <a:rPr lang="en-US" b="1" dirty="0" smtClean="0">
                <a:solidFill>
                  <a:schemeClr val="accent2">
                    <a:lumMod val="50000"/>
                  </a:schemeClr>
                </a:solidFill>
                <a:cs typeface="Calibri"/>
              </a:rPr>
              <a:t>Two minute warnings during group time so conversations can wrap up</a:t>
            </a:r>
          </a:p>
          <a:p>
            <a:pPr>
              <a:lnSpc>
                <a:spcPct val="150000"/>
              </a:lnSpc>
              <a:spcBef>
                <a:spcPts val="0"/>
              </a:spcBef>
            </a:pPr>
            <a:r>
              <a:rPr lang="en-US" b="1" dirty="0" smtClean="0">
                <a:solidFill>
                  <a:schemeClr val="accent2">
                    <a:lumMod val="50000"/>
                  </a:schemeClr>
                </a:solidFill>
                <a:cs typeface="Calibri"/>
              </a:rPr>
              <a:t>Confidentiality – No social media posts, only share general direction of the group with others</a:t>
            </a:r>
            <a:endParaRPr lang="en-US" b="1" dirty="0">
              <a:solidFill>
                <a:schemeClr val="accent2">
                  <a:lumMod val="50000"/>
                </a:schemeClr>
              </a:solidFill>
              <a:cs typeface="Calibri"/>
            </a:endParaRPr>
          </a:p>
          <a:p>
            <a:endParaRPr lang="en-US" dirty="0"/>
          </a:p>
        </p:txBody>
      </p:sp>
    </p:spTree>
    <p:extLst>
      <p:ext uri="{BB962C8B-B14F-4D97-AF65-F5344CB8AC3E}">
        <p14:creationId xmlns:p14="http://schemas.microsoft.com/office/powerpoint/2010/main" val="11891015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a:t>
            </a:r>
            <a:endParaRPr lang="en-US" dirty="0"/>
          </a:p>
        </p:txBody>
      </p:sp>
      <p:sp>
        <p:nvSpPr>
          <p:cNvPr id="4" name="Content Placeholder 4">
            <a:extLst>
              <a:ext uri="{FF2B5EF4-FFF2-40B4-BE49-F238E27FC236}">
                <a16:creationId xmlns:a16="http://schemas.microsoft.com/office/drawing/2014/main" id="{2509645D-07FB-4BC4-B8A2-0A0A795D17C0}"/>
              </a:ext>
            </a:extLst>
          </p:cNvPr>
          <p:cNvSpPr>
            <a:spLocks noGrp="1"/>
          </p:cNvSpPr>
          <p:nvPr>
            <p:ph sz="quarter" idx="13"/>
          </p:nvPr>
        </p:nvSpPr>
        <p:spPr>
          <a:xfrm>
            <a:off x="913775" y="1659426"/>
            <a:ext cx="10363826" cy="3424107"/>
          </a:xfrm>
        </p:spPr>
        <p:txBody>
          <a:bodyPr lIns="91440" tIns="45720" rIns="91440" bIns="45720" anchor="t">
            <a:noAutofit/>
          </a:bodyPr>
          <a:lstStyle/>
          <a:p>
            <a:pPr marL="0" indent="0">
              <a:lnSpc>
                <a:spcPct val="100000"/>
              </a:lnSpc>
              <a:spcBef>
                <a:spcPts val="0"/>
              </a:spcBef>
              <a:buNone/>
            </a:pPr>
            <a:r>
              <a:rPr lang="en-US" b="1" dirty="0">
                <a:cs typeface="Calibri"/>
              </a:rPr>
              <a:t>Step 1. </a:t>
            </a:r>
            <a:r>
              <a:rPr lang="en-US" dirty="0">
                <a:cs typeface="Calibri"/>
              </a:rPr>
              <a:t>(3 min) Individually, review the norms. Determine whether there are any norms missing from the list that will ensure this committee can maximize its work together. Write these additions/revisions down</a:t>
            </a:r>
          </a:p>
          <a:p>
            <a:pPr marL="0" indent="0">
              <a:lnSpc>
                <a:spcPct val="100000"/>
              </a:lnSpc>
              <a:spcBef>
                <a:spcPts val="0"/>
              </a:spcBef>
              <a:buNone/>
            </a:pPr>
            <a:endParaRPr lang="en-US" dirty="0">
              <a:cs typeface="Calibri"/>
            </a:endParaRPr>
          </a:p>
          <a:p>
            <a:pPr marL="0" indent="0">
              <a:lnSpc>
                <a:spcPct val="100000"/>
              </a:lnSpc>
              <a:spcBef>
                <a:spcPts val="0"/>
              </a:spcBef>
              <a:buNone/>
            </a:pPr>
            <a:r>
              <a:rPr lang="en-US" b="1" dirty="0">
                <a:cs typeface="Calibri"/>
              </a:rPr>
              <a:t>Step 2. </a:t>
            </a:r>
            <a:r>
              <a:rPr lang="en-US" dirty="0">
                <a:cs typeface="Calibri"/>
              </a:rPr>
              <a:t>(5 min) At tables, discuss what you identified individually. Ensure everyone has shared their ideas. Pick a representative from your table to share any norms additions or revisions, if necessary.</a:t>
            </a:r>
          </a:p>
          <a:p>
            <a:pPr marL="0" indent="0">
              <a:lnSpc>
                <a:spcPct val="100000"/>
              </a:lnSpc>
              <a:spcBef>
                <a:spcPts val="0"/>
              </a:spcBef>
              <a:buNone/>
            </a:pPr>
            <a:endParaRPr lang="en-US" b="1" dirty="0">
              <a:cs typeface="Calibri"/>
            </a:endParaRPr>
          </a:p>
          <a:p>
            <a:pPr marL="0" indent="0">
              <a:lnSpc>
                <a:spcPct val="100000"/>
              </a:lnSpc>
              <a:spcBef>
                <a:spcPts val="0"/>
              </a:spcBef>
              <a:buNone/>
            </a:pPr>
            <a:r>
              <a:rPr lang="en-US" b="1" dirty="0">
                <a:cs typeface="Calibri"/>
              </a:rPr>
              <a:t>Step 3. </a:t>
            </a:r>
            <a:r>
              <a:rPr lang="en-US" dirty="0">
                <a:cs typeface="Calibri"/>
              </a:rPr>
              <a:t>(5 min) Representatives from each table will share their additions or revisions, or just pass if the team finds the norms acceptable.</a:t>
            </a:r>
          </a:p>
          <a:p>
            <a:pPr marL="0" indent="0">
              <a:lnSpc>
                <a:spcPct val="100000"/>
              </a:lnSpc>
              <a:spcBef>
                <a:spcPts val="0"/>
              </a:spcBef>
              <a:buNone/>
            </a:pPr>
            <a:endParaRPr lang="en-US" b="1" dirty="0">
              <a:cs typeface="Calibri"/>
            </a:endParaRPr>
          </a:p>
          <a:p>
            <a:pPr marL="0" indent="0">
              <a:lnSpc>
                <a:spcPct val="100000"/>
              </a:lnSpc>
              <a:spcBef>
                <a:spcPts val="0"/>
              </a:spcBef>
              <a:buNone/>
            </a:pPr>
            <a:r>
              <a:rPr lang="en-US" b="1" dirty="0">
                <a:cs typeface="Calibri"/>
              </a:rPr>
              <a:t>Step 4. </a:t>
            </a:r>
            <a:r>
              <a:rPr lang="en-US" dirty="0">
                <a:cs typeface="Calibri"/>
              </a:rPr>
              <a:t>(2 min) Use a “fist to five” rating where a fist indicates</a:t>
            </a:r>
            <a:br>
              <a:rPr lang="en-US" dirty="0">
                <a:cs typeface="Calibri"/>
              </a:rPr>
            </a:br>
            <a:r>
              <a:rPr lang="en-US" dirty="0">
                <a:cs typeface="Calibri"/>
              </a:rPr>
              <a:t>you disagree with the norms and a five indicates you fully</a:t>
            </a:r>
            <a:br>
              <a:rPr lang="en-US" dirty="0">
                <a:cs typeface="Calibri"/>
              </a:rPr>
            </a:br>
            <a:r>
              <a:rPr lang="en-US" dirty="0">
                <a:cs typeface="Calibri"/>
              </a:rPr>
              <a:t>agree with the norms.</a:t>
            </a:r>
          </a:p>
        </p:txBody>
      </p:sp>
    </p:spTree>
    <p:extLst>
      <p:ext uri="{BB962C8B-B14F-4D97-AF65-F5344CB8AC3E}">
        <p14:creationId xmlns:p14="http://schemas.microsoft.com/office/powerpoint/2010/main" val="3045523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Article reading and discussion</a:t>
            </a:r>
            <a:endParaRPr lang="en-US" dirty="0"/>
          </a:p>
        </p:txBody>
      </p:sp>
      <p:sp>
        <p:nvSpPr>
          <p:cNvPr id="3" name="Subtitle 2"/>
          <p:cNvSpPr>
            <a:spLocks noGrp="1"/>
          </p:cNvSpPr>
          <p:nvPr>
            <p:ph type="subTitle" idx="1"/>
          </p:nvPr>
        </p:nvSpPr>
        <p:spPr/>
        <p:txBody>
          <a:bodyPr>
            <a:normAutofit/>
          </a:bodyPr>
          <a:lstStyle/>
          <a:p>
            <a:r>
              <a:rPr lang="en-US" sz="3200" dirty="0" smtClean="0"/>
              <a:t>45 minutes</a:t>
            </a:r>
            <a:endParaRPr lang="en-US" sz="3200" dirty="0"/>
          </a:p>
        </p:txBody>
      </p:sp>
    </p:spTree>
    <p:extLst>
      <p:ext uri="{BB962C8B-B14F-4D97-AF65-F5344CB8AC3E}">
        <p14:creationId xmlns:p14="http://schemas.microsoft.com/office/powerpoint/2010/main" val="38896441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Clarifying purpose</a:t>
            </a:r>
            <a:endParaRPr lang="en-US" dirty="0"/>
          </a:p>
        </p:txBody>
      </p:sp>
      <p:sp>
        <p:nvSpPr>
          <p:cNvPr id="3" name="Content Placeholder 2"/>
          <p:cNvSpPr>
            <a:spLocks noGrp="1"/>
          </p:cNvSpPr>
          <p:nvPr>
            <p:ph sz="quarter" idx="13"/>
          </p:nvPr>
        </p:nvSpPr>
        <p:spPr/>
        <p:txBody>
          <a:bodyPr/>
          <a:lstStyle/>
          <a:p>
            <a:r>
              <a:rPr lang="en-US" sz="3600" b="1" dirty="0">
                <a:solidFill>
                  <a:schemeClr val="accent1"/>
                </a:solidFill>
                <a:latin typeface="Calibri"/>
                <a:cs typeface="Calibri"/>
              </a:rPr>
              <a:t>Our goal in reading about SROs is to consider the </a:t>
            </a:r>
            <a:r>
              <a:rPr lang="en-US" sz="3600" b="1" dirty="0" smtClean="0">
                <a:solidFill>
                  <a:schemeClr val="accent1"/>
                </a:solidFill>
                <a:latin typeface="Calibri"/>
                <a:cs typeface="Calibri"/>
              </a:rPr>
              <a:t>function </a:t>
            </a:r>
            <a:r>
              <a:rPr lang="en-US" sz="3600" b="1" dirty="0">
                <a:solidFill>
                  <a:schemeClr val="accent1"/>
                </a:solidFill>
                <a:latin typeface="Calibri"/>
                <a:cs typeface="Calibri"/>
              </a:rPr>
              <a:t>they play at schools, in order to articulate the purpose of the SRO at Carbondale Community High School</a:t>
            </a:r>
            <a:endParaRPr lang="en-US" dirty="0"/>
          </a:p>
        </p:txBody>
      </p:sp>
    </p:spTree>
    <p:extLst>
      <p:ext uri="{BB962C8B-B14F-4D97-AF65-F5344CB8AC3E}">
        <p14:creationId xmlns:p14="http://schemas.microsoft.com/office/powerpoint/2010/main" val="2628015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SRO Reading</a:t>
            </a:r>
            <a:endParaRPr lang="en-US" dirty="0"/>
          </a:p>
        </p:txBody>
      </p:sp>
      <p:sp>
        <p:nvSpPr>
          <p:cNvPr id="5" name="Content Placeholder 4">
            <a:extLst>
              <a:ext uri="{FF2B5EF4-FFF2-40B4-BE49-F238E27FC236}">
                <a16:creationId xmlns:a16="http://schemas.microsoft.com/office/drawing/2014/main" id="{2509645D-07FB-4BC4-B8A2-0A0A795D17C0}"/>
              </a:ext>
            </a:extLst>
          </p:cNvPr>
          <p:cNvSpPr>
            <a:spLocks noGrp="1"/>
          </p:cNvSpPr>
          <p:nvPr>
            <p:ph sz="quarter" idx="13"/>
          </p:nvPr>
        </p:nvSpPr>
        <p:spPr>
          <a:xfrm>
            <a:off x="914400" y="1614115"/>
            <a:ext cx="10363200" cy="4177085"/>
          </a:xfrm>
        </p:spPr>
        <p:txBody>
          <a:bodyPr lIns="91440" tIns="45720" rIns="91440" bIns="45720" anchor="t">
            <a:noAutofit/>
          </a:bodyPr>
          <a:lstStyle/>
          <a:p>
            <a:pPr marL="0" indent="0">
              <a:lnSpc>
                <a:spcPct val="100000"/>
              </a:lnSpc>
              <a:spcBef>
                <a:spcPts val="0"/>
              </a:spcBef>
              <a:buNone/>
            </a:pPr>
            <a:r>
              <a:rPr lang="en-US" sz="2400" b="1" dirty="0">
                <a:cs typeface="Calibri"/>
              </a:rPr>
              <a:t>Step 1. </a:t>
            </a:r>
            <a:r>
              <a:rPr lang="en-US" sz="2400" dirty="0">
                <a:cs typeface="Calibri"/>
              </a:rPr>
              <a:t>(8 min) Silently, read the two printed articles about SROs. As you read, use the handout to independently reflect on the guiding questions.</a:t>
            </a:r>
          </a:p>
          <a:p>
            <a:pPr marL="0" indent="0">
              <a:lnSpc>
                <a:spcPct val="100000"/>
              </a:lnSpc>
              <a:spcBef>
                <a:spcPts val="0"/>
              </a:spcBef>
              <a:buNone/>
            </a:pPr>
            <a:endParaRPr lang="en-US" sz="1200" dirty="0">
              <a:cs typeface="Calibri"/>
            </a:endParaRPr>
          </a:p>
          <a:p>
            <a:pPr marL="0" indent="0">
              <a:lnSpc>
                <a:spcPct val="100000"/>
              </a:lnSpc>
              <a:spcBef>
                <a:spcPts val="0"/>
              </a:spcBef>
              <a:buNone/>
            </a:pPr>
            <a:r>
              <a:rPr lang="en-US" sz="2400" b="1" dirty="0">
                <a:cs typeface="Calibri"/>
              </a:rPr>
              <a:t>Step 2.</a:t>
            </a:r>
            <a:r>
              <a:rPr lang="en-US" sz="2400" dirty="0">
                <a:cs typeface="Calibri"/>
              </a:rPr>
              <a:t> (15 min) At tables, discuss the articles, following the prompts Prepare to discuss your responses in 10 minutes.</a:t>
            </a:r>
          </a:p>
          <a:p>
            <a:pPr marL="342900" marR="0" lvl="0" indent="-342900">
              <a:lnSpc>
                <a:spcPct val="115000"/>
              </a:lnSpc>
              <a:spcBef>
                <a:spcPts val="0"/>
              </a:spcBef>
              <a:spcAft>
                <a:spcPts val="0"/>
              </a:spcAft>
              <a:buFont typeface="Symbol" panose="05050102010706020507" pitchFamily="18" charset="2"/>
              <a:buChar char=""/>
            </a:pPr>
            <a:r>
              <a:rPr lang="en-US" dirty="0">
                <a:effectLst/>
                <a:ea typeface="Arial" panose="020B0604020202020204" pitchFamily="34" charset="0"/>
                <a:cs typeface="Calibri" panose="020F0502020204030204" pitchFamily="34" charset="0"/>
              </a:rPr>
              <a:t>As a team, ensure you identify all of the takeaways from the article</a:t>
            </a:r>
          </a:p>
          <a:p>
            <a:pPr marL="342900" marR="0" lvl="0" indent="-342900">
              <a:lnSpc>
                <a:spcPct val="115000"/>
              </a:lnSpc>
              <a:spcBef>
                <a:spcPts val="0"/>
              </a:spcBef>
              <a:spcAft>
                <a:spcPts val="0"/>
              </a:spcAft>
              <a:buFont typeface="Symbol" panose="05050102010706020507" pitchFamily="18" charset="2"/>
              <a:buChar char=""/>
            </a:pPr>
            <a:r>
              <a:rPr lang="en-US" dirty="0">
                <a:effectLst/>
                <a:ea typeface="Arial" panose="020B0604020202020204" pitchFamily="34" charset="0"/>
                <a:cs typeface="Calibri" panose="020F0502020204030204" pitchFamily="34" charset="0"/>
              </a:rPr>
              <a:t>‘Round the </a:t>
            </a:r>
            <a:r>
              <a:rPr lang="en-US" dirty="0" smtClean="0">
                <a:effectLst/>
                <a:ea typeface="Arial" panose="020B0604020202020204" pitchFamily="34" charset="0"/>
                <a:cs typeface="Calibri" panose="020F0502020204030204" pitchFamily="34" charset="0"/>
              </a:rPr>
              <a:t>Horn’, </a:t>
            </a:r>
            <a:r>
              <a:rPr lang="en-US" dirty="0">
                <a:effectLst/>
                <a:ea typeface="Arial" panose="020B0604020202020204" pitchFamily="34" charset="0"/>
                <a:cs typeface="Calibri" panose="020F0502020204030204" pitchFamily="34" charset="0"/>
              </a:rPr>
              <a:t>share the main takeaways you identified</a:t>
            </a:r>
          </a:p>
          <a:p>
            <a:pPr marL="342900" marR="0" lvl="0" indent="-342900">
              <a:lnSpc>
                <a:spcPct val="115000"/>
              </a:lnSpc>
              <a:spcBef>
                <a:spcPts val="0"/>
              </a:spcBef>
              <a:spcAft>
                <a:spcPts val="0"/>
              </a:spcAft>
              <a:buFont typeface="Symbol" panose="05050102010706020507" pitchFamily="18" charset="2"/>
              <a:buChar char=""/>
            </a:pPr>
            <a:r>
              <a:rPr lang="en-US" dirty="0">
                <a:effectLst/>
                <a:ea typeface="Arial" panose="020B0604020202020204" pitchFamily="34" charset="0"/>
                <a:cs typeface="Calibri" panose="020F0502020204030204" pitchFamily="34" charset="0"/>
              </a:rPr>
              <a:t>Discuss what </a:t>
            </a:r>
            <a:r>
              <a:rPr lang="en-US" dirty="0" smtClean="0">
                <a:effectLst/>
                <a:ea typeface="Arial" panose="020B0604020202020204" pitchFamily="34" charset="0"/>
                <a:cs typeface="Calibri" panose="020F0502020204030204" pitchFamily="34" charset="0"/>
              </a:rPr>
              <a:t>your group believes should be included in the purpose for the SRO at CCHS</a:t>
            </a:r>
            <a:endParaRPr lang="en-US" dirty="0">
              <a:effectLst/>
              <a:ea typeface="Arial" panose="020B0604020202020204" pitchFamily="34" charset="0"/>
              <a:cs typeface="Calibri" panose="020F0502020204030204" pitchFamily="34" charset="0"/>
            </a:endParaRPr>
          </a:p>
          <a:p>
            <a:pPr marL="0" indent="0">
              <a:lnSpc>
                <a:spcPct val="100000"/>
              </a:lnSpc>
              <a:spcBef>
                <a:spcPts val="0"/>
              </a:spcBef>
              <a:buNone/>
            </a:pPr>
            <a:endParaRPr lang="en-US" sz="1200" dirty="0">
              <a:cs typeface="Calibri"/>
            </a:endParaRPr>
          </a:p>
          <a:p>
            <a:pPr marL="0" indent="0">
              <a:lnSpc>
                <a:spcPct val="100000"/>
              </a:lnSpc>
              <a:spcBef>
                <a:spcPts val="0"/>
              </a:spcBef>
              <a:buNone/>
            </a:pPr>
            <a:r>
              <a:rPr lang="en-US" sz="2400" b="1" dirty="0">
                <a:cs typeface="Calibri"/>
              </a:rPr>
              <a:t>Step 3.</a:t>
            </a:r>
            <a:r>
              <a:rPr lang="en-US" sz="2400" dirty="0">
                <a:cs typeface="Calibri"/>
              </a:rPr>
              <a:t> (10 min) As a whole group, have one person per table share </a:t>
            </a:r>
            <a:r>
              <a:rPr lang="en-US" sz="2400" dirty="0" smtClean="0">
                <a:cs typeface="Calibri"/>
              </a:rPr>
              <a:t>what your group believes should be the purpose of the Carbondale </a:t>
            </a:r>
            <a:r>
              <a:rPr lang="en-US" sz="2400" dirty="0" err="1" smtClean="0">
                <a:cs typeface="Calibri"/>
              </a:rPr>
              <a:t>sro</a:t>
            </a:r>
            <a:r>
              <a:rPr lang="en-US" sz="2400" dirty="0" smtClean="0">
                <a:cs typeface="Calibri"/>
              </a:rPr>
              <a:t>.</a:t>
            </a:r>
            <a:endParaRPr lang="en-US" sz="1200" dirty="0">
              <a:cs typeface="Calibri"/>
            </a:endParaRPr>
          </a:p>
          <a:p>
            <a:pPr marL="0" indent="0">
              <a:lnSpc>
                <a:spcPct val="100000"/>
              </a:lnSpc>
              <a:spcBef>
                <a:spcPts val="0"/>
              </a:spcBef>
              <a:buNone/>
            </a:pPr>
            <a:r>
              <a:rPr lang="en-US" sz="2400" b="1" dirty="0">
                <a:cs typeface="Calibri"/>
              </a:rPr>
              <a:t>Step 4.</a:t>
            </a:r>
            <a:r>
              <a:rPr lang="en-US" sz="2400" dirty="0">
                <a:cs typeface="Calibri"/>
              </a:rPr>
              <a:t> (12 min) Team determines the shared Carbondale SRO purpose.</a:t>
            </a:r>
          </a:p>
        </p:txBody>
      </p:sp>
    </p:spTree>
    <p:extLst>
      <p:ext uri="{BB962C8B-B14F-4D97-AF65-F5344CB8AC3E}">
        <p14:creationId xmlns:p14="http://schemas.microsoft.com/office/powerpoint/2010/main" val="29237911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Closing</a:t>
            </a:r>
            <a:endParaRPr lang="en-US" dirty="0"/>
          </a:p>
        </p:txBody>
      </p:sp>
    </p:spTree>
    <p:extLst>
      <p:ext uri="{BB962C8B-B14F-4D97-AF65-F5344CB8AC3E}">
        <p14:creationId xmlns:p14="http://schemas.microsoft.com/office/powerpoint/2010/main" val="536994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Content Placeholder 2"/>
          <p:cNvSpPr>
            <a:spLocks noGrp="1"/>
          </p:cNvSpPr>
          <p:nvPr>
            <p:ph sz="quarter" idx="13"/>
          </p:nvPr>
        </p:nvSpPr>
        <p:spPr/>
        <p:txBody>
          <a:bodyPr>
            <a:normAutofit fontScale="70000" lnSpcReduction="20000"/>
          </a:bodyPr>
          <a:lstStyle/>
          <a:p>
            <a:pPr marL="0" indent="0">
              <a:buNone/>
            </a:pPr>
            <a:r>
              <a:rPr lang="en-US" b="1" dirty="0">
                <a:solidFill>
                  <a:srgbClr val="000000"/>
                </a:solidFill>
                <a:cs typeface="Calibri Light"/>
              </a:rPr>
              <a:t>Stand and share: </a:t>
            </a:r>
            <a:r>
              <a:rPr lang="en-US" dirty="0">
                <a:solidFill>
                  <a:srgbClr val="000000"/>
                </a:solidFill>
                <a:cs typeface="Calibri Light"/>
              </a:rPr>
              <a:t>with someone from a different table, identify one way you think the SRO will positively impact our school community</a:t>
            </a:r>
          </a:p>
          <a:p>
            <a:pPr marL="0" indent="0">
              <a:buNone/>
            </a:pPr>
            <a:endParaRPr lang="en-US" dirty="0">
              <a:solidFill>
                <a:srgbClr val="000000"/>
              </a:solidFill>
              <a:cs typeface="Calibri Light"/>
            </a:endParaRPr>
          </a:p>
          <a:p>
            <a:pPr>
              <a:lnSpc>
                <a:spcPct val="150000"/>
              </a:lnSpc>
              <a:spcBef>
                <a:spcPts val="0"/>
              </a:spcBef>
            </a:pPr>
            <a:r>
              <a:rPr lang="en-US" b="1" dirty="0">
                <a:solidFill>
                  <a:srgbClr val="000000"/>
                </a:solidFill>
                <a:cs typeface="Calibri Light"/>
              </a:rPr>
              <a:t>Fist to Five: </a:t>
            </a:r>
            <a:r>
              <a:rPr lang="en-US" dirty="0">
                <a:solidFill>
                  <a:srgbClr val="000000"/>
                </a:solidFill>
                <a:cs typeface="Calibri Light"/>
              </a:rPr>
              <a:t>did we meet our team norms</a:t>
            </a:r>
            <a:r>
              <a:rPr lang="en-US" dirty="0" smtClean="0">
                <a:solidFill>
                  <a:srgbClr val="000000"/>
                </a:solidFill>
                <a:cs typeface="Calibri Light"/>
              </a:rPr>
              <a:t>?</a:t>
            </a:r>
            <a:r>
              <a:rPr lang="en-US" b="1" dirty="0">
                <a:solidFill>
                  <a:schemeClr val="accent2">
                    <a:lumMod val="50000"/>
                  </a:schemeClr>
                </a:solidFill>
                <a:cs typeface="Calibri"/>
              </a:rPr>
              <a:t> </a:t>
            </a:r>
            <a:endParaRPr lang="en-US" b="1" dirty="0" smtClean="0">
              <a:solidFill>
                <a:schemeClr val="accent2">
                  <a:lumMod val="50000"/>
                </a:schemeClr>
              </a:solidFill>
              <a:cs typeface="Calibri"/>
            </a:endParaRPr>
          </a:p>
          <a:p>
            <a:pPr>
              <a:lnSpc>
                <a:spcPct val="150000"/>
              </a:lnSpc>
              <a:spcBef>
                <a:spcPts val="0"/>
              </a:spcBef>
            </a:pPr>
            <a:r>
              <a:rPr lang="en-US" b="1" dirty="0">
                <a:solidFill>
                  <a:schemeClr val="accent2">
                    <a:lumMod val="50000"/>
                  </a:schemeClr>
                </a:solidFill>
                <a:cs typeface="Calibri"/>
              </a:rPr>
              <a:t>Participate fully, minimizing distractions</a:t>
            </a:r>
          </a:p>
          <a:p>
            <a:pPr>
              <a:lnSpc>
                <a:spcPct val="150000"/>
              </a:lnSpc>
              <a:spcBef>
                <a:spcPts val="0"/>
              </a:spcBef>
            </a:pPr>
            <a:r>
              <a:rPr lang="en-US" b="1" dirty="0">
                <a:solidFill>
                  <a:schemeClr val="accent2">
                    <a:lumMod val="50000"/>
                  </a:schemeClr>
                </a:solidFill>
                <a:cs typeface="Calibri"/>
              </a:rPr>
              <a:t>Seek to understand by focusing on active listening</a:t>
            </a:r>
          </a:p>
          <a:p>
            <a:pPr>
              <a:lnSpc>
                <a:spcPct val="150000"/>
              </a:lnSpc>
              <a:spcBef>
                <a:spcPts val="0"/>
              </a:spcBef>
            </a:pPr>
            <a:r>
              <a:rPr lang="en-US" b="1" dirty="0">
                <a:solidFill>
                  <a:schemeClr val="accent2">
                    <a:lumMod val="50000"/>
                  </a:schemeClr>
                </a:solidFill>
                <a:cs typeface="Calibri"/>
              </a:rPr>
              <a:t>Solutions first</a:t>
            </a:r>
          </a:p>
          <a:p>
            <a:pPr>
              <a:lnSpc>
                <a:spcPct val="150000"/>
              </a:lnSpc>
              <a:spcBef>
                <a:spcPts val="0"/>
              </a:spcBef>
            </a:pPr>
            <a:r>
              <a:rPr lang="en-US" b="1" dirty="0">
                <a:solidFill>
                  <a:schemeClr val="accent2">
                    <a:lumMod val="50000"/>
                  </a:schemeClr>
                </a:solidFill>
                <a:cs typeface="Calibri"/>
              </a:rPr>
              <a:t>Critique ideas, not people</a:t>
            </a:r>
          </a:p>
          <a:p>
            <a:pPr>
              <a:lnSpc>
                <a:spcPct val="150000"/>
              </a:lnSpc>
              <a:spcBef>
                <a:spcPts val="0"/>
              </a:spcBef>
            </a:pPr>
            <a:r>
              <a:rPr lang="en-US" b="1" dirty="0">
                <a:solidFill>
                  <a:schemeClr val="accent2">
                    <a:lumMod val="50000"/>
                  </a:schemeClr>
                </a:solidFill>
                <a:cs typeface="Calibri"/>
              </a:rPr>
              <a:t>Ensure all voices are heard</a:t>
            </a:r>
          </a:p>
          <a:p>
            <a:pPr>
              <a:lnSpc>
                <a:spcPct val="150000"/>
              </a:lnSpc>
              <a:spcBef>
                <a:spcPts val="0"/>
              </a:spcBef>
            </a:pPr>
            <a:r>
              <a:rPr lang="en-US" b="1" dirty="0">
                <a:solidFill>
                  <a:schemeClr val="accent2">
                    <a:lumMod val="50000"/>
                  </a:schemeClr>
                </a:solidFill>
                <a:cs typeface="Calibri"/>
              </a:rPr>
              <a:t>Start on time; end on time</a:t>
            </a:r>
          </a:p>
          <a:p>
            <a:pPr>
              <a:lnSpc>
                <a:spcPct val="150000"/>
              </a:lnSpc>
              <a:spcBef>
                <a:spcPts val="0"/>
              </a:spcBef>
            </a:pPr>
            <a:r>
              <a:rPr lang="en-US" b="1" dirty="0">
                <a:solidFill>
                  <a:schemeClr val="accent2">
                    <a:lumMod val="50000"/>
                  </a:schemeClr>
                </a:solidFill>
                <a:cs typeface="Calibri"/>
              </a:rPr>
              <a:t>Two minute warnings during group time so conversations can wrap up</a:t>
            </a:r>
          </a:p>
          <a:p>
            <a:pPr>
              <a:lnSpc>
                <a:spcPct val="150000"/>
              </a:lnSpc>
              <a:spcBef>
                <a:spcPts val="0"/>
              </a:spcBef>
            </a:pPr>
            <a:r>
              <a:rPr lang="en-US" b="1" dirty="0">
                <a:solidFill>
                  <a:schemeClr val="accent2">
                    <a:lumMod val="50000"/>
                  </a:schemeClr>
                </a:solidFill>
                <a:cs typeface="Calibri"/>
              </a:rPr>
              <a:t>Confidentiality – No social media posts, only share general direction of the group with others</a:t>
            </a:r>
          </a:p>
          <a:p>
            <a:pPr marL="0" indent="0">
              <a:buNone/>
            </a:pPr>
            <a:endParaRPr lang="en-US" dirty="0">
              <a:solidFill>
                <a:srgbClr val="000000"/>
              </a:solidFill>
              <a:cs typeface="Calibri Light"/>
            </a:endParaRPr>
          </a:p>
          <a:p>
            <a:endParaRPr lang="en-US" dirty="0"/>
          </a:p>
        </p:txBody>
      </p:sp>
    </p:spTree>
    <p:extLst>
      <p:ext uri="{BB962C8B-B14F-4D97-AF65-F5344CB8AC3E}">
        <p14:creationId xmlns:p14="http://schemas.microsoft.com/office/powerpoint/2010/main" val="3857022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meeting</a:t>
            </a:r>
            <a:endParaRPr lang="en-US" dirty="0"/>
          </a:p>
        </p:txBody>
      </p:sp>
      <p:sp>
        <p:nvSpPr>
          <p:cNvPr id="3" name="Content Placeholder 2"/>
          <p:cNvSpPr>
            <a:spLocks noGrp="1"/>
          </p:cNvSpPr>
          <p:nvPr>
            <p:ph sz="quarter" idx="13"/>
          </p:nvPr>
        </p:nvSpPr>
        <p:spPr/>
        <p:txBody>
          <a:bodyPr/>
          <a:lstStyle/>
          <a:p>
            <a:r>
              <a:rPr lang="en-US" sz="3600" dirty="0" smtClean="0"/>
              <a:t>Monday, November 1, 2021 5:00-6:30</a:t>
            </a:r>
          </a:p>
          <a:p>
            <a:pPr marL="0" indent="0">
              <a:buNone/>
            </a:pPr>
            <a:endParaRPr lang="en-US" dirty="0" smtClean="0"/>
          </a:p>
          <a:p>
            <a:endParaRPr lang="en-US" dirty="0"/>
          </a:p>
          <a:p>
            <a:endParaRPr lang="en-US" dirty="0" smtClean="0"/>
          </a:p>
        </p:txBody>
      </p:sp>
    </p:spTree>
    <p:extLst>
      <p:ext uri="{BB962C8B-B14F-4D97-AF65-F5344CB8AC3E}">
        <p14:creationId xmlns:p14="http://schemas.microsoft.com/office/powerpoint/2010/main" val="1706768644"/>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3027</TotalTime>
  <Words>750</Words>
  <Application>Microsoft Office PowerPoint</Application>
  <PresentationFormat>Widescreen</PresentationFormat>
  <Paragraphs>85</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Symbol</vt:lpstr>
      <vt:lpstr>Tw Cen MT</vt:lpstr>
      <vt:lpstr>Droplet</vt:lpstr>
      <vt:lpstr>PowerPoint Presentation</vt:lpstr>
      <vt:lpstr>Agenda</vt:lpstr>
      <vt:lpstr>Introductions</vt:lpstr>
      <vt:lpstr>Our Purpose</vt:lpstr>
      <vt:lpstr>Research (Education Advisory Board (EAB)) </vt:lpstr>
      <vt:lpstr>Objectives</vt:lpstr>
      <vt:lpstr>roles</vt:lpstr>
      <vt:lpstr>Norm Setting</vt:lpstr>
      <vt:lpstr>norms</vt:lpstr>
      <vt:lpstr>norms</vt:lpstr>
      <vt:lpstr>Article reading and discussion</vt:lpstr>
      <vt:lpstr>Clarifying purpose</vt:lpstr>
      <vt:lpstr>SRO Reading</vt:lpstr>
      <vt:lpstr>Closing</vt:lpstr>
      <vt:lpstr>reflection</vt:lpstr>
      <vt:lpstr>Next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11</cp:revision>
  <dcterms:created xsi:type="dcterms:W3CDTF">2021-10-04T13:38:43Z</dcterms:created>
  <dcterms:modified xsi:type="dcterms:W3CDTF">2021-10-06T16:05:53Z</dcterms:modified>
</cp:coreProperties>
</file>