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1" r:id="rId7"/>
    <p:sldId id="262" r:id="rId8"/>
    <p:sldId id="288" r:id="rId9"/>
    <p:sldId id="283" r:id="rId10"/>
    <p:sldId id="263" r:id="rId11"/>
    <p:sldId id="274" r:id="rId12"/>
    <p:sldId id="273" r:id="rId13"/>
    <p:sldId id="284" r:id="rId14"/>
    <p:sldId id="264" r:id="rId15"/>
    <p:sldId id="276" r:id="rId16"/>
    <p:sldId id="275" r:id="rId17"/>
    <p:sldId id="286" r:id="rId18"/>
    <p:sldId id="265" r:id="rId19"/>
    <p:sldId id="266" r:id="rId20"/>
    <p:sldId id="291" r:id="rId21"/>
    <p:sldId id="292" r:id="rId22"/>
    <p:sldId id="267" r:id="rId23"/>
    <p:sldId id="290" r:id="rId24"/>
    <p:sldId id="268" r:id="rId25"/>
    <p:sldId id="269" r:id="rId26"/>
    <p:sldId id="293" r:id="rId27"/>
    <p:sldId id="270" r:id="rId28"/>
    <p:sldId id="272" r:id="rId29"/>
    <p:sldId id="277" r:id="rId30"/>
    <p:sldId id="278" r:id="rId31"/>
    <p:sldId id="280" r:id="rId32"/>
    <p:sldId id="281" r:id="rId33"/>
    <p:sldId id="282" r:id="rId34"/>
    <p:sldId id="287"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375927-23FE-1030-9019-7FA8FE4BB961}" v="166" dt="2023-01-18T22:54:24.025"/>
    <p1510:client id="{3E078D2F-BD0B-4009-F382-EE56288B67EA}" v="1119" dt="2023-01-19T19:05:25.530"/>
    <p1510:client id="{4D3BC71F-795F-2CA4-7F7D-29864C444A78}" v="32" dt="2023-01-18T22:56:06.202"/>
    <p1510:client id="{7659499E-9F1E-CE37-04AB-5456FF23DC66}" v="4" dt="2023-01-19T18:41:12.426"/>
    <p1510:client id="{7BD3D985-C287-3373-08A4-C4E43160DF5B}" v="218" dt="2023-01-18T23:14:57.167"/>
    <p1510:client id="{B13CAE0C-262D-B72F-1ACF-CA83C1F8613D}" v="342" dt="2023-01-19T16:23:41.327"/>
    <p1510:client id="{B260142A-18C8-449C-A1FE-0ABA370CE91F}" v="43" dt="2023-01-18T23:21:41.393"/>
    <p1510:client id="{BFBC2905-7710-BC92-C055-F45743B93B73}" v="543" dt="2023-01-18T22:16:20.330"/>
    <p1510:client id="{DB6C367C-85DE-B0A8-6F9B-6CD72BF3BB4D}" v="425" dt="2023-01-19T18:00:29.436"/>
    <p1510:client id="{E1C34649-A7B5-768C-59F9-96D7ECDA5A8C}" v="137" dt="2023-01-19T16:11:30.590"/>
    <p1510:client id="{F2EB1F18-2A84-3DE5-C925-42B5BF79D5F6}" v="710" dt="2023-01-18T22:21:39.3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A430C0A-5464-4FE4-84EB-FF9C94016DF4}" type="datetimeFigureOut">
              <a:rPr lang="en-US" dirty="0"/>
              <a:t>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70A7B3-6521-4DCA-87E5-044747A908C1}" type="datetimeFigureOut">
              <a:rPr lang="en-US" dirty="0"/>
              <a:t>1/20/2023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0C6404-AD6E-4860-8E75-697CA40B95DA}" type="datetimeFigureOut">
              <a:rPr lang="en-US" dirty="0"/>
              <a:t>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AB134690-1557-4C89-A502-4959FE7FAD70}" type="datetimeFigureOut">
              <a:rPr lang="en-US" dirty="0"/>
              <a:t>1/20/2023</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a:p>
        </p:txBody>
      </p:sp>
      <p:sp>
        <p:nvSpPr>
          <p:cNvPr id="10" name="Title 9"/>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037C31-9E7A-4F99-8774-A0E530DE1A42}" type="datetimeFigureOut">
              <a:rPr lang="en-US" dirty="0"/>
              <a:t>1/20/2023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1/20/2023</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1/20/2023</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F9C37B-1D36-470B-8223-D6C91242EC14}" type="datetimeFigureOut">
              <a:rPr lang="en-US" dirty="0"/>
              <a:t>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C6F52A-A82B-47A2-A83A-8C4C91F2D59F}" type="datetimeFigureOut">
              <a:rPr lang="en-US" dirty="0"/>
              <a:t>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1/20/2023</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3A785-E535-46F1-8214-9A4CE041D274}"/>
              </a:ext>
            </a:extLst>
          </p:cNvPr>
          <p:cNvSpPr>
            <a:spLocks noGrp="1"/>
          </p:cNvSpPr>
          <p:nvPr>
            <p:ph type="ctrTitle"/>
          </p:nvPr>
        </p:nvSpPr>
        <p:spPr/>
        <p:txBody>
          <a:bodyPr/>
          <a:lstStyle/>
          <a:p>
            <a:r>
              <a:rPr lang="en-US"/>
              <a:t>Goal 2 Action team Update</a:t>
            </a:r>
          </a:p>
        </p:txBody>
      </p:sp>
      <p:pic>
        <p:nvPicPr>
          <p:cNvPr id="5" name="Picture 4">
            <a:extLst>
              <a:ext uri="{FF2B5EF4-FFF2-40B4-BE49-F238E27FC236}">
                <a16:creationId xmlns:a16="http://schemas.microsoft.com/office/drawing/2014/main" id="{CAF2D850-6399-4B28-9549-D75008C9E04C}"/>
              </a:ext>
            </a:extLst>
          </p:cNvPr>
          <p:cNvPicPr>
            <a:picLocks noChangeAspect="1"/>
          </p:cNvPicPr>
          <p:nvPr/>
        </p:nvPicPr>
        <p:blipFill>
          <a:blip r:embed="rId2"/>
          <a:stretch>
            <a:fillRect/>
          </a:stretch>
        </p:blipFill>
        <p:spPr>
          <a:xfrm>
            <a:off x="4978984" y="227704"/>
            <a:ext cx="1999100" cy="1999100"/>
          </a:xfrm>
          <a:prstGeom prst="rect">
            <a:avLst/>
          </a:prstGeom>
        </p:spPr>
      </p:pic>
    </p:spTree>
    <p:extLst>
      <p:ext uri="{BB962C8B-B14F-4D97-AF65-F5344CB8AC3E}">
        <p14:creationId xmlns:p14="http://schemas.microsoft.com/office/powerpoint/2010/main" val="1798376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3D158-7D92-43C0-BFE6-5A7B2F65491D}"/>
              </a:ext>
            </a:extLst>
          </p:cNvPr>
          <p:cNvSpPr>
            <a:spLocks noGrp="1"/>
          </p:cNvSpPr>
          <p:nvPr>
            <p:ph type="title"/>
          </p:nvPr>
        </p:nvSpPr>
        <p:spPr/>
        <p:txBody>
          <a:bodyPr>
            <a:normAutofit fontScale="90000"/>
          </a:bodyPr>
          <a:lstStyle/>
          <a:p>
            <a:r>
              <a:rPr lang="en-US"/>
              <a:t>Goal 2:  Promote an environment that is respectful, innovative, inclusive, and supportive </a:t>
            </a:r>
          </a:p>
        </p:txBody>
      </p:sp>
      <p:sp>
        <p:nvSpPr>
          <p:cNvPr id="3" name="Content Placeholder 2">
            <a:extLst>
              <a:ext uri="{FF2B5EF4-FFF2-40B4-BE49-F238E27FC236}">
                <a16:creationId xmlns:a16="http://schemas.microsoft.com/office/drawing/2014/main" id="{92BCD6AC-D728-4AAF-BD73-4E135AD16DA1}"/>
              </a:ext>
            </a:extLst>
          </p:cNvPr>
          <p:cNvSpPr>
            <a:spLocks noGrp="1"/>
          </p:cNvSpPr>
          <p:nvPr>
            <p:ph idx="1"/>
          </p:nvPr>
        </p:nvSpPr>
        <p:spPr/>
        <p:txBody>
          <a:bodyPr vert="horz" lIns="91440" tIns="45720" rIns="91440" bIns="45720" rtlCol="0" anchor="t">
            <a:noAutofit/>
          </a:bodyPr>
          <a:lstStyle/>
          <a:p>
            <a:r>
              <a:rPr lang="en-US" sz="2400" b="1"/>
              <a:t>Strategy 4:</a:t>
            </a:r>
            <a:r>
              <a:rPr lang="en-US" sz="2400"/>
              <a:t>  Reimagine opportunities to advance student life skills, address student social emotional needs, and improve student behaviors and attendance.</a:t>
            </a:r>
          </a:p>
          <a:p>
            <a:r>
              <a:rPr lang="en-US" sz="2400" b="1"/>
              <a:t>Champion: </a:t>
            </a:r>
            <a:r>
              <a:rPr lang="en-US" sz="2400"/>
              <a:t> Terica Doyle</a:t>
            </a:r>
          </a:p>
          <a:p>
            <a:r>
              <a:rPr lang="en-US" sz="2400" b="1"/>
              <a:t>Co-Champion:</a:t>
            </a:r>
            <a:r>
              <a:rPr lang="en-US" sz="2400"/>
              <a:t>  Mandy McKee</a:t>
            </a:r>
          </a:p>
          <a:p>
            <a:r>
              <a:rPr lang="en-US" sz="2400" b="1"/>
              <a:t>Action Team Members:  </a:t>
            </a:r>
            <a:r>
              <a:rPr lang="en-US" sz="2400"/>
              <a:t>Mark Albertini, Alejandro Ruiz, Melanie Nelson, Jimi Bradley, Amy Prudencio, Caitlin Klaybor, C.J. Buss, Garrick Haywood, Krystal Kill</a:t>
            </a:r>
          </a:p>
        </p:txBody>
      </p:sp>
    </p:spTree>
    <p:extLst>
      <p:ext uri="{BB962C8B-B14F-4D97-AF65-F5344CB8AC3E}">
        <p14:creationId xmlns:p14="http://schemas.microsoft.com/office/powerpoint/2010/main" val="1108694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4C6A8-C368-4558-ABBE-B15ED76145EA}"/>
              </a:ext>
            </a:extLst>
          </p:cNvPr>
          <p:cNvSpPr>
            <a:spLocks noGrp="1"/>
          </p:cNvSpPr>
          <p:nvPr>
            <p:ph type="title"/>
          </p:nvPr>
        </p:nvSpPr>
        <p:spPr/>
        <p:txBody>
          <a:bodyPr/>
          <a:lstStyle/>
          <a:p>
            <a:r>
              <a:rPr lang="en-US"/>
              <a:t>Goal 2 Action Plan</a:t>
            </a:r>
          </a:p>
        </p:txBody>
      </p:sp>
      <p:sp>
        <p:nvSpPr>
          <p:cNvPr id="3" name="Content Placeholder 2">
            <a:extLst>
              <a:ext uri="{FF2B5EF4-FFF2-40B4-BE49-F238E27FC236}">
                <a16:creationId xmlns:a16="http://schemas.microsoft.com/office/drawing/2014/main" id="{11131468-0D69-4083-B30C-965850EAA42B}"/>
              </a:ext>
            </a:extLst>
          </p:cNvPr>
          <p:cNvSpPr>
            <a:spLocks noGrp="1"/>
          </p:cNvSpPr>
          <p:nvPr>
            <p:ph idx="1"/>
          </p:nvPr>
        </p:nvSpPr>
        <p:spPr>
          <a:xfrm>
            <a:off x="1250890" y="2284346"/>
            <a:ext cx="9571226" cy="3498629"/>
          </a:xfrm>
        </p:spPr>
        <p:txBody>
          <a:bodyPr vert="horz" lIns="91440" tIns="45720" rIns="91440" bIns="45720" rtlCol="0" anchor="t">
            <a:noAutofit/>
          </a:bodyPr>
          <a:lstStyle/>
          <a:p>
            <a:r>
              <a:rPr lang="en-US" sz="2200" b="1"/>
              <a:t>Terrier Time</a:t>
            </a:r>
          </a:p>
          <a:p>
            <a:pPr lvl="1"/>
            <a:r>
              <a:rPr lang="en-US" sz="2200"/>
              <a:t>Develop a plan where teachers will check in with every student at least once per week to discuss the theme of the week – grades, attendance, discipline. </a:t>
            </a:r>
          </a:p>
          <a:p>
            <a:r>
              <a:rPr lang="en-US" sz="2200" b="1"/>
              <a:t>PBIS</a:t>
            </a:r>
          </a:p>
          <a:p>
            <a:pPr lvl="1"/>
            <a:r>
              <a:rPr lang="en-US" sz="2200"/>
              <a:t>Develop a process to utilize PBIS incentives within Terrier Time and school-wide.</a:t>
            </a:r>
          </a:p>
          <a:p>
            <a:pPr lvl="1"/>
            <a:r>
              <a:rPr lang="en-US" sz="2200"/>
              <a:t>Develop a process to reward students on a monthly, quarterly, and semesterly basis</a:t>
            </a:r>
          </a:p>
          <a:p>
            <a:r>
              <a:rPr lang="en-US" sz="2200" b="1"/>
              <a:t>Safety</a:t>
            </a:r>
          </a:p>
          <a:p>
            <a:pPr lvl="1"/>
            <a:r>
              <a:rPr lang="en-US" sz="2200"/>
              <a:t>Investigate effective surveys for students, staff, and families to learn perceptions about student safety and social emotional needs.</a:t>
            </a:r>
          </a:p>
          <a:p>
            <a:pPr lvl="1"/>
            <a:endParaRPr lang="en-US" sz="2000"/>
          </a:p>
          <a:p>
            <a:pPr lvl="1"/>
            <a:endParaRPr lang="en-US"/>
          </a:p>
        </p:txBody>
      </p:sp>
    </p:spTree>
    <p:extLst>
      <p:ext uri="{BB962C8B-B14F-4D97-AF65-F5344CB8AC3E}">
        <p14:creationId xmlns:p14="http://schemas.microsoft.com/office/powerpoint/2010/main" val="3375030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4EB5-6660-472E-98BD-5F3A15ACD092}"/>
              </a:ext>
            </a:extLst>
          </p:cNvPr>
          <p:cNvSpPr>
            <a:spLocks noGrp="1"/>
          </p:cNvSpPr>
          <p:nvPr>
            <p:ph type="title"/>
          </p:nvPr>
        </p:nvSpPr>
        <p:spPr/>
        <p:txBody>
          <a:bodyPr/>
          <a:lstStyle/>
          <a:p>
            <a:r>
              <a:rPr lang="en-US"/>
              <a:t>Goal 2 Key Performance Indicators (KPIs) </a:t>
            </a:r>
          </a:p>
        </p:txBody>
      </p:sp>
      <p:sp>
        <p:nvSpPr>
          <p:cNvPr id="3" name="Content Placeholder 2">
            <a:extLst>
              <a:ext uri="{FF2B5EF4-FFF2-40B4-BE49-F238E27FC236}">
                <a16:creationId xmlns:a16="http://schemas.microsoft.com/office/drawing/2014/main" id="{C2890804-3440-403E-9439-6B0C803046F5}"/>
              </a:ext>
            </a:extLst>
          </p:cNvPr>
          <p:cNvSpPr>
            <a:spLocks noGrp="1"/>
          </p:cNvSpPr>
          <p:nvPr>
            <p:ph idx="1"/>
          </p:nvPr>
        </p:nvSpPr>
        <p:spPr>
          <a:xfrm>
            <a:off x="1850137" y="2638044"/>
            <a:ext cx="8446370" cy="3101983"/>
          </a:xfrm>
        </p:spPr>
        <p:txBody>
          <a:bodyPr vert="horz" lIns="91440" tIns="45720" rIns="91440" bIns="45720" rtlCol="0" anchor="t">
            <a:noAutofit/>
          </a:bodyPr>
          <a:lstStyle/>
          <a:p>
            <a:r>
              <a:rPr lang="en-US" sz="2400" b="1"/>
              <a:t>Attendance </a:t>
            </a:r>
            <a:r>
              <a:rPr lang="en-US" sz="2400"/>
              <a:t>– Percentage of students meeting or exceeding 91% attendance rate</a:t>
            </a:r>
          </a:p>
          <a:p>
            <a:r>
              <a:rPr lang="en-US" sz="2400" b="1"/>
              <a:t>Student Behaviors</a:t>
            </a:r>
            <a:r>
              <a:rPr lang="en-US" sz="2400"/>
              <a:t> – Percentage of students with 5 or fewer behavior referrals per semester</a:t>
            </a:r>
          </a:p>
          <a:p>
            <a:r>
              <a:rPr lang="en-US" sz="2400" b="1"/>
              <a:t>Tardiness</a:t>
            </a:r>
            <a:r>
              <a:rPr lang="en-US" sz="2400"/>
              <a:t> – Percentage of students with 3 or fewer tardies each quarter.</a:t>
            </a:r>
          </a:p>
          <a:p>
            <a:r>
              <a:rPr lang="en-US" sz="2400" b="1"/>
              <a:t>In-School Suspension (ISS)</a:t>
            </a:r>
            <a:r>
              <a:rPr lang="en-US" sz="2400"/>
              <a:t> – Number of ISS issued.</a:t>
            </a:r>
          </a:p>
          <a:p>
            <a:r>
              <a:rPr lang="en-US" sz="2400" b="1"/>
              <a:t>Out-of-School Suspension (OSS) </a:t>
            </a:r>
            <a:r>
              <a:rPr lang="en-US" sz="2400"/>
              <a:t>– Number of OSS issued. </a:t>
            </a:r>
          </a:p>
        </p:txBody>
      </p:sp>
    </p:spTree>
    <p:extLst>
      <p:ext uri="{BB962C8B-B14F-4D97-AF65-F5344CB8AC3E}">
        <p14:creationId xmlns:p14="http://schemas.microsoft.com/office/powerpoint/2010/main" val="349317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969C5-5E32-4AE1-BF1C-05B3ED39A7AE}"/>
              </a:ext>
            </a:extLst>
          </p:cNvPr>
          <p:cNvSpPr>
            <a:spLocks noGrp="1"/>
          </p:cNvSpPr>
          <p:nvPr>
            <p:ph type="title"/>
          </p:nvPr>
        </p:nvSpPr>
        <p:spPr/>
        <p:txBody>
          <a:bodyPr/>
          <a:lstStyle/>
          <a:p>
            <a:r>
              <a:rPr lang="en-US"/>
              <a:t>KEY Performance Indicators – semester 1 data</a:t>
            </a:r>
          </a:p>
        </p:txBody>
      </p:sp>
      <p:sp>
        <p:nvSpPr>
          <p:cNvPr id="3" name="Content Placeholder 2">
            <a:extLst>
              <a:ext uri="{FF2B5EF4-FFF2-40B4-BE49-F238E27FC236}">
                <a16:creationId xmlns:a16="http://schemas.microsoft.com/office/drawing/2014/main" id="{E8E368CC-3C46-4F5A-9AE5-0AD1623A90E6}"/>
              </a:ext>
            </a:extLst>
          </p:cNvPr>
          <p:cNvSpPr>
            <a:spLocks noGrp="1"/>
          </p:cNvSpPr>
          <p:nvPr>
            <p:ph idx="1"/>
          </p:nvPr>
        </p:nvSpPr>
        <p:spPr>
          <a:xfrm>
            <a:off x="2231136" y="2260892"/>
            <a:ext cx="7729728" cy="3101983"/>
          </a:xfrm>
        </p:spPr>
        <p:txBody>
          <a:bodyPr vert="horz" lIns="91440" tIns="45720" rIns="91440" bIns="45720" rtlCol="0" anchor="t">
            <a:noAutofit/>
          </a:bodyPr>
          <a:lstStyle/>
          <a:p>
            <a:r>
              <a:rPr lang="en-US" sz="2200" b="1"/>
              <a:t>Attendance </a:t>
            </a:r>
          </a:p>
          <a:p>
            <a:r>
              <a:rPr lang="en-US" sz="2200" b="1"/>
              <a:t>Goal – 75% of students with 91% attendance rate or better</a:t>
            </a:r>
          </a:p>
          <a:p>
            <a:r>
              <a:rPr lang="en-US" sz="2200"/>
              <a:t>Current – 70.8% of students with 91% attendance rate or better</a:t>
            </a:r>
          </a:p>
          <a:p>
            <a:r>
              <a:rPr lang="en-US" sz="2200"/>
              <a:t>9</a:t>
            </a:r>
            <a:r>
              <a:rPr lang="en-US" sz="2200" baseline="30000"/>
              <a:t>th</a:t>
            </a:r>
            <a:r>
              <a:rPr lang="en-US" sz="2200"/>
              <a:t> Grade – 72%</a:t>
            </a:r>
          </a:p>
          <a:p>
            <a:r>
              <a:rPr lang="en-US" sz="2200"/>
              <a:t>10</a:t>
            </a:r>
            <a:r>
              <a:rPr lang="en-US" sz="2200" baseline="30000"/>
              <a:t>th</a:t>
            </a:r>
            <a:r>
              <a:rPr lang="en-US" sz="2200"/>
              <a:t> Grade – 72%</a:t>
            </a:r>
          </a:p>
          <a:p>
            <a:r>
              <a:rPr lang="en-US" sz="2200"/>
              <a:t>11</a:t>
            </a:r>
            <a:r>
              <a:rPr lang="en-US" sz="2200" baseline="30000"/>
              <a:t>th</a:t>
            </a:r>
            <a:r>
              <a:rPr lang="en-US" sz="2200"/>
              <a:t> Grade – 70%</a:t>
            </a:r>
          </a:p>
          <a:p>
            <a:r>
              <a:rPr lang="en-US" sz="2200"/>
              <a:t>12</a:t>
            </a:r>
            <a:r>
              <a:rPr lang="en-US" sz="2200" baseline="30000"/>
              <a:t>th</a:t>
            </a:r>
            <a:r>
              <a:rPr lang="en-US" sz="2200"/>
              <a:t> Grade – 69%  </a:t>
            </a:r>
          </a:p>
          <a:p>
            <a:pPr marL="0" indent="0">
              <a:buNone/>
            </a:pPr>
            <a:r>
              <a:rPr lang="en-US" sz="2200"/>
              <a:t>*We were hitting this target until November when flu season hit. </a:t>
            </a:r>
          </a:p>
        </p:txBody>
      </p:sp>
    </p:spTree>
    <p:extLst>
      <p:ext uri="{BB962C8B-B14F-4D97-AF65-F5344CB8AC3E}">
        <p14:creationId xmlns:p14="http://schemas.microsoft.com/office/powerpoint/2010/main" val="728334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969C5-5E32-4AE1-BF1C-05B3ED39A7AE}"/>
              </a:ext>
            </a:extLst>
          </p:cNvPr>
          <p:cNvSpPr>
            <a:spLocks noGrp="1"/>
          </p:cNvSpPr>
          <p:nvPr>
            <p:ph type="title"/>
          </p:nvPr>
        </p:nvSpPr>
        <p:spPr/>
        <p:txBody>
          <a:bodyPr/>
          <a:lstStyle/>
          <a:p>
            <a:r>
              <a:rPr lang="en-US"/>
              <a:t>KEY Performance Indicators – semester 1 data</a:t>
            </a:r>
          </a:p>
        </p:txBody>
      </p:sp>
      <p:sp>
        <p:nvSpPr>
          <p:cNvPr id="3" name="Content Placeholder 2">
            <a:extLst>
              <a:ext uri="{FF2B5EF4-FFF2-40B4-BE49-F238E27FC236}">
                <a16:creationId xmlns:a16="http://schemas.microsoft.com/office/drawing/2014/main" id="{E8E368CC-3C46-4F5A-9AE5-0AD1623A90E6}"/>
              </a:ext>
            </a:extLst>
          </p:cNvPr>
          <p:cNvSpPr>
            <a:spLocks noGrp="1"/>
          </p:cNvSpPr>
          <p:nvPr>
            <p:ph idx="1"/>
          </p:nvPr>
        </p:nvSpPr>
        <p:spPr>
          <a:xfrm>
            <a:off x="2231136" y="2404962"/>
            <a:ext cx="7729728" cy="3101983"/>
          </a:xfrm>
        </p:spPr>
        <p:txBody>
          <a:bodyPr vert="horz" lIns="91440" tIns="45720" rIns="91440" bIns="45720" rtlCol="0" anchor="t">
            <a:noAutofit/>
          </a:bodyPr>
          <a:lstStyle/>
          <a:p>
            <a:r>
              <a:rPr lang="en-US" sz="2400" b="1"/>
              <a:t>Student Behaviors</a:t>
            </a:r>
          </a:p>
          <a:p>
            <a:r>
              <a:rPr lang="en-US" sz="2400" b="1"/>
              <a:t>Goal – 82.5% of students with 5 or fewer referrals</a:t>
            </a:r>
          </a:p>
          <a:p>
            <a:r>
              <a:rPr lang="en-US" sz="2400">
                <a:solidFill>
                  <a:schemeClr val="tx1"/>
                </a:solidFill>
              </a:rPr>
              <a:t>Current – 86.6% of students with 5 or fewer referrals </a:t>
            </a:r>
          </a:p>
          <a:p>
            <a:r>
              <a:rPr lang="en-US" sz="2400"/>
              <a:t>9</a:t>
            </a:r>
            <a:r>
              <a:rPr lang="en-US" sz="2400" baseline="30000"/>
              <a:t>th</a:t>
            </a:r>
            <a:r>
              <a:rPr lang="en-US" sz="2400"/>
              <a:t> Grade – 84%</a:t>
            </a:r>
          </a:p>
          <a:p>
            <a:r>
              <a:rPr lang="en-US" sz="2400"/>
              <a:t>10</a:t>
            </a:r>
            <a:r>
              <a:rPr lang="en-US" sz="2400" baseline="30000"/>
              <a:t>th</a:t>
            </a:r>
            <a:r>
              <a:rPr lang="en-US" sz="2400"/>
              <a:t> Grade – 84%</a:t>
            </a:r>
          </a:p>
          <a:p>
            <a:r>
              <a:rPr lang="en-US" sz="2400"/>
              <a:t>11</a:t>
            </a:r>
            <a:r>
              <a:rPr lang="en-US" sz="2400" baseline="30000"/>
              <a:t>th</a:t>
            </a:r>
            <a:r>
              <a:rPr lang="en-US" sz="2400"/>
              <a:t> Grade – 90%</a:t>
            </a:r>
          </a:p>
          <a:p>
            <a:r>
              <a:rPr lang="en-US" sz="2400"/>
              <a:t>12</a:t>
            </a:r>
            <a:r>
              <a:rPr lang="en-US" sz="2400" baseline="30000"/>
              <a:t>th</a:t>
            </a:r>
            <a:r>
              <a:rPr lang="en-US" sz="2400"/>
              <a:t> Grade – 89%  </a:t>
            </a:r>
          </a:p>
          <a:p>
            <a:pPr marL="0" indent="0">
              <a:buNone/>
            </a:pPr>
            <a:r>
              <a:rPr lang="en-US" sz="2400" b="1"/>
              <a:t>*</a:t>
            </a:r>
            <a:r>
              <a:rPr lang="en-US" sz="2000" b="1" u="sng"/>
              <a:t>ALL GRADE LEVELS MET THIS GOAL FIRST SEMESTER</a:t>
            </a:r>
            <a:r>
              <a:rPr lang="en-US" sz="2000" b="1"/>
              <a:t>!!!!!</a:t>
            </a:r>
          </a:p>
        </p:txBody>
      </p:sp>
    </p:spTree>
    <p:extLst>
      <p:ext uri="{BB962C8B-B14F-4D97-AF65-F5344CB8AC3E}">
        <p14:creationId xmlns:p14="http://schemas.microsoft.com/office/powerpoint/2010/main" val="1325877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969C5-5E32-4AE1-BF1C-05B3ED39A7AE}"/>
              </a:ext>
            </a:extLst>
          </p:cNvPr>
          <p:cNvSpPr>
            <a:spLocks noGrp="1"/>
          </p:cNvSpPr>
          <p:nvPr>
            <p:ph type="title"/>
          </p:nvPr>
        </p:nvSpPr>
        <p:spPr/>
        <p:txBody>
          <a:bodyPr/>
          <a:lstStyle/>
          <a:p>
            <a:r>
              <a:rPr lang="en-US"/>
              <a:t>KEY Performance Indicators – semester 1 data</a:t>
            </a:r>
          </a:p>
        </p:txBody>
      </p:sp>
      <p:sp>
        <p:nvSpPr>
          <p:cNvPr id="3" name="Content Placeholder 2">
            <a:extLst>
              <a:ext uri="{FF2B5EF4-FFF2-40B4-BE49-F238E27FC236}">
                <a16:creationId xmlns:a16="http://schemas.microsoft.com/office/drawing/2014/main" id="{E8E368CC-3C46-4F5A-9AE5-0AD1623A90E6}"/>
              </a:ext>
            </a:extLst>
          </p:cNvPr>
          <p:cNvSpPr>
            <a:spLocks noGrp="1"/>
          </p:cNvSpPr>
          <p:nvPr>
            <p:ph idx="1"/>
          </p:nvPr>
        </p:nvSpPr>
        <p:spPr>
          <a:xfrm>
            <a:off x="2231136" y="2294132"/>
            <a:ext cx="7729728" cy="3101983"/>
          </a:xfrm>
        </p:spPr>
        <p:txBody>
          <a:bodyPr vert="horz" lIns="91440" tIns="45720" rIns="91440" bIns="45720" rtlCol="0" anchor="t">
            <a:noAutofit/>
          </a:bodyPr>
          <a:lstStyle/>
          <a:p>
            <a:r>
              <a:rPr lang="en-US" sz="2400" b="1"/>
              <a:t>Tardiness </a:t>
            </a:r>
          </a:p>
          <a:p>
            <a:r>
              <a:rPr lang="en-US" sz="2400" b="1"/>
              <a:t>Goal – 76.3% of students with 3 or fewer tardies</a:t>
            </a:r>
          </a:p>
          <a:p>
            <a:r>
              <a:rPr lang="en-US" sz="2400"/>
              <a:t>1</a:t>
            </a:r>
            <a:r>
              <a:rPr lang="en-US" sz="2400" baseline="30000"/>
              <a:t>st</a:t>
            </a:r>
            <a:r>
              <a:rPr lang="en-US" sz="2400"/>
              <a:t> Quarter – 79.6% of students with 3 or fewer tardies</a:t>
            </a:r>
          </a:p>
          <a:p>
            <a:r>
              <a:rPr lang="en-US" sz="2400"/>
              <a:t>9</a:t>
            </a:r>
            <a:r>
              <a:rPr lang="en-US" sz="2400" baseline="30000"/>
              <a:t>th</a:t>
            </a:r>
            <a:r>
              <a:rPr lang="en-US" sz="2400"/>
              <a:t> Grade – 78.8%</a:t>
            </a:r>
          </a:p>
          <a:p>
            <a:r>
              <a:rPr lang="en-US" sz="2400"/>
              <a:t>10</a:t>
            </a:r>
            <a:r>
              <a:rPr lang="en-US" sz="2400" baseline="30000"/>
              <a:t>th</a:t>
            </a:r>
            <a:r>
              <a:rPr lang="en-US" sz="2400"/>
              <a:t> Grade – 81.9%</a:t>
            </a:r>
          </a:p>
          <a:p>
            <a:r>
              <a:rPr lang="en-US" sz="2400"/>
              <a:t>11</a:t>
            </a:r>
            <a:r>
              <a:rPr lang="en-US" sz="2400" baseline="30000"/>
              <a:t>th</a:t>
            </a:r>
            <a:r>
              <a:rPr lang="en-US" sz="2400"/>
              <a:t> Grade – 78.3%</a:t>
            </a:r>
          </a:p>
          <a:p>
            <a:r>
              <a:rPr lang="en-US" sz="2400"/>
              <a:t>12</a:t>
            </a:r>
            <a:r>
              <a:rPr lang="en-US" sz="2400" baseline="30000"/>
              <a:t>th</a:t>
            </a:r>
            <a:r>
              <a:rPr lang="en-US" sz="2400"/>
              <a:t> Grade – 79.5%  </a:t>
            </a:r>
          </a:p>
          <a:p>
            <a:pPr marL="0" indent="0">
              <a:buNone/>
            </a:pPr>
            <a:r>
              <a:rPr lang="en-US" sz="2000" b="1">
                <a:ea typeface="+mn-lt"/>
                <a:cs typeface="+mn-lt"/>
              </a:rPr>
              <a:t>*</a:t>
            </a:r>
            <a:r>
              <a:rPr lang="en-US" sz="2000" b="1" u="sng">
                <a:ea typeface="+mn-lt"/>
                <a:cs typeface="+mn-lt"/>
              </a:rPr>
              <a:t>ALL GRADE LEVELS MET THIS GOAL FIRST QUARTER!!!!</a:t>
            </a:r>
            <a:endParaRPr lang="en-US" sz="2000" u="sng"/>
          </a:p>
        </p:txBody>
      </p:sp>
    </p:spTree>
    <p:extLst>
      <p:ext uri="{BB962C8B-B14F-4D97-AF65-F5344CB8AC3E}">
        <p14:creationId xmlns:p14="http://schemas.microsoft.com/office/powerpoint/2010/main" val="3596919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A2D0F-2A22-4C90-B831-471B9D078794}"/>
              </a:ext>
            </a:extLst>
          </p:cNvPr>
          <p:cNvSpPr>
            <a:spLocks noGrp="1"/>
          </p:cNvSpPr>
          <p:nvPr>
            <p:ph type="title"/>
          </p:nvPr>
        </p:nvSpPr>
        <p:spPr/>
        <p:txBody>
          <a:bodyPr/>
          <a:lstStyle/>
          <a:p>
            <a:r>
              <a:rPr lang="en-US"/>
              <a:t>Discipline Referral Data </a:t>
            </a:r>
          </a:p>
        </p:txBody>
      </p:sp>
      <p:sp>
        <p:nvSpPr>
          <p:cNvPr id="3" name="Content Placeholder 2">
            <a:extLst>
              <a:ext uri="{FF2B5EF4-FFF2-40B4-BE49-F238E27FC236}">
                <a16:creationId xmlns:a16="http://schemas.microsoft.com/office/drawing/2014/main" id="{B9FFA5AC-1FB7-4F91-9800-2352135AB002}"/>
              </a:ext>
            </a:extLst>
          </p:cNvPr>
          <p:cNvSpPr>
            <a:spLocks noGrp="1"/>
          </p:cNvSpPr>
          <p:nvPr>
            <p:ph idx="1"/>
          </p:nvPr>
        </p:nvSpPr>
        <p:spPr>
          <a:xfrm>
            <a:off x="326137" y="2656187"/>
            <a:ext cx="11530653" cy="3101983"/>
          </a:xfrm>
        </p:spPr>
        <p:txBody>
          <a:bodyPr vert="horz" lIns="91440" tIns="45720" rIns="91440" bIns="45720" rtlCol="0" anchor="t">
            <a:normAutofit/>
          </a:bodyPr>
          <a:lstStyle/>
          <a:p>
            <a:pPr>
              <a:buFont typeface="Wingdings" panose="05000000000000000000" pitchFamily="2" charset="2"/>
              <a:buChar char="v"/>
            </a:pPr>
            <a:r>
              <a:rPr lang="en-US" sz="2400"/>
              <a:t> 739 </a:t>
            </a:r>
            <a:r>
              <a:rPr lang="en-US" sz="2400">
                <a:solidFill>
                  <a:srgbClr val="262626"/>
                </a:solidFill>
              </a:rPr>
              <a:t>(72%)</a:t>
            </a:r>
            <a:r>
              <a:rPr lang="en-US" sz="2400"/>
              <a:t> students had 0 or 1 disciplinary referral 1</a:t>
            </a:r>
            <a:r>
              <a:rPr lang="en-US" sz="2400" baseline="30000"/>
              <a:t>st</a:t>
            </a:r>
            <a:r>
              <a:rPr lang="en-US" sz="2400"/>
              <a:t> semester</a:t>
            </a:r>
          </a:p>
          <a:p>
            <a:pPr>
              <a:buFont typeface="Wingdings" panose="05000000000000000000" pitchFamily="2" charset="2"/>
              <a:buChar char="v"/>
            </a:pPr>
            <a:r>
              <a:rPr lang="en-US" sz="2400"/>
              <a:t> 883 </a:t>
            </a:r>
            <a:r>
              <a:rPr lang="en-US" sz="2400">
                <a:solidFill>
                  <a:srgbClr val="262626"/>
                </a:solidFill>
                <a:ea typeface="+mn-lt"/>
                <a:cs typeface="+mn-lt"/>
              </a:rPr>
              <a:t>(87%) students</a:t>
            </a:r>
            <a:r>
              <a:rPr lang="en-US" sz="2400"/>
              <a:t> had 0 – 5 disciplinary referrals 1</a:t>
            </a:r>
            <a:r>
              <a:rPr lang="en-US" sz="2400" baseline="30000"/>
              <a:t>st</a:t>
            </a:r>
            <a:r>
              <a:rPr lang="en-US" sz="2400"/>
              <a:t> semester</a:t>
            </a:r>
          </a:p>
          <a:p>
            <a:pPr>
              <a:buFont typeface="Wingdings" panose="05000000000000000000" pitchFamily="2" charset="2"/>
              <a:buChar char="v"/>
            </a:pPr>
            <a:r>
              <a:rPr lang="en-US" sz="2400"/>
              <a:t> 579 (57%) students had 0 or 1 tardy 1</a:t>
            </a:r>
            <a:r>
              <a:rPr lang="en-US" sz="2400" baseline="30000"/>
              <a:t>st</a:t>
            </a:r>
            <a:r>
              <a:rPr lang="en-US" sz="2400"/>
              <a:t> semester</a:t>
            </a:r>
            <a:endParaRPr lang="en-US" sz="2400" b="1">
              <a:solidFill>
                <a:srgbClr val="FF0000"/>
              </a:solidFill>
              <a:highlight>
                <a:srgbClr val="FFFF00"/>
              </a:highlight>
            </a:endParaRPr>
          </a:p>
          <a:p>
            <a:pPr marL="0" indent="0">
              <a:buNone/>
            </a:pPr>
            <a:endParaRPr lang="en-US" sz="2400">
              <a:solidFill>
                <a:srgbClr val="262626"/>
              </a:solidFill>
            </a:endParaRPr>
          </a:p>
          <a:p>
            <a:pPr>
              <a:buFont typeface="Wingdings" panose="05000000000000000000" pitchFamily="2" charset="2"/>
              <a:buChar char="v"/>
            </a:pPr>
            <a:r>
              <a:rPr lang="en-US" sz="2400" b="1">
                <a:solidFill>
                  <a:srgbClr val="262626"/>
                </a:solidFill>
              </a:rPr>
              <a:t>We want to celebrate our students that do the right thing all day, every day!!!!</a:t>
            </a:r>
          </a:p>
          <a:p>
            <a:pPr marL="0" indent="0">
              <a:buNone/>
            </a:pPr>
            <a:endParaRPr lang="en-US" sz="2400">
              <a:solidFill>
                <a:srgbClr val="262626"/>
              </a:solidFill>
              <a:highlight>
                <a:srgbClr val="FFFF00"/>
              </a:highlight>
            </a:endParaRPr>
          </a:p>
          <a:p>
            <a:pPr marL="0" indent="0">
              <a:buNone/>
            </a:pPr>
            <a:endParaRPr lang="en-US" sz="2400" b="1">
              <a:solidFill>
                <a:srgbClr val="FF0000"/>
              </a:solidFill>
              <a:highlight>
                <a:srgbClr val="FFFF00"/>
              </a:highlight>
            </a:endParaRPr>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1004830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EC89E-6815-F703-407E-A6CE3E733E05}"/>
              </a:ext>
            </a:extLst>
          </p:cNvPr>
          <p:cNvSpPr>
            <a:spLocks noGrp="1"/>
          </p:cNvSpPr>
          <p:nvPr>
            <p:ph type="title"/>
          </p:nvPr>
        </p:nvSpPr>
        <p:spPr>
          <a:xfrm>
            <a:off x="2231136" y="79789"/>
            <a:ext cx="7729728" cy="1188720"/>
          </a:xfrm>
        </p:spPr>
        <p:txBody>
          <a:bodyPr/>
          <a:lstStyle/>
          <a:p>
            <a:r>
              <a:rPr lang="en-US"/>
              <a:t>In school suspension data</a:t>
            </a:r>
          </a:p>
        </p:txBody>
      </p:sp>
      <p:pic>
        <p:nvPicPr>
          <p:cNvPr id="9" name="Picture 9" descr="Chart&#10;&#10;Description automatically generated">
            <a:extLst>
              <a:ext uri="{FF2B5EF4-FFF2-40B4-BE49-F238E27FC236}">
                <a16:creationId xmlns:a16="http://schemas.microsoft.com/office/drawing/2014/main" id="{CD2D99AD-CD61-C28E-B2D2-CE3438302D99}"/>
              </a:ext>
            </a:extLst>
          </p:cNvPr>
          <p:cNvPicPr>
            <a:picLocks noGrp="1" noChangeAspect="1"/>
          </p:cNvPicPr>
          <p:nvPr>
            <p:ph idx="1"/>
          </p:nvPr>
        </p:nvPicPr>
        <p:blipFill>
          <a:blip r:embed="rId2"/>
          <a:stretch>
            <a:fillRect/>
          </a:stretch>
        </p:blipFill>
        <p:spPr>
          <a:xfrm>
            <a:off x="1405157" y="1335270"/>
            <a:ext cx="9378044" cy="5519079"/>
          </a:xfrm>
        </p:spPr>
      </p:pic>
    </p:spTree>
    <p:extLst>
      <p:ext uri="{BB962C8B-B14F-4D97-AF65-F5344CB8AC3E}">
        <p14:creationId xmlns:p14="http://schemas.microsoft.com/office/powerpoint/2010/main" val="3753745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969C5-5E32-4AE1-BF1C-05B3ED39A7AE}"/>
              </a:ext>
            </a:extLst>
          </p:cNvPr>
          <p:cNvSpPr>
            <a:spLocks noGrp="1"/>
          </p:cNvSpPr>
          <p:nvPr>
            <p:ph type="title"/>
          </p:nvPr>
        </p:nvSpPr>
        <p:spPr/>
        <p:txBody>
          <a:bodyPr/>
          <a:lstStyle/>
          <a:p>
            <a:r>
              <a:rPr lang="en-US"/>
              <a:t>KEY Performance Indicators – semester 1 data</a:t>
            </a:r>
          </a:p>
        </p:txBody>
      </p:sp>
      <p:sp>
        <p:nvSpPr>
          <p:cNvPr id="3" name="Content Placeholder 2">
            <a:extLst>
              <a:ext uri="{FF2B5EF4-FFF2-40B4-BE49-F238E27FC236}">
                <a16:creationId xmlns:a16="http://schemas.microsoft.com/office/drawing/2014/main" id="{E8E368CC-3C46-4F5A-9AE5-0AD1623A90E6}"/>
              </a:ext>
            </a:extLst>
          </p:cNvPr>
          <p:cNvSpPr>
            <a:spLocks noGrp="1"/>
          </p:cNvSpPr>
          <p:nvPr>
            <p:ph idx="1"/>
          </p:nvPr>
        </p:nvSpPr>
        <p:spPr>
          <a:xfrm>
            <a:off x="2049708" y="2438473"/>
            <a:ext cx="8228655" cy="3101983"/>
          </a:xfrm>
        </p:spPr>
        <p:txBody>
          <a:bodyPr vert="horz" lIns="91440" tIns="45720" rIns="91440" bIns="45720" rtlCol="0" anchor="t">
            <a:noAutofit/>
          </a:bodyPr>
          <a:lstStyle/>
          <a:p>
            <a:r>
              <a:rPr lang="en-US" sz="2000" b="1"/>
              <a:t>In-School Suspension</a:t>
            </a:r>
          </a:p>
          <a:p>
            <a:r>
              <a:rPr lang="en-US" sz="2000" b="1"/>
              <a:t>Goal – No Target Set – Baseline Year</a:t>
            </a:r>
          </a:p>
          <a:p>
            <a:r>
              <a:rPr lang="en-US" sz="2000"/>
              <a:t>1</a:t>
            </a:r>
            <a:r>
              <a:rPr lang="en-US" sz="2000" baseline="30000"/>
              <a:t>st</a:t>
            </a:r>
            <a:r>
              <a:rPr lang="en-US" sz="2000"/>
              <a:t> Semester Total – 619 (on pace for 38% decrease from last school year)</a:t>
            </a:r>
          </a:p>
          <a:p>
            <a:r>
              <a:rPr lang="en-US" sz="2000"/>
              <a:t>9</a:t>
            </a:r>
            <a:r>
              <a:rPr lang="en-US" sz="2000" baseline="30000"/>
              <a:t>th</a:t>
            </a:r>
            <a:r>
              <a:rPr lang="en-US" sz="2000"/>
              <a:t> Grade – 240</a:t>
            </a:r>
          </a:p>
          <a:p>
            <a:r>
              <a:rPr lang="en-US" sz="2000"/>
              <a:t>10</a:t>
            </a:r>
            <a:r>
              <a:rPr lang="en-US" sz="2000" baseline="30000"/>
              <a:t>th</a:t>
            </a:r>
            <a:r>
              <a:rPr lang="en-US" sz="2000"/>
              <a:t> Grade – 194</a:t>
            </a:r>
          </a:p>
          <a:p>
            <a:r>
              <a:rPr lang="en-US" sz="2000"/>
              <a:t>11</a:t>
            </a:r>
            <a:r>
              <a:rPr lang="en-US" sz="2000" baseline="30000"/>
              <a:t>th</a:t>
            </a:r>
            <a:r>
              <a:rPr lang="en-US" sz="2000"/>
              <a:t> Grade – 93</a:t>
            </a:r>
          </a:p>
          <a:p>
            <a:r>
              <a:rPr lang="en-US" sz="2000"/>
              <a:t>12</a:t>
            </a:r>
            <a:r>
              <a:rPr lang="en-US" sz="2000" baseline="30000"/>
              <a:t>th</a:t>
            </a:r>
            <a:r>
              <a:rPr lang="en-US" sz="2000"/>
              <a:t> Grade – 92  </a:t>
            </a:r>
          </a:p>
          <a:p>
            <a:pPr marL="0" indent="0">
              <a:buNone/>
            </a:pPr>
            <a:r>
              <a:rPr lang="en-US" sz="2000"/>
              <a:t>*</a:t>
            </a:r>
            <a:r>
              <a:rPr lang="en-US" sz="2000" b="1"/>
              <a:t> Unique Students – 173 </a:t>
            </a:r>
            <a:endParaRPr lang="en-US"/>
          </a:p>
          <a:p>
            <a:pPr marL="0" indent="0">
              <a:buNone/>
            </a:pPr>
            <a:r>
              <a:rPr lang="en-US" sz="2000"/>
              <a:t>(This means that 173 students had 619 referrals that resulted in an in-school suspension.)</a:t>
            </a:r>
            <a:endParaRPr lang="en-US"/>
          </a:p>
        </p:txBody>
      </p:sp>
    </p:spTree>
    <p:extLst>
      <p:ext uri="{BB962C8B-B14F-4D97-AF65-F5344CB8AC3E}">
        <p14:creationId xmlns:p14="http://schemas.microsoft.com/office/powerpoint/2010/main" val="1289098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969C5-5E32-4AE1-BF1C-05B3ED39A7AE}"/>
              </a:ext>
            </a:extLst>
          </p:cNvPr>
          <p:cNvSpPr>
            <a:spLocks noGrp="1"/>
          </p:cNvSpPr>
          <p:nvPr>
            <p:ph type="title"/>
          </p:nvPr>
        </p:nvSpPr>
        <p:spPr/>
        <p:txBody>
          <a:bodyPr/>
          <a:lstStyle/>
          <a:p>
            <a:r>
              <a:rPr lang="en-US"/>
              <a:t>KEY Performance Indicators – semester 1 data</a:t>
            </a:r>
          </a:p>
        </p:txBody>
      </p:sp>
      <p:sp>
        <p:nvSpPr>
          <p:cNvPr id="3" name="Content Placeholder 2">
            <a:extLst>
              <a:ext uri="{FF2B5EF4-FFF2-40B4-BE49-F238E27FC236}">
                <a16:creationId xmlns:a16="http://schemas.microsoft.com/office/drawing/2014/main" id="{E8E368CC-3C46-4F5A-9AE5-0AD1623A90E6}"/>
              </a:ext>
            </a:extLst>
          </p:cNvPr>
          <p:cNvSpPr>
            <a:spLocks noGrp="1"/>
          </p:cNvSpPr>
          <p:nvPr>
            <p:ph idx="1"/>
          </p:nvPr>
        </p:nvSpPr>
        <p:spPr>
          <a:xfrm>
            <a:off x="1269565" y="2638044"/>
            <a:ext cx="9719660" cy="3527864"/>
          </a:xfrm>
        </p:spPr>
        <p:txBody>
          <a:bodyPr vert="horz" lIns="91440" tIns="45720" rIns="91440" bIns="45720" rtlCol="0" anchor="t">
            <a:noAutofit/>
          </a:bodyPr>
          <a:lstStyle/>
          <a:p>
            <a:r>
              <a:rPr lang="en-US" sz="2400" b="1"/>
              <a:t>In-School Suspension</a:t>
            </a:r>
          </a:p>
          <a:p>
            <a:r>
              <a:rPr lang="en-US" sz="2400"/>
              <a:t>Unique Students to ISS = 173 of 1020 students served an ISS first semester</a:t>
            </a:r>
          </a:p>
          <a:p>
            <a:r>
              <a:rPr lang="en-US" sz="2400"/>
              <a:t>Black Students = 105 of </a:t>
            </a:r>
            <a:r>
              <a:rPr lang="en-US" sz="2400">
                <a:solidFill>
                  <a:srgbClr val="262626"/>
                </a:solidFill>
              </a:rPr>
              <a:t>298 black students</a:t>
            </a:r>
            <a:r>
              <a:rPr lang="en-US" sz="2400">
                <a:ea typeface="+mn-lt"/>
                <a:cs typeface="+mn-lt"/>
              </a:rPr>
              <a:t> served an ISS first semester</a:t>
            </a:r>
            <a:endParaRPr lang="en-US" sz="2400">
              <a:solidFill>
                <a:srgbClr val="C00000"/>
              </a:solidFill>
            </a:endParaRPr>
          </a:p>
          <a:p>
            <a:r>
              <a:rPr lang="en-US" sz="2400"/>
              <a:t>White Students = 42 of </a:t>
            </a:r>
            <a:r>
              <a:rPr lang="en-US" sz="2400">
                <a:solidFill>
                  <a:srgbClr val="262626"/>
                </a:solidFill>
              </a:rPr>
              <a:t>500 white students</a:t>
            </a:r>
            <a:r>
              <a:rPr lang="en-US" sz="2400">
                <a:ea typeface="+mn-lt"/>
                <a:cs typeface="+mn-lt"/>
              </a:rPr>
              <a:t> served an ISS first semester</a:t>
            </a:r>
            <a:endParaRPr lang="en-US" sz="2400">
              <a:solidFill>
                <a:srgbClr val="C00000"/>
              </a:solidFill>
            </a:endParaRPr>
          </a:p>
          <a:p>
            <a:r>
              <a:rPr lang="en-US" sz="2400"/>
              <a:t>Hispanic Students = 5 of </a:t>
            </a:r>
            <a:r>
              <a:rPr lang="en-US" sz="2400">
                <a:solidFill>
                  <a:srgbClr val="262626"/>
                </a:solidFill>
              </a:rPr>
              <a:t>85 Hispanic students</a:t>
            </a:r>
            <a:r>
              <a:rPr lang="en-US" sz="2400">
                <a:ea typeface="+mn-lt"/>
                <a:cs typeface="+mn-lt"/>
              </a:rPr>
              <a:t> served an ISS first semester</a:t>
            </a:r>
            <a:endParaRPr lang="en-US" sz="2400">
              <a:solidFill>
                <a:srgbClr val="C00000"/>
              </a:solidFill>
            </a:endParaRPr>
          </a:p>
          <a:p>
            <a:pPr marL="0" indent="0">
              <a:buNone/>
            </a:pPr>
            <a:endParaRPr lang="en-US"/>
          </a:p>
          <a:p>
            <a:endParaRPr lang="en-US">
              <a:solidFill>
                <a:srgbClr val="262626"/>
              </a:solidFill>
            </a:endParaRPr>
          </a:p>
          <a:p>
            <a:endParaRPr lang="en-US"/>
          </a:p>
        </p:txBody>
      </p:sp>
    </p:spTree>
    <p:extLst>
      <p:ext uri="{BB962C8B-B14F-4D97-AF65-F5344CB8AC3E}">
        <p14:creationId xmlns:p14="http://schemas.microsoft.com/office/powerpoint/2010/main" val="1758545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969C5-5E32-4AE1-BF1C-05B3ED39A7AE}"/>
              </a:ext>
            </a:extLst>
          </p:cNvPr>
          <p:cNvSpPr>
            <a:spLocks noGrp="1"/>
          </p:cNvSpPr>
          <p:nvPr>
            <p:ph type="title"/>
          </p:nvPr>
        </p:nvSpPr>
        <p:spPr/>
        <p:txBody>
          <a:bodyPr/>
          <a:lstStyle/>
          <a:p>
            <a:r>
              <a:rPr lang="en-US"/>
              <a:t>KEY Performance Indicators – semester 1 data</a:t>
            </a:r>
          </a:p>
        </p:txBody>
      </p:sp>
      <p:sp>
        <p:nvSpPr>
          <p:cNvPr id="3" name="Content Placeholder 2">
            <a:extLst>
              <a:ext uri="{FF2B5EF4-FFF2-40B4-BE49-F238E27FC236}">
                <a16:creationId xmlns:a16="http://schemas.microsoft.com/office/drawing/2014/main" id="{E8E368CC-3C46-4F5A-9AE5-0AD1623A90E6}"/>
              </a:ext>
            </a:extLst>
          </p:cNvPr>
          <p:cNvSpPr>
            <a:spLocks noGrp="1"/>
          </p:cNvSpPr>
          <p:nvPr>
            <p:ph idx="1"/>
          </p:nvPr>
        </p:nvSpPr>
        <p:spPr/>
        <p:txBody>
          <a:bodyPr vert="horz" lIns="91440" tIns="45720" rIns="91440" bIns="45720" rtlCol="0" anchor="t">
            <a:noAutofit/>
          </a:bodyPr>
          <a:lstStyle/>
          <a:p>
            <a:pPr marL="0" indent="0">
              <a:buNone/>
            </a:pPr>
            <a:r>
              <a:rPr lang="en-US" sz="2400" b="1"/>
              <a:t>In-School Suspension (ISS)</a:t>
            </a:r>
            <a:endParaRPr lang="en-US" sz="2400"/>
          </a:p>
          <a:p>
            <a:r>
              <a:rPr lang="en-US" sz="2400"/>
              <a:t>Top Infractions leading to ISS:</a:t>
            </a:r>
          </a:p>
          <a:p>
            <a:pPr marL="514350" indent="-514350">
              <a:buFont typeface="+mj-lt"/>
              <a:buAutoNum type="arabicPeriod"/>
            </a:pPr>
            <a:r>
              <a:rPr lang="en-US" sz="2400"/>
              <a:t>Failure to Serve Detention (40%)</a:t>
            </a:r>
          </a:p>
          <a:p>
            <a:pPr marL="514350" indent="-514350">
              <a:buFont typeface="+mj-lt"/>
              <a:buAutoNum type="arabicPeriod"/>
            </a:pPr>
            <a:r>
              <a:rPr lang="en-US" sz="2400"/>
              <a:t>Multiple Tardies (17%)</a:t>
            </a:r>
          </a:p>
          <a:p>
            <a:pPr marL="514350" indent="-514350">
              <a:buFont typeface="+mj-lt"/>
              <a:buAutoNum type="arabicPeriod"/>
            </a:pPr>
            <a:r>
              <a:rPr lang="en-US" sz="2400"/>
              <a:t>Insubordination (9%) </a:t>
            </a:r>
          </a:p>
          <a:p>
            <a:pPr lvl="1"/>
            <a:r>
              <a:rPr lang="en-US" sz="2000"/>
              <a:t>Ex. Refusing to turn in a cell phone when asked by a staff member.</a:t>
            </a:r>
          </a:p>
          <a:p>
            <a:pPr marL="0" indent="0">
              <a:buNone/>
            </a:pPr>
            <a:r>
              <a:rPr lang="en-US" sz="2800">
                <a:solidFill>
                  <a:schemeClr val="tx1"/>
                </a:solidFill>
              </a:rPr>
              <a:t>*</a:t>
            </a:r>
            <a:r>
              <a:rPr lang="en-US" sz="2400">
                <a:solidFill>
                  <a:schemeClr val="tx1"/>
                </a:solidFill>
              </a:rPr>
              <a:t>No other area accounted for more than 6% of infractions leading to ISS.</a:t>
            </a:r>
          </a:p>
          <a:p>
            <a:pPr marL="0" indent="0">
              <a:buNone/>
            </a:pPr>
            <a:endParaRPr lang="en-US" sz="2800">
              <a:solidFill>
                <a:srgbClr val="FF0000"/>
              </a:solidFill>
              <a:highlight>
                <a:srgbClr val="FFFF00"/>
              </a:highlight>
            </a:endParaRPr>
          </a:p>
        </p:txBody>
      </p:sp>
    </p:spTree>
    <p:extLst>
      <p:ext uri="{BB962C8B-B14F-4D97-AF65-F5344CB8AC3E}">
        <p14:creationId xmlns:p14="http://schemas.microsoft.com/office/powerpoint/2010/main" val="3556017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9A139-7ACD-912A-E261-FF663F3121D3}"/>
              </a:ext>
            </a:extLst>
          </p:cNvPr>
          <p:cNvSpPr>
            <a:spLocks noGrp="1"/>
          </p:cNvSpPr>
          <p:nvPr>
            <p:ph type="title"/>
          </p:nvPr>
        </p:nvSpPr>
        <p:spPr>
          <a:xfrm>
            <a:off x="2231136" y="52173"/>
            <a:ext cx="7729728" cy="1188720"/>
          </a:xfrm>
        </p:spPr>
        <p:txBody>
          <a:bodyPr/>
          <a:lstStyle/>
          <a:p>
            <a:r>
              <a:rPr lang="en-US"/>
              <a:t>Out of school suspension</a:t>
            </a:r>
          </a:p>
        </p:txBody>
      </p:sp>
      <p:pic>
        <p:nvPicPr>
          <p:cNvPr id="6" name="Picture 6" descr="Chart&#10;&#10;Description automatically generated">
            <a:extLst>
              <a:ext uri="{FF2B5EF4-FFF2-40B4-BE49-F238E27FC236}">
                <a16:creationId xmlns:a16="http://schemas.microsoft.com/office/drawing/2014/main" id="{6B787451-CBF4-9B09-8D37-3E436B38E372}"/>
              </a:ext>
            </a:extLst>
          </p:cNvPr>
          <p:cNvPicPr>
            <a:picLocks noGrp="1" noChangeAspect="1"/>
          </p:cNvPicPr>
          <p:nvPr>
            <p:ph idx="1"/>
          </p:nvPr>
        </p:nvPicPr>
        <p:blipFill>
          <a:blip r:embed="rId2"/>
          <a:stretch>
            <a:fillRect/>
          </a:stretch>
        </p:blipFill>
        <p:spPr>
          <a:xfrm>
            <a:off x="1376328" y="1321007"/>
            <a:ext cx="9429935" cy="5538501"/>
          </a:xfrm>
        </p:spPr>
      </p:pic>
    </p:spTree>
    <p:extLst>
      <p:ext uri="{BB962C8B-B14F-4D97-AF65-F5344CB8AC3E}">
        <p14:creationId xmlns:p14="http://schemas.microsoft.com/office/powerpoint/2010/main" val="2174828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969C5-5E32-4AE1-BF1C-05B3ED39A7AE}"/>
              </a:ext>
            </a:extLst>
          </p:cNvPr>
          <p:cNvSpPr>
            <a:spLocks noGrp="1"/>
          </p:cNvSpPr>
          <p:nvPr>
            <p:ph type="title"/>
          </p:nvPr>
        </p:nvSpPr>
        <p:spPr/>
        <p:txBody>
          <a:bodyPr/>
          <a:lstStyle/>
          <a:p>
            <a:r>
              <a:rPr lang="en-US"/>
              <a:t>KEY Performance Indicators – semester 1 data</a:t>
            </a:r>
          </a:p>
        </p:txBody>
      </p:sp>
      <p:sp>
        <p:nvSpPr>
          <p:cNvPr id="3" name="Content Placeholder 2">
            <a:extLst>
              <a:ext uri="{FF2B5EF4-FFF2-40B4-BE49-F238E27FC236}">
                <a16:creationId xmlns:a16="http://schemas.microsoft.com/office/drawing/2014/main" id="{E8E368CC-3C46-4F5A-9AE5-0AD1623A90E6}"/>
              </a:ext>
            </a:extLst>
          </p:cNvPr>
          <p:cNvSpPr>
            <a:spLocks noGrp="1"/>
          </p:cNvSpPr>
          <p:nvPr>
            <p:ph idx="1"/>
          </p:nvPr>
        </p:nvSpPr>
        <p:spPr/>
        <p:txBody>
          <a:bodyPr vert="horz" lIns="91440" tIns="45720" rIns="91440" bIns="45720" rtlCol="0" anchor="t">
            <a:noAutofit/>
          </a:bodyPr>
          <a:lstStyle/>
          <a:p>
            <a:r>
              <a:rPr lang="en-US" sz="2000" b="1"/>
              <a:t>Out-of-School Suspension</a:t>
            </a:r>
          </a:p>
          <a:p>
            <a:r>
              <a:rPr lang="en-US" sz="2000" b="1"/>
              <a:t>Goal – No Target Set – Baseline Year</a:t>
            </a:r>
          </a:p>
          <a:p>
            <a:r>
              <a:rPr lang="en-US" sz="2000"/>
              <a:t>1</a:t>
            </a:r>
            <a:r>
              <a:rPr lang="en-US" sz="2000" baseline="30000"/>
              <a:t>st</a:t>
            </a:r>
            <a:r>
              <a:rPr lang="en-US" sz="2000"/>
              <a:t> Semester Total – 59 total (2021-22 = 87)</a:t>
            </a:r>
          </a:p>
          <a:p>
            <a:r>
              <a:rPr lang="en-US" sz="2000"/>
              <a:t>9</a:t>
            </a:r>
            <a:r>
              <a:rPr lang="en-US" sz="2000" baseline="30000"/>
              <a:t>th</a:t>
            </a:r>
            <a:r>
              <a:rPr lang="en-US" sz="2000"/>
              <a:t> Grade – 23</a:t>
            </a:r>
          </a:p>
          <a:p>
            <a:r>
              <a:rPr lang="en-US" sz="2000"/>
              <a:t>10</a:t>
            </a:r>
            <a:r>
              <a:rPr lang="en-US" sz="2000" baseline="30000"/>
              <a:t>th</a:t>
            </a:r>
            <a:r>
              <a:rPr lang="en-US" sz="2000"/>
              <a:t> Grade – 20</a:t>
            </a:r>
          </a:p>
          <a:p>
            <a:r>
              <a:rPr lang="en-US" sz="2000"/>
              <a:t>11</a:t>
            </a:r>
            <a:r>
              <a:rPr lang="en-US" sz="2000" baseline="30000"/>
              <a:t>th</a:t>
            </a:r>
            <a:r>
              <a:rPr lang="en-US" sz="2000"/>
              <a:t> Grade – 8</a:t>
            </a:r>
          </a:p>
          <a:p>
            <a:r>
              <a:rPr lang="en-US" sz="2000"/>
              <a:t>12</a:t>
            </a:r>
            <a:r>
              <a:rPr lang="en-US" sz="2000" baseline="30000"/>
              <a:t>th</a:t>
            </a:r>
            <a:r>
              <a:rPr lang="en-US" sz="2000"/>
              <a:t> Grade – 8 </a:t>
            </a:r>
          </a:p>
          <a:p>
            <a:pPr marL="0" indent="0">
              <a:buNone/>
            </a:pPr>
            <a:r>
              <a:rPr lang="en-US" sz="2000" b="1">
                <a:ea typeface="+mn-lt"/>
                <a:cs typeface="+mn-lt"/>
              </a:rPr>
              <a:t>*Unique Students – 51</a:t>
            </a:r>
            <a:endParaRPr lang="en-US" sz="2000">
              <a:ea typeface="+mn-lt"/>
              <a:cs typeface="+mn-lt"/>
            </a:endParaRPr>
          </a:p>
          <a:p>
            <a:r>
              <a:rPr lang="en-US" sz="2000">
                <a:ea typeface="+mn-lt"/>
                <a:cs typeface="+mn-lt"/>
              </a:rPr>
              <a:t>(This means that 51 students had 59 referrals that resulted in an out of school suspension.)</a:t>
            </a:r>
          </a:p>
          <a:p>
            <a:endParaRPr lang="en-US" sz="2800"/>
          </a:p>
        </p:txBody>
      </p:sp>
    </p:spTree>
    <p:extLst>
      <p:ext uri="{BB962C8B-B14F-4D97-AF65-F5344CB8AC3E}">
        <p14:creationId xmlns:p14="http://schemas.microsoft.com/office/powerpoint/2010/main" val="2210894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969C5-5E32-4AE1-BF1C-05B3ED39A7AE}"/>
              </a:ext>
            </a:extLst>
          </p:cNvPr>
          <p:cNvSpPr>
            <a:spLocks noGrp="1"/>
          </p:cNvSpPr>
          <p:nvPr>
            <p:ph type="title"/>
          </p:nvPr>
        </p:nvSpPr>
        <p:spPr/>
        <p:txBody>
          <a:bodyPr/>
          <a:lstStyle/>
          <a:p>
            <a:r>
              <a:rPr lang="en-US"/>
              <a:t>KEY Performance Indicators – semester 1 data</a:t>
            </a:r>
          </a:p>
        </p:txBody>
      </p:sp>
      <p:sp>
        <p:nvSpPr>
          <p:cNvPr id="3" name="Content Placeholder 2">
            <a:extLst>
              <a:ext uri="{FF2B5EF4-FFF2-40B4-BE49-F238E27FC236}">
                <a16:creationId xmlns:a16="http://schemas.microsoft.com/office/drawing/2014/main" id="{E8E368CC-3C46-4F5A-9AE5-0AD1623A90E6}"/>
              </a:ext>
            </a:extLst>
          </p:cNvPr>
          <p:cNvSpPr>
            <a:spLocks noGrp="1"/>
          </p:cNvSpPr>
          <p:nvPr>
            <p:ph idx="1"/>
          </p:nvPr>
        </p:nvSpPr>
        <p:spPr>
          <a:xfrm>
            <a:off x="1664694" y="2590840"/>
            <a:ext cx="9220010" cy="3101983"/>
          </a:xfrm>
        </p:spPr>
        <p:txBody>
          <a:bodyPr vert="horz" lIns="91440" tIns="45720" rIns="91440" bIns="45720" rtlCol="0" anchor="t">
            <a:noAutofit/>
          </a:bodyPr>
          <a:lstStyle/>
          <a:p>
            <a:pPr marL="0" indent="0">
              <a:buNone/>
            </a:pPr>
            <a:r>
              <a:rPr lang="en-US" sz="2600" b="1"/>
              <a:t>Out-of-School Suspension</a:t>
            </a:r>
            <a:endParaRPr lang="en-US" sz="2600"/>
          </a:p>
          <a:p>
            <a:r>
              <a:rPr lang="en-US" sz="2600"/>
              <a:t>Unique Students to OSS = 51 of 1020 students received OSS first semester</a:t>
            </a:r>
          </a:p>
          <a:p>
            <a:r>
              <a:rPr lang="en-US" sz="2600"/>
              <a:t>Black Students = 31 of 298 black students received OSS first semester</a:t>
            </a:r>
          </a:p>
          <a:p>
            <a:r>
              <a:rPr lang="en-US" sz="2600"/>
              <a:t>White Students = 12 of 500 white students received OSS first semester</a:t>
            </a:r>
          </a:p>
          <a:p>
            <a:r>
              <a:rPr lang="en-US" sz="2600"/>
              <a:t>Hispanic Students = 3 of 85 Hispanic students received OSS first semester</a:t>
            </a:r>
          </a:p>
          <a:p>
            <a:pPr marL="0" indent="0">
              <a:buNone/>
            </a:pPr>
            <a:endParaRPr lang="en-US" sz="2400">
              <a:solidFill>
                <a:srgbClr val="FF0000"/>
              </a:solidFill>
            </a:endParaRPr>
          </a:p>
          <a:p>
            <a:endParaRPr lang="en-US">
              <a:solidFill>
                <a:srgbClr val="262626"/>
              </a:solidFill>
            </a:endParaRPr>
          </a:p>
          <a:p>
            <a:pPr marL="0" indent="0">
              <a:buNone/>
            </a:pPr>
            <a:endParaRPr lang="en-US">
              <a:solidFill>
                <a:srgbClr val="FF0000"/>
              </a:solidFill>
              <a:highlight>
                <a:srgbClr val="FFFF00"/>
              </a:highlight>
            </a:endParaRPr>
          </a:p>
          <a:p>
            <a:pPr marL="0" indent="0">
              <a:buNone/>
            </a:pPr>
            <a:endParaRPr lang="en-US"/>
          </a:p>
          <a:p>
            <a:endParaRPr lang="en-US"/>
          </a:p>
          <a:p>
            <a:endParaRPr lang="en-US"/>
          </a:p>
        </p:txBody>
      </p:sp>
    </p:spTree>
    <p:extLst>
      <p:ext uri="{BB962C8B-B14F-4D97-AF65-F5344CB8AC3E}">
        <p14:creationId xmlns:p14="http://schemas.microsoft.com/office/powerpoint/2010/main" val="999108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969C5-5E32-4AE1-BF1C-05B3ED39A7AE}"/>
              </a:ext>
            </a:extLst>
          </p:cNvPr>
          <p:cNvSpPr>
            <a:spLocks noGrp="1"/>
          </p:cNvSpPr>
          <p:nvPr>
            <p:ph type="title"/>
          </p:nvPr>
        </p:nvSpPr>
        <p:spPr/>
        <p:txBody>
          <a:bodyPr/>
          <a:lstStyle/>
          <a:p>
            <a:r>
              <a:rPr lang="en-US"/>
              <a:t>KEY Performance Indicators – semester 1 data</a:t>
            </a:r>
          </a:p>
        </p:txBody>
      </p:sp>
      <p:sp>
        <p:nvSpPr>
          <p:cNvPr id="3" name="Content Placeholder 2">
            <a:extLst>
              <a:ext uri="{FF2B5EF4-FFF2-40B4-BE49-F238E27FC236}">
                <a16:creationId xmlns:a16="http://schemas.microsoft.com/office/drawing/2014/main" id="{E8E368CC-3C46-4F5A-9AE5-0AD1623A90E6}"/>
              </a:ext>
            </a:extLst>
          </p:cNvPr>
          <p:cNvSpPr>
            <a:spLocks noGrp="1"/>
          </p:cNvSpPr>
          <p:nvPr>
            <p:ph idx="1"/>
          </p:nvPr>
        </p:nvSpPr>
        <p:spPr/>
        <p:txBody>
          <a:bodyPr vert="horz" lIns="91440" tIns="45720" rIns="91440" bIns="45720" rtlCol="0" anchor="t">
            <a:normAutofit/>
          </a:bodyPr>
          <a:lstStyle/>
          <a:p>
            <a:pPr marL="0" indent="0">
              <a:buNone/>
            </a:pPr>
            <a:r>
              <a:rPr lang="en-US" sz="2800" b="1"/>
              <a:t>Out-of-School Suspension</a:t>
            </a:r>
            <a:endParaRPr lang="en-US" sz="2800"/>
          </a:p>
          <a:p>
            <a:r>
              <a:rPr lang="en-US" sz="2800"/>
              <a:t>Top Infractions leading to OSS:</a:t>
            </a:r>
          </a:p>
          <a:p>
            <a:pPr marL="342900" indent="-342900">
              <a:buFont typeface="+mj-lt"/>
              <a:buAutoNum type="arabicPeriod"/>
            </a:pPr>
            <a:r>
              <a:rPr lang="en-US" sz="2800"/>
              <a:t>Fighting (51%)</a:t>
            </a:r>
          </a:p>
          <a:p>
            <a:pPr marL="342900" indent="-342900">
              <a:buFont typeface="+mj-lt"/>
              <a:buAutoNum type="arabicPeriod"/>
            </a:pPr>
            <a:r>
              <a:rPr lang="en-US" sz="2800"/>
              <a:t>Aggression (22%)</a:t>
            </a:r>
          </a:p>
          <a:p>
            <a:r>
              <a:rPr lang="en-US" sz="2800">
                <a:solidFill>
                  <a:schemeClr val="tx1"/>
                </a:solidFill>
              </a:rPr>
              <a:t>No other area higher than 8%</a:t>
            </a:r>
          </a:p>
          <a:p>
            <a:pPr marL="0" indent="0">
              <a:buNone/>
            </a:pPr>
            <a:endParaRPr lang="en-US"/>
          </a:p>
          <a:p>
            <a:pPr marL="342900" indent="-342900">
              <a:buAutoNum type="arabicPeriod"/>
            </a:pPr>
            <a:endParaRPr lang="en-US">
              <a:solidFill>
                <a:srgbClr val="262626"/>
              </a:solidFill>
            </a:endParaRPr>
          </a:p>
          <a:p>
            <a:pPr marL="342900" indent="-342900">
              <a:buAutoNum type="arabicPeriod"/>
            </a:pPr>
            <a:endParaRPr lang="en-US">
              <a:solidFill>
                <a:srgbClr val="FF0000"/>
              </a:solidFill>
              <a:highlight>
                <a:srgbClr val="FFFF00"/>
              </a:highlight>
            </a:endParaRPr>
          </a:p>
        </p:txBody>
      </p:sp>
    </p:spTree>
    <p:extLst>
      <p:ext uri="{BB962C8B-B14F-4D97-AF65-F5344CB8AC3E}">
        <p14:creationId xmlns:p14="http://schemas.microsoft.com/office/powerpoint/2010/main" val="2232799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79990-659C-629D-BBA3-2E45CB433A87}"/>
              </a:ext>
            </a:extLst>
          </p:cNvPr>
          <p:cNvSpPr>
            <a:spLocks noGrp="1"/>
          </p:cNvSpPr>
          <p:nvPr>
            <p:ph type="title"/>
          </p:nvPr>
        </p:nvSpPr>
        <p:spPr/>
        <p:txBody>
          <a:bodyPr/>
          <a:lstStyle/>
          <a:p>
            <a:r>
              <a:rPr lang="en-US"/>
              <a:t>School wide Goals Definition</a:t>
            </a:r>
          </a:p>
        </p:txBody>
      </p:sp>
      <p:sp>
        <p:nvSpPr>
          <p:cNvPr id="3" name="Content Placeholder 2">
            <a:extLst>
              <a:ext uri="{FF2B5EF4-FFF2-40B4-BE49-F238E27FC236}">
                <a16:creationId xmlns:a16="http://schemas.microsoft.com/office/drawing/2014/main" id="{33ACDBA8-58FF-402C-2501-B2F35BF610B4}"/>
              </a:ext>
            </a:extLst>
          </p:cNvPr>
          <p:cNvSpPr>
            <a:spLocks noGrp="1"/>
          </p:cNvSpPr>
          <p:nvPr>
            <p:ph idx="1"/>
          </p:nvPr>
        </p:nvSpPr>
        <p:spPr>
          <a:xfrm>
            <a:off x="1605208" y="2638044"/>
            <a:ext cx="8990655" cy="3101983"/>
          </a:xfrm>
        </p:spPr>
        <p:txBody>
          <a:bodyPr vert="horz" lIns="91440" tIns="45720" rIns="91440" bIns="45720" rtlCol="0" anchor="t">
            <a:noAutofit/>
          </a:bodyPr>
          <a:lstStyle/>
          <a:p>
            <a:pPr marL="0" indent="0">
              <a:buNone/>
            </a:pPr>
            <a:r>
              <a:rPr lang="en-US" sz="3200"/>
              <a:t>School Wide Goals focus on improving grades, attendance and discipline.  They assist the District in achieving Key Performance Indicators and are communicated to students through Terrier Time. Class competitions are held to incentivize students to improve. </a:t>
            </a:r>
          </a:p>
          <a:p>
            <a:pPr marL="0" indent="0">
              <a:buNone/>
            </a:pPr>
            <a:endParaRPr lang="en-US" sz="3200"/>
          </a:p>
          <a:p>
            <a:endParaRPr lang="en-US"/>
          </a:p>
          <a:p>
            <a:endParaRPr lang="en-US"/>
          </a:p>
        </p:txBody>
      </p:sp>
    </p:spTree>
    <p:extLst>
      <p:ext uri="{BB962C8B-B14F-4D97-AF65-F5344CB8AC3E}">
        <p14:creationId xmlns:p14="http://schemas.microsoft.com/office/powerpoint/2010/main" val="1070262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3C1AD-DE83-413D-A159-F8FBDA2369D4}"/>
              </a:ext>
            </a:extLst>
          </p:cNvPr>
          <p:cNvSpPr>
            <a:spLocks noGrp="1"/>
          </p:cNvSpPr>
          <p:nvPr>
            <p:ph type="title"/>
          </p:nvPr>
        </p:nvSpPr>
        <p:spPr/>
        <p:txBody>
          <a:bodyPr/>
          <a:lstStyle/>
          <a:p>
            <a:r>
              <a:rPr lang="en-US"/>
              <a:t>School-wide Goals</a:t>
            </a:r>
          </a:p>
        </p:txBody>
      </p:sp>
      <p:sp>
        <p:nvSpPr>
          <p:cNvPr id="3" name="Content Placeholder 2">
            <a:extLst>
              <a:ext uri="{FF2B5EF4-FFF2-40B4-BE49-F238E27FC236}">
                <a16:creationId xmlns:a16="http://schemas.microsoft.com/office/drawing/2014/main" id="{1FB0E23B-A82C-44C6-8AE1-EF2B7B8FE37E}"/>
              </a:ext>
            </a:extLst>
          </p:cNvPr>
          <p:cNvSpPr>
            <a:spLocks noGrp="1"/>
          </p:cNvSpPr>
          <p:nvPr>
            <p:ph idx="1"/>
          </p:nvPr>
        </p:nvSpPr>
        <p:spPr>
          <a:xfrm>
            <a:off x="2013423" y="2583616"/>
            <a:ext cx="8101656" cy="3101983"/>
          </a:xfrm>
        </p:spPr>
        <p:txBody>
          <a:bodyPr vert="horz" lIns="91440" tIns="45720" rIns="91440" bIns="45720" rtlCol="0" anchor="t">
            <a:noAutofit/>
          </a:bodyPr>
          <a:lstStyle/>
          <a:p>
            <a:r>
              <a:rPr lang="en-US" sz="2400" b="1"/>
              <a:t>GPA –</a:t>
            </a:r>
            <a:r>
              <a:rPr lang="en-US" sz="2400"/>
              <a:t> 70% of students with 2.75 GPA</a:t>
            </a:r>
          </a:p>
          <a:p>
            <a:r>
              <a:rPr lang="en-US" sz="2400" b="1"/>
              <a:t>Attendance - </a:t>
            </a:r>
            <a:r>
              <a:rPr lang="en-US" sz="2400"/>
              <a:t>75% of students with a 91% attendance rate or better</a:t>
            </a:r>
          </a:p>
          <a:p>
            <a:r>
              <a:rPr lang="en-US" sz="2400" b="1"/>
              <a:t>Discipline Referrals –</a:t>
            </a:r>
            <a:r>
              <a:rPr lang="en-US" sz="2400"/>
              <a:t> Less than 5700 disciplinary referrals </a:t>
            </a:r>
            <a:endParaRPr lang="en-US" sz="2400">
              <a:solidFill>
                <a:srgbClr val="262626"/>
              </a:solidFill>
            </a:endParaRPr>
          </a:p>
          <a:p>
            <a:pPr lvl="1"/>
            <a:r>
              <a:rPr lang="en-US" sz="1800" b="1">
                <a:solidFill>
                  <a:schemeClr val="tx1"/>
                </a:solidFill>
              </a:rPr>
              <a:t>20% Reduction from last school year</a:t>
            </a:r>
            <a:endParaRPr lang="en-US" sz="1800">
              <a:solidFill>
                <a:schemeClr val="tx1"/>
              </a:solidFill>
            </a:endParaRPr>
          </a:p>
          <a:p>
            <a:r>
              <a:rPr lang="en-US" sz="2400" b="1"/>
              <a:t>Tardiness</a:t>
            </a:r>
            <a:r>
              <a:rPr lang="en-US" sz="2400"/>
              <a:t> – Less than 7500 tardies </a:t>
            </a:r>
            <a:endParaRPr lang="en-US" sz="2400">
              <a:solidFill>
                <a:srgbClr val="262626"/>
              </a:solidFill>
              <a:ea typeface="+mn-lt"/>
              <a:cs typeface="+mn-lt"/>
            </a:endParaRPr>
          </a:p>
          <a:p>
            <a:pPr lvl="1"/>
            <a:r>
              <a:rPr lang="en-US" sz="1800" b="1"/>
              <a:t>25% Reduction from last school year</a:t>
            </a:r>
          </a:p>
          <a:p>
            <a:pPr lvl="1"/>
            <a:endParaRPr lang="en-US"/>
          </a:p>
          <a:p>
            <a:endParaRPr lang="en-US"/>
          </a:p>
        </p:txBody>
      </p:sp>
    </p:spTree>
    <p:extLst>
      <p:ext uri="{BB962C8B-B14F-4D97-AF65-F5344CB8AC3E}">
        <p14:creationId xmlns:p14="http://schemas.microsoft.com/office/powerpoint/2010/main" val="3941068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A2D0F-2A22-4C90-B831-471B9D078794}"/>
              </a:ext>
            </a:extLst>
          </p:cNvPr>
          <p:cNvSpPr>
            <a:spLocks noGrp="1"/>
          </p:cNvSpPr>
          <p:nvPr>
            <p:ph type="title"/>
          </p:nvPr>
        </p:nvSpPr>
        <p:spPr/>
        <p:txBody>
          <a:bodyPr/>
          <a:lstStyle/>
          <a:p>
            <a:r>
              <a:rPr lang="en-US"/>
              <a:t>School-Wide Goals</a:t>
            </a:r>
            <a:br>
              <a:rPr lang="en-US"/>
            </a:br>
            <a:r>
              <a:rPr lang="en-US"/>
              <a:t>GPA</a:t>
            </a:r>
          </a:p>
        </p:txBody>
      </p:sp>
      <p:sp>
        <p:nvSpPr>
          <p:cNvPr id="3" name="Content Placeholder 2">
            <a:extLst>
              <a:ext uri="{FF2B5EF4-FFF2-40B4-BE49-F238E27FC236}">
                <a16:creationId xmlns:a16="http://schemas.microsoft.com/office/drawing/2014/main" id="{B9FFA5AC-1FB7-4F91-9800-2352135AB002}"/>
              </a:ext>
            </a:extLst>
          </p:cNvPr>
          <p:cNvSpPr>
            <a:spLocks noGrp="1"/>
          </p:cNvSpPr>
          <p:nvPr>
            <p:ph idx="1"/>
          </p:nvPr>
        </p:nvSpPr>
        <p:spPr>
          <a:xfrm>
            <a:off x="1650565" y="2638044"/>
            <a:ext cx="8591513" cy="3101983"/>
          </a:xfrm>
        </p:spPr>
        <p:txBody>
          <a:bodyPr vert="horz" lIns="91440" tIns="45720" rIns="91440" bIns="45720" rtlCol="0" anchor="t">
            <a:normAutofit/>
          </a:bodyPr>
          <a:lstStyle/>
          <a:p>
            <a:r>
              <a:rPr lang="en-US" sz="2400" b="1"/>
              <a:t>Goal</a:t>
            </a:r>
            <a:r>
              <a:rPr lang="en-US" sz="2400"/>
              <a:t> – 70% of students have a 2.75 GPA or higher</a:t>
            </a:r>
          </a:p>
          <a:p>
            <a:r>
              <a:rPr lang="en-US" sz="2400" b="1"/>
              <a:t>Current </a:t>
            </a:r>
            <a:r>
              <a:rPr lang="en-US" sz="2400"/>
              <a:t>– 60.5% of students had 2.75 or better GPA Semester 1</a:t>
            </a:r>
          </a:p>
          <a:p>
            <a:r>
              <a:rPr lang="en-US" sz="2400" b="1">
                <a:ea typeface="+mn-lt"/>
                <a:cs typeface="+mn-lt"/>
              </a:rPr>
              <a:t>Current</a:t>
            </a:r>
            <a:r>
              <a:rPr lang="en-US" sz="2400">
                <a:ea typeface="+mn-lt"/>
                <a:cs typeface="+mn-lt"/>
              </a:rPr>
              <a:t> – Average Semester 1 GPA = 2.87</a:t>
            </a:r>
            <a:endParaRPr lang="en-US" sz="2400"/>
          </a:p>
          <a:p>
            <a:pPr marL="0" indent="0">
              <a:buNone/>
            </a:pPr>
            <a:endParaRPr lang="en-US"/>
          </a:p>
        </p:txBody>
      </p:sp>
    </p:spTree>
    <p:extLst>
      <p:ext uri="{BB962C8B-B14F-4D97-AF65-F5344CB8AC3E}">
        <p14:creationId xmlns:p14="http://schemas.microsoft.com/office/powerpoint/2010/main" val="2925241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DB249-39FC-CC71-83C9-061404F75181}"/>
              </a:ext>
            </a:extLst>
          </p:cNvPr>
          <p:cNvSpPr>
            <a:spLocks noGrp="1"/>
          </p:cNvSpPr>
          <p:nvPr>
            <p:ph type="title"/>
          </p:nvPr>
        </p:nvSpPr>
        <p:spPr/>
        <p:txBody>
          <a:bodyPr/>
          <a:lstStyle/>
          <a:p>
            <a:r>
              <a:rPr lang="en-US">
                <a:ea typeface="+mj-lt"/>
                <a:cs typeface="+mj-lt"/>
              </a:rPr>
              <a:t>Impact of a ZERO in the Gradebook</a:t>
            </a:r>
            <a:endParaRPr lang="en-US"/>
          </a:p>
        </p:txBody>
      </p:sp>
      <p:pic>
        <p:nvPicPr>
          <p:cNvPr id="4" name="Picture 4" descr="Graphical user interface, application, table&#10;&#10;Description automatically generated">
            <a:extLst>
              <a:ext uri="{FF2B5EF4-FFF2-40B4-BE49-F238E27FC236}">
                <a16:creationId xmlns:a16="http://schemas.microsoft.com/office/drawing/2014/main" id="{E56F91EB-078D-73F1-BF57-2C9FD88A3C63}"/>
              </a:ext>
            </a:extLst>
          </p:cNvPr>
          <p:cNvPicPr>
            <a:picLocks noGrp="1" noChangeAspect="1"/>
          </p:cNvPicPr>
          <p:nvPr>
            <p:ph idx="1"/>
          </p:nvPr>
        </p:nvPicPr>
        <p:blipFill>
          <a:blip r:embed="rId2"/>
          <a:stretch>
            <a:fillRect/>
          </a:stretch>
        </p:blipFill>
        <p:spPr>
          <a:xfrm>
            <a:off x="534780" y="2194559"/>
            <a:ext cx="5026442" cy="3934525"/>
          </a:xfrm>
        </p:spPr>
      </p:pic>
      <p:pic>
        <p:nvPicPr>
          <p:cNvPr id="5" name="Picture 5" descr="Table&#10;&#10;Description automatically generated">
            <a:extLst>
              <a:ext uri="{FF2B5EF4-FFF2-40B4-BE49-F238E27FC236}">
                <a16:creationId xmlns:a16="http://schemas.microsoft.com/office/drawing/2014/main" id="{EE098F78-BFA4-ACFC-CB25-FDFD7A28EEAD}"/>
              </a:ext>
            </a:extLst>
          </p:cNvPr>
          <p:cNvPicPr>
            <a:picLocks noChangeAspect="1"/>
          </p:cNvPicPr>
          <p:nvPr/>
        </p:nvPicPr>
        <p:blipFill>
          <a:blip r:embed="rId3"/>
          <a:stretch>
            <a:fillRect/>
          </a:stretch>
        </p:blipFill>
        <p:spPr>
          <a:xfrm>
            <a:off x="6134168" y="2197250"/>
            <a:ext cx="5311421" cy="3869234"/>
          </a:xfrm>
          <a:prstGeom prst="rect">
            <a:avLst/>
          </a:prstGeom>
        </p:spPr>
      </p:pic>
      <p:cxnSp>
        <p:nvCxnSpPr>
          <p:cNvPr id="7" name="Straight Arrow Connector 6">
            <a:extLst>
              <a:ext uri="{FF2B5EF4-FFF2-40B4-BE49-F238E27FC236}">
                <a16:creationId xmlns:a16="http://schemas.microsoft.com/office/drawing/2014/main" id="{7916AB42-0005-8D24-E65C-23340122B51C}"/>
              </a:ext>
            </a:extLst>
          </p:cNvPr>
          <p:cNvCxnSpPr/>
          <p:nvPr/>
        </p:nvCxnSpPr>
        <p:spPr>
          <a:xfrm flipV="1">
            <a:off x="8796667" y="4302479"/>
            <a:ext cx="1301782" cy="227927"/>
          </a:xfrm>
          <a:prstGeom prst="straightConnector1">
            <a:avLst/>
          </a:prstGeom>
          <a:ln>
            <a:solidFill>
              <a:srgbClr val="0070C0"/>
            </a:solidFill>
            <a:tailEnd type="triangle"/>
          </a:ln>
        </p:spPr>
        <p:style>
          <a:lnRef idx="3">
            <a:schemeClr val="dk1"/>
          </a:lnRef>
          <a:fillRef idx="0">
            <a:schemeClr val="dk1"/>
          </a:fillRef>
          <a:effectRef idx="2">
            <a:schemeClr val="dk1"/>
          </a:effectRef>
          <a:fontRef idx="minor">
            <a:schemeClr val="tx1"/>
          </a:fontRef>
        </p:style>
      </p:cxnSp>
      <p:sp>
        <p:nvSpPr>
          <p:cNvPr id="8" name="TextBox 7">
            <a:extLst>
              <a:ext uri="{FF2B5EF4-FFF2-40B4-BE49-F238E27FC236}">
                <a16:creationId xmlns:a16="http://schemas.microsoft.com/office/drawing/2014/main" id="{9C8B276A-9954-2A4B-0A2B-6D5741F2ABF7}"/>
              </a:ext>
            </a:extLst>
          </p:cNvPr>
          <p:cNvSpPr txBox="1"/>
          <p:nvPr/>
        </p:nvSpPr>
        <p:spPr>
          <a:xfrm>
            <a:off x="1703614" y="6130471"/>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latin typeface="Century Gothic"/>
              </a:rPr>
              <a:t>U.S. HISTORY GRADE </a:t>
            </a:r>
          </a:p>
          <a:p>
            <a:pPr algn="ctr"/>
            <a:r>
              <a:rPr lang="en-US" b="1">
                <a:latin typeface="Century Gothic"/>
              </a:rPr>
              <a:t>BEFORE THE ESSAY</a:t>
            </a:r>
          </a:p>
        </p:txBody>
      </p:sp>
      <p:sp>
        <p:nvSpPr>
          <p:cNvPr id="9" name="TextBox 8">
            <a:extLst>
              <a:ext uri="{FF2B5EF4-FFF2-40B4-BE49-F238E27FC236}">
                <a16:creationId xmlns:a16="http://schemas.microsoft.com/office/drawing/2014/main" id="{F531B73F-E734-8CF2-D6AC-5FA17C7A20BE}"/>
              </a:ext>
            </a:extLst>
          </p:cNvPr>
          <p:cNvSpPr txBox="1"/>
          <p:nvPr/>
        </p:nvSpPr>
        <p:spPr>
          <a:xfrm>
            <a:off x="7445829" y="6066971"/>
            <a:ext cx="316048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latin typeface="Century Gothic"/>
              </a:rPr>
              <a:t>U.S. HISTORY GRADE</a:t>
            </a:r>
          </a:p>
          <a:p>
            <a:pPr algn="ctr"/>
            <a:r>
              <a:rPr lang="en-US" b="1">
                <a:latin typeface="Century Gothic"/>
              </a:rPr>
              <a:t>AFTER MISSING THE ESSAY</a:t>
            </a:r>
          </a:p>
        </p:txBody>
      </p:sp>
    </p:spTree>
    <p:extLst>
      <p:ext uri="{BB962C8B-B14F-4D97-AF65-F5344CB8AC3E}">
        <p14:creationId xmlns:p14="http://schemas.microsoft.com/office/powerpoint/2010/main" val="1807900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DB249-39FC-CC71-83C9-061404F75181}"/>
              </a:ext>
            </a:extLst>
          </p:cNvPr>
          <p:cNvSpPr>
            <a:spLocks noGrp="1"/>
          </p:cNvSpPr>
          <p:nvPr>
            <p:ph type="title"/>
          </p:nvPr>
        </p:nvSpPr>
        <p:spPr/>
        <p:txBody>
          <a:bodyPr/>
          <a:lstStyle/>
          <a:p>
            <a:r>
              <a:rPr lang="en-US">
                <a:ea typeface="+mj-lt"/>
                <a:cs typeface="+mj-lt"/>
              </a:rPr>
              <a:t>Impact of a ZERO in the Gradebook</a:t>
            </a:r>
            <a:endParaRPr lang="en-US"/>
          </a:p>
        </p:txBody>
      </p:sp>
      <p:sp>
        <p:nvSpPr>
          <p:cNvPr id="8" name="TextBox 7">
            <a:extLst>
              <a:ext uri="{FF2B5EF4-FFF2-40B4-BE49-F238E27FC236}">
                <a16:creationId xmlns:a16="http://schemas.microsoft.com/office/drawing/2014/main" id="{9C8B276A-9954-2A4B-0A2B-6D5741F2ABF7}"/>
              </a:ext>
            </a:extLst>
          </p:cNvPr>
          <p:cNvSpPr txBox="1"/>
          <p:nvPr/>
        </p:nvSpPr>
        <p:spPr>
          <a:xfrm>
            <a:off x="1703614" y="613047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b="1">
              <a:latin typeface="Century Gothic"/>
            </a:endParaRPr>
          </a:p>
        </p:txBody>
      </p:sp>
      <p:sp>
        <p:nvSpPr>
          <p:cNvPr id="9" name="TextBox 8">
            <a:extLst>
              <a:ext uri="{FF2B5EF4-FFF2-40B4-BE49-F238E27FC236}">
                <a16:creationId xmlns:a16="http://schemas.microsoft.com/office/drawing/2014/main" id="{F531B73F-E734-8CF2-D6AC-5FA17C7A20BE}"/>
              </a:ext>
            </a:extLst>
          </p:cNvPr>
          <p:cNvSpPr txBox="1"/>
          <p:nvPr/>
        </p:nvSpPr>
        <p:spPr>
          <a:xfrm>
            <a:off x="7445829" y="6066971"/>
            <a:ext cx="316048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b="1">
              <a:latin typeface="Century Gothic"/>
            </a:endParaRPr>
          </a:p>
        </p:txBody>
      </p:sp>
      <p:pic>
        <p:nvPicPr>
          <p:cNvPr id="10" name="Picture 10" descr="Table&#10;&#10;Description automatically generated">
            <a:extLst>
              <a:ext uri="{FF2B5EF4-FFF2-40B4-BE49-F238E27FC236}">
                <a16:creationId xmlns:a16="http://schemas.microsoft.com/office/drawing/2014/main" id="{9B21611F-7C8A-EA75-98C1-675A039F3E0B}"/>
              </a:ext>
            </a:extLst>
          </p:cNvPr>
          <p:cNvPicPr>
            <a:picLocks noChangeAspect="1"/>
          </p:cNvPicPr>
          <p:nvPr/>
        </p:nvPicPr>
        <p:blipFill>
          <a:blip r:embed="rId2"/>
          <a:stretch>
            <a:fillRect/>
          </a:stretch>
        </p:blipFill>
        <p:spPr>
          <a:xfrm>
            <a:off x="3517901" y="2215904"/>
            <a:ext cx="5110841" cy="4639619"/>
          </a:xfrm>
          <a:prstGeom prst="rect">
            <a:avLst/>
          </a:prstGeom>
        </p:spPr>
      </p:pic>
      <p:sp>
        <p:nvSpPr>
          <p:cNvPr id="11" name="TextBox 10">
            <a:extLst>
              <a:ext uri="{FF2B5EF4-FFF2-40B4-BE49-F238E27FC236}">
                <a16:creationId xmlns:a16="http://schemas.microsoft.com/office/drawing/2014/main" id="{C973357B-6E5E-D50D-BA34-CB6F5880A203}"/>
              </a:ext>
            </a:extLst>
          </p:cNvPr>
          <p:cNvSpPr txBox="1"/>
          <p:nvPr/>
        </p:nvSpPr>
        <p:spPr>
          <a:xfrm>
            <a:off x="723899" y="2583543"/>
            <a:ext cx="267970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Century Gothic"/>
              </a:rPr>
              <a:t>U.S. HISTORY GRADE 2 WEEKS LATER…</a:t>
            </a:r>
          </a:p>
        </p:txBody>
      </p:sp>
      <p:sp>
        <p:nvSpPr>
          <p:cNvPr id="12" name="TextBox 11">
            <a:extLst>
              <a:ext uri="{FF2B5EF4-FFF2-40B4-BE49-F238E27FC236}">
                <a16:creationId xmlns:a16="http://schemas.microsoft.com/office/drawing/2014/main" id="{9C973B06-91AB-5A59-8600-745AC23E2BB5}"/>
              </a:ext>
            </a:extLst>
          </p:cNvPr>
          <p:cNvSpPr txBox="1"/>
          <p:nvPr/>
        </p:nvSpPr>
        <p:spPr>
          <a:xfrm>
            <a:off x="8960758" y="3907972"/>
            <a:ext cx="3015342"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Century Gothic"/>
              </a:rPr>
              <a:t>EVEN WITH A </a:t>
            </a:r>
            <a:r>
              <a:rPr lang="en-US" sz="2000" b="1">
                <a:solidFill>
                  <a:srgbClr val="0070C0"/>
                </a:solidFill>
                <a:latin typeface="Century Gothic"/>
              </a:rPr>
              <a:t>PERFECT TEST SCORE</a:t>
            </a:r>
            <a:r>
              <a:rPr lang="en-US" sz="2000" b="1">
                <a:latin typeface="Century Gothic"/>
              </a:rPr>
              <a:t>, THE MISSING ESSAY STILL HAS A HUGE IMPACT</a:t>
            </a:r>
          </a:p>
        </p:txBody>
      </p:sp>
      <p:cxnSp>
        <p:nvCxnSpPr>
          <p:cNvPr id="13" name="Straight Arrow Connector 12">
            <a:extLst>
              <a:ext uri="{FF2B5EF4-FFF2-40B4-BE49-F238E27FC236}">
                <a16:creationId xmlns:a16="http://schemas.microsoft.com/office/drawing/2014/main" id="{8DB68D10-C810-4946-9D9B-E9A143CCB26E}"/>
              </a:ext>
            </a:extLst>
          </p:cNvPr>
          <p:cNvCxnSpPr/>
          <p:nvPr/>
        </p:nvCxnSpPr>
        <p:spPr>
          <a:xfrm flipH="1">
            <a:off x="8367484" y="5303155"/>
            <a:ext cx="1244600" cy="34472"/>
          </a:xfrm>
          <a:prstGeom prst="straightConnector1">
            <a:avLst/>
          </a:prstGeom>
          <a:ln>
            <a:solidFill>
              <a:srgbClr val="0070C0"/>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7535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A2D0F-2A22-4C90-B831-471B9D078794}"/>
              </a:ext>
            </a:extLst>
          </p:cNvPr>
          <p:cNvSpPr>
            <a:spLocks noGrp="1"/>
          </p:cNvSpPr>
          <p:nvPr>
            <p:ph type="title"/>
          </p:nvPr>
        </p:nvSpPr>
        <p:spPr/>
        <p:txBody>
          <a:bodyPr/>
          <a:lstStyle/>
          <a:p>
            <a:r>
              <a:rPr lang="en-US"/>
              <a:t>School-Wide Goals</a:t>
            </a:r>
            <a:br>
              <a:rPr lang="en-US"/>
            </a:br>
            <a:r>
              <a:rPr lang="en-US"/>
              <a:t>Attendance</a:t>
            </a:r>
          </a:p>
        </p:txBody>
      </p:sp>
      <p:sp>
        <p:nvSpPr>
          <p:cNvPr id="3" name="Content Placeholder 2">
            <a:extLst>
              <a:ext uri="{FF2B5EF4-FFF2-40B4-BE49-F238E27FC236}">
                <a16:creationId xmlns:a16="http://schemas.microsoft.com/office/drawing/2014/main" id="{B9FFA5AC-1FB7-4F91-9800-2352135AB002}"/>
              </a:ext>
            </a:extLst>
          </p:cNvPr>
          <p:cNvSpPr>
            <a:spLocks noGrp="1"/>
          </p:cNvSpPr>
          <p:nvPr>
            <p:ph idx="1"/>
          </p:nvPr>
        </p:nvSpPr>
        <p:spPr>
          <a:xfrm>
            <a:off x="2231136" y="2638044"/>
            <a:ext cx="7893013" cy="3101983"/>
          </a:xfrm>
        </p:spPr>
        <p:txBody>
          <a:bodyPr vert="horz" lIns="91440" tIns="45720" rIns="91440" bIns="45720" rtlCol="0" anchor="t">
            <a:normAutofit/>
          </a:bodyPr>
          <a:lstStyle/>
          <a:p>
            <a:r>
              <a:rPr lang="en-US" sz="2800" b="1"/>
              <a:t>Goal – 75% of students have a 91% attendance rate or higher</a:t>
            </a:r>
          </a:p>
          <a:p>
            <a:r>
              <a:rPr lang="en-US" sz="2800" b="1"/>
              <a:t>Current</a:t>
            </a:r>
            <a:r>
              <a:rPr lang="en-US" sz="2800"/>
              <a:t> – 69.3% of students have a 91% attendance rate or higher</a:t>
            </a:r>
          </a:p>
          <a:p>
            <a:r>
              <a:rPr lang="en-US" sz="2800"/>
              <a:t>We were hitting this target until November when flu season hit us hard.</a:t>
            </a:r>
          </a:p>
          <a:p>
            <a:endParaRPr lang="en-US" sz="2000"/>
          </a:p>
          <a:p>
            <a:pPr marL="0" indent="0">
              <a:buNone/>
            </a:pPr>
            <a:endParaRPr lang="en-US" sz="2000"/>
          </a:p>
          <a:p>
            <a:pPr marL="0" indent="0">
              <a:buNone/>
            </a:pPr>
            <a:endParaRPr lang="en-US"/>
          </a:p>
          <a:p>
            <a:pPr marL="0" indent="0">
              <a:buNone/>
            </a:pPr>
            <a:endParaRPr lang="en-US"/>
          </a:p>
        </p:txBody>
      </p:sp>
    </p:spTree>
    <p:extLst>
      <p:ext uri="{BB962C8B-B14F-4D97-AF65-F5344CB8AC3E}">
        <p14:creationId xmlns:p14="http://schemas.microsoft.com/office/powerpoint/2010/main" val="2370652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8F0FB-4D95-6A51-4C84-597D2F516981}"/>
              </a:ext>
            </a:extLst>
          </p:cNvPr>
          <p:cNvSpPr>
            <a:spLocks noGrp="1"/>
          </p:cNvSpPr>
          <p:nvPr>
            <p:ph type="title"/>
          </p:nvPr>
        </p:nvSpPr>
        <p:spPr>
          <a:xfrm>
            <a:off x="2231136" y="-4271"/>
            <a:ext cx="7729728" cy="1188720"/>
          </a:xfrm>
        </p:spPr>
        <p:txBody>
          <a:bodyPr/>
          <a:lstStyle/>
          <a:p>
            <a:r>
              <a:rPr lang="en-US"/>
              <a:t>GPA vs Attendance Graph</a:t>
            </a:r>
          </a:p>
        </p:txBody>
      </p:sp>
      <p:pic>
        <p:nvPicPr>
          <p:cNvPr id="4" name="Picture 4" descr="Chart, line chart&#10;&#10;Description automatically generated">
            <a:extLst>
              <a:ext uri="{FF2B5EF4-FFF2-40B4-BE49-F238E27FC236}">
                <a16:creationId xmlns:a16="http://schemas.microsoft.com/office/drawing/2014/main" id="{B01F7BC1-6B7E-4BA5-93A7-1CCE8347448B}"/>
              </a:ext>
            </a:extLst>
          </p:cNvPr>
          <p:cNvPicPr>
            <a:picLocks noGrp="1" noChangeAspect="1"/>
          </p:cNvPicPr>
          <p:nvPr>
            <p:ph idx="1"/>
          </p:nvPr>
        </p:nvPicPr>
        <p:blipFill>
          <a:blip r:embed="rId2"/>
          <a:stretch>
            <a:fillRect/>
          </a:stretch>
        </p:blipFill>
        <p:spPr>
          <a:xfrm>
            <a:off x="1228211" y="1254408"/>
            <a:ext cx="9573860" cy="5664826"/>
          </a:xfrm>
        </p:spPr>
      </p:pic>
      <p:pic>
        <p:nvPicPr>
          <p:cNvPr id="5" name="Picture 5">
            <a:extLst>
              <a:ext uri="{FF2B5EF4-FFF2-40B4-BE49-F238E27FC236}">
                <a16:creationId xmlns:a16="http://schemas.microsoft.com/office/drawing/2014/main" id="{F443F256-5FF2-ADF8-1ADE-F15F100F9031}"/>
              </a:ext>
            </a:extLst>
          </p:cNvPr>
          <p:cNvPicPr>
            <a:picLocks noChangeAspect="1"/>
          </p:cNvPicPr>
          <p:nvPr/>
        </p:nvPicPr>
        <p:blipFill>
          <a:blip r:embed="rId3"/>
          <a:stretch>
            <a:fillRect/>
          </a:stretch>
        </p:blipFill>
        <p:spPr>
          <a:xfrm>
            <a:off x="6251041" y="2312340"/>
            <a:ext cx="75622" cy="3804356"/>
          </a:xfrm>
          <a:prstGeom prst="rect">
            <a:avLst/>
          </a:prstGeom>
        </p:spPr>
      </p:pic>
      <p:sp>
        <p:nvSpPr>
          <p:cNvPr id="6" name="TextBox 5">
            <a:extLst>
              <a:ext uri="{FF2B5EF4-FFF2-40B4-BE49-F238E27FC236}">
                <a16:creationId xmlns:a16="http://schemas.microsoft.com/office/drawing/2014/main" id="{94A482EC-1270-2EB1-E7CF-F538CBF5CA1B}"/>
              </a:ext>
            </a:extLst>
          </p:cNvPr>
          <p:cNvSpPr txBox="1"/>
          <p:nvPr/>
        </p:nvSpPr>
        <p:spPr>
          <a:xfrm>
            <a:off x="10709125" y="1686863"/>
            <a:ext cx="1624284"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rgbClr val="0070C0"/>
                </a:solidFill>
                <a:latin typeface="Century Gothic"/>
              </a:rPr>
              <a:t>ATTENDANCE GOAL OF 91% = NO MORE THAN 15 DAYS MISSED</a:t>
            </a:r>
          </a:p>
        </p:txBody>
      </p:sp>
      <p:cxnSp>
        <p:nvCxnSpPr>
          <p:cNvPr id="9" name="Straight Arrow Connector 8">
            <a:extLst>
              <a:ext uri="{FF2B5EF4-FFF2-40B4-BE49-F238E27FC236}">
                <a16:creationId xmlns:a16="http://schemas.microsoft.com/office/drawing/2014/main" id="{F8F17E2D-6A84-56BF-6EA9-C5B7B730A45B}"/>
              </a:ext>
            </a:extLst>
          </p:cNvPr>
          <p:cNvCxnSpPr/>
          <p:nvPr/>
        </p:nvCxnSpPr>
        <p:spPr>
          <a:xfrm flipH="1">
            <a:off x="6387646" y="2425967"/>
            <a:ext cx="4253263" cy="573620"/>
          </a:xfrm>
          <a:prstGeom prst="straightConnector1">
            <a:avLst/>
          </a:prstGeom>
          <a:ln w="28575">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9E30B19-B425-3C8A-3101-B4CCA7D53B79}"/>
              </a:ext>
            </a:extLst>
          </p:cNvPr>
          <p:cNvSpPr txBox="1"/>
          <p:nvPr/>
        </p:nvSpPr>
        <p:spPr>
          <a:xfrm>
            <a:off x="368770" y="3062984"/>
            <a:ext cx="810986"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Century Gothic"/>
              </a:rPr>
              <a:t>4 = A</a:t>
            </a:r>
          </a:p>
          <a:p>
            <a:r>
              <a:rPr lang="en-US" b="1">
                <a:latin typeface="Century Gothic"/>
              </a:rPr>
              <a:t>3 = B</a:t>
            </a:r>
          </a:p>
          <a:p>
            <a:r>
              <a:rPr lang="en-US" b="1">
                <a:latin typeface="Century Gothic"/>
              </a:rPr>
              <a:t>2 = C</a:t>
            </a:r>
          </a:p>
          <a:p>
            <a:r>
              <a:rPr lang="en-US" b="1">
                <a:latin typeface="Century Gothic"/>
              </a:rPr>
              <a:t>1 = D</a:t>
            </a:r>
          </a:p>
          <a:p>
            <a:r>
              <a:rPr lang="en-US" b="1">
                <a:latin typeface="Century Gothic"/>
              </a:rPr>
              <a:t>0 = F</a:t>
            </a:r>
          </a:p>
        </p:txBody>
      </p:sp>
    </p:spTree>
    <p:extLst>
      <p:ext uri="{BB962C8B-B14F-4D97-AF65-F5344CB8AC3E}">
        <p14:creationId xmlns:p14="http://schemas.microsoft.com/office/powerpoint/2010/main" val="2267842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A2D0F-2A22-4C90-B831-471B9D078794}"/>
              </a:ext>
            </a:extLst>
          </p:cNvPr>
          <p:cNvSpPr>
            <a:spLocks noGrp="1"/>
          </p:cNvSpPr>
          <p:nvPr>
            <p:ph type="title"/>
          </p:nvPr>
        </p:nvSpPr>
        <p:spPr/>
        <p:txBody>
          <a:bodyPr/>
          <a:lstStyle/>
          <a:p>
            <a:r>
              <a:rPr lang="en-US"/>
              <a:t>School-Wide Goals</a:t>
            </a:r>
            <a:br>
              <a:rPr lang="en-US"/>
            </a:br>
            <a:r>
              <a:rPr lang="en-US"/>
              <a:t>Disciplinary Referrals</a:t>
            </a:r>
          </a:p>
        </p:txBody>
      </p:sp>
      <p:sp>
        <p:nvSpPr>
          <p:cNvPr id="3" name="Content Placeholder 2">
            <a:extLst>
              <a:ext uri="{FF2B5EF4-FFF2-40B4-BE49-F238E27FC236}">
                <a16:creationId xmlns:a16="http://schemas.microsoft.com/office/drawing/2014/main" id="{B9FFA5AC-1FB7-4F91-9800-2352135AB002}"/>
              </a:ext>
            </a:extLst>
          </p:cNvPr>
          <p:cNvSpPr>
            <a:spLocks noGrp="1"/>
          </p:cNvSpPr>
          <p:nvPr>
            <p:ph idx="1"/>
          </p:nvPr>
        </p:nvSpPr>
        <p:spPr/>
        <p:txBody>
          <a:bodyPr vert="horz" lIns="91440" tIns="45720" rIns="91440" bIns="45720" rtlCol="0" anchor="t">
            <a:normAutofit/>
          </a:bodyPr>
          <a:lstStyle/>
          <a:p>
            <a:r>
              <a:rPr lang="en-US" sz="2800" b="1"/>
              <a:t>Goal</a:t>
            </a:r>
            <a:r>
              <a:rPr lang="en-US" sz="2800"/>
              <a:t> – Less than 5700 disciplinary referrals </a:t>
            </a:r>
          </a:p>
          <a:p>
            <a:r>
              <a:rPr lang="en-US" sz="2800" b="1"/>
              <a:t>1</a:t>
            </a:r>
            <a:r>
              <a:rPr lang="en-US" sz="2800" b="1" baseline="30000"/>
              <a:t>st</a:t>
            </a:r>
            <a:r>
              <a:rPr lang="en-US" sz="2800" b="1"/>
              <a:t> Semester Total</a:t>
            </a:r>
            <a:r>
              <a:rPr lang="en-US" sz="2800"/>
              <a:t> – 2691</a:t>
            </a:r>
          </a:p>
          <a:p>
            <a:r>
              <a:rPr lang="en-US" sz="2800" b="1"/>
              <a:t>Pace – 32/day</a:t>
            </a:r>
            <a:r>
              <a:rPr lang="en-US" sz="2800"/>
              <a:t> = 5606 total </a:t>
            </a:r>
          </a:p>
          <a:p>
            <a:pPr marL="0" indent="0">
              <a:buNone/>
            </a:pPr>
            <a:endParaRPr lang="en-US"/>
          </a:p>
          <a:p>
            <a:pPr marL="0" indent="0">
              <a:buNone/>
            </a:pPr>
            <a:endParaRPr lang="en-US"/>
          </a:p>
        </p:txBody>
      </p:sp>
    </p:spTree>
    <p:extLst>
      <p:ext uri="{BB962C8B-B14F-4D97-AF65-F5344CB8AC3E}">
        <p14:creationId xmlns:p14="http://schemas.microsoft.com/office/powerpoint/2010/main" val="248858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A2D0F-2A22-4C90-B831-471B9D078794}"/>
              </a:ext>
            </a:extLst>
          </p:cNvPr>
          <p:cNvSpPr>
            <a:spLocks noGrp="1"/>
          </p:cNvSpPr>
          <p:nvPr>
            <p:ph type="title"/>
          </p:nvPr>
        </p:nvSpPr>
        <p:spPr/>
        <p:txBody>
          <a:bodyPr/>
          <a:lstStyle/>
          <a:p>
            <a:r>
              <a:rPr lang="en-US"/>
              <a:t>School-Wide Goals</a:t>
            </a:r>
            <a:br>
              <a:rPr lang="en-US"/>
            </a:br>
            <a:r>
              <a:rPr lang="en-US"/>
              <a:t>Disciplinary Referrals</a:t>
            </a:r>
          </a:p>
        </p:txBody>
      </p:sp>
      <p:sp>
        <p:nvSpPr>
          <p:cNvPr id="3" name="Content Placeholder 2">
            <a:extLst>
              <a:ext uri="{FF2B5EF4-FFF2-40B4-BE49-F238E27FC236}">
                <a16:creationId xmlns:a16="http://schemas.microsoft.com/office/drawing/2014/main" id="{B9FFA5AC-1FB7-4F91-9800-2352135AB002}"/>
              </a:ext>
            </a:extLst>
          </p:cNvPr>
          <p:cNvSpPr>
            <a:spLocks noGrp="1"/>
          </p:cNvSpPr>
          <p:nvPr>
            <p:ph idx="1"/>
          </p:nvPr>
        </p:nvSpPr>
        <p:spPr/>
        <p:txBody>
          <a:bodyPr vert="horz" lIns="91440" tIns="45720" rIns="91440" bIns="45720" rtlCol="0" anchor="t">
            <a:normAutofit/>
          </a:bodyPr>
          <a:lstStyle/>
          <a:p>
            <a:pPr marL="0" indent="0">
              <a:buNone/>
            </a:pPr>
            <a:r>
              <a:rPr lang="en-US" sz="2400"/>
              <a:t>Top Referrals 1st Semester (of 2691 total)</a:t>
            </a:r>
            <a:endParaRPr lang="en-US"/>
          </a:p>
          <a:p>
            <a:pPr marL="342900" indent="-342900">
              <a:buFont typeface="+mj-lt"/>
              <a:buAutoNum type="arabicPeriod"/>
            </a:pPr>
            <a:r>
              <a:rPr lang="en-US" sz="2400"/>
              <a:t>Multiple Tardies (804)</a:t>
            </a:r>
            <a:endParaRPr lang="en-US" sz="2400">
              <a:solidFill>
                <a:srgbClr val="262626"/>
              </a:solidFill>
            </a:endParaRPr>
          </a:p>
          <a:p>
            <a:pPr marL="342900" indent="-342900">
              <a:buFont typeface="+mj-lt"/>
              <a:buAutoNum type="arabicPeriod"/>
            </a:pPr>
            <a:r>
              <a:rPr lang="en-US" sz="2400"/>
              <a:t>Failure to Serve Detention (402)</a:t>
            </a:r>
          </a:p>
          <a:p>
            <a:pPr marL="342900" indent="-342900">
              <a:buAutoNum type="arabicPeriod"/>
            </a:pPr>
            <a:r>
              <a:rPr lang="en-US" sz="2400"/>
              <a:t>Out of Assigned Area (319)</a:t>
            </a:r>
            <a:endParaRPr lang="en-US" sz="2400">
              <a:solidFill>
                <a:srgbClr val="FF0000"/>
              </a:solidFill>
            </a:endParaRPr>
          </a:p>
          <a:p>
            <a:pPr marL="342900" indent="-342900">
              <a:buFont typeface="+mj-lt"/>
              <a:buAutoNum type="arabicPeriod"/>
            </a:pPr>
            <a:r>
              <a:rPr lang="en-US" sz="2400"/>
              <a:t>Electronic Device Violation </a:t>
            </a:r>
            <a:r>
              <a:rPr lang="en-US" sz="2400">
                <a:solidFill>
                  <a:srgbClr val="262626"/>
                </a:solidFill>
              </a:rPr>
              <a:t>(241)</a:t>
            </a:r>
            <a:endParaRPr lang="en-US" sz="2400">
              <a:solidFill>
                <a:srgbClr val="FF0000"/>
              </a:solidFill>
            </a:endParaRPr>
          </a:p>
          <a:p>
            <a:pPr marL="342900" indent="-342900">
              <a:buFont typeface="+mj-lt"/>
              <a:buAutoNum type="arabicPeriod"/>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3254720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A2D0F-2A22-4C90-B831-471B9D078794}"/>
              </a:ext>
            </a:extLst>
          </p:cNvPr>
          <p:cNvSpPr>
            <a:spLocks noGrp="1"/>
          </p:cNvSpPr>
          <p:nvPr>
            <p:ph type="title"/>
          </p:nvPr>
        </p:nvSpPr>
        <p:spPr/>
        <p:txBody>
          <a:bodyPr/>
          <a:lstStyle/>
          <a:p>
            <a:r>
              <a:rPr lang="en-US"/>
              <a:t>School-Wide Goals</a:t>
            </a:r>
            <a:br>
              <a:rPr lang="en-US"/>
            </a:br>
            <a:r>
              <a:rPr lang="en-US"/>
              <a:t>Discipline Referrals</a:t>
            </a:r>
          </a:p>
        </p:txBody>
      </p:sp>
      <p:sp>
        <p:nvSpPr>
          <p:cNvPr id="3" name="Content Placeholder 2">
            <a:extLst>
              <a:ext uri="{FF2B5EF4-FFF2-40B4-BE49-F238E27FC236}">
                <a16:creationId xmlns:a16="http://schemas.microsoft.com/office/drawing/2014/main" id="{B9FFA5AC-1FB7-4F91-9800-2352135AB002}"/>
              </a:ext>
            </a:extLst>
          </p:cNvPr>
          <p:cNvSpPr>
            <a:spLocks noGrp="1"/>
          </p:cNvSpPr>
          <p:nvPr>
            <p:ph idx="1"/>
          </p:nvPr>
        </p:nvSpPr>
        <p:spPr>
          <a:xfrm>
            <a:off x="326137" y="2656187"/>
            <a:ext cx="11530653" cy="3101983"/>
          </a:xfrm>
        </p:spPr>
        <p:txBody>
          <a:bodyPr vert="horz" lIns="91440" tIns="45720" rIns="91440" bIns="45720" rtlCol="0" anchor="t">
            <a:normAutofit/>
          </a:bodyPr>
          <a:lstStyle/>
          <a:p>
            <a:pPr>
              <a:buFont typeface="Wingdings" panose="05000000000000000000" pitchFamily="2" charset="2"/>
              <a:buChar char="v"/>
            </a:pPr>
            <a:r>
              <a:rPr lang="en-US" sz="2400"/>
              <a:t> 739 </a:t>
            </a:r>
            <a:r>
              <a:rPr lang="en-US" sz="2400">
                <a:solidFill>
                  <a:srgbClr val="262626"/>
                </a:solidFill>
              </a:rPr>
              <a:t>(72%)</a:t>
            </a:r>
            <a:r>
              <a:rPr lang="en-US" sz="2400"/>
              <a:t> students had 0 or 1 disciplinary referral 1</a:t>
            </a:r>
            <a:r>
              <a:rPr lang="en-US" sz="2400" baseline="30000"/>
              <a:t>st</a:t>
            </a:r>
            <a:r>
              <a:rPr lang="en-US" sz="2400"/>
              <a:t> semester</a:t>
            </a:r>
          </a:p>
          <a:p>
            <a:pPr>
              <a:buFont typeface="Wingdings" panose="05000000000000000000" pitchFamily="2" charset="2"/>
              <a:buChar char="v"/>
            </a:pPr>
            <a:r>
              <a:rPr lang="en-US" sz="2400"/>
              <a:t> 883 </a:t>
            </a:r>
            <a:r>
              <a:rPr lang="en-US" sz="2400">
                <a:solidFill>
                  <a:srgbClr val="262626"/>
                </a:solidFill>
                <a:ea typeface="+mn-lt"/>
                <a:cs typeface="+mn-lt"/>
              </a:rPr>
              <a:t>(87%) students</a:t>
            </a:r>
            <a:r>
              <a:rPr lang="en-US" sz="2400"/>
              <a:t> had 0 – 5 disciplinary referrals 1</a:t>
            </a:r>
            <a:r>
              <a:rPr lang="en-US" sz="2400" baseline="30000"/>
              <a:t>st</a:t>
            </a:r>
            <a:r>
              <a:rPr lang="en-US" sz="2400"/>
              <a:t> semester</a:t>
            </a:r>
          </a:p>
          <a:p>
            <a:pPr>
              <a:buFont typeface="Wingdings" panose="05000000000000000000" pitchFamily="2" charset="2"/>
              <a:buChar char="v"/>
            </a:pPr>
            <a:r>
              <a:rPr lang="en-US" sz="2400"/>
              <a:t> 579 (57%) students had 0 or 1 tardy 1</a:t>
            </a:r>
            <a:r>
              <a:rPr lang="en-US" sz="2400" baseline="30000"/>
              <a:t>st</a:t>
            </a:r>
            <a:r>
              <a:rPr lang="en-US" sz="2400"/>
              <a:t> semester</a:t>
            </a:r>
            <a:endParaRPr lang="en-US" sz="2400" b="1">
              <a:solidFill>
                <a:srgbClr val="FF0000"/>
              </a:solidFill>
              <a:highlight>
                <a:srgbClr val="FFFF00"/>
              </a:highlight>
            </a:endParaRPr>
          </a:p>
          <a:p>
            <a:pPr marL="0" indent="0">
              <a:buNone/>
            </a:pPr>
            <a:endParaRPr lang="en-US" sz="2400">
              <a:solidFill>
                <a:srgbClr val="262626"/>
              </a:solidFill>
            </a:endParaRPr>
          </a:p>
          <a:p>
            <a:pPr>
              <a:buFont typeface="Wingdings" panose="05000000000000000000" pitchFamily="2" charset="2"/>
              <a:buChar char="v"/>
            </a:pPr>
            <a:r>
              <a:rPr lang="en-US" sz="2400" b="1">
                <a:solidFill>
                  <a:srgbClr val="262626"/>
                </a:solidFill>
              </a:rPr>
              <a:t>We want to celebrate our students that are doing the right thing!!!!</a:t>
            </a:r>
          </a:p>
          <a:p>
            <a:pPr marL="0" indent="0">
              <a:buNone/>
            </a:pPr>
            <a:endParaRPr lang="en-US" sz="2400">
              <a:solidFill>
                <a:srgbClr val="262626"/>
              </a:solidFill>
              <a:highlight>
                <a:srgbClr val="FFFF00"/>
              </a:highlight>
            </a:endParaRPr>
          </a:p>
          <a:p>
            <a:pPr marL="0" indent="0">
              <a:buNone/>
            </a:pPr>
            <a:endParaRPr lang="en-US" sz="2400" b="1">
              <a:solidFill>
                <a:srgbClr val="FF0000"/>
              </a:solidFill>
              <a:highlight>
                <a:srgbClr val="FFFF00"/>
              </a:highlight>
            </a:endParaRPr>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3854989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A2D0F-2A22-4C90-B831-471B9D078794}"/>
              </a:ext>
            </a:extLst>
          </p:cNvPr>
          <p:cNvSpPr>
            <a:spLocks noGrp="1"/>
          </p:cNvSpPr>
          <p:nvPr>
            <p:ph type="title"/>
          </p:nvPr>
        </p:nvSpPr>
        <p:spPr/>
        <p:txBody>
          <a:bodyPr/>
          <a:lstStyle/>
          <a:p>
            <a:r>
              <a:rPr lang="en-US"/>
              <a:t>School-Wide Goals</a:t>
            </a:r>
            <a:br>
              <a:rPr lang="en-US"/>
            </a:br>
            <a:r>
              <a:rPr lang="en-US"/>
              <a:t>Tardiness</a:t>
            </a:r>
          </a:p>
        </p:txBody>
      </p:sp>
      <p:sp>
        <p:nvSpPr>
          <p:cNvPr id="3" name="Content Placeholder 2">
            <a:extLst>
              <a:ext uri="{FF2B5EF4-FFF2-40B4-BE49-F238E27FC236}">
                <a16:creationId xmlns:a16="http://schemas.microsoft.com/office/drawing/2014/main" id="{B9FFA5AC-1FB7-4F91-9800-2352135AB002}"/>
              </a:ext>
            </a:extLst>
          </p:cNvPr>
          <p:cNvSpPr>
            <a:spLocks noGrp="1"/>
          </p:cNvSpPr>
          <p:nvPr>
            <p:ph idx="1"/>
          </p:nvPr>
        </p:nvSpPr>
        <p:spPr/>
        <p:txBody>
          <a:bodyPr vert="horz" lIns="91440" tIns="45720" rIns="91440" bIns="45720" rtlCol="0" anchor="t">
            <a:noAutofit/>
          </a:bodyPr>
          <a:lstStyle/>
          <a:p>
            <a:r>
              <a:rPr lang="en-US" sz="2400" b="1"/>
              <a:t>Goal </a:t>
            </a:r>
            <a:r>
              <a:rPr lang="en-US" sz="2400"/>
              <a:t>– 7500 or fewer tardies this school year</a:t>
            </a:r>
          </a:p>
          <a:p>
            <a:pPr lvl="1"/>
            <a:r>
              <a:rPr lang="en-US" sz="2200">
                <a:ea typeface="+mn-lt"/>
                <a:cs typeface="+mn-lt"/>
              </a:rPr>
              <a:t>25% Reduction from last school year</a:t>
            </a:r>
            <a:endParaRPr lang="en-US" sz="2200"/>
          </a:p>
          <a:p>
            <a:r>
              <a:rPr lang="en-US" sz="2400" b="1"/>
              <a:t>1</a:t>
            </a:r>
            <a:r>
              <a:rPr lang="en-US" sz="2400" b="1" baseline="30000"/>
              <a:t>st</a:t>
            </a:r>
            <a:r>
              <a:rPr lang="en-US" sz="2400" b="1"/>
              <a:t> Semester Total</a:t>
            </a:r>
            <a:r>
              <a:rPr lang="en-US" sz="2400"/>
              <a:t> – 4248</a:t>
            </a:r>
          </a:p>
          <a:p>
            <a:r>
              <a:rPr lang="en-US" sz="2400" b="1"/>
              <a:t>Pace </a:t>
            </a:r>
            <a:r>
              <a:rPr lang="en-US" sz="2400"/>
              <a:t>– 50/day = 8850 total </a:t>
            </a:r>
          </a:p>
          <a:p>
            <a:pPr marL="0" indent="0">
              <a:buNone/>
            </a:pPr>
            <a:endParaRPr lang="en-US" sz="2400"/>
          </a:p>
          <a:p>
            <a:r>
              <a:rPr lang="en-US" sz="2400"/>
              <a:t>Before new clocks/bells - Q1 tardies/day = 53.8</a:t>
            </a:r>
          </a:p>
          <a:p>
            <a:r>
              <a:rPr lang="en-US" sz="2400"/>
              <a:t>After new clocks/bells – Q2 tardies/day = 46.9</a:t>
            </a:r>
          </a:p>
          <a:p>
            <a:r>
              <a:rPr lang="en-US" sz="2400"/>
              <a:t>Approximately 1/3 of all tardies occur 1</a:t>
            </a:r>
            <a:r>
              <a:rPr lang="en-US" sz="2400" baseline="30000"/>
              <a:t>st</a:t>
            </a:r>
            <a:r>
              <a:rPr lang="en-US" sz="2400"/>
              <a:t> hour</a:t>
            </a:r>
          </a:p>
          <a:p>
            <a:pPr marL="0" indent="0">
              <a:buNone/>
            </a:pPr>
            <a:endParaRPr lang="en-US"/>
          </a:p>
          <a:p>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351120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hart, line chart&#10;&#10;Description automatically generated">
            <a:extLst>
              <a:ext uri="{FF2B5EF4-FFF2-40B4-BE49-F238E27FC236}">
                <a16:creationId xmlns:a16="http://schemas.microsoft.com/office/drawing/2014/main" id="{DE6992C6-9AD5-4B50-9023-60BC45578F39}"/>
              </a:ext>
            </a:extLst>
          </p:cNvPr>
          <p:cNvPicPr>
            <a:picLocks noChangeAspect="1"/>
          </p:cNvPicPr>
          <p:nvPr/>
        </p:nvPicPr>
        <p:blipFill>
          <a:blip r:embed="rId2"/>
          <a:stretch>
            <a:fillRect/>
          </a:stretch>
        </p:blipFill>
        <p:spPr>
          <a:xfrm>
            <a:off x="1395446" y="711271"/>
            <a:ext cx="9401107" cy="5758179"/>
          </a:xfrm>
          <a:prstGeom prst="rect">
            <a:avLst/>
          </a:prstGeom>
        </p:spPr>
      </p:pic>
    </p:spTree>
    <p:extLst>
      <p:ext uri="{BB962C8B-B14F-4D97-AF65-F5344CB8AC3E}">
        <p14:creationId xmlns:p14="http://schemas.microsoft.com/office/powerpoint/2010/main" val="1687061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A2D0F-2A22-4C90-B831-471B9D078794}"/>
              </a:ext>
            </a:extLst>
          </p:cNvPr>
          <p:cNvSpPr>
            <a:spLocks noGrp="1"/>
          </p:cNvSpPr>
          <p:nvPr>
            <p:ph type="title"/>
          </p:nvPr>
        </p:nvSpPr>
        <p:spPr/>
        <p:txBody>
          <a:bodyPr/>
          <a:lstStyle/>
          <a:p>
            <a:r>
              <a:rPr lang="en-US"/>
              <a:t>School-Wide Goals</a:t>
            </a:r>
            <a:br>
              <a:rPr lang="en-US"/>
            </a:br>
            <a:r>
              <a:rPr lang="en-US"/>
              <a:t>Tardiness</a:t>
            </a:r>
          </a:p>
        </p:txBody>
      </p:sp>
      <p:sp>
        <p:nvSpPr>
          <p:cNvPr id="3" name="Content Placeholder 2">
            <a:extLst>
              <a:ext uri="{FF2B5EF4-FFF2-40B4-BE49-F238E27FC236}">
                <a16:creationId xmlns:a16="http://schemas.microsoft.com/office/drawing/2014/main" id="{B9FFA5AC-1FB7-4F91-9800-2352135AB002}"/>
              </a:ext>
            </a:extLst>
          </p:cNvPr>
          <p:cNvSpPr>
            <a:spLocks noGrp="1"/>
          </p:cNvSpPr>
          <p:nvPr>
            <p:ph idx="1"/>
          </p:nvPr>
        </p:nvSpPr>
        <p:spPr/>
        <p:txBody>
          <a:bodyPr vert="horz" lIns="91440" tIns="45720" rIns="91440" bIns="45720" rtlCol="0" anchor="t">
            <a:noAutofit/>
          </a:bodyPr>
          <a:lstStyle/>
          <a:p>
            <a:r>
              <a:rPr lang="en-US" sz="2400"/>
              <a:t>1 – 2  Tardies to a Class = Warning</a:t>
            </a:r>
          </a:p>
          <a:p>
            <a:r>
              <a:rPr lang="en-US" sz="2400"/>
              <a:t>3 – 4 Tardies to a Class = 1 Detention</a:t>
            </a:r>
          </a:p>
          <a:p>
            <a:r>
              <a:rPr lang="en-US" sz="2400"/>
              <a:t>5 – 7 Tardies to a Class = 2 Detentions</a:t>
            </a:r>
          </a:p>
          <a:p>
            <a:r>
              <a:rPr lang="en-US" sz="2400"/>
              <a:t>8+ Tardies to a Class = 1 Day of ISS</a:t>
            </a:r>
          </a:p>
          <a:p>
            <a:endParaRPr lang="en-US" sz="2400"/>
          </a:p>
          <a:p>
            <a:r>
              <a:rPr lang="en-US" sz="2400" i="1"/>
              <a:t>All tardies apply to individual classes. </a:t>
            </a:r>
          </a:p>
          <a:p>
            <a:r>
              <a:rPr lang="en-US" sz="2400" i="1"/>
              <a:t>All tardies reset at the semester.</a:t>
            </a:r>
          </a:p>
          <a:p>
            <a:pPr marL="0" indent="0">
              <a:buNone/>
            </a:pPr>
            <a:endParaRPr lang="en-US"/>
          </a:p>
          <a:p>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4178968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9DEE8-64E1-41E0-8CBF-091DB186A01E}"/>
              </a:ext>
            </a:extLst>
          </p:cNvPr>
          <p:cNvSpPr>
            <a:spLocks noGrp="1"/>
          </p:cNvSpPr>
          <p:nvPr>
            <p:ph type="title"/>
          </p:nvPr>
        </p:nvSpPr>
        <p:spPr/>
        <p:txBody>
          <a:bodyPr/>
          <a:lstStyle/>
          <a:p>
            <a:r>
              <a:rPr lang="en-US"/>
              <a:t>Summary of School-Wide Goals</a:t>
            </a:r>
          </a:p>
        </p:txBody>
      </p:sp>
      <p:sp>
        <p:nvSpPr>
          <p:cNvPr id="3" name="Content Placeholder 2">
            <a:extLst>
              <a:ext uri="{FF2B5EF4-FFF2-40B4-BE49-F238E27FC236}">
                <a16:creationId xmlns:a16="http://schemas.microsoft.com/office/drawing/2014/main" id="{320D68C3-BE2C-4C58-8BE5-83BB4EEFB4D3}"/>
              </a:ext>
            </a:extLst>
          </p:cNvPr>
          <p:cNvSpPr>
            <a:spLocks noGrp="1"/>
          </p:cNvSpPr>
          <p:nvPr>
            <p:ph idx="1"/>
          </p:nvPr>
        </p:nvSpPr>
        <p:spPr/>
        <p:txBody>
          <a:bodyPr vert="horz" lIns="91440" tIns="45720" rIns="91440" bIns="45720" rtlCol="0" anchor="t">
            <a:normAutofit lnSpcReduction="10000"/>
          </a:bodyPr>
          <a:lstStyle/>
          <a:p>
            <a:r>
              <a:rPr lang="en-US" sz="2800" b="1"/>
              <a:t>Our school-wide goals are year-long goals, we are at the halfway point.</a:t>
            </a:r>
            <a:endParaRPr lang="en-US"/>
          </a:p>
          <a:p>
            <a:pPr marL="0" indent="0">
              <a:buNone/>
            </a:pPr>
            <a:endParaRPr lang="en-US" sz="2800" b="1"/>
          </a:p>
          <a:p>
            <a:r>
              <a:rPr lang="en-US" sz="2000"/>
              <a:t>On pace to reach behavior goal</a:t>
            </a:r>
          </a:p>
          <a:p>
            <a:r>
              <a:rPr lang="en-US" sz="2000"/>
              <a:t>On pace to reach tardy goal</a:t>
            </a:r>
          </a:p>
          <a:p>
            <a:r>
              <a:rPr lang="en-US" sz="2000"/>
              <a:t>Need work on attendance goal </a:t>
            </a:r>
          </a:p>
          <a:p>
            <a:r>
              <a:rPr lang="en-US" sz="2000"/>
              <a:t>Need work on GPA goal </a:t>
            </a:r>
          </a:p>
          <a:p>
            <a:endParaRPr lang="en-US"/>
          </a:p>
        </p:txBody>
      </p:sp>
      <p:sp>
        <p:nvSpPr>
          <p:cNvPr id="4" name="Oval 3">
            <a:extLst>
              <a:ext uri="{FF2B5EF4-FFF2-40B4-BE49-F238E27FC236}">
                <a16:creationId xmlns:a16="http://schemas.microsoft.com/office/drawing/2014/main" id="{EE3D4B4E-2C8B-42A7-BB68-C8EACBCA73DD}"/>
              </a:ext>
            </a:extLst>
          </p:cNvPr>
          <p:cNvSpPr/>
          <p:nvPr/>
        </p:nvSpPr>
        <p:spPr>
          <a:xfrm>
            <a:off x="5883072" y="4059754"/>
            <a:ext cx="279026" cy="27442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1CF888F3-F859-49F0-9A0B-E3DEA4DEAFF2}"/>
              </a:ext>
            </a:extLst>
          </p:cNvPr>
          <p:cNvSpPr/>
          <p:nvPr/>
        </p:nvSpPr>
        <p:spPr>
          <a:xfrm>
            <a:off x="5819209" y="4882309"/>
            <a:ext cx="279025" cy="30163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9BF9766D-C61B-8430-5A9C-512C6DE59CF8}"/>
              </a:ext>
            </a:extLst>
          </p:cNvPr>
          <p:cNvSpPr/>
          <p:nvPr/>
        </p:nvSpPr>
        <p:spPr>
          <a:xfrm>
            <a:off x="5511143" y="4458896"/>
            <a:ext cx="279026" cy="27442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0C8C7194-9C28-133B-014A-18A984EF1228}"/>
              </a:ext>
            </a:extLst>
          </p:cNvPr>
          <p:cNvSpPr/>
          <p:nvPr/>
        </p:nvSpPr>
        <p:spPr>
          <a:xfrm>
            <a:off x="5156994" y="5290522"/>
            <a:ext cx="279025" cy="30163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1409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AB723-A64F-457C-97C6-DB47446D55FF}"/>
              </a:ext>
            </a:extLst>
          </p:cNvPr>
          <p:cNvSpPr>
            <a:spLocks noGrp="1"/>
          </p:cNvSpPr>
          <p:nvPr>
            <p:ph type="title"/>
          </p:nvPr>
        </p:nvSpPr>
        <p:spPr/>
        <p:txBody>
          <a:bodyPr/>
          <a:lstStyle/>
          <a:p>
            <a:r>
              <a:rPr lang="en-US"/>
              <a:t>Terrier Pride Class Competitions </a:t>
            </a:r>
          </a:p>
        </p:txBody>
      </p:sp>
      <p:sp>
        <p:nvSpPr>
          <p:cNvPr id="3" name="Content Placeholder 2">
            <a:extLst>
              <a:ext uri="{FF2B5EF4-FFF2-40B4-BE49-F238E27FC236}">
                <a16:creationId xmlns:a16="http://schemas.microsoft.com/office/drawing/2014/main" id="{CBF8620B-8ACE-4589-A4C0-BD2F82387BBA}"/>
              </a:ext>
            </a:extLst>
          </p:cNvPr>
          <p:cNvSpPr>
            <a:spLocks noGrp="1"/>
          </p:cNvSpPr>
          <p:nvPr>
            <p:ph idx="1"/>
          </p:nvPr>
        </p:nvSpPr>
        <p:spPr>
          <a:xfrm>
            <a:off x="105713" y="2973687"/>
            <a:ext cx="12085387" cy="3101983"/>
          </a:xfrm>
        </p:spPr>
        <p:txBody>
          <a:bodyPr vert="horz" lIns="91440" tIns="45720" rIns="91440" bIns="45720" rtlCol="0" anchor="t">
            <a:noAutofit/>
          </a:bodyPr>
          <a:lstStyle/>
          <a:p>
            <a:r>
              <a:rPr lang="en-US" sz="2400"/>
              <a:t>Week 1 – Attendance – Class with best overall attendance WINS!</a:t>
            </a:r>
          </a:p>
          <a:p>
            <a:r>
              <a:rPr lang="en-US" sz="2400"/>
              <a:t>Week 2 – Tardies – Class with the least number of tardies WINS!</a:t>
            </a:r>
          </a:p>
          <a:p>
            <a:r>
              <a:rPr lang="en-US" sz="2400"/>
              <a:t>Week 3 – Disciplinary Referrals – Class with the least number of referrals WINS! </a:t>
            </a:r>
          </a:p>
          <a:p>
            <a:r>
              <a:rPr lang="en-US" sz="2400"/>
              <a:t>Week 4 – GPA – Class with the highest GPA WINS!</a:t>
            </a:r>
          </a:p>
          <a:p>
            <a:r>
              <a:rPr lang="en-US" sz="2400" u="sng"/>
              <a:t>The class with best overall score in the four categories after four weeks wins the class party!</a:t>
            </a:r>
          </a:p>
        </p:txBody>
      </p:sp>
      <p:pic>
        <p:nvPicPr>
          <p:cNvPr id="4" name="Graphic 4" descr="Paw prints with solid fill">
            <a:extLst>
              <a:ext uri="{FF2B5EF4-FFF2-40B4-BE49-F238E27FC236}">
                <a16:creationId xmlns:a16="http://schemas.microsoft.com/office/drawing/2014/main" id="{73C7B8E4-475C-4972-9A4E-084514D38BB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55089" y="478183"/>
            <a:ext cx="1934795" cy="1934795"/>
          </a:xfrm>
          <a:prstGeom prst="rect">
            <a:avLst/>
          </a:prstGeom>
        </p:spPr>
      </p:pic>
      <p:pic>
        <p:nvPicPr>
          <p:cNvPr id="5" name="Graphic 4" descr="Paw prints with solid fill">
            <a:extLst>
              <a:ext uri="{FF2B5EF4-FFF2-40B4-BE49-F238E27FC236}">
                <a16:creationId xmlns:a16="http://schemas.microsoft.com/office/drawing/2014/main" id="{47031CB7-70A5-4336-815E-858F6829E9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16" y="387302"/>
            <a:ext cx="1934795" cy="1934795"/>
          </a:xfrm>
          <a:prstGeom prst="rect">
            <a:avLst/>
          </a:prstGeom>
        </p:spPr>
      </p:pic>
    </p:spTree>
    <p:extLst>
      <p:ext uri="{BB962C8B-B14F-4D97-AF65-F5344CB8AC3E}">
        <p14:creationId xmlns:p14="http://schemas.microsoft.com/office/powerpoint/2010/main" val="2324877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AB723-A64F-457C-97C6-DB47446D55FF}"/>
              </a:ext>
            </a:extLst>
          </p:cNvPr>
          <p:cNvSpPr>
            <a:spLocks noGrp="1"/>
          </p:cNvSpPr>
          <p:nvPr>
            <p:ph type="title"/>
          </p:nvPr>
        </p:nvSpPr>
        <p:spPr/>
        <p:txBody>
          <a:bodyPr/>
          <a:lstStyle/>
          <a:p>
            <a:r>
              <a:rPr lang="en-US"/>
              <a:t>Moving Forward… </a:t>
            </a:r>
          </a:p>
        </p:txBody>
      </p:sp>
      <p:sp>
        <p:nvSpPr>
          <p:cNvPr id="3" name="Content Placeholder 2">
            <a:extLst>
              <a:ext uri="{FF2B5EF4-FFF2-40B4-BE49-F238E27FC236}">
                <a16:creationId xmlns:a16="http://schemas.microsoft.com/office/drawing/2014/main" id="{CBF8620B-8ACE-4589-A4C0-BD2F82387BBA}"/>
              </a:ext>
            </a:extLst>
          </p:cNvPr>
          <p:cNvSpPr>
            <a:spLocks noGrp="1"/>
          </p:cNvSpPr>
          <p:nvPr>
            <p:ph idx="1"/>
          </p:nvPr>
        </p:nvSpPr>
        <p:spPr>
          <a:xfrm>
            <a:off x="1058212" y="2583615"/>
            <a:ext cx="10125957" cy="3746054"/>
          </a:xfrm>
        </p:spPr>
        <p:txBody>
          <a:bodyPr vert="horz" lIns="91440" tIns="45720" rIns="91440" bIns="45720" rtlCol="0" anchor="t">
            <a:normAutofit/>
          </a:bodyPr>
          <a:lstStyle/>
          <a:p>
            <a:pPr marL="0" indent="0">
              <a:buNone/>
            </a:pPr>
            <a:r>
              <a:rPr lang="en-US" sz="2000" b="1"/>
              <a:t>Goal 2 Team next steps:</a:t>
            </a:r>
            <a:endParaRPr lang="en-US"/>
          </a:p>
          <a:p>
            <a:r>
              <a:rPr lang="en-US" sz="2000" u="sng"/>
              <a:t>9</a:t>
            </a:r>
            <a:r>
              <a:rPr lang="en-US" sz="2000" u="sng" baseline="30000"/>
              <a:t>th</a:t>
            </a:r>
            <a:r>
              <a:rPr lang="en-US" sz="2000" u="sng"/>
              <a:t> Grade Support Team</a:t>
            </a:r>
          </a:p>
          <a:p>
            <a:r>
              <a:rPr lang="en-US" sz="2000"/>
              <a:t>Analyze our current supports – 9</a:t>
            </a:r>
            <a:r>
              <a:rPr lang="en-US" sz="2000" baseline="30000"/>
              <a:t>th</a:t>
            </a:r>
            <a:r>
              <a:rPr lang="en-US" sz="2000"/>
              <a:t> Grade Orientation, Summer Enrichment, Tier 2/3 Monitoring, Articulation, Class Meetings, 9</a:t>
            </a:r>
            <a:r>
              <a:rPr lang="en-US" sz="2000" baseline="30000"/>
              <a:t>th</a:t>
            </a:r>
            <a:r>
              <a:rPr lang="en-US" sz="2000"/>
              <a:t> Grade Terrier Time Teachers</a:t>
            </a:r>
          </a:p>
          <a:p>
            <a:r>
              <a:rPr lang="en-US" sz="2000"/>
              <a:t>Communicate with similar school districts on 9</a:t>
            </a:r>
            <a:r>
              <a:rPr lang="en-US" sz="2000" baseline="30000"/>
              <a:t>th</a:t>
            </a:r>
            <a:r>
              <a:rPr lang="en-US" sz="2000"/>
              <a:t> grade support. </a:t>
            </a:r>
          </a:p>
          <a:p>
            <a:r>
              <a:rPr lang="en-US" sz="2000"/>
              <a:t>Survey current 9</a:t>
            </a:r>
            <a:r>
              <a:rPr lang="en-US" sz="2000" baseline="30000"/>
              <a:t>th</a:t>
            </a:r>
            <a:r>
              <a:rPr lang="en-US" sz="2000"/>
              <a:t>/10</a:t>
            </a:r>
            <a:r>
              <a:rPr lang="en-US" sz="2000" baseline="30000"/>
              <a:t>th</a:t>
            </a:r>
            <a:r>
              <a:rPr lang="en-US" sz="2000"/>
              <a:t> students for feedback on their experience transitioning to high school.</a:t>
            </a:r>
          </a:p>
          <a:p>
            <a:r>
              <a:rPr lang="en-US" sz="2000"/>
              <a:t>Survey current 9</a:t>
            </a:r>
            <a:r>
              <a:rPr lang="en-US" sz="2000" baseline="30000"/>
              <a:t>th</a:t>
            </a:r>
            <a:r>
              <a:rPr lang="en-US" sz="2000"/>
              <a:t>/10</a:t>
            </a:r>
            <a:r>
              <a:rPr lang="en-US" sz="2000" baseline="30000"/>
              <a:t>th</a:t>
            </a:r>
            <a:r>
              <a:rPr lang="en-US" sz="2000"/>
              <a:t> families for feedback on their experience transition to high school.</a:t>
            </a:r>
          </a:p>
        </p:txBody>
      </p:sp>
    </p:spTree>
    <p:extLst>
      <p:ext uri="{BB962C8B-B14F-4D97-AF65-F5344CB8AC3E}">
        <p14:creationId xmlns:p14="http://schemas.microsoft.com/office/powerpoint/2010/main" val="27348245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AB723-A64F-457C-97C6-DB47446D55FF}"/>
              </a:ext>
            </a:extLst>
          </p:cNvPr>
          <p:cNvSpPr>
            <a:spLocks noGrp="1"/>
          </p:cNvSpPr>
          <p:nvPr>
            <p:ph type="title"/>
          </p:nvPr>
        </p:nvSpPr>
        <p:spPr/>
        <p:txBody>
          <a:bodyPr/>
          <a:lstStyle/>
          <a:p>
            <a:r>
              <a:rPr lang="en-US"/>
              <a:t>Moving Forward… </a:t>
            </a:r>
          </a:p>
        </p:txBody>
      </p:sp>
      <p:sp>
        <p:nvSpPr>
          <p:cNvPr id="3" name="Content Placeholder 2">
            <a:extLst>
              <a:ext uri="{FF2B5EF4-FFF2-40B4-BE49-F238E27FC236}">
                <a16:creationId xmlns:a16="http://schemas.microsoft.com/office/drawing/2014/main" id="{CBF8620B-8ACE-4589-A4C0-BD2F82387BBA}"/>
              </a:ext>
            </a:extLst>
          </p:cNvPr>
          <p:cNvSpPr>
            <a:spLocks noGrp="1"/>
          </p:cNvSpPr>
          <p:nvPr>
            <p:ph idx="1"/>
          </p:nvPr>
        </p:nvSpPr>
        <p:spPr>
          <a:xfrm>
            <a:off x="1711354" y="2638044"/>
            <a:ext cx="9536317" cy="3519268"/>
          </a:xfrm>
        </p:spPr>
        <p:txBody>
          <a:bodyPr vert="horz" lIns="91440" tIns="45720" rIns="91440" bIns="45720" rtlCol="0" anchor="t">
            <a:normAutofit/>
          </a:bodyPr>
          <a:lstStyle/>
          <a:p>
            <a:pPr marL="0" indent="0">
              <a:buNone/>
            </a:pPr>
            <a:r>
              <a:rPr lang="en-US" sz="2400" b="1"/>
              <a:t>Goal 2 </a:t>
            </a:r>
            <a:endParaRPr lang="en-US" sz="2400"/>
          </a:p>
          <a:p>
            <a:pPr marL="0" indent="0">
              <a:buNone/>
            </a:pPr>
            <a:r>
              <a:rPr lang="en-US" sz="2400" u="sng"/>
              <a:t>Discipline Team</a:t>
            </a:r>
          </a:p>
          <a:p>
            <a:r>
              <a:rPr lang="en-US" sz="2400"/>
              <a:t>Analyze our current discipline policies for updates and improvements.</a:t>
            </a:r>
          </a:p>
          <a:p>
            <a:pPr lvl="1"/>
            <a:r>
              <a:rPr lang="en-US" sz="2000"/>
              <a:t>tardy policy</a:t>
            </a:r>
          </a:p>
          <a:p>
            <a:pPr lvl="1"/>
            <a:r>
              <a:rPr lang="en-US" sz="2000"/>
              <a:t>failure to serve detention policy</a:t>
            </a:r>
          </a:p>
          <a:p>
            <a:pPr lvl="1"/>
            <a:r>
              <a:rPr lang="en-US" sz="2000"/>
              <a:t>cell phone policy</a:t>
            </a:r>
          </a:p>
          <a:p>
            <a:r>
              <a:rPr lang="en-US" sz="2400"/>
              <a:t>Communicate with similar school districts on discipline policies. </a:t>
            </a:r>
          </a:p>
        </p:txBody>
      </p:sp>
    </p:spTree>
    <p:extLst>
      <p:ext uri="{BB962C8B-B14F-4D97-AF65-F5344CB8AC3E}">
        <p14:creationId xmlns:p14="http://schemas.microsoft.com/office/powerpoint/2010/main" val="32907134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AD851-53C8-BE9D-C0EA-EC5F0EBAAC99}"/>
              </a:ext>
            </a:extLst>
          </p:cNvPr>
          <p:cNvSpPr>
            <a:spLocks noGrp="1"/>
          </p:cNvSpPr>
          <p:nvPr>
            <p:ph type="title"/>
          </p:nvPr>
        </p:nvSpPr>
        <p:spPr/>
        <p:txBody>
          <a:bodyPr/>
          <a:lstStyle/>
          <a:p>
            <a:r>
              <a:rPr lang="en-US"/>
              <a:t>How the community Can help</a:t>
            </a:r>
          </a:p>
        </p:txBody>
      </p:sp>
      <p:sp>
        <p:nvSpPr>
          <p:cNvPr id="3" name="Content Placeholder 2">
            <a:extLst>
              <a:ext uri="{FF2B5EF4-FFF2-40B4-BE49-F238E27FC236}">
                <a16:creationId xmlns:a16="http://schemas.microsoft.com/office/drawing/2014/main" id="{32A7EE59-0150-7E17-6A5A-F4ED6878DADA}"/>
              </a:ext>
            </a:extLst>
          </p:cNvPr>
          <p:cNvSpPr>
            <a:spLocks noGrp="1"/>
          </p:cNvSpPr>
          <p:nvPr>
            <p:ph idx="1"/>
          </p:nvPr>
        </p:nvSpPr>
        <p:spPr>
          <a:xfrm>
            <a:off x="2231136" y="2291680"/>
            <a:ext cx="7729728" cy="3840892"/>
          </a:xfrm>
        </p:spPr>
        <p:txBody>
          <a:bodyPr vert="horz" lIns="91440" tIns="45720" rIns="91440" bIns="45720" rtlCol="0" anchor="t">
            <a:noAutofit/>
          </a:bodyPr>
          <a:lstStyle/>
          <a:p>
            <a:pPr marL="342900" indent="-342900"/>
            <a:r>
              <a:rPr lang="en-US" sz="2200"/>
              <a:t>When healthy, encourage students to attend school:  Attendance Matters! </a:t>
            </a:r>
            <a:endParaRPr lang="en-US" sz="2000"/>
          </a:p>
          <a:p>
            <a:r>
              <a:rPr lang="en-US" sz="2200"/>
              <a:t>School begins at 8:25.  Assist students in getting to school on time each day. </a:t>
            </a:r>
          </a:p>
          <a:p>
            <a:pPr lvl="1"/>
            <a:r>
              <a:rPr lang="en-US" sz="2200"/>
              <a:t>When students attend school and turn in their work, they pass classes! </a:t>
            </a:r>
          </a:p>
          <a:p>
            <a:r>
              <a:rPr lang="en-US" sz="2200"/>
              <a:t>Connect following school rules to preparing students for life</a:t>
            </a:r>
          </a:p>
          <a:p>
            <a:pPr lvl="1"/>
            <a:r>
              <a:rPr lang="en-US" sz="2200"/>
              <a:t>Ex. Cell phone, dress code, promptness</a:t>
            </a:r>
          </a:p>
          <a:p>
            <a:pPr marL="228600" lvl="1" indent="0">
              <a:buNone/>
            </a:pPr>
            <a:r>
              <a:rPr lang="en-US" sz="2200"/>
              <a:t>Communicate student and family needs to administration, counselors, or social workers.  We are here to help! </a:t>
            </a:r>
          </a:p>
        </p:txBody>
      </p:sp>
    </p:spTree>
    <p:extLst>
      <p:ext uri="{BB962C8B-B14F-4D97-AF65-F5344CB8AC3E}">
        <p14:creationId xmlns:p14="http://schemas.microsoft.com/office/powerpoint/2010/main" val="2536011287"/>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docProps/app.xml><?xml version="1.0" encoding="utf-8"?>
<Properties xmlns="http://schemas.openxmlformats.org/officeDocument/2006/extended-properties" xmlns:vt="http://schemas.openxmlformats.org/officeDocument/2006/docPropsVTypes">
  <Template>Parcel</Template>
  <Application>Microsoft Office PowerPoint</Application>
  <PresentationFormat>Widescreen</PresentationFormat>
  <Slides>34</Slides>
  <Notes>0</Notes>
  <HiddenSlides>0</HiddenSlide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Parcel</vt:lpstr>
      <vt:lpstr>Goal 2 Action team Update</vt:lpstr>
      <vt:lpstr>Goal 2:  Promote an environment that is respectful, innovative, inclusive, and supportive </vt:lpstr>
      <vt:lpstr>Goal 2 Action Plan</vt:lpstr>
      <vt:lpstr>Goal 2 Key Performance Indicators (KPIs) </vt:lpstr>
      <vt:lpstr>KEY Performance Indicators – semester 1 data</vt:lpstr>
      <vt:lpstr>KEY Performance Indicators – semester 1 data</vt:lpstr>
      <vt:lpstr>KEY Performance Indicators – semester 1 data</vt:lpstr>
      <vt:lpstr>Discipline Referral Data </vt:lpstr>
      <vt:lpstr>In school suspension data</vt:lpstr>
      <vt:lpstr>KEY Performance Indicators – semester 1 data</vt:lpstr>
      <vt:lpstr>KEY Performance Indicators – semester 1 data</vt:lpstr>
      <vt:lpstr>KEY Performance Indicators – semester 1 data</vt:lpstr>
      <vt:lpstr>Out of school suspension</vt:lpstr>
      <vt:lpstr>KEY Performance Indicators – semester 1 data</vt:lpstr>
      <vt:lpstr>KEY Performance Indicators – semester 1 data</vt:lpstr>
      <vt:lpstr>KEY Performance Indicators – semester 1 data</vt:lpstr>
      <vt:lpstr>School wide Goals Definition</vt:lpstr>
      <vt:lpstr>School-wide Goals</vt:lpstr>
      <vt:lpstr>School-Wide Goals GPA</vt:lpstr>
      <vt:lpstr>Impact of a ZERO in the Gradebook</vt:lpstr>
      <vt:lpstr>Impact of a ZERO in the Gradebook</vt:lpstr>
      <vt:lpstr>School-Wide Goals Attendance</vt:lpstr>
      <vt:lpstr>GPA vs Attendance Graph</vt:lpstr>
      <vt:lpstr>School-Wide Goals Disciplinary Referrals</vt:lpstr>
      <vt:lpstr>School-Wide Goals Disciplinary Referrals</vt:lpstr>
      <vt:lpstr>School-Wide Goals Discipline Referrals</vt:lpstr>
      <vt:lpstr>School-Wide Goals Tardiness</vt:lpstr>
      <vt:lpstr>PowerPoint Presentation</vt:lpstr>
      <vt:lpstr>School-Wide Goals Tardiness</vt:lpstr>
      <vt:lpstr>Summary of School-Wide Goals</vt:lpstr>
      <vt:lpstr>Terrier Pride Class Competitions </vt:lpstr>
      <vt:lpstr>Moving Forward… </vt:lpstr>
      <vt:lpstr>Moving Forward… </vt:lpstr>
      <vt:lpstr>How the community Can help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Goal 2 Action team UPdate</dc:title>
  <dc:creator>Ryan Thomas</dc:creator>
  <cp:revision>2</cp:revision>
  <dcterms:created xsi:type="dcterms:W3CDTF">2023-01-17T22:31:10Z</dcterms:created>
  <dcterms:modified xsi:type="dcterms:W3CDTF">2023-01-20T14:47:04Z</dcterms:modified>
</cp:coreProperties>
</file>