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8" r:id="rId1"/>
  </p:sldMasterIdLst>
  <p:notesMasterIdLst>
    <p:notesMasterId r:id="rId13"/>
  </p:notesMasterIdLst>
  <p:sldIdLst>
    <p:sldId id="270" r:id="rId2"/>
    <p:sldId id="272" r:id="rId3"/>
    <p:sldId id="261" r:id="rId4"/>
    <p:sldId id="257" r:id="rId5"/>
    <p:sldId id="263" r:id="rId6"/>
    <p:sldId id="265" r:id="rId7"/>
    <p:sldId id="269" r:id="rId8"/>
    <p:sldId id="258" r:id="rId9"/>
    <p:sldId id="266" r:id="rId10"/>
    <p:sldId id="262" r:id="rId11"/>
    <p:sldId id="26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57" d="100"/>
          <a:sy n="57" d="100"/>
        </p:scale>
        <p:origin x="-1932" y="-8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F64F8C-4AFA-924D-AD81-C7C0344C6ABA}" type="datetimeFigureOut">
              <a:rPr lang="en-US" smtClean="0"/>
              <a:pPr/>
              <a:t>10/31/2016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1B8BD1-E0CA-0B41-A05A-F67A29D52F1B}" type="slidenum">
              <a:rPr lang="en-US" smtClean="0"/>
              <a:pPr/>
              <a:t>‹#›</a:t>
            </a:fld>
            <a:endParaRPr lang="en-US" dirty="0"/>
          </a:p>
        </p:txBody>
      </p:sp>
    </p:spTree>
    <p:extLst>
      <p:ext uri="{BB962C8B-B14F-4D97-AF65-F5344CB8AC3E}">
        <p14:creationId xmlns:p14="http://schemas.microsoft.com/office/powerpoint/2010/main" val="6797103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staff will review</a:t>
            </a:r>
            <a:r>
              <a:rPr lang="en-US" baseline="0" dirty="0" smtClean="0"/>
              <a:t> our district policy on harassment.  They main objectives of today’s lesson are:</a:t>
            </a:r>
          </a:p>
          <a:p>
            <a:r>
              <a:rPr lang="en-US" baseline="0" dirty="0" smtClean="0"/>
              <a:t>Explain that we all need to use safe and caring behaviors to have a school be a safe and caring place.</a:t>
            </a:r>
          </a:p>
          <a:p>
            <a:r>
              <a:rPr lang="en-US" baseline="0" dirty="0" smtClean="0"/>
              <a:t>Define Harassment</a:t>
            </a:r>
          </a:p>
          <a:p>
            <a:r>
              <a:rPr lang="en-US" baseline="0" dirty="0" smtClean="0"/>
              <a:t>Define our policy in regard to harassment</a:t>
            </a:r>
          </a:p>
          <a:p>
            <a:r>
              <a:rPr lang="en-US" baseline="0" dirty="0" smtClean="0"/>
              <a:t>Teach and/or review the STOP, WALK &amp; TALK student response strategy.</a:t>
            </a:r>
          </a:p>
          <a:p>
            <a:r>
              <a:rPr lang="en-US" baseline="0" dirty="0" smtClean="0"/>
              <a:t>Encourage students to report harassment.</a:t>
            </a:r>
          </a:p>
          <a:p>
            <a:r>
              <a:rPr lang="en-US" baseline="0" dirty="0" smtClean="0"/>
              <a:t>Teach or reteach your School Wide Behavioral Expectations.</a:t>
            </a:r>
          </a:p>
          <a:p>
            <a:r>
              <a:rPr lang="en-US" baseline="0" dirty="0" smtClean="0"/>
              <a:t>Inform students of their rights and responsibilities in regard to harassment</a:t>
            </a:r>
          </a:p>
          <a:p>
            <a:r>
              <a:rPr lang="en-US" baseline="0" dirty="0" smtClean="0"/>
              <a:t>Review our 3 step process for responding to unsafe or unwelcome behavior witnessed or experienced</a:t>
            </a:r>
          </a:p>
          <a:p>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students outcomes for this PPT. are:</a:t>
            </a:r>
          </a:p>
          <a:p>
            <a:r>
              <a:rPr lang="en-US" baseline="0" dirty="0" smtClean="0"/>
              <a:t>Students will understand it is their right to learn in a safe and caring environment and their responsibility to learn and demonstrate behaviors that will create a safe and caring school. </a:t>
            </a:r>
          </a:p>
          <a:p>
            <a:r>
              <a:rPr lang="en-US" baseline="0" dirty="0" smtClean="0"/>
              <a:t>-Students will review the definition of harassment</a:t>
            </a:r>
          </a:p>
          <a:p>
            <a:r>
              <a:rPr lang="en-US" baseline="0" dirty="0" smtClean="0"/>
              <a:t>-Students will review Board Policy 105</a:t>
            </a:r>
          </a:p>
          <a:p>
            <a:r>
              <a:rPr lang="en-US" baseline="0" dirty="0" smtClean="0"/>
              <a:t>-Students will review STOP WALK TALK</a:t>
            </a:r>
          </a:p>
          <a:p>
            <a:r>
              <a:rPr lang="en-US" baseline="0" dirty="0" smtClean="0"/>
              <a:t>-Students will review school wide behavioral expectations</a:t>
            </a:r>
          </a:p>
          <a:p>
            <a:endParaRPr lang="en-US" baseline="0" dirty="0" smtClean="0"/>
          </a:p>
          <a:p>
            <a:r>
              <a:rPr lang="en-US" baseline="0" dirty="0" smtClean="0"/>
              <a:t>Students will review the consequences for harassment</a:t>
            </a:r>
          </a:p>
          <a:p>
            <a:r>
              <a:rPr lang="en-US" baseline="0" dirty="0" smtClean="0"/>
              <a:t>Students will review how to respond if harassment occurs (to self or others)</a:t>
            </a:r>
          </a:p>
          <a:p>
            <a:r>
              <a:rPr lang="en-US" baseline="0" dirty="0" smtClean="0"/>
              <a:t>Students will review school wide expectations and be encouraged to use them to prevent harassment</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2</a:t>
            </a:fld>
            <a:endParaRPr lang="en-US"/>
          </a:p>
        </p:txBody>
      </p:sp>
    </p:spTree>
    <p:extLst>
      <p:ext uri="{BB962C8B-B14F-4D97-AF65-F5344CB8AC3E}">
        <p14:creationId xmlns:p14="http://schemas.microsoft.com/office/powerpoint/2010/main" val="3781851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Definition of Harassment</a:t>
            </a:r>
            <a:r>
              <a:rPr lang="en-US" baseline="0" dirty="0" smtClean="0"/>
              <a:t> – Walk thru 5 elements-Go through each category of protected class</a:t>
            </a:r>
          </a:p>
          <a:p>
            <a:r>
              <a:rPr lang="en-US" baseline="0" dirty="0" smtClean="0"/>
              <a:t>Harassment is not an isolated event, not a thoughtless remark or </a:t>
            </a:r>
          </a:p>
          <a:p>
            <a:r>
              <a:rPr lang="en-US" baseline="0" dirty="0" smtClean="0"/>
              <a:t>mistake – but typically patterns of behavior that significantly change the environment for the student..</a:t>
            </a:r>
          </a:p>
          <a:p>
            <a:r>
              <a:rPr lang="en-US" baseline="0" dirty="0" smtClean="0"/>
              <a:t>Often many months before a report and significant consequences for the victim. However, harassment can be a one time event.</a:t>
            </a:r>
          </a:p>
        </p:txBody>
      </p:sp>
      <p:sp>
        <p:nvSpPr>
          <p:cNvPr id="4" name="Slide Number Placeholder 3"/>
          <p:cNvSpPr>
            <a:spLocks noGrp="1"/>
          </p:cNvSpPr>
          <p:nvPr>
            <p:ph type="sldNum" sz="quarter" idx="10"/>
          </p:nvPr>
        </p:nvSpPr>
        <p:spPr/>
        <p:txBody>
          <a:bodyPr/>
          <a:lstStyle/>
          <a:p>
            <a:fld id="{ED2268F8-E9D0-7C40-9D14-18F5DECD0A6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the basis of: “and then</a:t>
            </a:r>
            <a:r>
              <a:rPr lang="en-US" baseline="0" dirty="0" smtClean="0"/>
              <a:t> you see all those familiar boxes.</a:t>
            </a:r>
          </a:p>
          <a:p>
            <a:r>
              <a:rPr lang="en-US" baseline="0" dirty="0" smtClean="0"/>
              <a:t>Remind students that as people we all belong in multiple boxes – these protections, </a:t>
            </a:r>
          </a:p>
          <a:p>
            <a:r>
              <a:rPr lang="en-US" baseline="0" dirty="0" smtClean="0"/>
              <a:t>policies and commitments apply to EVERY employee and</a:t>
            </a:r>
          </a:p>
          <a:p>
            <a:r>
              <a:rPr lang="en-US" baseline="0" dirty="0" smtClean="0"/>
              <a:t>EVERY student.</a:t>
            </a:r>
            <a:endParaRPr lang="en-US" dirty="0"/>
          </a:p>
        </p:txBody>
      </p:sp>
      <p:sp>
        <p:nvSpPr>
          <p:cNvPr id="4" name="Slide Number Placeholder 3"/>
          <p:cNvSpPr>
            <a:spLocks noGrp="1"/>
          </p:cNvSpPr>
          <p:nvPr>
            <p:ph type="sldNum" sz="quarter" idx="10"/>
          </p:nvPr>
        </p:nvSpPr>
        <p:spPr/>
        <p:txBody>
          <a:bodyPr/>
          <a:lstStyle/>
          <a:p>
            <a:fld id="{ED2268F8-E9D0-7C40-9D14-18F5DECD0A6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Students and staff  must be compliant at all times! –Teach students they have a responsibility to use STOP WALK &amp; TALK to report harassment to an adult at school when they witness or experience it.  </a:t>
            </a:r>
          </a:p>
        </p:txBody>
      </p:sp>
      <p:sp>
        <p:nvSpPr>
          <p:cNvPr id="4" name="Slide Number Placeholder 3"/>
          <p:cNvSpPr>
            <a:spLocks noGrp="1"/>
          </p:cNvSpPr>
          <p:nvPr>
            <p:ph type="sldNum" sz="quarter" idx="10"/>
          </p:nvPr>
        </p:nvSpPr>
        <p:spPr/>
        <p:txBody>
          <a:bodyPr/>
          <a:lstStyle/>
          <a:p>
            <a:fld id="{ED2268F8-E9D0-7C40-9D14-18F5DECD0A6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Assure students</a:t>
            </a:r>
            <a:r>
              <a:rPr lang="en-US" baseline="0" dirty="0" smtClean="0"/>
              <a:t> we want to know about harassment and we will investigate all reports. </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objective of this slide is</a:t>
            </a:r>
            <a:r>
              <a:rPr lang="en-US" baseline="0" dirty="0" smtClean="0"/>
              <a:t> to be sure students understand how serious harassment is what the consequences for harassment are according to our code of conduct.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Review the Code of Conduct Consequences for Harassment so students know what the consequence for harassment is.</a:t>
            </a:r>
            <a:endParaRPr lang="en-US" dirty="0" smtClean="0"/>
          </a:p>
          <a:p>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7</a:t>
            </a:fld>
            <a:endParaRPr lang="en-US" dirty="0"/>
          </a:p>
        </p:txBody>
      </p:sp>
    </p:spTree>
    <p:extLst>
      <p:ext uri="{BB962C8B-B14F-4D97-AF65-F5344CB8AC3E}">
        <p14:creationId xmlns:p14="http://schemas.microsoft.com/office/powerpoint/2010/main" val="1361681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Review </a:t>
            </a:r>
            <a:r>
              <a:rPr lang="en-US" baseline="0" dirty="0" smtClean="0"/>
              <a:t>the 3 step response strategy we want students to use when they witness or experience unsafe or unwelcome behavior.  Remember to tell students if they don’t feel comfortable saying STOP proceed right to step 2 and 3.</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Summarize our district’s expectations</a:t>
            </a:r>
            <a:r>
              <a:rPr lang="en-US" baseline="0" dirty="0" smtClean="0"/>
              <a:t> in regard to harassment.  Use the box to have students write in</a:t>
            </a:r>
            <a:r>
              <a:rPr lang="en-US" dirty="0" smtClean="0"/>
              <a:t> </a:t>
            </a:r>
            <a:r>
              <a:rPr lang="en-US" baseline="0" dirty="0" smtClean="0"/>
              <a:t>your school’s 3-5 behavioral expectations.  </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Conclude the lesson with a reminder that students have the opportunity to be</a:t>
            </a:r>
          </a:p>
          <a:p>
            <a:r>
              <a:rPr lang="en-US" baseline="0" dirty="0" smtClean="0"/>
              <a:t>teachers for one another as they share their experiences, identity stories,</a:t>
            </a:r>
          </a:p>
          <a:p>
            <a:r>
              <a:rPr lang="en-US" baseline="0" dirty="0" smtClean="0"/>
              <a:t>and cultural contexts. Cultural Competency makes them better prepared to live and work in a diverse world.</a:t>
            </a:r>
          </a:p>
          <a:p>
            <a:endParaRPr lang="en-US" dirty="0"/>
          </a:p>
        </p:txBody>
      </p:sp>
      <p:sp>
        <p:nvSpPr>
          <p:cNvPr id="4" name="Slide Number Placeholder 3"/>
          <p:cNvSpPr>
            <a:spLocks noGrp="1"/>
          </p:cNvSpPr>
          <p:nvPr>
            <p:ph type="sldNum" sz="quarter" idx="10"/>
          </p:nvPr>
        </p:nvSpPr>
        <p:spPr/>
        <p:txBody>
          <a:bodyPr/>
          <a:lstStyle/>
          <a:p>
            <a:fld id="{ED2268F8-E9D0-7C40-9D14-18F5DECD0A6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Remind students that the Board</a:t>
            </a:r>
            <a:r>
              <a:rPr lang="en-US" baseline="0" dirty="0" smtClean="0"/>
              <a:t> Policy that you just covered means that </a:t>
            </a:r>
            <a:r>
              <a:rPr lang="en-US" dirty="0" smtClean="0"/>
              <a:t>in</a:t>
            </a:r>
            <a:r>
              <a:rPr lang="en-US" baseline="0" dirty="0" smtClean="0"/>
              <a:t> our schools ALL students are welcome and can expect to be treated in a safe and caring manner.</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5F0B15-90F0-AF44-BABC-66CC4DF81E3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9619C8-A375-448C-891B-9999C6BE8E6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5F0B15-90F0-AF44-BABC-66CC4DF81E3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55F0B15-90F0-AF44-BABC-66CC4DF81E3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55F0B15-90F0-AF44-BABC-66CC4DF81E3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Date Placeholder 1"/>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55F0B15-90F0-AF44-BABC-66CC4DF81E3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55F0B15-90F0-AF44-BABC-66CC4DF81E36}" type="slidenum">
              <a:rPr lang="en-US" smtClean="0"/>
              <a:pPr/>
              <a:t>‹#›</a:t>
            </a:fld>
            <a:endParaRPr lang="en-US" dirty="0"/>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5F0B15-90F0-AF44-BABC-66CC4DF81E3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2C9D6A-97BD-2C40-AA2D-5E1D486362F1}" type="datetimeFigureOut">
              <a:rPr lang="en-US" smtClean="0"/>
              <a:pPr/>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55F0B15-90F0-AF44-BABC-66CC4DF81E3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lstStyle>
          <a:p>
            <a:fld id="{A72C9D6A-97BD-2C40-AA2D-5E1D486362F1}" type="datetimeFigureOut">
              <a:rPr lang="en-US" smtClean="0"/>
              <a:pPr/>
              <a:t>10/31/2016</a:t>
            </a:fld>
            <a:endParaRPr lang="en-US" dirty="0"/>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lstStyle>
          <a:p>
            <a:endParaRPr lang="en-US" dirty="0"/>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lstStyle>
          <a:p>
            <a:fld id="{855F0B15-90F0-AF44-BABC-66CC4DF81E3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hyperlink" Target="http://www.greater-mn-online.org/events.asp"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7.jpeg"/><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www.betterworld.net/heroes/alan.htm" TargetMode="External"/></Relationships>
</file>

<file path=ppt/slides/_rels/slide11.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8.wdp"/><Relationship Id="rId5" Type="http://schemas.openxmlformats.org/officeDocument/2006/relationships/image" Target="../media/image10.jpeg"/><Relationship Id="rId4"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86" y="0"/>
            <a:ext cx="9117814" cy="6858000"/>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186" y="1039861"/>
            <a:ext cx="9117814" cy="1828800"/>
          </a:xfrm>
          <a:solidFill>
            <a:srgbClr val="FF6600"/>
          </a:solidFill>
        </p:spPr>
        <p:txBody>
          <a:bodyPr>
            <a:noAutofit/>
          </a:bodyPr>
          <a:lstStyle/>
          <a:p>
            <a:pPr algn="ctr"/>
            <a:r>
              <a:rPr lang="en-US" sz="5000" b="1" dirty="0" smtClean="0">
                <a:ln w="10541" cmpd="sng">
                  <a:solidFill>
                    <a:schemeClr val="accent1">
                      <a:shade val="88000"/>
                      <a:satMod val="110000"/>
                    </a:schemeClr>
                  </a:solidFill>
                  <a:prstDash val="solid"/>
                </a:ln>
                <a:solidFill>
                  <a:srgbClr val="0000FF"/>
                </a:solidFill>
                <a:effectLst/>
              </a:rPr>
              <a:t>A Safe and Caring School</a:t>
            </a:r>
            <a:endParaRPr lang="en-US" sz="5000" b="1" dirty="0">
              <a:ln w="10541" cmpd="sng">
                <a:solidFill>
                  <a:schemeClr val="accent1">
                    <a:shade val="88000"/>
                    <a:satMod val="110000"/>
                  </a:schemeClr>
                </a:solidFill>
                <a:prstDash val="solid"/>
              </a:ln>
              <a:solidFill>
                <a:srgbClr val="0000FF"/>
              </a:solidFill>
              <a:effectLst/>
            </a:endParaRPr>
          </a:p>
        </p:txBody>
      </p:sp>
      <p:pic>
        <p:nvPicPr>
          <p:cNvPr id="4" name="Picture 3" descr="Screen Shot 2014-08-14 at 9.45.2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6362" y="3300795"/>
            <a:ext cx="4671671" cy="29057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25212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53" y="0"/>
            <a:ext cx="9181353" cy="6858000"/>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7353" y="18675"/>
            <a:ext cx="9218706" cy="1718002"/>
          </a:xfrm>
          <a:ln w="28575" cmpd="sng">
            <a:solidFill>
              <a:schemeClr val="accent2"/>
            </a:solidFill>
          </a:ln>
        </p:spPr>
        <p:style>
          <a:lnRef idx="1">
            <a:schemeClr val="accent1"/>
          </a:lnRef>
          <a:fillRef idx="2">
            <a:schemeClr val="accent1"/>
          </a:fillRef>
          <a:effectRef idx="1">
            <a:schemeClr val="accent1"/>
          </a:effectRef>
          <a:fontRef idx="minor">
            <a:schemeClr val="dk1"/>
          </a:fontRef>
        </p:style>
        <p:txBody>
          <a:bodyPr>
            <a:noAutofit/>
          </a:bodyPr>
          <a:lstStyle/>
          <a:p>
            <a:pPr algn="ctr"/>
            <a:endParaRPr lang="en-US" sz="2800" i="1" dirty="0" smtClean="0">
              <a:solidFill>
                <a:schemeClr val="accent2"/>
              </a:solidFill>
            </a:endParaRPr>
          </a:p>
          <a:p>
            <a:pPr algn="ctr"/>
            <a:r>
              <a:rPr lang="en-US" sz="2600" i="1" dirty="0" smtClean="0">
                <a:solidFill>
                  <a:schemeClr val="accent2"/>
                </a:solidFill>
                <a:latin typeface="Gill Sans MT"/>
                <a:cs typeface="Gill Sans MT"/>
              </a:rPr>
              <a:t>	</a:t>
            </a:r>
            <a:endParaRPr lang="en-US" sz="2600" i="1" dirty="0">
              <a:solidFill>
                <a:schemeClr val="accent2"/>
              </a:solidFill>
              <a:latin typeface="Gill Sans MT"/>
              <a:cs typeface="Gill Sans MT"/>
            </a:endParaRPr>
          </a:p>
        </p:txBody>
      </p:sp>
      <p:sp>
        <p:nvSpPr>
          <p:cNvPr id="4" name="TextBox 3"/>
          <p:cNvSpPr txBox="1"/>
          <p:nvPr/>
        </p:nvSpPr>
        <p:spPr>
          <a:xfrm>
            <a:off x="0" y="450342"/>
            <a:ext cx="9144000" cy="1118255"/>
          </a:xfrm>
          <a:prstGeom prst="rect">
            <a:avLst/>
          </a:prstGeom>
          <a:noFill/>
        </p:spPr>
        <p:txBody>
          <a:bodyPr wrap="square" rtlCol="0">
            <a:spAutoFit/>
          </a:bodyPr>
          <a:lstStyle/>
          <a:p>
            <a:pPr algn="ctr"/>
            <a:r>
              <a:rPr lang="en-US" sz="3200" dirty="0" smtClean="0"/>
              <a:t>The time is always right to do what is right.</a:t>
            </a:r>
          </a:p>
          <a:p>
            <a:pPr algn="ctr">
              <a:lnSpc>
                <a:spcPct val="50000"/>
              </a:lnSpc>
            </a:pPr>
            <a:endParaRPr lang="en-US" sz="3200" dirty="0" smtClean="0"/>
          </a:p>
          <a:p>
            <a:pPr algn="ctr">
              <a:lnSpc>
                <a:spcPct val="50000"/>
              </a:lnSpc>
            </a:pPr>
            <a:r>
              <a:rPr lang="en-US" sz="2800" i="1" dirty="0" smtClean="0"/>
              <a:t>Martin Luther King Jr.</a:t>
            </a:r>
            <a:endParaRPr lang="en-US" sz="2800" i="1" dirty="0"/>
          </a:p>
        </p:txBody>
      </p:sp>
      <p:pic>
        <p:nvPicPr>
          <p:cNvPr id="5" name="Picture 4" descr="Screen shot 2014-09-15 at 9.32.00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950970" y="2350161"/>
            <a:ext cx="5507453" cy="36161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559858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70965" y="243180"/>
            <a:ext cx="8660227" cy="6390217"/>
          </a:xfrm>
          <a:prstGeom prst="rect">
            <a:avLst/>
          </a:prstGeom>
          <a:gradFill flip="none" rotWithShape="1">
            <a:gsLst>
              <a:gs pos="0">
                <a:srgbClr val="FBCC9A"/>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495926" y="362053"/>
            <a:ext cx="8131023"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200" b="1" i="1"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rPr>
              <a:t>What is Harassment?</a:t>
            </a:r>
          </a:p>
        </p:txBody>
      </p:sp>
      <p:grpSp>
        <p:nvGrpSpPr>
          <p:cNvPr id="3" name="Group 14"/>
          <p:cNvGrpSpPr/>
          <p:nvPr/>
        </p:nvGrpSpPr>
        <p:grpSpPr>
          <a:xfrm>
            <a:off x="3878180" y="2281466"/>
            <a:ext cx="4748770" cy="3010984"/>
            <a:chOff x="3850717" y="2886407"/>
            <a:chExt cx="4748770" cy="3010984"/>
          </a:xfrm>
        </p:grpSpPr>
        <p:sp>
          <p:nvSpPr>
            <p:cNvPr id="4" name="TextBox 3"/>
            <p:cNvSpPr txBox="1"/>
            <p:nvPr/>
          </p:nvSpPr>
          <p:spPr>
            <a:xfrm>
              <a:off x="4813481" y="2886407"/>
              <a:ext cx="3786006" cy="400110"/>
            </a:xfrm>
            <a:prstGeom prst="rect">
              <a:avLst/>
            </a:prstGeom>
            <a:ln>
              <a:solidFill>
                <a:srgbClr val="000000"/>
              </a:solidFill>
            </a:ln>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solidFill>
                    <a:srgbClr val="FFFFFF"/>
                  </a:solidFill>
                </a:rPr>
                <a:t>Race, Color, National Origin</a:t>
              </a:r>
            </a:p>
          </p:txBody>
        </p:sp>
        <p:sp>
          <p:nvSpPr>
            <p:cNvPr id="5" name="TextBox 4"/>
            <p:cNvSpPr txBox="1"/>
            <p:nvPr/>
          </p:nvSpPr>
          <p:spPr>
            <a:xfrm>
              <a:off x="6639134" y="3533916"/>
              <a:ext cx="1428782" cy="1015662"/>
            </a:xfrm>
            <a:prstGeom prst="rect">
              <a:avLst/>
            </a:prstGeom>
            <a:ln>
              <a:solidFill>
                <a:srgbClr val="000000"/>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fontAlgn="auto">
                <a:spcBef>
                  <a:spcPts val="0"/>
                </a:spcBef>
                <a:spcAft>
                  <a:spcPts val="0"/>
                </a:spcAft>
                <a:defRPr/>
              </a:pPr>
              <a:r>
                <a:rPr lang="en-US" sz="2000" dirty="0" smtClean="0"/>
                <a:t>Marital or Family Status</a:t>
              </a:r>
              <a:endParaRPr lang="en-US" sz="2000" dirty="0"/>
            </a:p>
          </p:txBody>
        </p:sp>
        <p:sp>
          <p:nvSpPr>
            <p:cNvPr id="6" name="TextBox 5"/>
            <p:cNvSpPr txBox="1"/>
            <p:nvPr/>
          </p:nvSpPr>
          <p:spPr>
            <a:xfrm>
              <a:off x="3850717" y="2886407"/>
              <a:ext cx="864300" cy="400110"/>
            </a:xfrm>
            <a:prstGeom prst="rect">
              <a:avLst/>
            </a:prstGeom>
            <a:ln>
              <a:solidFill>
                <a:srgbClr val="000000"/>
              </a:solidFill>
            </a:ln>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auto">
                <a:spcBef>
                  <a:spcPts val="0"/>
                </a:spcBef>
                <a:spcAft>
                  <a:spcPts val="0"/>
                </a:spcAft>
                <a:defRPr/>
              </a:pPr>
              <a:r>
                <a:rPr lang="en-US" sz="2000" spc="300" dirty="0" smtClean="0"/>
                <a:t>Sex</a:t>
              </a:r>
              <a:endParaRPr lang="en-US" sz="2000" spc="300" dirty="0"/>
            </a:p>
          </p:txBody>
        </p:sp>
        <p:sp>
          <p:nvSpPr>
            <p:cNvPr id="7" name="Text Box 10"/>
            <p:cNvSpPr txBox="1">
              <a:spLocks noChangeArrowheads="1"/>
            </p:cNvSpPr>
            <p:nvPr/>
          </p:nvSpPr>
          <p:spPr bwMode="auto">
            <a:xfrm>
              <a:off x="4920316" y="3641634"/>
              <a:ext cx="1618150" cy="707886"/>
            </a:xfrm>
            <a:prstGeom prst="rect">
              <a:avLst/>
            </a:prstGeom>
            <a:ln>
              <a:solidFill>
                <a:srgbClr val="000000"/>
              </a:solidFill>
              <a:headEnd/>
              <a:tailEnd/>
            </a:ln>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en-US" sz="2000" dirty="0">
                  <a:solidFill>
                    <a:srgbClr val="FFFFFF"/>
                  </a:solidFill>
                  <a:latin typeface="+mj-lt"/>
                </a:rPr>
                <a:t>Religion                                or Creed</a:t>
              </a:r>
            </a:p>
          </p:txBody>
        </p:sp>
        <p:sp>
          <p:nvSpPr>
            <p:cNvPr id="9" name="TextBox 8"/>
            <p:cNvSpPr txBox="1"/>
            <p:nvPr/>
          </p:nvSpPr>
          <p:spPr>
            <a:xfrm>
              <a:off x="5438201" y="5489004"/>
              <a:ext cx="2614430" cy="400110"/>
            </a:xfrm>
            <a:prstGeom prst="rect">
              <a:avLst/>
            </a:prstGeom>
            <a:ln>
              <a:solidFill>
                <a:srgbClr val="000000"/>
              </a:solidFill>
            </a:ln>
          </p:spPr>
          <p:style>
            <a:lnRef idx="0">
              <a:schemeClr val="accent1"/>
            </a:lnRef>
            <a:fillRef idx="3">
              <a:schemeClr val="accent1"/>
            </a:fillRef>
            <a:effectRef idx="3">
              <a:schemeClr val="accent1"/>
            </a:effectRef>
            <a:fontRef idx="minor">
              <a:schemeClr val="lt1"/>
            </a:fontRef>
          </p:style>
          <p:txBody>
            <a:bodyPr wrap="square">
              <a:prstTxWarp prst="textNoShape">
                <a:avLst/>
              </a:prstTxWarp>
              <a:spAutoFit/>
            </a:bodyPr>
            <a:lstStyle/>
            <a:p>
              <a:pPr algn="ctr">
                <a:defRPr/>
              </a:pPr>
              <a:r>
                <a:rPr lang="en-US" sz="2000" dirty="0" smtClean="0">
                  <a:solidFill>
                    <a:srgbClr val="FFFFFF"/>
                  </a:solidFill>
                  <a:ea typeface="ＭＳ Ｐゴシック" charset="-128"/>
                  <a:cs typeface="ＭＳ Ｐゴシック" charset="-128"/>
                </a:rPr>
                <a:t>Economic Status</a:t>
              </a:r>
              <a:endParaRPr lang="en-US" sz="2000" dirty="0">
                <a:solidFill>
                  <a:srgbClr val="FFFFFF"/>
                </a:solidFill>
                <a:ea typeface="ＭＳ Ｐゴシック" charset="-128"/>
                <a:cs typeface="ＭＳ Ｐゴシック" charset="-128"/>
              </a:endParaRPr>
            </a:p>
          </p:txBody>
        </p:sp>
        <p:sp>
          <p:nvSpPr>
            <p:cNvPr id="10" name="TextBox 9"/>
            <p:cNvSpPr txBox="1"/>
            <p:nvPr/>
          </p:nvSpPr>
          <p:spPr>
            <a:xfrm>
              <a:off x="4998712" y="4805282"/>
              <a:ext cx="3053715" cy="400110"/>
            </a:xfrm>
            <a:prstGeom prst="rect">
              <a:avLst/>
            </a:prstGeom>
            <a:solidFill>
              <a:srgbClr val="CC3333"/>
            </a:solidFill>
            <a:ln>
              <a:solidFill>
                <a:srgbClr val="000000"/>
              </a:solidFill>
            </a:ln>
            <a:effectLst>
              <a:glow>
                <a:srgbClr val="EE6034"/>
              </a:glo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t>Sexual Orientation</a:t>
              </a:r>
            </a:p>
          </p:txBody>
        </p:sp>
        <p:sp>
          <p:nvSpPr>
            <p:cNvPr id="11" name="TextBox 10"/>
            <p:cNvSpPr txBox="1"/>
            <p:nvPr/>
          </p:nvSpPr>
          <p:spPr>
            <a:xfrm rot="5400000">
              <a:off x="7145678" y="4479340"/>
              <a:ext cx="2435993" cy="400110"/>
            </a:xfrm>
            <a:prstGeom prst="rect">
              <a:avLst/>
            </a:prstGeom>
            <a:solidFill>
              <a:srgbClr val="006699"/>
            </a:solidFill>
            <a:ln>
              <a:solidFill>
                <a:srgbClr val="000000"/>
              </a:solidFill>
            </a:ln>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auto">
                <a:spcBef>
                  <a:spcPts val="0"/>
                </a:spcBef>
                <a:spcAft>
                  <a:spcPts val="0"/>
                </a:spcAft>
                <a:defRPr/>
              </a:pPr>
              <a:r>
                <a:rPr lang="en-US" sz="2000" spc="600" dirty="0" smtClean="0"/>
                <a:t>Disability</a:t>
              </a:r>
              <a:endParaRPr lang="en-US" sz="2000" spc="600" dirty="0"/>
            </a:p>
          </p:txBody>
        </p:sp>
      </p:grpSp>
      <p:sp>
        <p:nvSpPr>
          <p:cNvPr id="14" name="Content Placeholder 3"/>
          <p:cNvSpPr txBox="1">
            <a:spLocks/>
          </p:cNvSpPr>
          <p:nvPr/>
        </p:nvSpPr>
        <p:spPr>
          <a:xfrm>
            <a:off x="270965" y="1308737"/>
            <a:ext cx="4076857" cy="5161995"/>
          </a:xfrm>
          <a:prstGeom prst="rect">
            <a:avLst/>
          </a:prstGeom>
        </p:spPr>
        <p:txBody>
          <a:bodyPr vert="horz" lIns="91440" tIns="45720" rIns="91440" bIns="45720" rtlCol="0">
            <a:noAutofit/>
          </a:bodyPr>
          <a:lstStyle/>
          <a:p>
            <a:pPr marL="342900" marR="0" lvl="0" indent="-274320" algn="l" defTabSz="914400" rtl="0" eaLnBrk="1" fontAlgn="auto" latinLnBrk="0" hangingPunct="1">
              <a:lnSpc>
                <a:spcPct val="100000"/>
              </a:lnSpc>
              <a:spcBef>
                <a:spcPct val="20000"/>
              </a:spcBef>
              <a:spcAft>
                <a:spcPts val="600"/>
              </a:spcAft>
              <a:buClr>
                <a:schemeClr val="accent1"/>
              </a:buClr>
              <a:buSzPct val="76000"/>
              <a:buFont typeface="Wingdings 2" pitchFamily="18" charset="2"/>
              <a:buChar char=""/>
              <a:tabLst/>
              <a:defRPr/>
            </a:pPr>
            <a:r>
              <a:rPr kumimoji="0" lang="en-US" sz="2000" b="0" i="0" u="none" strike="noStrike" kern="1200" cap="none" spc="0" normalizeH="0" baseline="0" noProof="0" dirty="0" smtClean="0">
                <a:ln>
                  <a:noFill/>
                </a:ln>
                <a:solidFill>
                  <a:schemeClr val="tx2"/>
                </a:solidFill>
                <a:effectLst/>
                <a:uLnTx/>
                <a:uFillTx/>
              </a:rPr>
              <a:t>Behaviors or words based on protected class status</a:t>
            </a:r>
            <a:endParaRPr lang="en-US" sz="2000" dirty="0" smtClean="0">
              <a:solidFill>
                <a:schemeClr val="tx2"/>
              </a:solidFill>
            </a:endParaRPr>
          </a:p>
          <a:p>
            <a:pPr marL="342900" marR="0" lvl="0" indent="-274320" algn="l" defTabSz="914400" rtl="0" eaLnBrk="1" fontAlgn="auto" latinLnBrk="0" hangingPunct="1">
              <a:lnSpc>
                <a:spcPct val="100000"/>
              </a:lnSpc>
              <a:spcBef>
                <a:spcPct val="20000"/>
              </a:spcBef>
              <a:spcAft>
                <a:spcPts val="600"/>
              </a:spcAft>
              <a:buClr>
                <a:schemeClr val="accent1"/>
              </a:buClr>
              <a:buSzPct val="76000"/>
              <a:buFont typeface="Wingdings 2" pitchFamily="18" charset="2"/>
              <a:buChar char=""/>
              <a:tabLst/>
              <a:defRPr/>
            </a:pPr>
            <a:r>
              <a:rPr lang="en-US" sz="2000" dirty="0" smtClean="0">
                <a:solidFill>
                  <a:schemeClr val="tx2"/>
                </a:solidFill>
              </a:rPr>
              <a:t>That are hurtful, unwelcome </a:t>
            </a:r>
            <a:br>
              <a:rPr lang="en-US" sz="2000" dirty="0" smtClean="0">
                <a:solidFill>
                  <a:schemeClr val="tx2"/>
                </a:solidFill>
              </a:rPr>
            </a:br>
            <a:r>
              <a:rPr lang="en-US" sz="2000" dirty="0" smtClean="0">
                <a:solidFill>
                  <a:schemeClr val="tx2"/>
                </a:solidFill>
              </a:rPr>
              <a:t>or unwanted</a:t>
            </a:r>
          </a:p>
          <a:p>
            <a:pPr marL="342900" indent="-274320">
              <a:spcBef>
                <a:spcPct val="20000"/>
              </a:spcBef>
              <a:spcAft>
                <a:spcPts val="600"/>
              </a:spcAft>
              <a:buClr>
                <a:schemeClr val="accent1"/>
              </a:buClr>
              <a:buSzPct val="76000"/>
              <a:buFont typeface="Wingdings 2" pitchFamily="18" charset="2"/>
              <a:buChar char=""/>
            </a:pPr>
            <a:r>
              <a:rPr lang="en-US" sz="2000" dirty="0" smtClean="0">
                <a:solidFill>
                  <a:schemeClr val="tx2"/>
                </a:solidFill>
              </a:rPr>
              <a:t>That have the </a:t>
            </a:r>
            <a:br>
              <a:rPr lang="en-US" sz="2000" dirty="0" smtClean="0">
                <a:solidFill>
                  <a:schemeClr val="tx2"/>
                </a:solidFill>
              </a:rPr>
            </a:br>
            <a:r>
              <a:rPr lang="en-US" sz="2000" dirty="0" smtClean="0">
                <a:solidFill>
                  <a:schemeClr val="tx2"/>
                </a:solidFill>
              </a:rPr>
              <a:t>purpose or effect </a:t>
            </a:r>
            <a:br>
              <a:rPr lang="en-US" sz="2000" dirty="0" smtClean="0">
                <a:solidFill>
                  <a:schemeClr val="tx2"/>
                </a:solidFill>
              </a:rPr>
            </a:br>
            <a:r>
              <a:rPr lang="en-US" sz="2000" dirty="0" smtClean="0">
                <a:solidFill>
                  <a:schemeClr val="tx2"/>
                </a:solidFill>
              </a:rPr>
              <a:t>of interfering with a </a:t>
            </a:r>
            <a:br>
              <a:rPr lang="en-US" sz="2000" dirty="0" smtClean="0">
                <a:solidFill>
                  <a:schemeClr val="tx2"/>
                </a:solidFill>
              </a:rPr>
            </a:br>
            <a:r>
              <a:rPr lang="en-US" sz="2000" dirty="0" smtClean="0">
                <a:solidFill>
                  <a:schemeClr val="tx2"/>
                </a:solidFill>
              </a:rPr>
              <a:t>student’s learning environment</a:t>
            </a:r>
          </a:p>
          <a:p>
            <a:pPr marL="342900" marR="0" lvl="0" indent="-274320" algn="l" defTabSz="914400" rtl="0" eaLnBrk="1" fontAlgn="auto" latinLnBrk="0" hangingPunct="1">
              <a:lnSpc>
                <a:spcPct val="100000"/>
              </a:lnSpc>
              <a:spcBef>
                <a:spcPct val="20000"/>
              </a:spcBef>
              <a:spcAft>
                <a:spcPts val="600"/>
              </a:spcAft>
              <a:buClr>
                <a:schemeClr val="accent1"/>
              </a:buClr>
              <a:buSzPct val="76000"/>
              <a:buFont typeface="Wingdings 2" pitchFamily="18" charset="2"/>
              <a:buChar char=""/>
              <a:tabLst/>
              <a:defRPr/>
            </a:pPr>
            <a:r>
              <a:rPr lang="en-US" sz="2000" dirty="0" smtClean="0">
                <a:solidFill>
                  <a:schemeClr val="tx2"/>
                </a:solidFill>
              </a:rPr>
              <a:t>Are severe, persistent or pervasive</a:t>
            </a:r>
          </a:p>
          <a:p>
            <a:pPr marL="342900" lvl="0" indent="-274320" defTabSz="914400">
              <a:spcBef>
                <a:spcPct val="20000"/>
              </a:spcBef>
              <a:spcAft>
                <a:spcPts val="600"/>
              </a:spcAft>
              <a:buClr>
                <a:schemeClr val="accent1"/>
              </a:buClr>
              <a:buSzPct val="76000"/>
              <a:buFont typeface="Wingdings 2" pitchFamily="18" charset="2"/>
              <a:buChar char=""/>
              <a:defRPr/>
            </a:pPr>
            <a:r>
              <a:rPr lang="en-US" sz="2000" dirty="0" smtClean="0">
                <a:solidFill>
                  <a:schemeClr val="tx2"/>
                </a:solidFill>
              </a:rPr>
              <a:t>And are directed at a person </a:t>
            </a:r>
            <a:br>
              <a:rPr lang="en-US" sz="2000" dirty="0" smtClean="0">
                <a:solidFill>
                  <a:schemeClr val="tx2"/>
                </a:solidFill>
              </a:rPr>
            </a:br>
            <a:r>
              <a:rPr lang="en-US" sz="2000" dirty="0" smtClean="0">
                <a:solidFill>
                  <a:schemeClr val="tx2"/>
                </a:solidFill>
              </a:rPr>
              <a:t>or group based on </a:t>
            </a:r>
          </a:p>
        </p:txBody>
      </p:sp>
      <p:sp>
        <p:nvSpPr>
          <p:cNvPr id="13"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5392" tIns="30153" rIns="25392" bIns="7935"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smtClean="0">
                <a:ln>
                  <a:noFill/>
                </a:ln>
                <a:solidFill>
                  <a:srgbClr val="1155CC"/>
                </a:solidFill>
                <a:effectLst/>
                <a:latin typeface="Calibri" pitchFamily="34" charset="0"/>
                <a:cs typeface="Segoe UI" pitchFamily="34" charset="0"/>
                <a:hlinkClick r:id="rId3"/>
              </a:rPr>
              <a:t>http://www.greater-mn-online.org/events.asp</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TextBox 14"/>
          <p:cNvSpPr txBox="1"/>
          <p:nvPr/>
        </p:nvSpPr>
        <p:spPr>
          <a:xfrm>
            <a:off x="4112854" y="2928971"/>
            <a:ext cx="722898" cy="923330"/>
          </a:xfrm>
          <a:prstGeom prst="rect">
            <a:avLst/>
          </a:prstGeom>
          <a:solidFill>
            <a:schemeClr val="tx2">
              <a:lumMod val="75000"/>
              <a:lumOff val="25000"/>
            </a:schemeClr>
          </a:solidFill>
          <a:ln>
            <a:solidFill>
              <a:schemeClr val="tx1"/>
            </a:solidFill>
          </a:ln>
          <a:effectLst>
            <a:innerShdw blurRad="63500" dist="50800" dir="5400000">
              <a:prstClr val="black">
                <a:alpha val="50000"/>
              </a:prstClr>
            </a:innerShdw>
          </a:effectLst>
        </p:spPr>
        <p:txBody>
          <a:bodyPr wrap="square" rtlCol="0">
            <a:spAutoFit/>
          </a:bodyPr>
          <a:lstStyle/>
          <a:p>
            <a:pPr algn="ctr"/>
            <a:r>
              <a:rPr lang="en-US" dirty="0" smtClean="0">
                <a:solidFill>
                  <a:schemeClr val="bg1"/>
                </a:solidFill>
              </a:rPr>
              <a:t>A</a:t>
            </a:r>
          </a:p>
          <a:p>
            <a:pPr algn="ctr"/>
            <a:r>
              <a:rPr lang="en-US" dirty="0">
                <a:solidFill>
                  <a:schemeClr val="bg1"/>
                </a:solidFill>
              </a:rPr>
              <a:t>g</a:t>
            </a:r>
            <a:endParaRPr lang="en-US" dirty="0" smtClean="0">
              <a:solidFill>
                <a:schemeClr val="bg1"/>
              </a:solidFill>
            </a:endParaRPr>
          </a:p>
          <a:p>
            <a:pPr algn="ctr"/>
            <a:r>
              <a:rPr lang="en-US" dirty="0">
                <a:solidFill>
                  <a:schemeClr val="bg1"/>
                </a:solidFill>
              </a:rPr>
              <a:t>e</a:t>
            </a:r>
            <a:endParaRPr lang="en-US" dirty="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linds(horizontal)">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4279" y="234502"/>
            <a:ext cx="8525843" cy="6268628"/>
          </a:xfrm>
          <a:prstGeom prst="rect">
            <a:avLst/>
          </a:prstGeom>
          <a:gradFill flip="none" rotWithShape="1">
            <a:gsLst>
              <a:gs pos="0">
                <a:schemeClr val="accent1">
                  <a:lumMod val="40000"/>
                  <a:lumOff val="60000"/>
                </a:schemeClr>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932139" y="546100"/>
            <a:ext cx="7556500"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rPr>
              <a:t>Board Policy 105</a:t>
            </a:r>
          </a:p>
        </p:txBody>
      </p:sp>
      <p:sp>
        <p:nvSpPr>
          <p:cNvPr id="3" name="TextBox 2"/>
          <p:cNvSpPr txBox="1">
            <a:spLocks noChangeArrowheads="1"/>
          </p:cNvSpPr>
          <p:nvPr/>
        </p:nvSpPr>
        <p:spPr bwMode="auto">
          <a:xfrm>
            <a:off x="617344" y="1763712"/>
            <a:ext cx="3233373" cy="4401205"/>
          </a:xfrm>
          <a:prstGeom prst="rect">
            <a:avLst/>
          </a:prstGeom>
          <a:noFill/>
          <a:ln w="9525">
            <a:noFill/>
            <a:miter lim="800000"/>
            <a:headEnd/>
            <a:tailEnd/>
          </a:ln>
        </p:spPr>
        <p:txBody>
          <a:bodyPr wrap="square">
            <a:prstTxWarp prst="textNoShape">
              <a:avLst/>
            </a:prstTxWarp>
            <a:spAutoFit/>
          </a:bodyPr>
          <a:lstStyle/>
          <a:p>
            <a:r>
              <a:rPr lang="en-US" sz="2800" dirty="0"/>
              <a:t>The purpose of this policy is to maintain a learning and working environment</a:t>
            </a:r>
            <a:r>
              <a:rPr lang="en-US" sz="2800" dirty="0" smtClean="0"/>
              <a:t> </a:t>
            </a:r>
          </a:p>
          <a:p>
            <a:r>
              <a:rPr lang="en-US" sz="2800" dirty="0" smtClean="0"/>
              <a:t>that </a:t>
            </a:r>
            <a:r>
              <a:rPr lang="en-US" sz="2800" dirty="0"/>
              <a:t>is free from harassment and violence on the basis of</a:t>
            </a:r>
          </a:p>
        </p:txBody>
      </p:sp>
      <p:grpSp>
        <p:nvGrpSpPr>
          <p:cNvPr id="4" name="Group 13"/>
          <p:cNvGrpSpPr/>
          <p:nvPr/>
        </p:nvGrpSpPr>
        <p:grpSpPr>
          <a:xfrm>
            <a:off x="3757789" y="1799598"/>
            <a:ext cx="4869286" cy="3932693"/>
            <a:chOff x="3757789" y="1964698"/>
            <a:chExt cx="4869286" cy="3932693"/>
          </a:xfrm>
        </p:grpSpPr>
        <p:sp>
          <p:nvSpPr>
            <p:cNvPr id="15" name="TextBox 14"/>
            <p:cNvSpPr txBox="1"/>
            <p:nvPr/>
          </p:nvSpPr>
          <p:spPr>
            <a:xfrm>
              <a:off x="4813481" y="2886407"/>
              <a:ext cx="3786006" cy="400110"/>
            </a:xfrm>
            <a:prstGeom prst="rect">
              <a:avLst/>
            </a:prstGeom>
            <a:ln>
              <a:solidFill>
                <a:srgbClr val="000000"/>
              </a:solidFill>
            </a:ln>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solidFill>
                    <a:srgbClr val="FFFFFF"/>
                  </a:solidFill>
                </a:rPr>
                <a:t>Race, Color, National Origin</a:t>
              </a:r>
            </a:p>
          </p:txBody>
        </p:sp>
        <p:sp>
          <p:nvSpPr>
            <p:cNvPr id="16" name="TextBox 15"/>
            <p:cNvSpPr txBox="1"/>
            <p:nvPr/>
          </p:nvSpPr>
          <p:spPr>
            <a:xfrm>
              <a:off x="6639134" y="3533916"/>
              <a:ext cx="1428782" cy="1015662"/>
            </a:xfrm>
            <a:prstGeom prst="rect">
              <a:avLst/>
            </a:prstGeom>
            <a:ln>
              <a:solidFill>
                <a:srgbClr val="000000"/>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fontAlgn="auto">
                <a:spcBef>
                  <a:spcPts val="0"/>
                </a:spcBef>
                <a:spcAft>
                  <a:spcPts val="0"/>
                </a:spcAft>
                <a:defRPr/>
              </a:pPr>
              <a:r>
                <a:rPr lang="en-US" sz="2000" dirty="0" smtClean="0"/>
                <a:t>Marital or Family Status</a:t>
              </a:r>
              <a:endParaRPr lang="en-US" sz="2000" dirty="0"/>
            </a:p>
          </p:txBody>
        </p:sp>
        <p:sp>
          <p:nvSpPr>
            <p:cNvPr id="17" name="TextBox 16"/>
            <p:cNvSpPr txBox="1"/>
            <p:nvPr/>
          </p:nvSpPr>
          <p:spPr>
            <a:xfrm>
              <a:off x="3850717" y="2886407"/>
              <a:ext cx="864300" cy="400110"/>
            </a:xfrm>
            <a:prstGeom prst="rect">
              <a:avLst/>
            </a:prstGeom>
            <a:ln>
              <a:solidFill>
                <a:srgbClr val="000000"/>
              </a:solidFill>
            </a:ln>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auto">
                <a:spcBef>
                  <a:spcPts val="0"/>
                </a:spcBef>
                <a:spcAft>
                  <a:spcPts val="0"/>
                </a:spcAft>
                <a:defRPr/>
              </a:pPr>
              <a:r>
                <a:rPr lang="en-US" sz="2000" spc="300" dirty="0" smtClean="0"/>
                <a:t>Sex</a:t>
              </a:r>
              <a:endParaRPr lang="en-US" sz="2000" spc="300" dirty="0"/>
            </a:p>
          </p:txBody>
        </p:sp>
        <p:sp>
          <p:nvSpPr>
            <p:cNvPr id="18" name="Text Box 10"/>
            <p:cNvSpPr txBox="1">
              <a:spLocks noChangeArrowheads="1"/>
            </p:cNvSpPr>
            <p:nvPr/>
          </p:nvSpPr>
          <p:spPr bwMode="auto">
            <a:xfrm>
              <a:off x="4920316" y="3641634"/>
              <a:ext cx="1618150" cy="707886"/>
            </a:xfrm>
            <a:prstGeom prst="rect">
              <a:avLst/>
            </a:prstGeom>
            <a:ln>
              <a:solidFill>
                <a:srgbClr val="000000"/>
              </a:solidFill>
              <a:headEnd/>
              <a:tailEnd/>
            </a:ln>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en-US" sz="2000" dirty="0">
                  <a:solidFill>
                    <a:srgbClr val="FFFFFF"/>
                  </a:solidFill>
                  <a:latin typeface="+mj-lt"/>
                </a:rPr>
                <a:t>Religion                                or Creed</a:t>
              </a:r>
            </a:p>
          </p:txBody>
        </p:sp>
        <p:sp>
          <p:nvSpPr>
            <p:cNvPr id="20" name="TextBox 19"/>
            <p:cNvSpPr txBox="1"/>
            <p:nvPr/>
          </p:nvSpPr>
          <p:spPr>
            <a:xfrm>
              <a:off x="5438201" y="5489004"/>
              <a:ext cx="2614430" cy="400110"/>
            </a:xfrm>
            <a:prstGeom prst="rect">
              <a:avLst/>
            </a:prstGeom>
            <a:ln>
              <a:solidFill>
                <a:srgbClr val="000000"/>
              </a:solidFill>
            </a:ln>
          </p:spPr>
          <p:style>
            <a:lnRef idx="0">
              <a:schemeClr val="accent1"/>
            </a:lnRef>
            <a:fillRef idx="3">
              <a:schemeClr val="accent1"/>
            </a:fillRef>
            <a:effectRef idx="3">
              <a:schemeClr val="accent1"/>
            </a:effectRef>
            <a:fontRef idx="minor">
              <a:schemeClr val="lt1"/>
            </a:fontRef>
          </p:style>
          <p:txBody>
            <a:bodyPr wrap="square">
              <a:prstTxWarp prst="textNoShape">
                <a:avLst/>
              </a:prstTxWarp>
              <a:spAutoFit/>
            </a:bodyPr>
            <a:lstStyle/>
            <a:p>
              <a:pPr algn="ctr">
                <a:defRPr/>
              </a:pPr>
              <a:r>
                <a:rPr lang="en-US" sz="2000" dirty="0" smtClean="0">
                  <a:solidFill>
                    <a:srgbClr val="FFFFFF"/>
                  </a:solidFill>
                  <a:ea typeface="ＭＳ Ｐゴシック" charset="-128"/>
                  <a:cs typeface="ＭＳ Ｐゴシック" charset="-128"/>
                </a:rPr>
                <a:t>Economic Status</a:t>
              </a:r>
              <a:endParaRPr lang="en-US" sz="2000" dirty="0">
                <a:solidFill>
                  <a:srgbClr val="FFFFFF"/>
                </a:solidFill>
                <a:ea typeface="ＭＳ Ｐゴシック" charset="-128"/>
                <a:cs typeface="ＭＳ Ｐゴシック" charset="-128"/>
              </a:endParaRPr>
            </a:p>
          </p:txBody>
        </p:sp>
        <p:sp>
          <p:nvSpPr>
            <p:cNvPr id="21" name="TextBox 20"/>
            <p:cNvSpPr txBox="1"/>
            <p:nvPr/>
          </p:nvSpPr>
          <p:spPr>
            <a:xfrm>
              <a:off x="4998712" y="4805282"/>
              <a:ext cx="3053715" cy="400110"/>
            </a:xfrm>
            <a:prstGeom prst="rect">
              <a:avLst/>
            </a:prstGeom>
            <a:solidFill>
              <a:srgbClr val="CC3333"/>
            </a:solidFill>
            <a:ln>
              <a:solidFill>
                <a:srgbClr val="000000"/>
              </a:solidFill>
            </a:ln>
            <a:effectLst>
              <a:glow>
                <a:srgbClr val="EE6034"/>
              </a:glo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000" dirty="0"/>
                <a:t>Sexual Orientation</a:t>
              </a:r>
            </a:p>
          </p:txBody>
        </p:sp>
        <p:sp>
          <p:nvSpPr>
            <p:cNvPr id="22" name="TextBox 21"/>
            <p:cNvSpPr txBox="1"/>
            <p:nvPr/>
          </p:nvSpPr>
          <p:spPr>
            <a:xfrm rot="5400000">
              <a:off x="7145678" y="4479340"/>
              <a:ext cx="2435993" cy="400110"/>
            </a:xfrm>
            <a:prstGeom prst="rect">
              <a:avLst/>
            </a:prstGeom>
            <a:solidFill>
              <a:srgbClr val="006699"/>
            </a:solidFill>
            <a:ln>
              <a:solidFill>
                <a:srgbClr val="000000"/>
              </a:solidFill>
            </a:ln>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auto">
                <a:spcBef>
                  <a:spcPts val="0"/>
                </a:spcBef>
                <a:spcAft>
                  <a:spcPts val="0"/>
                </a:spcAft>
                <a:defRPr/>
              </a:pPr>
              <a:r>
                <a:rPr lang="en-US" sz="2000" spc="600" dirty="0" smtClean="0"/>
                <a:t>Disability</a:t>
              </a:r>
              <a:endParaRPr lang="en-US" sz="2000" spc="600" dirty="0"/>
            </a:p>
          </p:txBody>
        </p:sp>
        <p:sp>
          <p:nvSpPr>
            <p:cNvPr id="23" name="TextBox 22"/>
            <p:cNvSpPr txBox="1"/>
            <p:nvPr/>
          </p:nvSpPr>
          <p:spPr>
            <a:xfrm>
              <a:off x="3757789" y="1964698"/>
              <a:ext cx="4869286" cy="769441"/>
            </a:xfrm>
            <a:prstGeom prst="rect">
              <a:avLst/>
            </a:prstGeom>
            <a:noFill/>
          </p:spPr>
          <p:txBody>
            <a:bodyPr wrap="square" rtlCol="0">
              <a:spAutoFit/>
            </a:bodyPr>
            <a:lstStyle/>
            <a:p>
              <a:pPr algn="r"/>
              <a:r>
                <a:rPr lang="en-US" sz="2200" i="1" dirty="0" smtClean="0">
                  <a:solidFill>
                    <a:schemeClr val="accent4"/>
                  </a:solidFill>
                </a:rPr>
                <a:t>Every Student and Staff Member</a:t>
              </a:r>
            </a:p>
            <a:p>
              <a:pPr algn="r"/>
              <a:r>
                <a:rPr lang="en-US" sz="2200" i="1" dirty="0" smtClean="0">
                  <a:solidFill>
                    <a:schemeClr val="accent4"/>
                  </a:solidFill>
                </a:rPr>
                <a:t> is Protected by this policy</a:t>
              </a:r>
              <a:endParaRPr lang="en-US" sz="2200" i="1" dirty="0">
                <a:solidFill>
                  <a:schemeClr val="accent4"/>
                </a:solidFill>
              </a:endParaRPr>
            </a:p>
          </p:txBody>
        </p:sp>
      </p:grpSp>
      <p:sp>
        <p:nvSpPr>
          <p:cNvPr id="34" name="TextBox 33"/>
          <p:cNvSpPr txBox="1"/>
          <p:nvPr/>
        </p:nvSpPr>
        <p:spPr>
          <a:xfrm>
            <a:off x="4027834" y="3417679"/>
            <a:ext cx="722898" cy="923330"/>
          </a:xfrm>
          <a:prstGeom prst="rect">
            <a:avLst/>
          </a:prstGeom>
          <a:solidFill>
            <a:schemeClr val="tx2">
              <a:lumMod val="75000"/>
              <a:lumOff val="25000"/>
            </a:schemeClr>
          </a:solidFill>
          <a:ln>
            <a:solidFill>
              <a:schemeClr val="tx1"/>
            </a:solidFill>
          </a:ln>
          <a:effectLst>
            <a:innerShdw blurRad="63500" dist="50800" dir="5400000">
              <a:prstClr val="black">
                <a:alpha val="50000"/>
              </a:prstClr>
            </a:innerShdw>
          </a:effectLst>
        </p:spPr>
        <p:txBody>
          <a:bodyPr wrap="square" rtlCol="0">
            <a:spAutoFit/>
          </a:bodyPr>
          <a:lstStyle/>
          <a:p>
            <a:pPr algn="ctr"/>
            <a:r>
              <a:rPr lang="en-US" dirty="0" smtClean="0">
                <a:solidFill>
                  <a:schemeClr val="bg1"/>
                </a:solidFill>
              </a:rPr>
              <a:t>A</a:t>
            </a:r>
          </a:p>
          <a:p>
            <a:pPr algn="ctr"/>
            <a:r>
              <a:rPr lang="en-US" dirty="0">
                <a:solidFill>
                  <a:schemeClr val="bg1"/>
                </a:solidFill>
              </a:rPr>
              <a:t>g</a:t>
            </a:r>
            <a:endParaRPr lang="en-US" dirty="0" smtClean="0">
              <a:solidFill>
                <a:schemeClr val="bg1"/>
              </a:solidFill>
            </a:endParaRPr>
          </a:p>
          <a:p>
            <a:pPr algn="ctr"/>
            <a:r>
              <a:rPr lang="en-US" dirty="0">
                <a:solidFill>
                  <a:schemeClr val="bg1"/>
                </a:solidFill>
              </a:rPr>
              <a:t>e</a:t>
            </a:r>
            <a:endParaRPr lang="en-US" dirty="0" smtClean="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64105" y="297219"/>
            <a:ext cx="8599529" cy="6324034"/>
          </a:xfrm>
          <a:prstGeom prst="rect">
            <a:avLst/>
          </a:prstGeom>
          <a:gradFill flip="none" rotWithShape="1">
            <a:gsLst>
              <a:gs pos="0">
                <a:srgbClr val="FBCC9A"/>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713976" y="546088"/>
            <a:ext cx="7885512"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sz="3600" b="1" i="1" noProof="0" dirty="0" smtClean="0">
                <a:solidFill>
                  <a:srgbClr val="9F2936"/>
                </a:solidFill>
                <a:latin typeface="Lucida Calligraphy"/>
                <a:ea typeface="ＭＳ Ｐゴシック" charset="-128"/>
                <a:cs typeface="Lucida Calligraphy"/>
              </a:rPr>
              <a:t>Be the One  </a:t>
            </a:r>
            <a:r>
              <a:rPr lang="en-US" sz="3600" b="1" noProof="0" dirty="0" smtClean="0">
                <a:solidFill>
                  <a:srgbClr val="9F2936"/>
                </a:solidFill>
                <a:latin typeface="+mj-lt"/>
                <a:ea typeface="ＭＳ Ｐゴシック" charset="-128"/>
                <a:cs typeface="ＭＳ Ｐゴシック" charset="-128"/>
              </a:rPr>
              <a:t>to Take Action</a:t>
            </a:r>
            <a:endParaRPr kumimoji="0" lang="en-US" sz="36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endParaRPr>
          </a:p>
        </p:txBody>
      </p:sp>
      <p:sp>
        <p:nvSpPr>
          <p:cNvPr id="14" name="Content Placeholder 3"/>
          <p:cNvSpPr txBox="1">
            <a:spLocks/>
          </p:cNvSpPr>
          <p:nvPr/>
        </p:nvSpPr>
        <p:spPr>
          <a:xfrm>
            <a:off x="264105" y="1589066"/>
            <a:ext cx="3840354" cy="5111553"/>
          </a:xfrm>
          <a:prstGeom prst="rect">
            <a:avLst/>
          </a:prstGeom>
        </p:spPr>
        <p:txBody>
          <a:bodyPr vert="horz" lIns="91440" tIns="45720" rIns="91440" bIns="45720" rtlCol="0">
            <a:normAutofit/>
          </a:bodyPr>
          <a:lstStyle/>
          <a:p>
            <a:pPr marL="342900" lvl="0" indent="-274320" defTabSz="914400">
              <a:spcBef>
                <a:spcPct val="20000"/>
              </a:spcBef>
              <a:spcAft>
                <a:spcPts val="1200"/>
              </a:spcAft>
              <a:buClr>
                <a:schemeClr val="accent1"/>
              </a:buClr>
              <a:buSzPct val="76000"/>
              <a:buFont typeface="Wingdings 2" pitchFamily="18" charset="2"/>
              <a:buChar char=""/>
              <a:defRPr/>
            </a:pPr>
            <a:r>
              <a:rPr lang="en-US" sz="2400" dirty="0" smtClean="0">
                <a:solidFill>
                  <a:schemeClr val="tx2"/>
                </a:solidFill>
              </a:rPr>
              <a:t>Comply with </a:t>
            </a:r>
            <a:r>
              <a:rPr lang="en-US" sz="2400" dirty="0">
                <a:solidFill>
                  <a:schemeClr val="tx2"/>
                </a:solidFill>
              </a:rPr>
              <a:t>Board </a:t>
            </a:r>
            <a:r>
              <a:rPr lang="en-US" sz="2400" dirty="0" smtClean="0">
                <a:solidFill>
                  <a:schemeClr val="tx2"/>
                </a:solidFill>
              </a:rPr>
              <a:t>Policy 105 at all times</a:t>
            </a:r>
            <a:endParaRPr kumimoji="0" lang="en-US"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kumimoji="0" lang="en-US" sz="2400" b="0" i="0" u="none" strike="noStrike" kern="1200" cap="none" spc="0" normalizeH="0" baseline="0" noProof="0" dirty="0" smtClean="0">
                <a:ln>
                  <a:noFill/>
                </a:ln>
                <a:solidFill>
                  <a:schemeClr val="tx2"/>
                </a:solidFill>
                <a:effectLst/>
                <a:uLnTx/>
                <a:uFillTx/>
                <a:latin typeface="+mn-lt"/>
                <a:ea typeface="+mn-ea"/>
                <a:cs typeface="+mn-cs"/>
              </a:rPr>
              <a:t>Report behavior</a:t>
            </a:r>
            <a:r>
              <a:rPr kumimoji="0" lang="en-US" sz="2400" b="0" i="0" u="none" strike="noStrike" kern="1200" cap="none" spc="0" normalizeH="0" noProof="0" dirty="0" smtClean="0">
                <a:ln>
                  <a:noFill/>
                </a:ln>
                <a:solidFill>
                  <a:schemeClr val="tx2"/>
                </a:solidFill>
                <a:effectLst/>
                <a:uLnTx/>
                <a:uFillTx/>
                <a:latin typeface="+mn-lt"/>
                <a:ea typeface="+mn-ea"/>
                <a:cs typeface="+mn-cs"/>
              </a:rPr>
              <a:t> </a:t>
            </a:r>
            <a:br>
              <a:rPr kumimoji="0" lang="en-US" sz="2400" b="0" i="0" u="none" strike="noStrike" kern="1200" cap="none" spc="0" normalizeH="0" noProof="0" dirty="0" smtClean="0">
                <a:ln>
                  <a:noFill/>
                </a:ln>
                <a:solidFill>
                  <a:schemeClr val="tx2"/>
                </a:solidFill>
                <a:effectLst/>
                <a:uLnTx/>
                <a:uFillTx/>
                <a:latin typeface="+mn-lt"/>
                <a:ea typeface="+mn-ea"/>
                <a:cs typeface="+mn-cs"/>
              </a:rPr>
            </a:br>
            <a:r>
              <a:rPr kumimoji="0" lang="en-US" sz="2400" b="0" i="0" u="none" strike="noStrike" kern="1200" cap="none" spc="0" normalizeH="0" noProof="0" dirty="0" smtClean="0">
                <a:ln>
                  <a:noFill/>
                </a:ln>
                <a:solidFill>
                  <a:schemeClr val="tx2"/>
                </a:solidFill>
                <a:effectLst/>
                <a:uLnTx/>
                <a:uFillTx/>
                <a:latin typeface="+mn-lt"/>
                <a:ea typeface="+mn-ea"/>
                <a:cs typeface="+mn-cs"/>
              </a:rPr>
              <a:t>that may violate </a:t>
            </a:r>
            <a:br>
              <a:rPr kumimoji="0" lang="en-US" sz="2400" b="0" i="0" u="none" strike="noStrike" kern="1200" cap="none" spc="0" normalizeH="0" noProof="0" dirty="0" smtClean="0">
                <a:ln>
                  <a:noFill/>
                </a:ln>
                <a:solidFill>
                  <a:schemeClr val="tx2"/>
                </a:solidFill>
                <a:effectLst/>
                <a:uLnTx/>
                <a:uFillTx/>
                <a:latin typeface="+mn-lt"/>
                <a:ea typeface="+mn-ea"/>
                <a:cs typeface="+mn-cs"/>
              </a:rPr>
            </a:br>
            <a:r>
              <a:rPr kumimoji="0" lang="en-US" sz="2400" b="0" i="0" u="none" strike="noStrike" kern="1200" cap="none" spc="0" normalizeH="0" noProof="0" dirty="0" smtClean="0">
                <a:ln>
                  <a:noFill/>
                </a:ln>
                <a:solidFill>
                  <a:schemeClr val="tx2"/>
                </a:solidFill>
                <a:effectLst/>
                <a:uLnTx/>
                <a:uFillTx/>
                <a:latin typeface="+mn-lt"/>
                <a:ea typeface="+mn-ea"/>
                <a:cs typeface="+mn-cs"/>
              </a:rPr>
              <a:t>Board </a:t>
            </a:r>
            <a:r>
              <a:rPr lang="en-US" sz="2400" noProof="0" dirty="0" smtClean="0">
                <a:solidFill>
                  <a:schemeClr val="tx2"/>
                </a:solidFill>
              </a:rPr>
              <a:t>P</a:t>
            </a:r>
            <a:r>
              <a:rPr lang="en-US" sz="2400" dirty="0" smtClean="0">
                <a:solidFill>
                  <a:schemeClr val="tx2"/>
                </a:solidFill>
              </a:rPr>
              <a:t>olicy105 to adults in your school using the STOP WALK &amp; TALK response strategy</a:t>
            </a:r>
          </a:p>
        </p:txBody>
      </p:sp>
      <p:pic>
        <p:nvPicPr>
          <p:cNvPr id="6" name="Picture 5" descr="StopWalkTalkPoster-Compressed.jp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233445" y="2043759"/>
            <a:ext cx="4501534" cy="300102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7228" y="256689"/>
            <a:ext cx="8707475" cy="6363198"/>
          </a:xfrm>
          <a:prstGeom prst="rect">
            <a:avLst/>
          </a:prstGeom>
          <a:gradFill flip="none" rotWithShape="1">
            <a:gsLst>
              <a:gs pos="0">
                <a:srgbClr val="FBCC9A"/>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542425" y="506419"/>
            <a:ext cx="8262450"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4000" b="1" noProof="0" dirty="0" smtClean="0">
                <a:solidFill>
                  <a:srgbClr val="9F2936"/>
                </a:solidFill>
                <a:latin typeface="+mj-lt"/>
                <a:ea typeface="ＭＳ Ｐゴシック" charset="-128"/>
                <a:cs typeface="ＭＳ Ｐゴシック" charset="-128"/>
              </a:rPr>
              <a:t>When You Talk To Someone</a:t>
            </a:r>
            <a:endParaRPr kumimoji="0" lang="en-US" sz="40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endParaRPr>
          </a:p>
        </p:txBody>
      </p:sp>
      <p:sp>
        <p:nvSpPr>
          <p:cNvPr id="14" name="Content Placeholder 3"/>
          <p:cNvSpPr txBox="1">
            <a:spLocks/>
          </p:cNvSpPr>
          <p:nvPr/>
        </p:nvSpPr>
        <p:spPr>
          <a:xfrm>
            <a:off x="480444" y="1515420"/>
            <a:ext cx="4757402" cy="5146505"/>
          </a:xfrm>
          <a:prstGeom prst="rect">
            <a:avLst/>
          </a:prstGeom>
        </p:spPr>
        <p:txBody>
          <a:bodyPr vert="horz" lIns="91440" tIns="45720" rIns="91440" bIns="45720" rtlCol="0">
            <a:noAutofit/>
          </a:bodyPr>
          <a:lstStyle/>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kumimoji="0" lang="en-US" sz="2200" b="0" i="0" u="none" strike="noStrike" kern="1200" cap="none" spc="0" normalizeH="0" baseline="0" noProof="0" dirty="0" smtClean="0">
                <a:ln>
                  <a:noFill/>
                </a:ln>
                <a:solidFill>
                  <a:schemeClr val="tx2"/>
                </a:solidFill>
                <a:effectLst/>
                <a:uLnTx/>
                <a:uFillTx/>
                <a:latin typeface="+mn-lt"/>
                <a:ea typeface="+mn-ea"/>
                <a:cs typeface="+mn-cs"/>
              </a:rPr>
              <a:t>Reports will be treated confidentially</a:t>
            </a:r>
            <a:endParaRPr lang="en-US" sz="2200" dirty="0" smtClean="0">
              <a:solidFill>
                <a:schemeClr val="tx2"/>
              </a:solidFill>
            </a:endParaRPr>
          </a:p>
          <a:p>
            <a:pPr marL="342900" indent="-274320">
              <a:spcBef>
                <a:spcPct val="20000"/>
              </a:spcBef>
              <a:spcAft>
                <a:spcPts val="1200"/>
              </a:spcAft>
              <a:buClr>
                <a:schemeClr val="accent1"/>
              </a:buClr>
              <a:buSzPct val="76000"/>
              <a:buFont typeface="Wingdings 2" pitchFamily="18" charset="2"/>
              <a:buChar char=""/>
            </a:pPr>
            <a:r>
              <a:rPr lang="en-US" sz="2200" dirty="0" smtClean="0">
                <a:solidFill>
                  <a:schemeClr val="tx2"/>
                </a:solidFill>
              </a:rPr>
              <a:t>Your principals will</a:t>
            </a:r>
            <a:br>
              <a:rPr lang="en-US" sz="2200" dirty="0" smtClean="0">
                <a:solidFill>
                  <a:schemeClr val="tx2"/>
                </a:solidFill>
              </a:rPr>
            </a:br>
            <a:r>
              <a:rPr lang="en-US" sz="2200" dirty="0" smtClean="0">
                <a:solidFill>
                  <a:schemeClr val="tx2"/>
                </a:solidFill>
              </a:rPr>
              <a:t> investigate reports</a:t>
            </a:r>
          </a:p>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lang="en-US" sz="2200" dirty="0" smtClean="0">
                <a:solidFill>
                  <a:schemeClr val="tx2"/>
                </a:solidFill>
              </a:rPr>
              <a:t>Retaliation or reprisal </a:t>
            </a:r>
            <a:br>
              <a:rPr lang="en-US" sz="2200" dirty="0" smtClean="0">
                <a:solidFill>
                  <a:schemeClr val="tx2"/>
                </a:solidFill>
              </a:rPr>
            </a:br>
            <a:r>
              <a:rPr lang="en-US" sz="2200" dirty="0" smtClean="0">
                <a:solidFill>
                  <a:schemeClr val="tx2"/>
                </a:solidFill>
              </a:rPr>
              <a:t>will not be tolerated</a:t>
            </a:r>
          </a:p>
          <a:p>
            <a:pPr marL="342900" marR="0" lvl="0" indent="-274320" algn="l" defTabSz="914400" rtl="0" eaLnBrk="1" fontAlgn="auto" latinLnBrk="0" hangingPunct="1">
              <a:lnSpc>
                <a:spcPct val="100000"/>
              </a:lnSpc>
              <a:spcBef>
                <a:spcPct val="20000"/>
              </a:spcBef>
              <a:spcAft>
                <a:spcPts val="1200"/>
              </a:spcAft>
              <a:buClr>
                <a:schemeClr val="accent1"/>
              </a:buClr>
              <a:buSzPct val="76000"/>
              <a:buFont typeface="Wingdings 2" pitchFamily="18" charset="2"/>
              <a:buChar char=""/>
              <a:tabLst/>
              <a:defRPr/>
            </a:pPr>
            <a:r>
              <a:rPr lang="en-US" sz="2200" dirty="0" smtClean="0">
                <a:solidFill>
                  <a:schemeClr val="tx2"/>
                </a:solidFill>
              </a:rPr>
              <a:t>Prompt and appropriate consequences will be taken according to the </a:t>
            </a:r>
            <a:r>
              <a:rPr lang="en-US" sz="2200" i="1" dirty="0" smtClean="0">
                <a:solidFill>
                  <a:schemeClr val="tx2"/>
                </a:solidFill>
              </a:rPr>
              <a:t>District 742 Code of Conduct </a:t>
            </a:r>
            <a:r>
              <a:rPr lang="en-US" sz="2200" dirty="0" smtClean="0">
                <a:solidFill>
                  <a:schemeClr val="tx2"/>
                </a:solidFill>
              </a:rPr>
              <a:t>to stop the harassment.</a:t>
            </a:r>
          </a:p>
        </p:txBody>
      </p:sp>
      <p:pic>
        <p:nvPicPr>
          <p:cNvPr id="5" name="Picture 4" descr="Screen shot 2014-09-15 at 10.46.13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994630" y="1850865"/>
            <a:ext cx="3667112" cy="348174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14858" y="262309"/>
            <a:ext cx="8649228" cy="6364445"/>
          </a:xfrm>
          <a:prstGeom prst="rect">
            <a:avLst/>
          </a:prstGeom>
          <a:gradFill flip="none" rotWithShape="1">
            <a:gsLst>
              <a:gs pos="0">
                <a:srgbClr val="FBCC9A"/>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383883" y="-135985"/>
            <a:ext cx="8649228" cy="1050925"/>
          </a:xfrm>
        </p:spPr>
        <p:txBody>
          <a:bodyPr>
            <a:noAutofit/>
          </a:bodyPr>
          <a:lstStyle/>
          <a:p>
            <a:pPr algn="l"/>
            <a:r>
              <a:rPr lang="en-US" sz="2800" b="1" dirty="0" smtClean="0">
                <a:solidFill>
                  <a:srgbClr val="953735"/>
                </a:solidFill>
              </a:rPr>
              <a:t>What will happen if you harass someone?</a:t>
            </a:r>
            <a:endParaRPr lang="en-US" sz="2800" b="1" dirty="0">
              <a:solidFill>
                <a:srgbClr val="953735"/>
              </a:solidFill>
            </a:endParaRPr>
          </a:p>
        </p:txBody>
      </p:sp>
      <p:sp>
        <p:nvSpPr>
          <p:cNvPr id="3" name="Content Placeholder 2"/>
          <p:cNvSpPr>
            <a:spLocks noGrp="1"/>
          </p:cNvSpPr>
          <p:nvPr>
            <p:ph sz="half" idx="4294967295"/>
          </p:nvPr>
        </p:nvSpPr>
        <p:spPr>
          <a:xfrm>
            <a:off x="4741968" y="1313355"/>
            <a:ext cx="3919593" cy="5005902"/>
          </a:xfrm>
        </p:spPr>
        <p:txBody>
          <a:bodyPr>
            <a:noAutofit/>
          </a:bodyPr>
          <a:lstStyle/>
          <a:p>
            <a:pPr marL="0" lvl="0" indent="0">
              <a:buNone/>
            </a:pPr>
            <a:endParaRPr lang="en-US" sz="1800" dirty="0" smtClean="0">
              <a:solidFill>
                <a:schemeClr val="tx2"/>
              </a:solidFill>
            </a:endParaRPr>
          </a:p>
          <a:p>
            <a:pPr lvl="0">
              <a:buFont typeface="Courier New"/>
              <a:buChar char="o"/>
            </a:pPr>
            <a:r>
              <a:rPr lang="en-US" sz="1800" dirty="0" smtClean="0">
                <a:solidFill>
                  <a:schemeClr val="tx2"/>
                </a:solidFill>
              </a:rPr>
              <a:t>You will get an office referral</a:t>
            </a:r>
          </a:p>
          <a:p>
            <a:pPr lvl="0">
              <a:buFont typeface="Courier New"/>
              <a:buChar char="o"/>
            </a:pPr>
            <a:endParaRPr lang="en-US" sz="1800" dirty="0" smtClean="0">
              <a:solidFill>
                <a:schemeClr val="tx2"/>
              </a:solidFill>
            </a:endParaRPr>
          </a:p>
          <a:p>
            <a:pPr>
              <a:buFont typeface="Courier New"/>
              <a:buChar char="o"/>
            </a:pPr>
            <a:r>
              <a:rPr lang="en-US" sz="1800" dirty="0" smtClean="0">
                <a:solidFill>
                  <a:schemeClr val="tx2"/>
                </a:solidFill>
              </a:rPr>
              <a:t>Your parents/guardian will be called and will have to come in for a meeting with the principal</a:t>
            </a:r>
          </a:p>
          <a:p>
            <a:pPr>
              <a:buFont typeface="Courier New"/>
              <a:buChar char="o"/>
            </a:pPr>
            <a:endParaRPr lang="en-US" sz="1800" dirty="0" smtClean="0">
              <a:solidFill>
                <a:schemeClr val="tx2"/>
              </a:solidFill>
            </a:endParaRPr>
          </a:p>
          <a:p>
            <a:pPr lvl="0">
              <a:buFont typeface="Courier New"/>
              <a:buChar char="o"/>
            </a:pPr>
            <a:r>
              <a:rPr lang="en-US" sz="1800" dirty="0">
                <a:solidFill>
                  <a:schemeClr val="tx2"/>
                </a:solidFill>
              </a:rPr>
              <a:t>C</a:t>
            </a:r>
            <a:r>
              <a:rPr lang="en-US" sz="1800" dirty="0" smtClean="0">
                <a:solidFill>
                  <a:schemeClr val="tx2"/>
                </a:solidFill>
              </a:rPr>
              <a:t>onsequences will follow according to the Code of Conduct</a:t>
            </a:r>
          </a:p>
          <a:p>
            <a:pPr lvl="0">
              <a:buFont typeface="Courier New"/>
              <a:buChar char="o"/>
            </a:pPr>
            <a:endParaRPr lang="en-US" sz="1800" dirty="0" smtClean="0">
              <a:solidFill>
                <a:schemeClr val="tx2"/>
              </a:solidFill>
            </a:endParaRPr>
          </a:p>
          <a:p>
            <a:pPr>
              <a:buFont typeface="Courier New"/>
              <a:buChar char="o"/>
            </a:pPr>
            <a:r>
              <a:rPr lang="en-US" sz="1800" i="1" dirty="0">
                <a:solidFill>
                  <a:schemeClr val="tx2"/>
                </a:solidFill>
              </a:rPr>
              <a:t>Be aware… out of school harassment reports will be investigated if the behaviors interfere with learning.</a:t>
            </a:r>
          </a:p>
          <a:p>
            <a:pPr lvl="0">
              <a:buFont typeface="Courier New"/>
              <a:buChar char="o"/>
            </a:pPr>
            <a:endParaRPr lang="en-US" sz="1800" dirty="0" smtClean="0">
              <a:solidFill>
                <a:schemeClr val="tx2"/>
              </a:solidFill>
            </a:endParaRPr>
          </a:p>
          <a:p>
            <a:endParaRPr lang="en-US" sz="1800" dirty="0" smtClean="0"/>
          </a:p>
          <a:p>
            <a:pPr>
              <a:buFont typeface="Courier New"/>
              <a:buChar char="o"/>
            </a:pPr>
            <a:endParaRPr lang="en-US" sz="1800" dirty="0"/>
          </a:p>
        </p:txBody>
      </p:sp>
      <p:pic>
        <p:nvPicPr>
          <p:cNvPr id="4" name="Picture 3" descr="Screen shot 2014-09-15 at 10.21.11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28169" y="1422488"/>
            <a:ext cx="4013200" cy="46101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02890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0233" y="256689"/>
            <a:ext cx="8606912" cy="6349688"/>
          </a:xfrm>
          <a:prstGeom prst="rect">
            <a:avLst/>
          </a:prstGeom>
          <a:gradFill flip="none" rotWithShape="1">
            <a:gsLst>
              <a:gs pos="0">
                <a:srgbClr val="FBCC9A"/>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4294967295"/>
          </p:nvPr>
        </p:nvSpPr>
        <p:spPr>
          <a:xfrm>
            <a:off x="218284" y="808017"/>
            <a:ext cx="4446588" cy="4389438"/>
          </a:xfrm>
        </p:spPr>
        <p:txBody>
          <a:bodyPr>
            <a:noAutofit/>
          </a:bodyPr>
          <a:lstStyle/>
          <a:p>
            <a:pPr>
              <a:buNone/>
            </a:pPr>
            <a:r>
              <a:rPr lang="en-US" sz="4400" dirty="0" smtClean="0"/>
              <a:t>	Remember</a:t>
            </a:r>
          </a:p>
          <a:p>
            <a:pPr>
              <a:buNone/>
            </a:pPr>
            <a:r>
              <a:rPr lang="en-US" sz="4400" dirty="0"/>
              <a:t> </a:t>
            </a:r>
            <a:r>
              <a:rPr lang="en-US" sz="4400" dirty="0" smtClean="0"/>
              <a:t>when you witness or experience unsafe or unwelcome behavior…</a:t>
            </a:r>
            <a:endParaRPr lang="en-US" sz="4400" dirty="0"/>
          </a:p>
        </p:txBody>
      </p:sp>
      <p:pic>
        <p:nvPicPr>
          <p:cNvPr id="2" name="Picture 1" descr="StopWalkTalkPoster-Compressed.jp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406056" y="3496437"/>
            <a:ext cx="4269677" cy="2846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Screen shot 2014-09-15 at 10.25.14 AM.png"/>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4239166" y="389556"/>
            <a:ext cx="4330700" cy="2895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linds(horizontal)">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3495" y="256689"/>
            <a:ext cx="8597162" cy="6295648"/>
          </a:xfrm>
          <a:prstGeom prst="rect">
            <a:avLst/>
          </a:prstGeom>
          <a:gradFill flip="none" rotWithShape="1">
            <a:gsLst>
              <a:gs pos="0">
                <a:srgbClr val="FBCC9A"/>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6"/>
          <p:cNvSpPr>
            <a:spLocks noGrp="1"/>
          </p:cNvSpPr>
          <p:nvPr>
            <p:ph type="title" idx="4294967295"/>
          </p:nvPr>
        </p:nvSpPr>
        <p:spPr>
          <a:xfrm>
            <a:off x="538450" y="990956"/>
            <a:ext cx="4308977" cy="701675"/>
          </a:xfrm>
        </p:spPr>
        <p:txBody>
          <a:bodyPr>
            <a:normAutofit fontScale="90000"/>
          </a:bodyPr>
          <a:lstStyle/>
          <a:p>
            <a:r>
              <a:rPr lang="en-US" sz="4000" dirty="0" smtClean="0">
                <a:solidFill>
                  <a:srgbClr val="9F2936"/>
                </a:solidFill>
              </a:rPr>
              <a:t/>
            </a:r>
            <a:br>
              <a:rPr lang="en-US" sz="4000" dirty="0" smtClean="0">
                <a:solidFill>
                  <a:srgbClr val="9F2936"/>
                </a:solidFill>
              </a:rPr>
            </a:br>
            <a:r>
              <a:rPr lang="en-US" sz="4000" dirty="0" smtClean="0">
                <a:solidFill>
                  <a:srgbClr val="9F2936"/>
                </a:solidFill>
              </a:rPr>
              <a:t>Our Expectations</a:t>
            </a:r>
            <a:endParaRPr lang="en-US" sz="4000" dirty="0">
              <a:solidFill>
                <a:srgbClr val="9F2936"/>
              </a:solidFill>
            </a:endParaRPr>
          </a:p>
        </p:txBody>
      </p:sp>
      <p:sp>
        <p:nvSpPr>
          <p:cNvPr id="8" name="Content Placeholder 7"/>
          <p:cNvSpPr>
            <a:spLocks noGrp="1"/>
          </p:cNvSpPr>
          <p:nvPr>
            <p:ph sz="quarter" idx="4294967295"/>
          </p:nvPr>
        </p:nvSpPr>
        <p:spPr>
          <a:xfrm>
            <a:off x="293495" y="2100172"/>
            <a:ext cx="4381509" cy="4323191"/>
          </a:xfrm>
          <a:prstGeom prst="rect">
            <a:avLst/>
          </a:prstGeom>
        </p:spPr>
        <p:txBody>
          <a:bodyPr>
            <a:normAutofit/>
          </a:bodyPr>
          <a:lstStyle/>
          <a:p>
            <a:r>
              <a:rPr lang="en-US" sz="2600" dirty="0" smtClean="0"/>
              <a:t>Show respect for all students and families of our school.</a:t>
            </a:r>
          </a:p>
          <a:p>
            <a:pPr marL="0" indent="0">
              <a:buNone/>
            </a:pPr>
            <a:endParaRPr lang="en-US" sz="2600" dirty="0" smtClean="0"/>
          </a:p>
          <a:p>
            <a:r>
              <a:rPr lang="en-US" sz="2600" dirty="0" smtClean="0"/>
              <a:t>Report violations of Board Policy 105 to an adult at your school using the STOP, WALK &amp; TALK response.</a:t>
            </a:r>
            <a:endParaRPr lang="en-US" sz="2600" dirty="0"/>
          </a:p>
        </p:txBody>
      </p:sp>
      <p:sp>
        <p:nvSpPr>
          <p:cNvPr id="2" name="TextBox 1"/>
          <p:cNvSpPr txBox="1"/>
          <p:nvPr/>
        </p:nvSpPr>
        <p:spPr>
          <a:xfrm>
            <a:off x="4847427" y="438262"/>
            <a:ext cx="3813532" cy="1846659"/>
          </a:xfrm>
          <a:prstGeom prst="rect">
            <a:avLst/>
          </a:prstGeom>
          <a:noFill/>
        </p:spPr>
        <p:txBody>
          <a:bodyPr wrap="square" rtlCol="0">
            <a:spAutoFit/>
          </a:bodyPr>
          <a:lstStyle/>
          <a:p>
            <a:r>
              <a:rPr lang="en-US" sz="2400" dirty="0"/>
              <a:t>Behave in a safe and </a:t>
            </a:r>
            <a:r>
              <a:rPr lang="en-US" sz="2400" dirty="0" smtClean="0"/>
              <a:t>caring </a:t>
            </a:r>
            <a:r>
              <a:rPr lang="en-US" sz="2400" dirty="0"/>
              <a:t>manner. </a:t>
            </a:r>
            <a:endParaRPr lang="en-US" sz="2400" dirty="0" smtClean="0"/>
          </a:p>
          <a:p>
            <a:r>
              <a:rPr lang="en-US" sz="2400" dirty="0" smtClean="0">
                <a:solidFill>
                  <a:srgbClr val="FF0000"/>
                </a:solidFill>
              </a:rPr>
              <a:t>Follow </a:t>
            </a:r>
            <a:r>
              <a:rPr lang="en-US" sz="2400" dirty="0">
                <a:solidFill>
                  <a:srgbClr val="FF0000"/>
                </a:solidFill>
              </a:rPr>
              <a:t>our school’s expectations.</a:t>
            </a:r>
          </a:p>
          <a:p>
            <a:endParaRPr lang="en-US" dirty="0"/>
          </a:p>
        </p:txBody>
      </p:sp>
      <p:sp>
        <p:nvSpPr>
          <p:cNvPr id="3" name="Rectangle 2"/>
          <p:cNvSpPr/>
          <p:nvPr/>
        </p:nvSpPr>
        <p:spPr>
          <a:xfrm>
            <a:off x="4847427" y="2229146"/>
            <a:ext cx="3813532" cy="4179590"/>
          </a:xfrm>
          <a:prstGeom prst="rect">
            <a:avLst/>
          </a:prstGeom>
          <a:noFill/>
          <a:ln w="38100" cmpd="sng">
            <a:solidFill>
              <a:srgbClr val="000000"/>
            </a:solidFill>
          </a:ln>
          <a:effectLst>
            <a:innerShdw blurRad="63500" dist="50800" dir="189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09-15 at 9.53.59 AM.png"/>
          <p:cNvPicPr>
            <a:picLocks noChangeAspect="1"/>
          </p:cNvPicPr>
          <p:nvPr/>
        </p:nvPicPr>
        <p:blipFill>
          <a:blip r:embed="rId3">
            <a:alphaModFix amt="31000"/>
            <a:extLst>
              <a:ext uri="{28A0092B-C50C-407E-A947-70E740481C1C}">
                <a14:useLocalDpi xmlns:a14="http://schemas.microsoft.com/office/drawing/2010/main" val="0"/>
              </a:ext>
            </a:extLst>
          </a:blip>
          <a:stretch>
            <a:fillRect/>
          </a:stretch>
        </p:blipFill>
        <p:spPr>
          <a:xfrm>
            <a:off x="162900" y="229671"/>
            <a:ext cx="8822338" cy="6484786"/>
          </a:xfrm>
          <a:prstGeom prst="rect">
            <a:avLst/>
          </a:prstGeom>
          <a:ln>
            <a:noFill/>
          </a:ln>
          <a:effectLst>
            <a:outerShdw blurRad="292100" dist="139700" dir="2700000" algn="tl" rotWithShape="0">
              <a:srgbClr val="333333">
                <a:alpha val="65000"/>
              </a:srgbClr>
            </a:outerShdw>
          </a:effectLst>
        </p:spPr>
      </p:pic>
      <p:sp>
        <p:nvSpPr>
          <p:cNvPr id="21" name="Text Placeholder 20"/>
          <p:cNvSpPr>
            <a:spLocks noGrp="1"/>
          </p:cNvSpPr>
          <p:nvPr>
            <p:ph type="body" idx="4294967295"/>
          </p:nvPr>
        </p:nvSpPr>
        <p:spPr>
          <a:xfrm>
            <a:off x="1878119" y="2235760"/>
            <a:ext cx="4877700" cy="2641340"/>
          </a:xfrm>
        </p:spPr>
        <p:txBody>
          <a:bodyPr>
            <a:noAutofit/>
          </a:bodyPr>
          <a:lstStyle/>
          <a:p>
            <a:pPr algn="ctr">
              <a:buNone/>
            </a:pPr>
            <a:r>
              <a:rPr lang="en-US" sz="2400" dirty="0" smtClean="0"/>
              <a:t>	“Cultural differences should not separate us from each other, but rather cultural diversity brings a collective strength that can benefit all of humanity.” </a:t>
            </a:r>
            <a:endParaRPr lang="en-US" sz="2400" dirty="0"/>
          </a:p>
        </p:txBody>
      </p:sp>
      <p:sp>
        <p:nvSpPr>
          <p:cNvPr id="3" name="TextBox 2"/>
          <p:cNvSpPr txBox="1"/>
          <p:nvPr/>
        </p:nvSpPr>
        <p:spPr>
          <a:xfrm>
            <a:off x="5229003" y="6011938"/>
            <a:ext cx="3310351" cy="369332"/>
          </a:xfrm>
          <a:prstGeom prst="rect">
            <a:avLst/>
          </a:prstGeom>
          <a:noFill/>
        </p:spPr>
        <p:txBody>
          <a:bodyPr wrap="square" rtlCol="0">
            <a:spAutoFit/>
          </a:bodyPr>
          <a:lstStyle/>
          <a:p>
            <a:r>
              <a:rPr lang="en-US" dirty="0"/>
              <a:t>- </a:t>
            </a:r>
            <a:r>
              <a:rPr lang="en-US" u="sng" dirty="0">
                <a:hlinkClick r:id="rId4"/>
              </a:rPr>
              <a:t>Robert Alan Silverstein</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70233" y="297219"/>
            <a:ext cx="8687982" cy="6295648"/>
          </a:xfrm>
          <a:prstGeom prst="rect">
            <a:avLst/>
          </a:prstGeom>
          <a:gradFill flip="none" rotWithShape="1">
            <a:gsLst>
              <a:gs pos="0">
                <a:srgbClr val="FBCC9A"/>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186864" y="798131"/>
            <a:ext cx="3785561" cy="5484006"/>
          </a:xfrm>
        </p:spPr>
        <p:txBody>
          <a:bodyPr>
            <a:noAutofit/>
          </a:bodyPr>
          <a:lstStyle/>
          <a:p>
            <a:pPr>
              <a:buNone/>
            </a:pPr>
            <a:r>
              <a:rPr lang="en-US" sz="4300" b="1" dirty="0" smtClean="0">
                <a:solidFill>
                  <a:schemeClr val="accent2"/>
                </a:solidFill>
              </a:rPr>
              <a:t> Everyone has the right to feel safe and welcome at school!</a:t>
            </a:r>
            <a:endParaRPr lang="en-US" sz="4300" b="1" dirty="0">
              <a:solidFill>
                <a:schemeClr val="accent2"/>
              </a:solidFill>
            </a:endParaRPr>
          </a:p>
        </p:txBody>
      </p:sp>
      <p:pic>
        <p:nvPicPr>
          <p:cNvPr id="4" name="Content Placeholder 3" descr="Screen shot 2014-09-15 at 9.39.33 AM.png"/>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409" b="-706"/>
          <a:stretch/>
        </p:blipFill>
        <p:spPr>
          <a:xfrm>
            <a:off x="4632228" y="838662"/>
            <a:ext cx="3270108" cy="22696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descr="Screen shot 2014-09-15 at 11.02.32 AM.png"/>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rot="762482">
            <a:off x="5563036" y="2950456"/>
            <a:ext cx="3327428" cy="28066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Screen shot 2014-09-15 at 11.00.58 AM.png"/>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3513026" y="2688485"/>
            <a:ext cx="2683358" cy="18187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Aspect.thmx</Template>
  <TotalTime>341</TotalTime>
  <Words>839</Words>
  <Application>Microsoft Office PowerPoint</Application>
  <PresentationFormat>On-screen Show (4:3)</PresentationFormat>
  <Paragraphs>115</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Aspect</vt:lpstr>
      <vt:lpstr>A Safe and Caring School</vt:lpstr>
      <vt:lpstr>PowerPoint Presentation</vt:lpstr>
      <vt:lpstr>PowerPoint Presentation</vt:lpstr>
      <vt:lpstr>PowerPoint Presentation</vt:lpstr>
      <vt:lpstr>PowerPoint Presentation</vt:lpstr>
      <vt:lpstr>PowerPoint Presentation</vt:lpstr>
      <vt:lpstr>What will happen if you harass someone?</vt:lpstr>
      <vt:lpstr>PowerPoint Presentation</vt:lpstr>
      <vt:lpstr> Our Expectations</vt:lpstr>
      <vt:lpstr>PowerPoint Presentation</vt:lpstr>
      <vt:lpstr>PowerPoint Presentation</vt:lpstr>
    </vt:vector>
  </TitlesOfParts>
  <Company>ISD 742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teacher</dc:creator>
  <cp:lastModifiedBy>desktopuser</cp:lastModifiedBy>
  <cp:revision>92</cp:revision>
  <dcterms:created xsi:type="dcterms:W3CDTF">2012-09-10T21:02:57Z</dcterms:created>
  <dcterms:modified xsi:type="dcterms:W3CDTF">2016-10-31T16:22:55Z</dcterms:modified>
</cp:coreProperties>
</file>