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13"/>
  </p:notesMasterIdLst>
  <p:sldIdLst>
    <p:sldId id="288" r:id="rId2"/>
    <p:sldId id="285" r:id="rId3"/>
    <p:sldId id="271" r:id="rId4"/>
    <p:sldId id="257" r:id="rId5"/>
    <p:sldId id="269" r:id="rId6"/>
    <p:sldId id="263" r:id="rId7"/>
    <p:sldId id="273" r:id="rId8"/>
    <p:sldId id="265" r:id="rId9"/>
    <p:sldId id="275" r:id="rId10"/>
    <p:sldId id="266" r:id="rId11"/>
    <p:sldId id="28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57" d="100"/>
          <a:sy n="57" d="100"/>
        </p:scale>
        <p:origin x="-1932" y="-8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F64F8C-4AFA-924D-AD81-C7C0344C6ABA}" type="datetimeFigureOut">
              <a:rPr lang="en-US" smtClean="0"/>
              <a:pPr/>
              <a:t>10/31/2016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1B8BD1-E0CA-0B41-A05A-F67A29D52F1B}" type="slidenum">
              <a:rPr lang="en-US" smtClean="0"/>
              <a:pPr/>
              <a:t>‹#›</a:t>
            </a:fld>
            <a:endParaRPr lang="en-US"/>
          </a:p>
        </p:txBody>
      </p:sp>
    </p:spTree>
    <p:extLst>
      <p:ext uri="{BB962C8B-B14F-4D97-AF65-F5344CB8AC3E}">
        <p14:creationId xmlns:p14="http://schemas.microsoft.com/office/powerpoint/2010/main" val="3175233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staff will review</a:t>
            </a:r>
            <a:r>
              <a:rPr lang="en-US" baseline="0" dirty="0" smtClean="0"/>
              <a:t> our district policy on harassment.  They main objectives of today’s lesson are:</a:t>
            </a:r>
          </a:p>
          <a:p>
            <a:r>
              <a:rPr lang="en-US" baseline="0" dirty="0" smtClean="0"/>
              <a:t>Explain that we all need to use safe and caring behaviors to have a school be a safe and caring place.</a:t>
            </a:r>
          </a:p>
          <a:p>
            <a:r>
              <a:rPr lang="en-US" baseline="0" dirty="0" smtClean="0"/>
              <a:t>Define Harassment</a:t>
            </a:r>
          </a:p>
          <a:p>
            <a:r>
              <a:rPr lang="en-US" baseline="0" dirty="0" smtClean="0"/>
              <a:t>Define our policy in regard to harassment</a:t>
            </a:r>
          </a:p>
          <a:p>
            <a:r>
              <a:rPr lang="en-US" baseline="0" dirty="0" smtClean="0"/>
              <a:t>Inform students of their rights and responsibilities in regard to harassment</a:t>
            </a:r>
          </a:p>
          <a:p>
            <a:r>
              <a:rPr lang="en-US" baseline="0" dirty="0" smtClean="0"/>
              <a:t>Review our 3 step process for responding to unsafe or unwelcome behavior witnessed or experienced</a:t>
            </a:r>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students outcomes for this PPT. are:</a:t>
            </a:r>
          </a:p>
          <a:p>
            <a:r>
              <a:rPr lang="en-US" baseline="0" dirty="0" smtClean="0"/>
              <a:t>Students will understand it is their right to learn in a safe and welcoming environment and learn behaviors that will help us fulfill our mission to build safe and caring schools.</a:t>
            </a:r>
          </a:p>
          <a:p>
            <a:r>
              <a:rPr lang="en-US" baseline="0" dirty="0" smtClean="0"/>
              <a:t>Students will review the definition of harassment</a:t>
            </a:r>
          </a:p>
          <a:p>
            <a:r>
              <a:rPr lang="en-US" baseline="0" dirty="0" smtClean="0"/>
              <a:t>Students will review Board Policy 105</a:t>
            </a:r>
          </a:p>
          <a:p>
            <a:r>
              <a:rPr lang="en-US" baseline="0" dirty="0" smtClean="0"/>
              <a:t>Students will review the consequences for harassment</a:t>
            </a:r>
          </a:p>
          <a:p>
            <a:r>
              <a:rPr lang="en-US" baseline="0" dirty="0" smtClean="0"/>
              <a:t>Students will review how to respond if harassment occurs (to self or others)</a:t>
            </a:r>
          </a:p>
          <a:p>
            <a:r>
              <a:rPr lang="en-US" baseline="0" dirty="0" smtClean="0"/>
              <a:t>Students will review school wide expectations and be encouraged to use them to prevent harassment</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2</a:t>
            </a:fld>
            <a:endParaRPr lang="en-US"/>
          </a:p>
        </p:txBody>
      </p:sp>
    </p:spTree>
    <p:extLst>
      <p:ext uri="{BB962C8B-B14F-4D97-AF65-F5344CB8AC3E}">
        <p14:creationId xmlns:p14="http://schemas.microsoft.com/office/powerpoint/2010/main" val="3781851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Definition of Harassment</a:t>
            </a:r>
            <a:r>
              <a:rPr lang="en-US" baseline="0" dirty="0" smtClean="0"/>
              <a:t> – Walk thru 5 elements.  Harassment hurts all of us, not just the target of the incident.</a:t>
            </a:r>
          </a:p>
          <a:p>
            <a:r>
              <a:rPr lang="en-US" baseline="0" dirty="0" smtClean="0"/>
              <a:t>Harassment is not an isolated event, not a thoughtless remark or </a:t>
            </a:r>
          </a:p>
          <a:p>
            <a:r>
              <a:rPr lang="en-US" baseline="0" dirty="0" smtClean="0"/>
              <a:t>mistake – but typically patterns of behavior that significantly change the environment for the student..</a:t>
            </a:r>
          </a:p>
          <a:p>
            <a:r>
              <a:rPr lang="en-US" baseline="0" dirty="0" smtClean="0"/>
              <a:t>Often many months before a report and significant consequences for the victim. However, harassment can be a one time event.</a:t>
            </a:r>
            <a:endParaRPr lang="en-US" dirty="0" smtClean="0"/>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3</a:t>
            </a:fld>
            <a:endParaRPr lang="en-US"/>
          </a:p>
        </p:txBody>
      </p:sp>
    </p:spTree>
    <p:extLst>
      <p:ext uri="{BB962C8B-B14F-4D97-AF65-F5344CB8AC3E}">
        <p14:creationId xmlns:p14="http://schemas.microsoft.com/office/powerpoint/2010/main" val="1457873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Review</a:t>
            </a:r>
            <a:r>
              <a:rPr lang="en-US" baseline="0" dirty="0" smtClean="0"/>
              <a:t> Board Policy 105:</a:t>
            </a:r>
          </a:p>
          <a:p>
            <a:r>
              <a:rPr lang="en-US" baseline="0" dirty="0" smtClean="0"/>
              <a:t>Remind students that as people we all belong in multiple boxes – these protections, </a:t>
            </a:r>
          </a:p>
          <a:p>
            <a:r>
              <a:rPr lang="en-US" baseline="0" dirty="0" smtClean="0"/>
              <a:t>policies and commitments apply to </a:t>
            </a:r>
          </a:p>
          <a:p>
            <a:r>
              <a:rPr lang="en-US" baseline="0" dirty="0" smtClean="0"/>
              <a:t>EVERY student.</a:t>
            </a:r>
            <a:endParaRPr lang="en-US" dirty="0"/>
          </a:p>
        </p:txBody>
      </p:sp>
      <p:sp>
        <p:nvSpPr>
          <p:cNvPr id="4" name="Slide Number Placeholder 3"/>
          <p:cNvSpPr>
            <a:spLocks noGrp="1"/>
          </p:cNvSpPr>
          <p:nvPr>
            <p:ph type="sldNum" sz="quarter" idx="10"/>
          </p:nvPr>
        </p:nvSpPr>
        <p:spPr/>
        <p:txBody>
          <a:bodyPr/>
          <a:lstStyle/>
          <a:p>
            <a:fld id="{ED2268F8-E9D0-7C40-9D14-18F5DECD0A6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to let students</a:t>
            </a:r>
            <a:r>
              <a:rPr lang="en-US" baseline="0" dirty="0" smtClean="0"/>
              <a:t> know how serious harassment is and what will happen if they choose to harass someone. Review the Code of Conduct Consequences for Harassment so students know what the consequence for harassment is.</a:t>
            </a:r>
            <a:endParaRPr lang="en-US" dirty="0" smtClean="0"/>
          </a:p>
          <a:p>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5</a:t>
            </a:fld>
            <a:endParaRPr lang="en-US"/>
          </a:p>
        </p:txBody>
      </p:sp>
    </p:spTree>
    <p:extLst>
      <p:ext uri="{BB962C8B-B14F-4D97-AF65-F5344CB8AC3E}">
        <p14:creationId xmlns:p14="http://schemas.microsoft.com/office/powerpoint/2010/main" val="466797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Remind students they have a responsibility to report harassment to an adult ( principal, a teacher, a counselor or staff member)  when they witness or experience it.  </a:t>
            </a:r>
          </a:p>
        </p:txBody>
      </p:sp>
      <p:sp>
        <p:nvSpPr>
          <p:cNvPr id="4" name="Slide Number Placeholder 3"/>
          <p:cNvSpPr>
            <a:spLocks noGrp="1"/>
          </p:cNvSpPr>
          <p:nvPr>
            <p:ph type="sldNum" sz="quarter" idx="10"/>
          </p:nvPr>
        </p:nvSpPr>
        <p:spPr/>
        <p:txBody>
          <a:bodyPr/>
          <a:lstStyle/>
          <a:p>
            <a:fld id="{ED2268F8-E9D0-7C40-9D14-18F5DECD0A6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Review </a:t>
            </a:r>
            <a:r>
              <a:rPr lang="en-US" baseline="0" dirty="0" smtClean="0"/>
              <a:t>the 3 step response for what to do when students witness or experience unsafe or unwelcome behavior.  Students should STOP say stop and stop the interaction.  WALK away.  Go TALK to an staff member.</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Assure students</a:t>
            </a:r>
            <a:r>
              <a:rPr lang="en-US" baseline="0" dirty="0" smtClean="0"/>
              <a:t> we want to know about harassment and we will investigate all reports.</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a:t>
            </a:r>
            <a:r>
              <a:rPr lang="en-US" baseline="0" dirty="0" smtClean="0"/>
              <a:t> students do behave in an inclusive manner.</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9</a:t>
            </a:fld>
            <a:endParaRPr lang="en-US"/>
          </a:p>
        </p:txBody>
      </p:sp>
    </p:spTree>
    <p:extLst>
      <p:ext uri="{BB962C8B-B14F-4D97-AF65-F5344CB8AC3E}">
        <p14:creationId xmlns:p14="http://schemas.microsoft.com/office/powerpoint/2010/main" val="230509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Personalize</a:t>
            </a:r>
            <a:r>
              <a:rPr lang="en-US" baseline="0" dirty="0" smtClean="0"/>
              <a:t> the district policy to your school.  </a:t>
            </a:r>
            <a:r>
              <a:rPr lang="en-US" dirty="0" smtClean="0"/>
              <a:t>Review how using </a:t>
            </a:r>
            <a:r>
              <a:rPr lang="en-US" baseline="0" dirty="0" smtClean="0"/>
              <a:t>your school’s 3-5 school wide expectations will help prevent harassment at your school.</a:t>
            </a:r>
            <a:endParaRPr lang="en-US" u="sng" baseline="0" dirty="0" smtClean="0"/>
          </a:p>
          <a:p>
            <a:r>
              <a:rPr lang="en-US" u="sng" baseline="0" dirty="0" smtClean="0"/>
              <a:t>Encourage students to be the one to use STOP  WALK and TALK and help others use it as well!</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Remind students that</a:t>
            </a:r>
            <a:r>
              <a:rPr lang="en-US" baseline="0" dirty="0" smtClean="0"/>
              <a:t> </a:t>
            </a:r>
            <a:r>
              <a:rPr lang="en-US" dirty="0" smtClean="0"/>
              <a:t>in</a:t>
            </a:r>
            <a:r>
              <a:rPr lang="en-US" baseline="0" dirty="0" smtClean="0"/>
              <a:t> our schools ALL students are welcome and can expect to be treated with respect.</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extLst>
      <p:ext uri="{BB962C8B-B14F-4D97-AF65-F5344CB8AC3E}">
        <p14:creationId xmlns:p14="http://schemas.microsoft.com/office/powerpoint/2010/main" val="2817322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881224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9619C8-A375-448C-891B-9999C6BE8E64}" type="slidenum">
              <a:rPr lang="en-US" smtClean="0"/>
              <a:pPr/>
              <a:t>‹#›</a:t>
            </a:fld>
            <a:endParaRPr lang="en-US"/>
          </a:p>
        </p:txBody>
      </p:sp>
    </p:spTree>
    <p:extLst>
      <p:ext uri="{BB962C8B-B14F-4D97-AF65-F5344CB8AC3E}">
        <p14:creationId xmlns:p14="http://schemas.microsoft.com/office/powerpoint/2010/main" val="1814792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154244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3949548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174309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1539766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extLst>
      <p:ext uri="{BB962C8B-B14F-4D97-AF65-F5344CB8AC3E}">
        <p14:creationId xmlns:p14="http://schemas.microsoft.com/office/powerpoint/2010/main" val="144925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983537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1823353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5F0B15-90F0-AF44-BABC-66CC4DF81E36}" type="slidenum">
              <a:rPr lang="en-US" smtClean="0"/>
              <a:pPr/>
              <a:t>‹#›</a:t>
            </a:fld>
            <a:endParaRPr lang="en-US"/>
          </a:p>
        </p:txBody>
      </p:sp>
    </p:spTree>
    <p:extLst>
      <p:ext uri="{BB962C8B-B14F-4D97-AF65-F5344CB8AC3E}">
        <p14:creationId xmlns:p14="http://schemas.microsoft.com/office/powerpoint/2010/main" val="3581010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A72C9D6A-97BD-2C40-AA2D-5E1D486362F1}" type="datetimeFigureOut">
              <a:rPr lang="en-US" smtClean="0"/>
              <a:pPr/>
              <a:t>10/31/2016</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855F0B15-90F0-AF44-BABC-66CC4DF81E36}" type="slidenum">
              <a:rPr lang="en-US" smtClean="0"/>
              <a:pPr/>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C9D6A-97BD-2C40-AA2D-5E1D486362F1}" type="datetimeFigureOut">
              <a:rPr lang="en-US" smtClean="0"/>
              <a:pPr/>
              <a:t>10/31/2016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F0B15-90F0-AF44-BABC-66CC4DF81E36}" type="slidenum">
              <a:rPr lang="en-US" smtClean="0"/>
              <a:pPr/>
              <a:t>‹#›</a:t>
            </a:fld>
            <a:endParaRPr lang="en-US"/>
          </a:p>
        </p:txBody>
      </p:sp>
    </p:spTree>
    <p:extLst>
      <p:ext uri="{BB962C8B-B14F-4D97-AF65-F5344CB8AC3E}">
        <p14:creationId xmlns:p14="http://schemas.microsoft.com/office/powerpoint/2010/main" val="4243003365"/>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4.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7.jpe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86" y="0"/>
            <a:ext cx="9117814" cy="6858000"/>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186" y="1039861"/>
            <a:ext cx="9117814" cy="1828800"/>
          </a:xfrm>
          <a:solidFill>
            <a:srgbClr val="FF6600"/>
          </a:solidFill>
        </p:spPr>
        <p:txBody>
          <a:bodyPr>
            <a:noAutofit/>
          </a:bodyPr>
          <a:lstStyle/>
          <a:p>
            <a:pPr algn="ctr"/>
            <a:r>
              <a:rPr lang="en-US" sz="5000" b="1" dirty="0" smtClean="0">
                <a:ln w="10541" cmpd="sng">
                  <a:solidFill>
                    <a:schemeClr val="accent1">
                      <a:shade val="88000"/>
                      <a:satMod val="110000"/>
                    </a:schemeClr>
                  </a:solidFill>
                  <a:prstDash val="solid"/>
                </a:ln>
                <a:solidFill>
                  <a:srgbClr val="0000FF"/>
                </a:solidFill>
                <a:effectLst/>
              </a:rPr>
              <a:t>A Safe and Caring School</a:t>
            </a:r>
            <a:endParaRPr lang="en-US" sz="5000" b="1" dirty="0">
              <a:ln w="10541" cmpd="sng">
                <a:solidFill>
                  <a:schemeClr val="accent1">
                    <a:shade val="88000"/>
                    <a:satMod val="110000"/>
                  </a:schemeClr>
                </a:solidFill>
                <a:prstDash val="solid"/>
              </a:ln>
              <a:solidFill>
                <a:srgbClr val="0000FF"/>
              </a:solidFill>
              <a:effectLst/>
            </a:endParaRPr>
          </a:p>
        </p:txBody>
      </p:sp>
      <p:pic>
        <p:nvPicPr>
          <p:cNvPr id="4" name="Picture 3" descr="Screen Shot 2014-08-14 at 9.45.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362" y="2765946"/>
            <a:ext cx="4671671" cy="29057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41937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53" y="0"/>
            <a:ext cx="9181353" cy="6858000"/>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7353" y="18675"/>
            <a:ext cx="9218706" cy="1718002"/>
          </a:xfrm>
          <a:ln w="28575" cmpd="sng">
            <a:solidFill>
              <a:schemeClr val="accent2"/>
            </a:solidFill>
          </a:ln>
        </p:spPr>
        <p:style>
          <a:lnRef idx="1">
            <a:schemeClr val="accent1"/>
          </a:lnRef>
          <a:fillRef idx="2">
            <a:schemeClr val="accent1"/>
          </a:fillRef>
          <a:effectRef idx="1">
            <a:schemeClr val="accent1"/>
          </a:effectRef>
          <a:fontRef idx="minor">
            <a:schemeClr val="dk1"/>
          </a:fontRef>
        </p:style>
        <p:txBody>
          <a:bodyPr>
            <a:noAutofit/>
          </a:bodyPr>
          <a:lstStyle/>
          <a:p>
            <a:pPr algn="ctr"/>
            <a:endParaRPr lang="en-US" sz="2800" i="1" dirty="0" smtClean="0">
              <a:solidFill>
                <a:schemeClr val="accent2"/>
              </a:solidFill>
            </a:endParaRPr>
          </a:p>
          <a:p>
            <a:pPr algn="ctr"/>
            <a:r>
              <a:rPr lang="en-US" sz="2600" i="1" dirty="0" smtClean="0">
                <a:solidFill>
                  <a:schemeClr val="accent2"/>
                </a:solidFill>
                <a:latin typeface="Gill Sans MT"/>
                <a:cs typeface="Gill Sans MT"/>
              </a:rPr>
              <a:t>	</a:t>
            </a:r>
            <a:endParaRPr lang="en-US" sz="2600" i="1" dirty="0">
              <a:solidFill>
                <a:schemeClr val="accent2"/>
              </a:solidFill>
              <a:latin typeface="Gill Sans MT"/>
              <a:cs typeface="Gill Sans MT"/>
            </a:endParaRPr>
          </a:p>
        </p:txBody>
      </p:sp>
      <p:sp>
        <p:nvSpPr>
          <p:cNvPr id="4" name="TextBox 3"/>
          <p:cNvSpPr txBox="1"/>
          <p:nvPr/>
        </p:nvSpPr>
        <p:spPr>
          <a:xfrm>
            <a:off x="0" y="450342"/>
            <a:ext cx="9144000" cy="1066959"/>
          </a:xfrm>
          <a:prstGeom prst="rect">
            <a:avLst/>
          </a:prstGeom>
          <a:noFill/>
        </p:spPr>
        <p:txBody>
          <a:bodyPr wrap="square" rtlCol="0">
            <a:spAutoFit/>
          </a:bodyPr>
          <a:lstStyle/>
          <a:p>
            <a:pPr algn="ctr"/>
            <a:r>
              <a:rPr lang="en-US" sz="3600" dirty="0" smtClean="0"/>
              <a:t>The time is always right to do what is right.</a:t>
            </a:r>
          </a:p>
          <a:p>
            <a:pPr algn="ctr">
              <a:lnSpc>
                <a:spcPct val="50000"/>
              </a:lnSpc>
            </a:pPr>
            <a:endParaRPr lang="en-US" sz="3600" dirty="0" smtClean="0"/>
          </a:p>
          <a:p>
            <a:pPr algn="ctr">
              <a:lnSpc>
                <a:spcPct val="50000"/>
              </a:lnSpc>
            </a:pPr>
            <a:r>
              <a:rPr lang="en-US" sz="1600" dirty="0" smtClean="0"/>
              <a:t>Martin Luther King Jr.</a:t>
            </a:r>
            <a:endParaRPr lang="en-US" sz="1600" dirty="0"/>
          </a:p>
        </p:txBody>
      </p:sp>
      <p:pic>
        <p:nvPicPr>
          <p:cNvPr id="7" name="Picture 6" descr="Screen shot 2013-09-26 at 9.56.36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353981" y="2208022"/>
            <a:ext cx="4575564" cy="306072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352080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chemeClr val="accent1">
                  <a:lumMod val="60000"/>
                  <a:lumOff val="40000"/>
                </a:schemeClr>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64280" y="230989"/>
            <a:ext cx="7772400" cy="1143000"/>
          </a:xfrm>
        </p:spPr>
        <p:txBody>
          <a:bodyPr>
            <a:normAutofit/>
          </a:bodyPr>
          <a:lstStyle/>
          <a:p>
            <a:pPr algn="ctr"/>
            <a:r>
              <a:rPr lang="en-US" sz="2800" dirty="0" smtClean="0">
                <a:solidFill>
                  <a:schemeClr val="tx1"/>
                </a:solidFill>
              </a:rPr>
              <a:t>Harassment </a:t>
            </a:r>
            <a:r>
              <a:rPr lang="en-US" sz="2800" i="1" dirty="0" smtClean="0">
                <a:solidFill>
                  <a:schemeClr val="tx1"/>
                </a:solidFill>
              </a:rPr>
              <a:t>always hurts </a:t>
            </a:r>
            <a:r>
              <a:rPr lang="en-US" sz="2800" dirty="0" smtClean="0">
                <a:solidFill>
                  <a:schemeClr val="tx1"/>
                </a:solidFill>
              </a:rPr>
              <a:t>and it is </a:t>
            </a:r>
            <a:r>
              <a:rPr lang="en-US" sz="2800" i="1" dirty="0" smtClean="0">
                <a:solidFill>
                  <a:schemeClr val="tx1"/>
                </a:solidFill>
              </a:rPr>
              <a:t>always wrong </a:t>
            </a:r>
            <a:r>
              <a:rPr lang="en-US" sz="2800" dirty="0" smtClean="0">
                <a:solidFill>
                  <a:schemeClr val="tx1"/>
                </a:solidFill>
              </a:rPr>
              <a:t>behavior</a:t>
            </a:r>
            <a:endParaRPr lang="en-US" sz="2800" dirty="0">
              <a:solidFill>
                <a:schemeClr val="tx1"/>
              </a:solidFill>
            </a:endParaRPr>
          </a:p>
        </p:txBody>
      </p:sp>
      <p:sp>
        <p:nvSpPr>
          <p:cNvPr id="6" name="Content Placeholder 5"/>
          <p:cNvSpPr>
            <a:spLocks noGrp="1"/>
          </p:cNvSpPr>
          <p:nvPr>
            <p:ph sz="half" idx="2"/>
          </p:nvPr>
        </p:nvSpPr>
        <p:spPr>
          <a:xfrm>
            <a:off x="4538520" y="1512525"/>
            <a:ext cx="4032920" cy="4263905"/>
          </a:xfrm>
          <a:prstGeom prst="rect">
            <a:avLst/>
          </a:prstGeom>
        </p:spPr>
        <p:txBody>
          <a:bodyPr>
            <a:normAutofit fontScale="85000" lnSpcReduction="10000"/>
          </a:bodyPr>
          <a:lstStyle/>
          <a:p>
            <a:pPr marL="914400" lvl="1">
              <a:buFont typeface="Wingdings" charset="2"/>
              <a:buChar char="ü"/>
            </a:pPr>
            <a:r>
              <a:rPr lang="en-US" sz="3200" i="1" dirty="0">
                <a:latin typeface="Gill Sans Light"/>
                <a:cs typeface="Gill Sans Light"/>
              </a:rPr>
              <a:t>Words or behavior</a:t>
            </a:r>
          </a:p>
          <a:p>
            <a:pPr marL="914400" lvl="1">
              <a:buFont typeface="Wingdings" charset="2"/>
              <a:buChar char="ü"/>
            </a:pPr>
            <a:r>
              <a:rPr lang="en-US" sz="3200" i="1" dirty="0">
                <a:latin typeface="Gill Sans Light"/>
                <a:cs typeface="Gill Sans Light"/>
              </a:rPr>
              <a:t>Related to Protected Class Status</a:t>
            </a:r>
          </a:p>
          <a:p>
            <a:pPr marL="914400" lvl="1">
              <a:buFont typeface="Wingdings" charset="2"/>
              <a:buChar char="ü"/>
            </a:pPr>
            <a:r>
              <a:rPr lang="en-US" sz="3200" i="1" dirty="0">
                <a:latin typeface="Gill Sans Light"/>
                <a:cs typeface="Gill Sans Light"/>
              </a:rPr>
              <a:t>Unwelcome</a:t>
            </a:r>
          </a:p>
          <a:p>
            <a:pPr marL="914400" lvl="1">
              <a:buFont typeface="Wingdings" charset="2"/>
              <a:buChar char="ü"/>
            </a:pPr>
            <a:r>
              <a:rPr lang="en-US" sz="3200" i="1" dirty="0" smtClean="0">
                <a:latin typeface="Gill Sans Light"/>
                <a:cs typeface="Gill Sans Light"/>
              </a:rPr>
              <a:t>Disruptive to the </a:t>
            </a:r>
            <a:r>
              <a:rPr lang="en-US" sz="3200" i="1" dirty="0">
                <a:latin typeface="Gill Sans Light"/>
                <a:cs typeface="Gill Sans Light"/>
              </a:rPr>
              <a:t>ability to work or learn</a:t>
            </a:r>
          </a:p>
          <a:p>
            <a:pPr marL="914400" lvl="1">
              <a:buFont typeface="Wingdings" charset="2"/>
              <a:buChar char="ü"/>
            </a:pPr>
            <a:r>
              <a:rPr lang="en-US" sz="3200" i="1" dirty="0">
                <a:latin typeface="Gill Sans Light"/>
                <a:cs typeface="Gill Sans Light"/>
              </a:rPr>
              <a:t>Severe, persistent or pervasive</a:t>
            </a:r>
          </a:p>
          <a:p>
            <a:pPr marL="914400"/>
            <a:endParaRPr lang="en-US" i="1" dirty="0">
              <a:latin typeface="Gill Sans Light"/>
              <a:cs typeface="Gill Sans Light"/>
            </a:endParaRPr>
          </a:p>
        </p:txBody>
      </p:sp>
      <p:sp>
        <p:nvSpPr>
          <p:cNvPr id="3" name="TextBox 2"/>
          <p:cNvSpPr txBox="1"/>
          <p:nvPr/>
        </p:nvSpPr>
        <p:spPr>
          <a:xfrm>
            <a:off x="5527040" y="1112415"/>
            <a:ext cx="2336800" cy="400110"/>
          </a:xfrm>
          <a:prstGeom prst="rect">
            <a:avLst/>
          </a:prstGeom>
          <a:noFill/>
        </p:spPr>
        <p:txBody>
          <a:bodyPr wrap="square" rtlCol="0">
            <a:spAutoFit/>
          </a:bodyPr>
          <a:lstStyle/>
          <a:p>
            <a:r>
              <a:rPr lang="en-US" sz="2000" dirty="0" smtClean="0"/>
              <a:t>Harassment is….</a:t>
            </a:r>
            <a:endParaRPr lang="en-US" sz="2000" dirty="0"/>
          </a:p>
        </p:txBody>
      </p:sp>
      <p:pic>
        <p:nvPicPr>
          <p:cNvPr id="5" name="Picture 4" descr="Screen shot 2014-09-11 at 11.55.11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rot="21257674">
            <a:off x="101718" y="1573518"/>
            <a:ext cx="4126357" cy="225196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6" descr="Screen shot 2014-09-11 at 11.53.32 AM.png"/>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r="5114" b="6875"/>
          <a:stretch/>
        </p:blipFill>
        <p:spPr>
          <a:xfrm>
            <a:off x="995684" y="3694215"/>
            <a:ext cx="3542836" cy="245998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363032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921240" y="520700"/>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rPr>
              <a:t>Board Policy 105</a:t>
            </a:r>
          </a:p>
        </p:txBody>
      </p:sp>
      <p:sp>
        <p:nvSpPr>
          <p:cNvPr id="3" name="TextBox 2"/>
          <p:cNvSpPr txBox="1">
            <a:spLocks noChangeArrowheads="1"/>
          </p:cNvSpPr>
          <p:nvPr/>
        </p:nvSpPr>
        <p:spPr bwMode="auto">
          <a:xfrm>
            <a:off x="921240" y="1932381"/>
            <a:ext cx="3233373" cy="3970318"/>
          </a:xfrm>
          <a:prstGeom prst="rect">
            <a:avLst/>
          </a:prstGeom>
          <a:noFill/>
          <a:ln w="9525">
            <a:noFill/>
            <a:miter lim="800000"/>
            <a:headEnd/>
            <a:tailEnd/>
          </a:ln>
        </p:spPr>
        <p:txBody>
          <a:bodyPr wrap="square">
            <a:prstTxWarp prst="textNoShape">
              <a:avLst/>
            </a:prstTxWarp>
            <a:spAutoFit/>
          </a:bodyPr>
          <a:lstStyle/>
          <a:p>
            <a:r>
              <a:rPr lang="en-US" sz="2800" dirty="0"/>
              <a:t>The purpose of this policy is to maintain a learning and working environment</a:t>
            </a:r>
            <a:r>
              <a:rPr lang="en-US" sz="2800" dirty="0" smtClean="0"/>
              <a:t> </a:t>
            </a:r>
          </a:p>
          <a:p>
            <a:r>
              <a:rPr lang="en-US" sz="2800" dirty="0" smtClean="0"/>
              <a:t>that </a:t>
            </a:r>
            <a:r>
              <a:rPr lang="en-US" sz="2800" dirty="0"/>
              <a:t>is free from harassment and violence on the basis </a:t>
            </a:r>
            <a:r>
              <a:rPr lang="en-US" sz="2800" dirty="0" smtClean="0"/>
              <a:t>of…</a:t>
            </a:r>
            <a:endParaRPr lang="en-US" sz="2800" dirty="0"/>
          </a:p>
        </p:txBody>
      </p:sp>
      <p:grpSp>
        <p:nvGrpSpPr>
          <p:cNvPr id="4" name="Group 13"/>
          <p:cNvGrpSpPr/>
          <p:nvPr/>
        </p:nvGrpSpPr>
        <p:grpSpPr>
          <a:xfrm>
            <a:off x="3850717" y="2886407"/>
            <a:ext cx="4776358" cy="3010984"/>
            <a:chOff x="3850717" y="2886407"/>
            <a:chExt cx="4776358" cy="3010984"/>
          </a:xfrm>
        </p:grpSpPr>
        <p:sp>
          <p:nvSpPr>
            <p:cNvPr id="15" name="TextBox 14"/>
            <p:cNvSpPr txBox="1"/>
            <p:nvPr/>
          </p:nvSpPr>
          <p:spPr>
            <a:xfrm>
              <a:off x="4841069" y="2886407"/>
              <a:ext cx="3786006" cy="40011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000000"/>
                  </a:solidFill>
                </a:rPr>
                <a:t>Race, Color, National Origin</a:t>
              </a:r>
            </a:p>
          </p:txBody>
        </p:sp>
        <p:sp>
          <p:nvSpPr>
            <p:cNvPr id="16" name="TextBox 15"/>
            <p:cNvSpPr txBox="1"/>
            <p:nvPr/>
          </p:nvSpPr>
          <p:spPr>
            <a:xfrm>
              <a:off x="6639134" y="3533916"/>
              <a:ext cx="1428782" cy="1015662"/>
            </a:xfrm>
            <a:prstGeom prst="rect">
              <a:avLst/>
            </a:prstGeom>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2000" dirty="0" smtClean="0">
                  <a:solidFill>
                    <a:srgbClr val="000000"/>
                  </a:solidFill>
                </a:rPr>
                <a:t>Marital or Family Status</a:t>
              </a:r>
              <a:endParaRPr lang="en-US" sz="2000" dirty="0">
                <a:solidFill>
                  <a:srgbClr val="000000"/>
                </a:solidFill>
              </a:endParaRPr>
            </a:p>
          </p:txBody>
        </p:sp>
        <p:sp>
          <p:nvSpPr>
            <p:cNvPr id="17" name="TextBox 16"/>
            <p:cNvSpPr txBox="1"/>
            <p:nvPr/>
          </p:nvSpPr>
          <p:spPr>
            <a:xfrm>
              <a:off x="3850717" y="2886407"/>
              <a:ext cx="864300" cy="40011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2000" spc="300" dirty="0" smtClean="0">
                  <a:solidFill>
                    <a:srgbClr val="000000"/>
                  </a:solidFill>
                </a:rPr>
                <a:t>Sex</a:t>
              </a:r>
              <a:endParaRPr lang="en-US" sz="2000" spc="300" dirty="0">
                <a:solidFill>
                  <a:srgbClr val="000000"/>
                </a:solidFill>
              </a:endParaRPr>
            </a:p>
          </p:txBody>
        </p:sp>
        <p:sp>
          <p:nvSpPr>
            <p:cNvPr id="18" name="Text Box 10"/>
            <p:cNvSpPr txBox="1">
              <a:spLocks noChangeArrowheads="1"/>
            </p:cNvSpPr>
            <p:nvPr/>
          </p:nvSpPr>
          <p:spPr bwMode="auto">
            <a:xfrm>
              <a:off x="4920316" y="3641634"/>
              <a:ext cx="1618150" cy="70788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2000" dirty="0">
                  <a:solidFill>
                    <a:srgbClr val="000000"/>
                  </a:solidFill>
                  <a:latin typeface="+mj-lt"/>
                </a:rPr>
                <a:t>Religion                                or Creed</a:t>
              </a:r>
            </a:p>
          </p:txBody>
        </p:sp>
        <p:sp>
          <p:nvSpPr>
            <p:cNvPr id="20" name="TextBox 19"/>
            <p:cNvSpPr txBox="1"/>
            <p:nvPr/>
          </p:nvSpPr>
          <p:spPr>
            <a:xfrm>
              <a:off x="5438201" y="5489004"/>
              <a:ext cx="2614430" cy="400110"/>
            </a:xfrm>
            <a:prstGeom prst="rect">
              <a:avLst/>
            </a:prstGeom>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2000" dirty="0" smtClean="0">
                  <a:solidFill>
                    <a:srgbClr val="000000"/>
                  </a:solidFill>
                  <a:ea typeface="ＭＳ Ｐゴシック" charset="-128"/>
                  <a:cs typeface="ＭＳ Ｐゴシック" charset="-128"/>
                </a:rPr>
                <a:t>Economic Status</a:t>
              </a:r>
              <a:endParaRPr lang="en-US" sz="2000" dirty="0">
                <a:solidFill>
                  <a:srgbClr val="000000"/>
                </a:solidFill>
                <a:ea typeface="ＭＳ Ｐゴシック" charset="-128"/>
                <a:cs typeface="ＭＳ Ｐゴシック" charset="-128"/>
              </a:endParaRPr>
            </a:p>
          </p:txBody>
        </p:sp>
        <p:sp>
          <p:nvSpPr>
            <p:cNvPr id="21" name="TextBox 20"/>
            <p:cNvSpPr txBox="1"/>
            <p:nvPr/>
          </p:nvSpPr>
          <p:spPr>
            <a:xfrm>
              <a:off x="4998712" y="4805282"/>
              <a:ext cx="3053715" cy="400110"/>
            </a:xfrm>
            <a:prstGeom prst="rect">
              <a:avLst/>
            </a:prstGeom>
            <a:solidFill>
              <a:srgbClr val="CC3333"/>
            </a:solidFill>
            <a:effectLst>
              <a:glow>
                <a:srgbClr val="EE6034"/>
              </a:glo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000000"/>
                  </a:solidFill>
                </a:rPr>
                <a:t>Sexual Orientation</a:t>
              </a:r>
            </a:p>
          </p:txBody>
        </p:sp>
        <p:sp>
          <p:nvSpPr>
            <p:cNvPr id="22" name="TextBox 21"/>
            <p:cNvSpPr txBox="1"/>
            <p:nvPr/>
          </p:nvSpPr>
          <p:spPr>
            <a:xfrm rot="5400000">
              <a:off x="7145678" y="4479340"/>
              <a:ext cx="2435993" cy="400110"/>
            </a:xfrm>
            <a:prstGeom prst="rect">
              <a:avLst/>
            </a:prstGeom>
            <a:solidFill>
              <a:srgbClr val="006699"/>
            </a:solidFill>
            <a:ln/>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auto">
                <a:spcBef>
                  <a:spcPts val="0"/>
                </a:spcBef>
                <a:spcAft>
                  <a:spcPts val="0"/>
                </a:spcAft>
                <a:defRPr/>
              </a:pPr>
              <a:r>
                <a:rPr lang="en-US" sz="2000" spc="600" dirty="0" smtClean="0">
                  <a:solidFill>
                    <a:srgbClr val="000000"/>
                  </a:solidFill>
                </a:rPr>
                <a:t>Disability</a:t>
              </a:r>
              <a:endParaRPr lang="en-US" sz="2000" spc="600" dirty="0">
                <a:solidFill>
                  <a:srgbClr val="000000"/>
                </a:solidFill>
              </a:endParaRPr>
            </a:p>
          </p:txBody>
        </p:sp>
      </p:grpSp>
      <p:sp>
        <p:nvSpPr>
          <p:cNvPr id="6" name="TextBox 5"/>
          <p:cNvSpPr txBox="1"/>
          <p:nvPr/>
        </p:nvSpPr>
        <p:spPr>
          <a:xfrm>
            <a:off x="4565701" y="1713555"/>
            <a:ext cx="3998029" cy="923330"/>
          </a:xfrm>
          <a:prstGeom prst="rect">
            <a:avLst/>
          </a:prstGeom>
          <a:noFill/>
        </p:spPr>
        <p:txBody>
          <a:bodyPr wrap="square" rtlCol="0">
            <a:spAutoFit/>
          </a:bodyPr>
          <a:lstStyle/>
          <a:p>
            <a:pPr algn="ctr"/>
            <a:r>
              <a:rPr lang="en-US" i="1" dirty="0">
                <a:solidFill>
                  <a:srgbClr val="000000"/>
                </a:solidFill>
              </a:rPr>
              <a:t>Every Student</a:t>
            </a:r>
          </a:p>
          <a:p>
            <a:pPr algn="ctr"/>
            <a:r>
              <a:rPr lang="en-US" i="1" dirty="0">
                <a:solidFill>
                  <a:srgbClr val="000000"/>
                </a:solidFill>
              </a:rPr>
              <a:t> is Protected by this policy</a:t>
            </a:r>
          </a:p>
          <a:p>
            <a:endParaRPr lang="en-US" dirty="0"/>
          </a:p>
        </p:txBody>
      </p:sp>
      <p:sp>
        <p:nvSpPr>
          <p:cNvPr id="14" name="TextBox 13"/>
          <p:cNvSpPr txBox="1"/>
          <p:nvPr/>
        </p:nvSpPr>
        <p:spPr>
          <a:xfrm>
            <a:off x="4154613" y="3528339"/>
            <a:ext cx="637449" cy="1015663"/>
          </a:xfrm>
          <a:prstGeom prst="rect">
            <a:avLst/>
          </a:prstGeom>
          <a:solidFill>
            <a:schemeClr val="accent4">
              <a:lumMod val="75000"/>
            </a:schemeClr>
          </a:solidFill>
          <a:effectLst>
            <a:innerShdw blurRad="63500" dist="50800" dir="5400000">
              <a:prstClr val="black">
                <a:alpha val="50000"/>
              </a:prstClr>
            </a:innerShdw>
          </a:effectLst>
        </p:spPr>
        <p:txBody>
          <a:bodyPr wrap="square" rtlCol="0">
            <a:spAutoFit/>
          </a:bodyPr>
          <a:lstStyle/>
          <a:p>
            <a:pPr algn="ctr"/>
            <a:r>
              <a:rPr lang="en-US" sz="2000" dirty="0" smtClean="0"/>
              <a:t>A</a:t>
            </a:r>
          </a:p>
          <a:p>
            <a:pPr algn="ctr"/>
            <a:r>
              <a:rPr lang="en-US" sz="2000" dirty="0"/>
              <a:t>g</a:t>
            </a:r>
            <a:endParaRPr lang="en-US" sz="2000" dirty="0" smtClean="0"/>
          </a:p>
          <a:p>
            <a:pPr algn="ctr"/>
            <a:r>
              <a:rPr lang="en-US" sz="2000" dirty="0"/>
              <a: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1117" y="483099"/>
            <a:ext cx="8229600" cy="1143000"/>
          </a:xfrm>
        </p:spPr>
        <p:txBody>
          <a:bodyPr>
            <a:noAutofit/>
          </a:bodyPr>
          <a:lstStyle/>
          <a:p>
            <a:pPr algn="l"/>
            <a:r>
              <a:rPr lang="en-US" sz="3800" b="1" dirty="0" smtClean="0">
                <a:solidFill>
                  <a:srgbClr val="953735"/>
                </a:solidFill>
              </a:rPr>
              <a:t>What will happen if you harass someone?</a:t>
            </a:r>
            <a:endParaRPr lang="en-US" sz="3800" b="1" dirty="0">
              <a:solidFill>
                <a:srgbClr val="953735"/>
              </a:solidFill>
            </a:endParaRPr>
          </a:p>
        </p:txBody>
      </p:sp>
      <p:sp>
        <p:nvSpPr>
          <p:cNvPr id="3" name="Content Placeholder 2"/>
          <p:cNvSpPr>
            <a:spLocks noGrp="1"/>
          </p:cNvSpPr>
          <p:nvPr>
            <p:ph sz="half" idx="1"/>
          </p:nvPr>
        </p:nvSpPr>
        <p:spPr>
          <a:xfrm>
            <a:off x="288889" y="1890881"/>
            <a:ext cx="4038600" cy="4525963"/>
          </a:xfrm>
        </p:spPr>
        <p:txBody>
          <a:bodyPr>
            <a:normAutofit fontScale="92500"/>
          </a:bodyPr>
          <a:lstStyle/>
          <a:p>
            <a:pPr lvl="0">
              <a:buFont typeface="Wingdings" charset="2"/>
              <a:buChar char="ü"/>
            </a:pPr>
            <a:r>
              <a:rPr lang="en-US" sz="2595" dirty="0" smtClean="0">
                <a:solidFill>
                  <a:srgbClr val="000000"/>
                </a:solidFill>
              </a:rPr>
              <a:t>You will get an office referral</a:t>
            </a:r>
          </a:p>
          <a:p>
            <a:pPr lvl="0">
              <a:buFont typeface="Wingdings" charset="2"/>
              <a:buChar char="ü"/>
            </a:pPr>
            <a:endParaRPr lang="en-US" sz="2595" dirty="0" smtClean="0">
              <a:solidFill>
                <a:srgbClr val="000000"/>
              </a:solidFill>
            </a:endParaRPr>
          </a:p>
          <a:p>
            <a:pPr>
              <a:buFont typeface="Wingdings" charset="2"/>
              <a:buChar char="ü"/>
            </a:pPr>
            <a:r>
              <a:rPr lang="en-US" sz="2595" dirty="0" smtClean="0">
                <a:solidFill>
                  <a:srgbClr val="000000"/>
                </a:solidFill>
              </a:rPr>
              <a:t>Your parents/guardian will be called and will have to come in for a meeting with the principal.</a:t>
            </a:r>
          </a:p>
          <a:p>
            <a:pPr>
              <a:buFont typeface="Wingdings" charset="2"/>
              <a:buChar char="ü"/>
            </a:pPr>
            <a:endParaRPr lang="en-US" sz="2595" dirty="0" smtClean="0">
              <a:solidFill>
                <a:srgbClr val="000000"/>
              </a:solidFill>
            </a:endParaRPr>
          </a:p>
          <a:p>
            <a:pPr>
              <a:buFont typeface="Wingdings" charset="2"/>
              <a:buChar char="ü"/>
            </a:pPr>
            <a:r>
              <a:rPr lang="en-US" sz="2595" dirty="0" smtClean="0">
                <a:solidFill>
                  <a:srgbClr val="000000"/>
                </a:solidFill>
              </a:rPr>
              <a:t>More severe consequences may happen according to the Code of Conduct</a:t>
            </a:r>
          </a:p>
          <a:p>
            <a:pPr lvl="0">
              <a:buFont typeface="Wingdings" charset="2"/>
              <a:buChar char="ü"/>
            </a:pPr>
            <a:endParaRPr lang="en-US" sz="3200" dirty="0" smtClean="0">
              <a:solidFill>
                <a:srgbClr val="000000"/>
              </a:solidFill>
            </a:endParaRPr>
          </a:p>
          <a:p>
            <a:pPr>
              <a:buFont typeface="Wingdings" charset="2"/>
              <a:buChar char="ü"/>
            </a:pPr>
            <a:endParaRPr lang="en-US" sz="2900" dirty="0" smtClean="0">
              <a:solidFill>
                <a:srgbClr val="000000"/>
              </a:solidFill>
            </a:endParaRPr>
          </a:p>
          <a:p>
            <a:pPr>
              <a:buFont typeface="Wingdings" charset="2"/>
              <a:buChar char="ü"/>
            </a:pPr>
            <a:endParaRPr lang="en-US" dirty="0">
              <a:solidFill>
                <a:srgbClr val="000000"/>
              </a:solidFill>
            </a:endParaRPr>
          </a:p>
        </p:txBody>
      </p:sp>
      <p:pic>
        <p:nvPicPr>
          <p:cNvPr id="5" name="Content Placeholder 4" descr="12501676697Bb2ZO.jpg"/>
          <p:cNvPicPr>
            <a:picLocks noGrp="1" noChangeAspect="1"/>
          </p:cNvPicPr>
          <p:nvPr>
            <p:ph sz="half" idx="2"/>
          </p:nvPr>
        </p:nvPicPr>
        <p:blipFill rotWithShape="1">
          <a:blip r:embed="rId3"/>
          <a:srcRect l="274" r="-15" b="7265"/>
          <a:stretch/>
        </p:blipFill>
        <p:spPr>
          <a:xfrm>
            <a:off x="5119462" y="1960563"/>
            <a:ext cx="2566278" cy="362743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589738" y="397317"/>
            <a:ext cx="8643162"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5400" b="1" dirty="0" smtClean="0">
                <a:solidFill>
                  <a:srgbClr val="9F2936"/>
                </a:solidFill>
                <a:latin typeface="+mj-lt"/>
                <a:ea typeface="ＭＳ Ｐゴシック" charset="-128"/>
                <a:cs typeface="ＭＳ Ｐゴシック" charset="-128"/>
              </a:rPr>
              <a:t>Take Action</a:t>
            </a:r>
            <a:endParaRPr kumimoji="0" lang="en-US" sz="54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180243" y="1395400"/>
            <a:ext cx="3840354" cy="5111553"/>
          </a:xfrm>
          <a:prstGeom prst="rect">
            <a:avLst/>
          </a:prstGeom>
        </p:spPr>
        <p:txBody>
          <a:bodyPr vert="horz" lIns="91440" tIns="45720" rIns="91440" bIns="45720" rtlCol="0">
            <a:normAutofit lnSpcReduction="10000"/>
          </a:bodyPr>
          <a:lstStyle/>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
              <a:tabLst/>
              <a:defRPr/>
            </a:pPr>
            <a:r>
              <a:rPr lang="en-US" sz="2400" dirty="0" smtClean="0">
                <a:solidFill>
                  <a:srgbClr val="000000"/>
                </a:solidFill>
              </a:rPr>
              <a:t>Comply with this </a:t>
            </a:r>
            <a:br>
              <a:rPr lang="en-US" sz="2400" dirty="0" smtClean="0">
                <a:solidFill>
                  <a:srgbClr val="000000"/>
                </a:solidFill>
              </a:rPr>
            </a:br>
            <a:r>
              <a:rPr lang="en-US" sz="2400" dirty="0" smtClean="0">
                <a:solidFill>
                  <a:srgbClr val="000000"/>
                </a:solidFill>
              </a:rPr>
              <a:t>policy at all times</a:t>
            </a:r>
          </a:p>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
              <a:tabLst/>
              <a:defRPr/>
            </a:pPr>
            <a:r>
              <a:rPr kumimoji="0" lang="en-US" sz="2400" b="0" i="0" u="none" strike="noStrike" kern="1200" cap="none" spc="0" normalizeH="0" baseline="0" noProof="0" dirty="0" smtClean="0">
                <a:ln>
                  <a:noFill/>
                </a:ln>
                <a:solidFill>
                  <a:srgbClr val="000000"/>
                </a:solidFill>
                <a:effectLst/>
                <a:uLnTx/>
                <a:uFillTx/>
                <a:latin typeface="+mn-lt"/>
                <a:ea typeface="+mn-ea"/>
                <a:cs typeface="+mn-cs"/>
              </a:rPr>
              <a:t>Report behavior</a:t>
            </a:r>
            <a:r>
              <a:rPr kumimoji="0" lang="en-US" sz="2400" b="0" i="0" u="none" strike="noStrike" kern="1200" cap="none" spc="0" normalizeH="0" noProof="0" dirty="0" smtClean="0">
                <a:ln>
                  <a:noFill/>
                </a:ln>
                <a:solidFill>
                  <a:srgbClr val="000000"/>
                </a:solidFill>
                <a:effectLst/>
                <a:uLnTx/>
                <a:uFillTx/>
                <a:latin typeface="+mn-lt"/>
                <a:ea typeface="+mn-ea"/>
                <a:cs typeface="+mn-cs"/>
              </a:rPr>
              <a:t> </a:t>
            </a:r>
            <a:br>
              <a:rPr kumimoji="0" lang="en-US" sz="2400" b="0" i="0" u="none" strike="noStrike" kern="1200" cap="none" spc="0" normalizeH="0" noProof="0" dirty="0" smtClean="0">
                <a:ln>
                  <a:noFill/>
                </a:ln>
                <a:solidFill>
                  <a:srgbClr val="000000"/>
                </a:solidFill>
                <a:effectLst/>
                <a:uLnTx/>
                <a:uFillTx/>
                <a:latin typeface="+mn-lt"/>
                <a:ea typeface="+mn-ea"/>
                <a:cs typeface="+mn-cs"/>
              </a:rPr>
            </a:br>
            <a:r>
              <a:rPr kumimoji="0" lang="en-US" sz="2400" b="0" i="0" u="none" strike="noStrike" kern="1200" cap="none" spc="0" normalizeH="0" noProof="0" dirty="0" smtClean="0">
                <a:ln>
                  <a:noFill/>
                </a:ln>
                <a:solidFill>
                  <a:srgbClr val="000000"/>
                </a:solidFill>
                <a:effectLst/>
                <a:uLnTx/>
                <a:uFillTx/>
                <a:latin typeface="+mn-lt"/>
                <a:ea typeface="+mn-ea"/>
                <a:cs typeface="+mn-cs"/>
              </a:rPr>
              <a:t>that may violate </a:t>
            </a:r>
            <a:br>
              <a:rPr kumimoji="0" lang="en-US" sz="2400" b="0" i="0" u="none" strike="noStrike" kern="1200" cap="none" spc="0" normalizeH="0" noProof="0" dirty="0" smtClean="0">
                <a:ln>
                  <a:noFill/>
                </a:ln>
                <a:solidFill>
                  <a:srgbClr val="000000"/>
                </a:solidFill>
                <a:effectLst/>
                <a:uLnTx/>
                <a:uFillTx/>
                <a:latin typeface="+mn-lt"/>
                <a:ea typeface="+mn-ea"/>
                <a:cs typeface="+mn-cs"/>
              </a:rPr>
            </a:br>
            <a:r>
              <a:rPr kumimoji="0" lang="en-US" sz="2400" b="0" i="0" u="none" strike="noStrike" kern="1200" cap="none" spc="0" normalizeH="0" noProof="0" dirty="0" smtClean="0">
                <a:ln>
                  <a:noFill/>
                </a:ln>
                <a:solidFill>
                  <a:srgbClr val="000000"/>
                </a:solidFill>
                <a:effectLst/>
                <a:uLnTx/>
                <a:uFillTx/>
                <a:latin typeface="+mn-lt"/>
                <a:ea typeface="+mn-ea"/>
                <a:cs typeface="+mn-cs"/>
              </a:rPr>
              <a:t>Board </a:t>
            </a:r>
            <a:r>
              <a:rPr lang="en-US" sz="2400" noProof="0" dirty="0" smtClean="0">
                <a:solidFill>
                  <a:srgbClr val="000000"/>
                </a:solidFill>
              </a:rPr>
              <a:t>P</a:t>
            </a:r>
            <a:r>
              <a:rPr lang="en-US" sz="2400" dirty="0" smtClean="0">
                <a:solidFill>
                  <a:srgbClr val="000000"/>
                </a:solidFill>
              </a:rPr>
              <a:t>olicy105</a:t>
            </a:r>
          </a:p>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
              <a:tabLst/>
              <a:defRPr/>
            </a:pPr>
            <a:r>
              <a:rPr lang="en-US" sz="2400" dirty="0" smtClean="0">
                <a:solidFill>
                  <a:srgbClr val="000000"/>
                </a:solidFill>
              </a:rPr>
              <a:t>Report concerns to your principals, teachers or counselors</a:t>
            </a:r>
          </a:p>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
              <a:tabLst/>
              <a:defRPr/>
            </a:pPr>
            <a:r>
              <a:rPr lang="en-US" sz="2400" dirty="0" smtClean="0">
                <a:solidFill>
                  <a:srgbClr val="000000"/>
                </a:solidFill>
              </a:rPr>
              <a:t>Out of school behaviors will be considered if </a:t>
            </a:r>
            <a:br>
              <a:rPr lang="en-US" sz="2400" dirty="0" smtClean="0">
                <a:solidFill>
                  <a:srgbClr val="000000"/>
                </a:solidFill>
              </a:rPr>
            </a:br>
            <a:r>
              <a:rPr lang="en-US" sz="2400" dirty="0" smtClean="0">
                <a:solidFill>
                  <a:srgbClr val="000000"/>
                </a:solidFill>
              </a:rPr>
              <a:t>they impact your  </a:t>
            </a:r>
            <a:br>
              <a:rPr lang="en-US" sz="2400" dirty="0" smtClean="0">
                <a:solidFill>
                  <a:srgbClr val="000000"/>
                </a:solidFill>
              </a:rPr>
            </a:br>
            <a:r>
              <a:rPr lang="en-US" sz="2400" dirty="0" smtClean="0">
                <a:solidFill>
                  <a:srgbClr val="000000"/>
                </a:solidFill>
              </a:rPr>
              <a:t>school life</a:t>
            </a:r>
          </a:p>
        </p:txBody>
      </p:sp>
      <p:grpSp>
        <p:nvGrpSpPr>
          <p:cNvPr id="3" name="Group 14"/>
          <p:cNvGrpSpPr/>
          <p:nvPr/>
        </p:nvGrpSpPr>
        <p:grpSpPr>
          <a:xfrm>
            <a:off x="3823129" y="2469509"/>
            <a:ext cx="4869286" cy="3822000"/>
            <a:chOff x="3730201" y="2886407"/>
            <a:chExt cx="4869286" cy="3822000"/>
          </a:xfrm>
        </p:grpSpPr>
        <p:sp>
          <p:nvSpPr>
            <p:cNvPr id="16" name="TextBox 15"/>
            <p:cNvSpPr txBox="1"/>
            <p:nvPr/>
          </p:nvSpPr>
          <p:spPr>
            <a:xfrm>
              <a:off x="4813481" y="2886407"/>
              <a:ext cx="3786006" cy="40011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000000"/>
                  </a:solidFill>
                </a:rPr>
                <a:t>Race, Color, National Origin</a:t>
              </a:r>
            </a:p>
          </p:txBody>
        </p:sp>
        <p:sp>
          <p:nvSpPr>
            <p:cNvPr id="17" name="TextBox 16"/>
            <p:cNvSpPr txBox="1"/>
            <p:nvPr/>
          </p:nvSpPr>
          <p:spPr>
            <a:xfrm>
              <a:off x="6639134" y="3533916"/>
              <a:ext cx="1428782" cy="1015662"/>
            </a:xfrm>
            <a:prstGeom prst="rect">
              <a:avLst/>
            </a:prstGeom>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2000" dirty="0" smtClean="0">
                  <a:solidFill>
                    <a:srgbClr val="000000"/>
                  </a:solidFill>
                </a:rPr>
                <a:t>Marital or Family Status</a:t>
              </a:r>
              <a:endParaRPr lang="en-US" sz="2000" dirty="0">
                <a:solidFill>
                  <a:srgbClr val="000000"/>
                </a:solidFill>
              </a:endParaRPr>
            </a:p>
          </p:txBody>
        </p:sp>
        <p:sp>
          <p:nvSpPr>
            <p:cNvPr id="18" name="TextBox 17"/>
            <p:cNvSpPr txBox="1"/>
            <p:nvPr/>
          </p:nvSpPr>
          <p:spPr>
            <a:xfrm>
              <a:off x="3850717" y="2886407"/>
              <a:ext cx="864300" cy="40011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2000" spc="300" dirty="0" smtClean="0">
                  <a:solidFill>
                    <a:srgbClr val="000000"/>
                  </a:solidFill>
                </a:rPr>
                <a:t>Sex</a:t>
              </a:r>
              <a:endParaRPr lang="en-US" sz="2000" spc="300" dirty="0">
                <a:solidFill>
                  <a:srgbClr val="000000"/>
                </a:solidFill>
              </a:endParaRPr>
            </a:p>
          </p:txBody>
        </p:sp>
        <p:sp>
          <p:nvSpPr>
            <p:cNvPr id="19" name="Text Box 10"/>
            <p:cNvSpPr txBox="1">
              <a:spLocks noChangeArrowheads="1"/>
            </p:cNvSpPr>
            <p:nvPr/>
          </p:nvSpPr>
          <p:spPr bwMode="auto">
            <a:xfrm>
              <a:off x="4920316" y="3641634"/>
              <a:ext cx="1618150" cy="70788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2000" dirty="0">
                  <a:solidFill>
                    <a:srgbClr val="000000"/>
                  </a:solidFill>
                  <a:latin typeface="+mj-lt"/>
                </a:rPr>
                <a:t>Religion                                or Creed</a:t>
              </a:r>
            </a:p>
          </p:txBody>
        </p:sp>
        <p:sp>
          <p:nvSpPr>
            <p:cNvPr id="21" name="TextBox 20"/>
            <p:cNvSpPr txBox="1"/>
            <p:nvPr/>
          </p:nvSpPr>
          <p:spPr>
            <a:xfrm>
              <a:off x="5438201" y="5489004"/>
              <a:ext cx="2614430" cy="400110"/>
            </a:xfrm>
            <a:prstGeom prst="rect">
              <a:avLst/>
            </a:prstGeom>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2000" dirty="0" smtClean="0">
                  <a:solidFill>
                    <a:srgbClr val="000000"/>
                  </a:solidFill>
                  <a:ea typeface="ＭＳ Ｐゴシック" charset="-128"/>
                  <a:cs typeface="ＭＳ Ｐゴシック" charset="-128"/>
                </a:rPr>
                <a:t>Economic Status</a:t>
              </a:r>
              <a:endParaRPr lang="en-US" sz="2000" dirty="0">
                <a:solidFill>
                  <a:srgbClr val="000000"/>
                </a:solidFill>
                <a:ea typeface="ＭＳ Ｐゴシック" charset="-128"/>
                <a:cs typeface="ＭＳ Ｐゴシック" charset="-128"/>
              </a:endParaRPr>
            </a:p>
          </p:txBody>
        </p:sp>
        <p:sp>
          <p:nvSpPr>
            <p:cNvPr id="22" name="TextBox 21"/>
            <p:cNvSpPr txBox="1"/>
            <p:nvPr/>
          </p:nvSpPr>
          <p:spPr>
            <a:xfrm>
              <a:off x="4998712" y="4805282"/>
              <a:ext cx="3053715" cy="400110"/>
            </a:xfrm>
            <a:prstGeom prst="rect">
              <a:avLst/>
            </a:prstGeom>
            <a:solidFill>
              <a:srgbClr val="CC3333"/>
            </a:solidFill>
            <a:effectLst>
              <a:glow>
                <a:srgbClr val="EE6034"/>
              </a:glo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000000"/>
                  </a:solidFill>
                </a:rPr>
                <a:t>Sexual Orientation</a:t>
              </a:r>
            </a:p>
          </p:txBody>
        </p:sp>
        <p:sp>
          <p:nvSpPr>
            <p:cNvPr id="23" name="TextBox 22"/>
            <p:cNvSpPr txBox="1"/>
            <p:nvPr/>
          </p:nvSpPr>
          <p:spPr>
            <a:xfrm rot="5400000">
              <a:off x="7145678" y="4479340"/>
              <a:ext cx="2435993" cy="400110"/>
            </a:xfrm>
            <a:prstGeom prst="rect">
              <a:avLst/>
            </a:prstGeom>
            <a:solidFill>
              <a:srgbClr val="006699"/>
            </a:solidFill>
            <a:ln/>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auto">
                <a:spcBef>
                  <a:spcPts val="0"/>
                </a:spcBef>
                <a:spcAft>
                  <a:spcPts val="0"/>
                </a:spcAft>
                <a:defRPr/>
              </a:pPr>
              <a:r>
                <a:rPr lang="en-US" sz="2000" spc="600" dirty="0" smtClean="0">
                  <a:solidFill>
                    <a:srgbClr val="000000"/>
                  </a:solidFill>
                </a:rPr>
                <a:t>Disability</a:t>
              </a:r>
              <a:endParaRPr lang="en-US" sz="2000" spc="600" dirty="0">
                <a:solidFill>
                  <a:srgbClr val="000000"/>
                </a:solidFill>
              </a:endParaRPr>
            </a:p>
          </p:txBody>
        </p:sp>
        <p:sp>
          <p:nvSpPr>
            <p:cNvPr id="24" name="TextBox 23"/>
            <p:cNvSpPr txBox="1"/>
            <p:nvPr/>
          </p:nvSpPr>
          <p:spPr>
            <a:xfrm>
              <a:off x="3730201" y="6277520"/>
              <a:ext cx="4869286" cy="430887"/>
            </a:xfrm>
            <a:prstGeom prst="rect">
              <a:avLst/>
            </a:prstGeom>
            <a:noFill/>
          </p:spPr>
          <p:txBody>
            <a:bodyPr wrap="square" rtlCol="0">
              <a:spAutoFit/>
            </a:bodyPr>
            <a:lstStyle/>
            <a:p>
              <a:pPr algn="r"/>
              <a:endParaRPr lang="en-US" sz="2200" i="1" dirty="0">
                <a:solidFill>
                  <a:srgbClr val="990000"/>
                </a:solidFill>
              </a:endParaRPr>
            </a:p>
          </p:txBody>
        </p:sp>
      </p:grpSp>
      <p:sp>
        <p:nvSpPr>
          <p:cNvPr id="5" name="TextBox 4"/>
          <p:cNvSpPr txBox="1"/>
          <p:nvPr/>
        </p:nvSpPr>
        <p:spPr>
          <a:xfrm>
            <a:off x="4494686" y="1249886"/>
            <a:ext cx="4273416" cy="800219"/>
          </a:xfrm>
          <a:prstGeom prst="rect">
            <a:avLst/>
          </a:prstGeom>
          <a:noFill/>
        </p:spPr>
        <p:txBody>
          <a:bodyPr wrap="square" rtlCol="0">
            <a:spAutoFit/>
          </a:bodyPr>
          <a:lstStyle/>
          <a:p>
            <a:r>
              <a:rPr lang="en-US" sz="2800" i="1" dirty="0">
                <a:solidFill>
                  <a:srgbClr val="990000"/>
                </a:solidFill>
              </a:rPr>
              <a:t>Every Student is Protected</a:t>
            </a:r>
          </a:p>
          <a:p>
            <a:endParaRPr lang="en-US" dirty="0"/>
          </a:p>
        </p:txBody>
      </p:sp>
      <p:sp>
        <p:nvSpPr>
          <p:cNvPr id="6" name="TextBox 5"/>
          <p:cNvSpPr txBox="1"/>
          <p:nvPr/>
        </p:nvSpPr>
        <p:spPr>
          <a:xfrm>
            <a:off x="4268960" y="3085346"/>
            <a:ext cx="637449" cy="1015663"/>
          </a:xfrm>
          <a:prstGeom prst="rect">
            <a:avLst/>
          </a:prstGeom>
          <a:solidFill>
            <a:schemeClr val="accent4">
              <a:lumMod val="75000"/>
            </a:schemeClr>
          </a:solidFill>
          <a:effectLst>
            <a:innerShdw blurRad="63500" dist="50800" dir="5400000">
              <a:prstClr val="black">
                <a:alpha val="50000"/>
              </a:prstClr>
            </a:innerShdw>
          </a:effectLst>
        </p:spPr>
        <p:txBody>
          <a:bodyPr wrap="square" rtlCol="0">
            <a:spAutoFit/>
          </a:bodyPr>
          <a:lstStyle/>
          <a:p>
            <a:pPr algn="ctr"/>
            <a:r>
              <a:rPr lang="en-US" sz="2000" dirty="0" smtClean="0"/>
              <a:t>A</a:t>
            </a:r>
          </a:p>
          <a:p>
            <a:pPr algn="ctr"/>
            <a:r>
              <a:rPr lang="en-US" sz="2000" dirty="0"/>
              <a:t>g</a:t>
            </a:r>
            <a:endParaRPr lang="en-US" sz="2000" dirty="0" smtClean="0"/>
          </a:p>
          <a:p>
            <a:pPr algn="ctr"/>
            <a:r>
              <a:rPr lang="en-US" sz="2000" dirty="0"/>
              <a: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4294967295"/>
          </p:nvPr>
        </p:nvSpPr>
        <p:spPr>
          <a:xfrm>
            <a:off x="4972365" y="32651"/>
            <a:ext cx="4446588" cy="4389438"/>
          </a:xfrm>
        </p:spPr>
        <p:txBody>
          <a:bodyPr>
            <a:normAutofit/>
          </a:bodyPr>
          <a:lstStyle/>
          <a:p>
            <a:pPr>
              <a:buNone/>
            </a:pPr>
            <a:r>
              <a:rPr lang="en-US" sz="4800" dirty="0" smtClean="0"/>
              <a:t>	When you see or experience unsafe or unwelcome behavior…</a:t>
            </a:r>
            <a:endParaRPr lang="en-US" sz="4800" dirty="0"/>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014714" y="4057705"/>
            <a:ext cx="3925469" cy="26169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Screen shot 2014-09-11 at 12.01.08 PM.png"/>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r="4669"/>
          <a:stretch/>
        </p:blipFill>
        <p:spPr>
          <a:xfrm>
            <a:off x="89605" y="790926"/>
            <a:ext cx="4872739" cy="313583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516042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627914" y="244484"/>
            <a:ext cx="7556500" cy="7508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700" b="1" dirty="0" smtClean="0">
                <a:solidFill>
                  <a:srgbClr val="9F2936"/>
                </a:solidFill>
                <a:latin typeface="+mj-lt"/>
                <a:ea typeface="ＭＳ Ｐゴシック" charset="-128"/>
                <a:cs typeface="ＭＳ Ｐゴシック" charset="-128"/>
              </a:rPr>
              <a:t>When You Talk To Someone</a:t>
            </a:r>
            <a:endParaRPr kumimoji="0" lang="en-US" sz="37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248649" y="1456243"/>
            <a:ext cx="4757402" cy="5338257"/>
          </a:xfrm>
          <a:prstGeom prst="rect">
            <a:avLst/>
          </a:prstGeom>
        </p:spPr>
        <p:txBody>
          <a:bodyPr vert="horz" lIns="91440" tIns="45720" rIns="91440" bIns="45720" rtlCol="0">
            <a:noAutofit/>
          </a:bodyPr>
          <a:lstStyle/>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u"/>
              <a:tabLst/>
              <a:defRPr/>
            </a:pPr>
            <a:r>
              <a:rPr kumimoji="0" lang="en-US" sz="2200" b="0" i="0" u="none" strike="noStrike" kern="1200" cap="none" spc="0" normalizeH="0" baseline="0" noProof="0" dirty="0" smtClean="0">
                <a:ln>
                  <a:noFill/>
                </a:ln>
                <a:solidFill>
                  <a:srgbClr val="000000"/>
                </a:solidFill>
                <a:effectLst/>
                <a:uLnTx/>
                <a:uFillTx/>
              </a:rPr>
              <a:t>Reports will be treated confidentially</a:t>
            </a:r>
            <a:endParaRPr lang="en-US" sz="2200" dirty="0" smtClean="0">
              <a:solidFill>
                <a:srgbClr val="000000"/>
              </a:solidFill>
            </a:endParaRPr>
          </a:p>
          <a:p>
            <a:pPr marL="411480" indent="-342900">
              <a:spcBef>
                <a:spcPct val="20000"/>
              </a:spcBef>
              <a:spcAft>
                <a:spcPts val="1200"/>
              </a:spcAft>
              <a:buClr>
                <a:schemeClr val="accent1"/>
              </a:buClr>
              <a:buSzPct val="76000"/>
              <a:buFont typeface="Wingdings" charset="2"/>
              <a:buChar char="u"/>
            </a:pPr>
            <a:r>
              <a:rPr lang="en-US" sz="2200" dirty="0" smtClean="0">
                <a:solidFill>
                  <a:srgbClr val="000000"/>
                </a:solidFill>
              </a:rPr>
              <a:t>Your school will</a:t>
            </a:r>
            <a:br>
              <a:rPr lang="en-US" sz="2200" dirty="0" smtClean="0">
                <a:solidFill>
                  <a:srgbClr val="000000"/>
                </a:solidFill>
              </a:rPr>
            </a:br>
            <a:r>
              <a:rPr lang="en-US" sz="2200" dirty="0" smtClean="0">
                <a:solidFill>
                  <a:srgbClr val="000000"/>
                </a:solidFill>
              </a:rPr>
              <a:t> investigate reports</a:t>
            </a:r>
          </a:p>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u"/>
              <a:tabLst/>
              <a:defRPr/>
            </a:pPr>
            <a:r>
              <a:rPr lang="en-US" sz="2200" dirty="0" smtClean="0">
                <a:solidFill>
                  <a:srgbClr val="000000"/>
                </a:solidFill>
              </a:rPr>
              <a:t>Retaliation will not be tolerated and must also be reported</a:t>
            </a:r>
          </a:p>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u"/>
              <a:tabLst/>
              <a:defRPr/>
            </a:pPr>
            <a:r>
              <a:rPr lang="en-US" sz="2200" dirty="0" smtClean="0">
                <a:solidFill>
                  <a:srgbClr val="000000"/>
                </a:solidFill>
              </a:rPr>
              <a:t>Prompt and appropriate consequences will be taken according to the </a:t>
            </a:r>
            <a:r>
              <a:rPr lang="en-US" sz="2200" i="1" dirty="0" smtClean="0">
                <a:solidFill>
                  <a:srgbClr val="000000"/>
                </a:solidFill>
              </a:rPr>
              <a:t>District 742 Code of Conduct </a:t>
            </a:r>
            <a:r>
              <a:rPr lang="en-US" sz="2200" dirty="0" smtClean="0">
                <a:solidFill>
                  <a:srgbClr val="000000"/>
                </a:solidFill>
              </a:rPr>
              <a:t>to stop the harassment</a:t>
            </a:r>
          </a:p>
        </p:txBody>
      </p:sp>
      <p:grpSp>
        <p:nvGrpSpPr>
          <p:cNvPr id="3" name="Group 14"/>
          <p:cNvGrpSpPr/>
          <p:nvPr/>
        </p:nvGrpSpPr>
        <p:grpSpPr>
          <a:xfrm>
            <a:off x="4901307" y="1979946"/>
            <a:ext cx="3983101" cy="4696708"/>
            <a:chOff x="4901307" y="1576300"/>
            <a:chExt cx="3983101" cy="4696708"/>
          </a:xfrm>
        </p:grpSpPr>
        <p:sp>
          <p:nvSpPr>
            <p:cNvPr id="16" name="TextBox 15"/>
            <p:cNvSpPr txBox="1"/>
            <p:nvPr/>
          </p:nvSpPr>
          <p:spPr>
            <a:xfrm>
              <a:off x="4998712" y="1576300"/>
              <a:ext cx="3786006" cy="40011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000000"/>
                  </a:solidFill>
                </a:rPr>
                <a:t>Race, Color, National Origin</a:t>
              </a:r>
            </a:p>
          </p:txBody>
        </p:sp>
        <p:sp>
          <p:nvSpPr>
            <p:cNvPr id="17" name="TextBox 16"/>
            <p:cNvSpPr txBox="1"/>
            <p:nvPr/>
          </p:nvSpPr>
          <p:spPr>
            <a:xfrm>
              <a:off x="6715609" y="2451438"/>
              <a:ext cx="1428782" cy="1015662"/>
            </a:xfrm>
            <a:prstGeom prst="rect">
              <a:avLst/>
            </a:prstGeom>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2000" dirty="0" smtClean="0">
                  <a:solidFill>
                    <a:srgbClr val="000000"/>
                  </a:solidFill>
                </a:rPr>
                <a:t>Marital or Family Status</a:t>
              </a:r>
              <a:endParaRPr lang="en-US" sz="2000" dirty="0">
                <a:solidFill>
                  <a:srgbClr val="000000"/>
                </a:solidFill>
              </a:endParaRPr>
            </a:p>
          </p:txBody>
        </p:sp>
        <p:sp>
          <p:nvSpPr>
            <p:cNvPr id="18" name="TextBox 17"/>
            <p:cNvSpPr txBox="1"/>
            <p:nvPr/>
          </p:nvSpPr>
          <p:spPr>
            <a:xfrm>
              <a:off x="5006051" y="2113585"/>
              <a:ext cx="864300" cy="40011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2000" spc="300" dirty="0" smtClean="0">
                  <a:solidFill>
                    <a:srgbClr val="000000"/>
                  </a:solidFill>
                </a:rPr>
                <a:t>Sex</a:t>
              </a:r>
              <a:endParaRPr lang="en-US" sz="2000" spc="300" dirty="0">
                <a:solidFill>
                  <a:srgbClr val="000000"/>
                </a:solidFill>
              </a:endParaRPr>
            </a:p>
          </p:txBody>
        </p:sp>
        <p:sp>
          <p:nvSpPr>
            <p:cNvPr id="19" name="Text Box 10"/>
            <p:cNvSpPr txBox="1">
              <a:spLocks noChangeArrowheads="1"/>
            </p:cNvSpPr>
            <p:nvPr/>
          </p:nvSpPr>
          <p:spPr bwMode="auto">
            <a:xfrm>
              <a:off x="4935212" y="3467100"/>
              <a:ext cx="1618150" cy="70788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2000" dirty="0">
                  <a:solidFill>
                    <a:srgbClr val="000000"/>
                  </a:solidFill>
                  <a:latin typeface="+mj-lt"/>
                </a:rPr>
                <a:t>Religion                                or Creed</a:t>
              </a:r>
            </a:p>
          </p:txBody>
        </p:sp>
        <p:sp>
          <p:nvSpPr>
            <p:cNvPr id="21" name="TextBox 20"/>
            <p:cNvSpPr txBox="1"/>
            <p:nvPr/>
          </p:nvSpPr>
          <p:spPr>
            <a:xfrm>
              <a:off x="5529961" y="5088894"/>
              <a:ext cx="2614430" cy="400110"/>
            </a:xfrm>
            <a:prstGeom prst="rect">
              <a:avLst/>
            </a:prstGeom>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2000" dirty="0" smtClean="0">
                  <a:solidFill>
                    <a:srgbClr val="000000"/>
                  </a:solidFill>
                  <a:ea typeface="ＭＳ Ｐゴシック" charset="-128"/>
                  <a:cs typeface="ＭＳ Ｐゴシック" charset="-128"/>
                </a:rPr>
                <a:t>Economic Status</a:t>
              </a:r>
              <a:endParaRPr lang="en-US" sz="2000" dirty="0">
                <a:solidFill>
                  <a:srgbClr val="000000"/>
                </a:solidFill>
                <a:ea typeface="ＭＳ Ｐゴシック" charset="-128"/>
                <a:cs typeface="ＭＳ Ｐゴシック" charset="-128"/>
              </a:endParaRPr>
            </a:p>
          </p:txBody>
        </p:sp>
        <p:sp>
          <p:nvSpPr>
            <p:cNvPr id="22" name="TextBox 21"/>
            <p:cNvSpPr txBox="1"/>
            <p:nvPr/>
          </p:nvSpPr>
          <p:spPr>
            <a:xfrm>
              <a:off x="5090676" y="4405172"/>
              <a:ext cx="3053715" cy="400110"/>
            </a:xfrm>
            <a:prstGeom prst="rect">
              <a:avLst/>
            </a:prstGeom>
            <a:solidFill>
              <a:srgbClr val="CC3333"/>
            </a:solidFill>
            <a:effectLst>
              <a:glow>
                <a:srgbClr val="EE6034"/>
              </a:glo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000000"/>
                  </a:solidFill>
                </a:rPr>
                <a:t>Sexual Orientation</a:t>
              </a:r>
            </a:p>
          </p:txBody>
        </p:sp>
        <p:sp>
          <p:nvSpPr>
            <p:cNvPr id="23" name="TextBox 22"/>
            <p:cNvSpPr txBox="1"/>
            <p:nvPr/>
          </p:nvSpPr>
          <p:spPr>
            <a:xfrm rot="5400000">
              <a:off x="7345733" y="3131527"/>
              <a:ext cx="2435993" cy="400110"/>
            </a:xfrm>
            <a:prstGeom prst="rect">
              <a:avLst/>
            </a:prstGeom>
            <a:solidFill>
              <a:srgbClr val="006699"/>
            </a:solidFill>
            <a:ln/>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auto">
                <a:spcBef>
                  <a:spcPts val="0"/>
                </a:spcBef>
                <a:spcAft>
                  <a:spcPts val="0"/>
                </a:spcAft>
                <a:defRPr/>
              </a:pPr>
              <a:r>
                <a:rPr lang="en-US" sz="2000" spc="600" dirty="0" smtClean="0">
                  <a:solidFill>
                    <a:srgbClr val="000000"/>
                  </a:solidFill>
                </a:rPr>
                <a:t>Disability</a:t>
              </a:r>
              <a:endParaRPr lang="en-US" sz="2000" spc="600" dirty="0">
                <a:solidFill>
                  <a:srgbClr val="000000"/>
                </a:solidFill>
              </a:endParaRPr>
            </a:p>
          </p:txBody>
        </p:sp>
        <p:sp>
          <p:nvSpPr>
            <p:cNvPr id="24" name="TextBox 23"/>
            <p:cNvSpPr txBox="1"/>
            <p:nvPr/>
          </p:nvSpPr>
          <p:spPr>
            <a:xfrm>
              <a:off x="4901307" y="5842121"/>
              <a:ext cx="3983101" cy="430887"/>
            </a:xfrm>
            <a:prstGeom prst="rect">
              <a:avLst/>
            </a:prstGeom>
            <a:noFill/>
          </p:spPr>
          <p:txBody>
            <a:bodyPr wrap="square" rtlCol="0">
              <a:spAutoFit/>
            </a:bodyPr>
            <a:lstStyle/>
            <a:p>
              <a:pPr algn="r"/>
              <a:endParaRPr lang="en-US" sz="2200" i="1" dirty="0">
                <a:solidFill>
                  <a:srgbClr val="990000"/>
                </a:solidFill>
              </a:endParaRPr>
            </a:p>
          </p:txBody>
        </p:sp>
      </p:grpSp>
      <p:sp>
        <p:nvSpPr>
          <p:cNvPr id="5" name="TextBox 4"/>
          <p:cNvSpPr txBox="1"/>
          <p:nvPr/>
        </p:nvSpPr>
        <p:spPr>
          <a:xfrm>
            <a:off x="4626174" y="1217125"/>
            <a:ext cx="4001287" cy="954107"/>
          </a:xfrm>
          <a:prstGeom prst="rect">
            <a:avLst/>
          </a:prstGeom>
          <a:noFill/>
        </p:spPr>
        <p:txBody>
          <a:bodyPr wrap="square" rtlCol="0">
            <a:spAutoFit/>
          </a:bodyPr>
          <a:lstStyle/>
          <a:p>
            <a:pPr algn="ctr"/>
            <a:r>
              <a:rPr lang="en-US" sz="2800" i="1" dirty="0">
                <a:solidFill>
                  <a:srgbClr val="990000"/>
                </a:solidFill>
              </a:rPr>
              <a:t>Every Student is Protected</a:t>
            </a:r>
          </a:p>
          <a:p>
            <a:pPr algn="ctr"/>
            <a:endParaRPr lang="en-US" sz="2800" dirty="0"/>
          </a:p>
        </p:txBody>
      </p:sp>
      <p:sp>
        <p:nvSpPr>
          <p:cNvPr id="25" name="TextBox 24"/>
          <p:cNvSpPr txBox="1"/>
          <p:nvPr/>
        </p:nvSpPr>
        <p:spPr>
          <a:xfrm>
            <a:off x="5989368" y="2717286"/>
            <a:ext cx="637449" cy="1015663"/>
          </a:xfrm>
          <a:prstGeom prst="rect">
            <a:avLst/>
          </a:prstGeom>
          <a:solidFill>
            <a:schemeClr val="accent4">
              <a:lumMod val="75000"/>
            </a:schemeClr>
          </a:solidFill>
          <a:effectLst>
            <a:innerShdw blurRad="63500" dist="50800" dir="5400000">
              <a:prstClr val="black">
                <a:alpha val="50000"/>
              </a:prstClr>
            </a:innerShdw>
          </a:effectLst>
        </p:spPr>
        <p:txBody>
          <a:bodyPr wrap="square" rtlCol="0">
            <a:spAutoFit/>
          </a:bodyPr>
          <a:lstStyle/>
          <a:p>
            <a:pPr algn="ctr"/>
            <a:r>
              <a:rPr lang="en-US" sz="2000" dirty="0" smtClean="0"/>
              <a:t>A</a:t>
            </a:r>
          </a:p>
          <a:p>
            <a:pPr algn="ctr"/>
            <a:r>
              <a:rPr lang="en-US" sz="2000" dirty="0"/>
              <a:t>g</a:t>
            </a:r>
            <a:endParaRPr lang="en-US" sz="2000" dirty="0" smtClean="0"/>
          </a:p>
          <a:p>
            <a:pPr algn="ctr"/>
            <a:r>
              <a:rPr lang="en-US" sz="2000" dirty="0"/>
              <a: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3611" y="1500726"/>
            <a:ext cx="3734917" cy="1396172"/>
          </a:xfrm>
        </p:spPr>
        <p:txBody>
          <a:bodyPr>
            <a:normAutofit fontScale="90000"/>
          </a:bodyPr>
          <a:lstStyle/>
          <a:p>
            <a:r>
              <a:rPr lang="en-US" sz="4400" dirty="0" smtClean="0"/>
              <a:t>The ABC’s of Avoiding</a:t>
            </a:r>
            <a:br>
              <a:rPr lang="en-US" sz="4400" dirty="0" smtClean="0"/>
            </a:br>
            <a:r>
              <a:rPr lang="en-US" sz="4400" dirty="0" smtClean="0"/>
              <a:t>Harassment </a:t>
            </a:r>
            <a:endParaRPr lang="en-US" sz="4400" dirty="0"/>
          </a:p>
        </p:txBody>
      </p:sp>
      <p:sp>
        <p:nvSpPr>
          <p:cNvPr id="3" name="Content Placeholder 2"/>
          <p:cNvSpPr>
            <a:spLocks noGrp="1"/>
          </p:cNvSpPr>
          <p:nvPr>
            <p:ph idx="1"/>
          </p:nvPr>
        </p:nvSpPr>
        <p:spPr>
          <a:xfrm>
            <a:off x="3973622" y="974285"/>
            <a:ext cx="5143500" cy="5302028"/>
          </a:xfrm>
          <a:prstGeom prst="rect">
            <a:avLst/>
          </a:prstGeom>
        </p:spPr>
        <p:txBody>
          <a:bodyPr>
            <a:normAutofit fontScale="62500" lnSpcReduction="20000"/>
          </a:bodyPr>
          <a:lstStyle/>
          <a:p>
            <a:pPr lvl="1">
              <a:buFont typeface="Wingdings" charset="2"/>
              <a:buChar char="ü"/>
            </a:pPr>
            <a:r>
              <a:rPr lang="en-US" sz="6400" dirty="0" smtClean="0"/>
              <a:t>A</a:t>
            </a:r>
            <a:r>
              <a:rPr lang="en-US" sz="3200" dirty="0" smtClean="0"/>
              <a:t>wareness</a:t>
            </a:r>
          </a:p>
          <a:p>
            <a:pPr lvl="2">
              <a:buFont typeface="Arial"/>
              <a:buChar char="•"/>
            </a:pPr>
            <a:r>
              <a:rPr lang="en-US" sz="2900" i="1" dirty="0" smtClean="0">
                <a:latin typeface="Gill Sans Light"/>
                <a:cs typeface="Gill Sans Light"/>
              </a:rPr>
              <a:t>Be aware of how our words, actions and practices impact others</a:t>
            </a:r>
          </a:p>
          <a:p>
            <a:pPr lvl="1">
              <a:buFont typeface="Wingdings" charset="2"/>
              <a:buChar char="ü"/>
            </a:pPr>
            <a:r>
              <a:rPr lang="en-US" sz="6400" dirty="0" smtClean="0"/>
              <a:t>B</a:t>
            </a:r>
            <a:r>
              <a:rPr lang="en-US" sz="3200" dirty="0" smtClean="0"/>
              <a:t>elonging</a:t>
            </a:r>
          </a:p>
          <a:p>
            <a:pPr lvl="2">
              <a:buFont typeface="Arial"/>
              <a:buChar char="•"/>
            </a:pPr>
            <a:r>
              <a:rPr lang="en-US" sz="2900" i="1" dirty="0" smtClean="0">
                <a:latin typeface="Gill Sans Light"/>
                <a:cs typeface="Gill Sans Light"/>
              </a:rPr>
              <a:t>Be inclusive and inviting </a:t>
            </a:r>
          </a:p>
          <a:p>
            <a:pPr lvl="1">
              <a:buFont typeface="Wingdings" charset="2"/>
              <a:buChar char="ü"/>
            </a:pPr>
            <a:r>
              <a:rPr lang="en-US" sz="6400" dirty="0" smtClean="0"/>
              <a:t>C</a:t>
            </a:r>
            <a:r>
              <a:rPr lang="en-US" sz="3100" dirty="0" smtClean="0"/>
              <a:t>ompassion</a:t>
            </a:r>
          </a:p>
          <a:p>
            <a:pPr lvl="2">
              <a:buFont typeface="Arial"/>
              <a:buChar char="•"/>
            </a:pPr>
            <a:r>
              <a:rPr lang="en-US" sz="2900" i="1" dirty="0" smtClean="0">
                <a:latin typeface="Gill Sans Light"/>
                <a:cs typeface="Gill Sans Light"/>
              </a:rPr>
              <a:t>Be kind and caring</a:t>
            </a:r>
          </a:p>
          <a:p>
            <a:pPr lvl="1">
              <a:buFont typeface="Wingdings" charset="2"/>
              <a:buChar char="ü"/>
            </a:pPr>
            <a:r>
              <a:rPr lang="en-US" sz="6400" dirty="0" smtClean="0"/>
              <a:t>D</a:t>
            </a:r>
            <a:r>
              <a:rPr lang="en-US" sz="3200" dirty="0" smtClean="0"/>
              <a:t>ifferences </a:t>
            </a:r>
          </a:p>
          <a:p>
            <a:pPr lvl="2">
              <a:buFont typeface="Arial"/>
              <a:buChar char="•"/>
            </a:pPr>
            <a:r>
              <a:rPr lang="en-US" sz="2900" i="1" dirty="0" smtClean="0">
                <a:latin typeface="Gill Sans Light"/>
                <a:cs typeface="Gill Sans Light"/>
              </a:rPr>
              <a:t>Be open to other perspectives</a:t>
            </a:r>
          </a:p>
          <a:p>
            <a:pPr lvl="1">
              <a:buFont typeface="Wingdings" charset="2"/>
              <a:buChar char="ü"/>
            </a:pPr>
            <a:r>
              <a:rPr lang="en-US" sz="6400" dirty="0" smtClean="0"/>
              <a:t>E</a:t>
            </a:r>
            <a:r>
              <a:rPr lang="en-US" sz="3200" dirty="0" smtClean="0"/>
              <a:t>veryone </a:t>
            </a:r>
          </a:p>
          <a:p>
            <a:pPr lvl="2">
              <a:buFont typeface="Arial"/>
              <a:buChar char="•"/>
            </a:pPr>
            <a:r>
              <a:rPr lang="en-US" sz="2900" i="1" dirty="0" smtClean="0">
                <a:latin typeface="Gill Sans Light"/>
                <a:cs typeface="Gill Sans Light"/>
              </a:rPr>
              <a:t>Treat everyone with dignity and respect </a:t>
            </a:r>
            <a:endParaRPr lang="en-US" sz="2900" i="1" dirty="0">
              <a:latin typeface="Gill Sans Light"/>
              <a:cs typeface="Gill Sans Light"/>
            </a:endParaRPr>
          </a:p>
        </p:txBody>
      </p:sp>
      <p:pic>
        <p:nvPicPr>
          <p:cNvPr id="5" name="Picture 4" descr="bb_middle-School_students.jp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20974" y="3259529"/>
            <a:ext cx="3452648" cy="232715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4286470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dissolv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dissolve">
                                      <p:cBhvr>
                                        <p:cTn id="39" dur="500"/>
                                        <p:tgtEl>
                                          <p:spTgt spid="3">
                                            <p:txEl>
                                              <p:pRg st="8" end="8"/>
                                            </p:txEl>
                                          </p:spTgt>
                                        </p:tgtEl>
                                      </p:cBhvr>
                                    </p:animEffect>
                                  </p:childTnLst>
                                </p:cTn>
                              </p:par>
                              <p:par>
                                <p:cTn id="40" presetID="9"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95B3D7"/>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Content Placeholder 7"/>
          <p:cNvSpPr>
            <a:spLocks noGrp="1"/>
          </p:cNvSpPr>
          <p:nvPr>
            <p:ph idx="1"/>
          </p:nvPr>
        </p:nvSpPr>
        <p:spPr>
          <a:xfrm>
            <a:off x="471357" y="296099"/>
            <a:ext cx="8388422" cy="6381858"/>
          </a:xfrm>
          <a:prstGeom prst="rect">
            <a:avLst/>
          </a:prstGeom>
        </p:spPr>
        <p:txBody>
          <a:bodyPr>
            <a:normAutofit/>
          </a:bodyPr>
          <a:lstStyle/>
          <a:p>
            <a:pPr>
              <a:buFont typeface="Wingdings" charset="2"/>
              <a:buChar char="u"/>
            </a:pPr>
            <a:r>
              <a:rPr lang="en-US" sz="2200" dirty="0" smtClean="0"/>
              <a:t>Show respect for all students and families of our school.</a:t>
            </a:r>
          </a:p>
          <a:p>
            <a:pPr>
              <a:buFont typeface="Wingdings" charset="2"/>
              <a:buChar char="u"/>
            </a:pPr>
            <a:r>
              <a:rPr lang="en-US" sz="2200" dirty="0" smtClean="0"/>
              <a:t>Behave in a safe and caring manner.</a:t>
            </a:r>
          </a:p>
          <a:p>
            <a:pPr>
              <a:buFont typeface="Wingdings" charset="2"/>
              <a:buChar char="u"/>
            </a:pPr>
            <a:r>
              <a:rPr lang="en-US" sz="2200" dirty="0" smtClean="0"/>
              <a:t>Stand up against harassment &amp; bullying…Use our </a:t>
            </a:r>
            <a:r>
              <a:rPr lang="en-US" sz="2200" b="1" i="1" dirty="0" smtClean="0"/>
              <a:t>STOP </a:t>
            </a:r>
            <a:r>
              <a:rPr lang="en-US" sz="2200" dirty="0" smtClean="0"/>
              <a:t> </a:t>
            </a:r>
            <a:r>
              <a:rPr lang="en-US" sz="2200" b="1" i="1" dirty="0" smtClean="0"/>
              <a:t>WALK</a:t>
            </a:r>
            <a:r>
              <a:rPr lang="en-US" sz="2200" dirty="0" smtClean="0"/>
              <a:t> and </a:t>
            </a:r>
            <a:r>
              <a:rPr lang="en-US" sz="2200" b="1" i="1" dirty="0" smtClean="0"/>
              <a:t>TALK</a:t>
            </a:r>
            <a:r>
              <a:rPr lang="en-US" sz="2200" dirty="0" smtClean="0"/>
              <a:t> response.</a:t>
            </a:r>
          </a:p>
          <a:p>
            <a:pPr>
              <a:buFont typeface="Wingdings" charset="2"/>
              <a:buChar char="u"/>
            </a:pPr>
            <a:r>
              <a:rPr lang="en-US" sz="2200" dirty="0" smtClean="0"/>
              <a:t> </a:t>
            </a:r>
            <a:r>
              <a:rPr lang="en-US" sz="2200" b="1" i="1" dirty="0" smtClean="0"/>
              <a:t>Follow our school’s behavior expectations.</a:t>
            </a:r>
          </a:p>
          <a:p>
            <a:pPr marL="0" indent="0">
              <a:buNone/>
            </a:pPr>
            <a:endParaRPr lang="en-US" b="1" i="1" dirty="0" smtClean="0"/>
          </a:p>
        </p:txBody>
      </p:sp>
      <p:sp>
        <p:nvSpPr>
          <p:cNvPr id="6" name="Rounded Rectangle 5"/>
          <p:cNvSpPr/>
          <p:nvPr/>
        </p:nvSpPr>
        <p:spPr>
          <a:xfrm>
            <a:off x="471358" y="2448585"/>
            <a:ext cx="8261842" cy="4085338"/>
          </a:xfrm>
          <a:prstGeom prst="roundRect">
            <a:avLst/>
          </a:prstGeom>
          <a:solidFill>
            <a:schemeClr val="bg1"/>
          </a:solid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accent1">
                  <a:lumMod val="40000"/>
                  <a:lumOff val="60000"/>
                </a:schemeClr>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type="body" sz="half" idx="2"/>
          </p:nvPr>
        </p:nvSpPr>
        <p:spPr>
          <a:xfrm>
            <a:off x="1689030" y="5065263"/>
            <a:ext cx="7209152" cy="1304271"/>
          </a:xfrm>
        </p:spPr>
        <p:txBody>
          <a:bodyPr>
            <a:noAutofit/>
          </a:bodyPr>
          <a:lstStyle/>
          <a:p>
            <a:pPr algn="ctr">
              <a:buNone/>
            </a:pPr>
            <a:r>
              <a:rPr lang="en-US" sz="4300" b="1" dirty="0" smtClean="0">
                <a:solidFill>
                  <a:srgbClr val="990000"/>
                </a:solidFill>
              </a:rPr>
              <a:t>Everyone has the right to feel safe and welcome at school!</a:t>
            </a:r>
            <a:endParaRPr lang="en-US" sz="4300" b="1" dirty="0">
              <a:solidFill>
                <a:srgbClr val="990000"/>
              </a:solidFill>
            </a:endParaRPr>
          </a:p>
        </p:txBody>
      </p:sp>
      <p:pic>
        <p:nvPicPr>
          <p:cNvPr id="16" name="Picture Placeholder 15" descr="Screen shot 2014-09-11 at 11.47.43 AM.png"/>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397" b="1397"/>
          <a:stretch>
            <a:fillRect/>
          </a:stretch>
        </p:blipFill>
        <p:spPr>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310209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450</TotalTime>
  <Words>794</Words>
  <Application>Microsoft Office PowerPoint</Application>
  <PresentationFormat>On-screen Show (4:3)</PresentationFormat>
  <Paragraphs>124</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 Safe and Caring School</vt:lpstr>
      <vt:lpstr>PowerPoint Presentation</vt:lpstr>
      <vt:lpstr>Harassment always hurts and it is always wrong behavior</vt:lpstr>
      <vt:lpstr>PowerPoint Presentation</vt:lpstr>
      <vt:lpstr>What will happen if you harass someone?</vt:lpstr>
      <vt:lpstr>PowerPoint Presentation</vt:lpstr>
      <vt:lpstr>PowerPoint Presentation</vt:lpstr>
      <vt:lpstr>PowerPoint Presentation</vt:lpstr>
      <vt:lpstr>The ABC’s of Avoiding Harassment </vt:lpstr>
      <vt:lpstr>PowerPoint Presentation</vt:lpstr>
      <vt:lpstr>PowerPoint Presentation</vt:lpstr>
    </vt:vector>
  </TitlesOfParts>
  <Company>ISD 742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teacher</dc:creator>
  <cp:lastModifiedBy>desktopuser</cp:lastModifiedBy>
  <cp:revision>100</cp:revision>
  <dcterms:created xsi:type="dcterms:W3CDTF">2012-09-10T21:32:19Z</dcterms:created>
  <dcterms:modified xsi:type="dcterms:W3CDTF">2016-10-31T16:22:06Z</dcterms:modified>
</cp:coreProperties>
</file>