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12"/>
  </p:notesMasterIdLst>
  <p:sldIdLst>
    <p:sldId id="267" r:id="rId2"/>
    <p:sldId id="268" r:id="rId3"/>
    <p:sldId id="269" r:id="rId4"/>
    <p:sldId id="262" r:id="rId5"/>
    <p:sldId id="259" r:id="rId6"/>
    <p:sldId id="261" r:id="rId7"/>
    <p:sldId id="260" r:id="rId8"/>
    <p:sldId id="263" r:id="rId9"/>
    <p:sldId id="266" r:id="rId10"/>
    <p:sldId id="264"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C1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57" d="100"/>
          <a:sy n="57" d="100"/>
        </p:scale>
        <p:origin x="-1932" y="-84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01E81A-A06B-F54C-B735-DF1CF481C198}" type="datetimeFigureOut">
              <a:rPr lang="en-US" smtClean="0"/>
              <a:pPr/>
              <a:t>10/31/2016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16C568-B674-E545-B092-D5112BDBE9BB}" type="slidenum">
              <a:rPr lang="en-US" smtClean="0"/>
              <a:pPr/>
              <a:t>‹#›</a:t>
            </a:fld>
            <a:endParaRPr lang="en-US"/>
          </a:p>
        </p:txBody>
      </p:sp>
    </p:spTree>
    <p:extLst>
      <p:ext uri="{BB962C8B-B14F-4D97-AF65-F5344CB8AC3E}">
        <p14:creationId xmlns:p14="http://schemas.microsoft.com/office/powerpoint/2010/main" val="31829035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Today staff will review</a:t>
            </a:r>
            <a:r>
              <a:rPr lang="en-US" baseline="0" dirty="0" smtClean="0"/>
              <a:t> our district policy on harassment.  They main objectives of today’s lesson are:</a:t>
            </a:r>
          </a:p>
          <a:p>
            <a:r>
              <a:rPr lang="en-US" baseline="0" dirty="0" smtClean="0"/>
              <a:t>Explain that we all need to use safe and caring behaviors to have a school be a safe and caring place.</a:t>
            </a:r>
          </a:p>
          <a:p>
            <a:r>
              <a:rPr lang="en-US" baseline="0" dirty="0" smtClean="0"/>
              <a:t>Define Harassment</a:t>
            </a:r>
          </a:p>
          <a:p>
            <a:r>
              <a:rPr lang="en-US" baseline="0" dirty="0" smtClean="0"/>
              <a:t>Define our policy in regard to harassment</a:t>
            </a:r>
          </a:p>
          <a:p>
            <a:r>
              <a:rPr lang="en-US" baseline="0" dirty="0" smtClean="0"/>
              <a:t>Inform students of their rights and responsibilities in regard to harassment</a:t>
            </a:r>
          </a:p>
          <a:p>
            <a:r>
              <a:rPr lang="en-US" baseline="0" dirty="0" smtClean="0"/>
              <a:t>Review our 3 step process for responding to unsafe or unwelcome behavior witnessed or experienced</a:t>
            </a:r>
          </a:p>
          <a:p>
            <a:endParaRPr lang="en-US" dirty="0"/>
          </a:p>
        </p:txBody>
      </p:sp>
      <p:sp>
        <p:nvSpPr>
          <p:cNvPr id="4" name="Slide Number Placeholder 3"/>
          <p:cNvSpPr>
            <a:spLocks noGrp="1"/>
          </p:cNvSpPr>
          <p:nvPr>
            <p:ph type="sldNum" sz="quarter" idx="10"/>
          </p:nvPr>
        </p:nvSpPr>
        <p:spPr/>
        <p:txBody>
          <a:bodyPr/>
          <a:lstStyle/>
          <a:p>
            <a:fld id="{3F1B8BD1-E0CA-0B41-A05A-F67A29D52F1B}"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Encourage students to set the example of safe and caring behavior</a:t>
            </a:r>
            <a:r>
              <a:rPr lang="en-US" baseline="0" dirty="0" smtClean="0"/>
              <a:t> for the younger students in the school.  </a:t>
            </a:r>
            <a:endParaRPr lang="en-US" dirty="0"/>
          </a:p>
        </p:txBody>
      </p:sp>
      <p:sp>
        <p:nvSpPr>
          <p:cNvPr id="4" name="Slide Number Placeholder 3"/>
          <p:cNvSpPr>
            <a:spLocks noGrp="1"/>
          </p:cNvSpPr>
          <p:nvPr>
            <p:ph type="sldNum" sz="quarter" idx="10"/>
          </p:nvPr>
        </p:nvSpPr>
        <p:spPr/>
        <p:txBody>
          <a:bodyPr/>
          <a:lstStyle/>
          <a:p>
            <a:fld id="{9316C568-B674-E545-B092-D5112BDBE9BB}" type="slidenum">
              <a:rPr lang="en-US" smtClean="0"/>
              <a:pPr/>
              <a:t>2</a:t>
            </a:fld>
            <a:endParaRPr lang="en-US"/>
          </a:p>
        </p:txBody>
      </p:sp>
    </p:spTree>
    <p:extLst>
      <p:ext uri="{BB962C8B-B14F-4D97-AF65-F5344CB8AC3E}">
        <p14:creationId xmlns:p14="http://schemas.microsoft.com/office/powerpoint/2010/main" val="102749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a:t>
            </a:r>
            <a:r>
              <a:rPr lang="en-US" baseline="0" dirty="0" smtClean="0"/>
              <a:t> are the things that define us as people and when these </a:t>
            </a:r>
            <a:r>
              <a:rPr lang="en-US" baseline="0" smtClean="0"/>
              <a:t>are attacked </a:t>
            </a:r>
            <a:r>
              <a:rPr lang="en-US" baseline="0" dirty="0" smtClean="0"/>
              <a:t>they hurt us the most.  Each of these touch on protected class.</a:t>
            </a:r>
            <a:endParaRPr lang="en-US" dirty="0"/>
          </a:p>
        </p:txBody>
      </p:sp>
      <p:sp>
        <p:nvSpPr>
          <p:cNvPr id="4" name="Slide Number Placeholder 3"/>
          <p:cNvSpPr>
            <a:spLocks noGrp="1"/>
          </p:cNvSpPr>
          <p:nvPr>
            <p:ph type="sldNum" sz="quarter" idx="10"/>
          </p:nvPr>
        </p:nvSpPr>
        <p:spPr/>
        <p:txBody>
          <a:bodyPr/>
          <a:lstStyle/>
          <a:p>
            <a:fld id="{9316C568-B674-E545-B092-D5112BDBE9BB}" type="slidenum">
              <a:rPr lang="en-US" smtClean="0"/>
              <a:pPr/>
              <a:t>3</a:t>
            </a:fld>
            <a:endParaRPr lang="en-US"/>
          </a:p>
        </p:txBody>
      </p:sp>
    </p:spTree>
    <p:extLst>
      <p:ext uri="{BB962C8B-B14F-4D97-AF65-F5344CB8AC3E}">
        <p14:creationId xmlns:p14="http://schemas.microsoft.com/office/powerpoint/2010/main" val="2879656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slide</a:t>
            </a:r>
            <a:r>
              <a:rPr lang="en-US" baseline="0" dirty="0" smtClean="0"/>
              <a:t> defines harassment in age appropriate language.</a:t>
            </a:r>
            <a:endParaRPr lang="en-US" dirty="0"/>
          </a:p>
        </p:txBody>
      </p:sp>
      <p:sp>
        <p:nvSpPr>
          <p:cNvPr id="4" name="Slide Number Placeholder 3"/>
          <p:cNvSpPr>
            <a:spLocks noGrp="1"/>
          </p:cNvSpPr>
          <p:nvPr>
            <p:ph type="sldNum" sz="quarter" idx="10"/>
          </p:nvPr>
        </p:nvSpPr>
        <p:spPr/>
        <p:txBody>
          <a:bodyPr/>
          <a:lstStyle/>
          <a:p>
            <a:fld id="{9316C568-B674-E545-B092-D5112BDBE9BB}"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Definition of Harassment</a:t>
            </a:r>
            <a:r>
              <a:rPr lang="en-US" baseline="0" dirty="0" smtClean="0"/>
              <a:t> – Walk thru 5 elements-Explain to students that harassment is a special kind of bullying that is based on these differences.</a:t>
            </a:r>
          </a:p>
          <a:p>
            <a:r>
              <a:rPr lang="en-US" baseline="0" dirty="0" smtClean="0"/>
              <a:t>Harassment is not an isolated event, not a thoughtless remark or </a:t>
            </a:r>
          </a:p>
          <a:p>
            <a:r>
              <a:rPr lang="en-US" baseline="0" dirty="0" smtClean="0"/>
              <a:t>mistake – but typically patterns of behavior that significantly change the environment for the student..</a:t>
            </a:r>
          </a:p>
          <a:p>
            <a:r>
              <a:rPr lang="en-US" baseline="0" dirty="0" smtClean="0"/>
              <a:t>Often many months before a report and significant consequences for the victim. However, harassment can be a one time event.</a:t>
            </a:r>
            <a:endParaRPr lang="en-US" dirty="0" smtClean="0"/>
          </a:p>
          <a:p>
            <a:endParaRPr lang="en-US" dirty="0"/>
          </a:p>
        </p:txBody>
      </p:sp>
      <p:sp>
        <p:nvSpPr>
          <p:cNvPr id="4" name="Slide Number Placeholder 3"/>
          <p:cNvSpPr>
            <a:spLocks noGrp="1"/>
          </p:cNvSpPr>
          <p:nvPr>
            <p:ph type="sldNum" sz="quarter" idx="10"/>
          </p:nvPr>
        </p:nvSpPr>
        <p:spPr/>
        <p:txBody>
          <a:bodyPr/>
          <a:lstStyle/>
          <a:p>
            <a:fld id="{ED2268F8-E9D0-7C40-9D14-18F5DECD0A60}"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 slide is to let students</a:t>
            </a:r>
            <a:r>
              <a:rPr lang="en-US" baseline="0" dirty="0" smtClean="0"/>
              <a:t> know how serious harassment is and what will happen if they choose to harass someone. Review the Code of Conduct Consequences for Harassment so students know what the consequence for harassment is.</a:t>
            </a:r>
            <a:endParaRPr lang="en-US" dirty="0" smtClean="0"/>
          </a:p>
        </p:txBody>
      </p:sp>
      <p:sp>
        <p:nvSpPr>
          <p:cNvPr id="4" name="Slide Number Placeholder 3"/>
          <p:cNvSpPr>
            <a:spLocks noGrp="1"/>
          </p:cNvSpPr>
          <p:nvPr>
            <p:ph type="sldNum" sz="quarter" idx="10"/>
          </p:nvPr>
        </p:nvSpPr>
        <p:spPr/>
        <p:txBody>
          <a:bodyPr/>
          <a:lstStyle/>
          <a:p>
            <a:fld id="{9316C568-B674-E545-B092-D5112BDBE9BB}" type="slidenum">
              <a:rPr lang="en-US" smtClean="0"/>
              <a:pPr/>
              <a:t>6</a:t>
            </a:fld>
            <a:endParaRPr lang="en-US"/>
          </a:p>
        </p:txBody>
      </p:sp>
    </p:spTree>
    <p:extLst>
      <p:ext uri="{BB962C8B-B14F-4D97-AF65-F5344CB8AC3E}">
        <p14:creationId xmlns:p14="http://schemas.microsoft.com/office/powerpoint/2010/main" val="2618380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Remind students they have a responsibility to talk to an adult if they witness or experience harassment.  Teach STOP WALK TALK.  Encourage students to use it and remind them if they are not comfortable saying stop, just walk away and talk to an adult about what happened.</a:t>
            </a:r>
          </a:p>
        </p:txBody>
      </p:sp>
      <p:sp>
        <p:nvSpPr>
          <p:cNvPr id="4" name="Slide Number Placeholder 3"/>
          <p:cNvSpPr>
            <a:spLocks noGrp="1"/>
          </p:cNvSpPr>
          <p:nvPr>
            <p:ph type="sldNum" sz="quarter" idx="10"/>
          </p:nvPr>
        </p:nvSpPr>
        <p:spPr/>
        <p:txBody>
          <a:bodyPr/>
          <a:lstStyle/>
          <a:p>
            <a:fld id="{ED2268F8-E9D0-7C40-9D14-18F5DECD0A60}"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Assure students</a:t>
            </a:r>
            <a:r>
              <a:rPr lang="en-US" baseline="0" dirty="0" smtClean="0"/>
              <a:t> we want to know about harassment and we will help the harassment stop. </a:t>
            </a:r>
            <a:endParaRPr lang="en-US" dirty="0"/>
          </a:p>
        </p:txBody>
      </p:sp>
      <p:sp>
        <p:nvSpPr>
          <p:cNvPr id="4" name="Slide Number Placeholder 3"/>
          <p:cNvSpPr>
            <a:spLocks noGrp="1"/>
          </p:cNvSpPr>
          <p:nvPr>
            <p:ph type="sldNum" sz="quarter" idx="10"/>
          </p:nvPr>
        </p:nvSpPr>
        <p:spPr/>
        <p:txBody>
          <a:bodyPr/>
          <a:lstStyle/>
          <a:p>
            <a:fld id="{3F1B8BD1-E0CA-0B41-A05A-F67A29D52F1B}"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Summarize our district’s expectations</a:t>
            </a:r>
            <a:r>
              <a:rPr lang="en-US" baseline="0" dirty="0" smtClean="0"/>
              <a:t> in regard to harassment.  Review your school’s 3-5 school-wide expectations.  Have students tell you what they are.  Write them in the space provided.  Talk about how following your school-wide expectations will help eliminate behaviors that hurt people and instead will create a school that is safe and caring.</a:t>
            </a:r>
            <a:endParaRPr lang="en-US" dirty="0"/>
          </a:p>
        </p:txBody>
      </p:sp>
      <p:sp>
        <p:nvSpPr>
          <p:cNvPr id="4" name="Slide Number Placeholder 3"/>
          <p:cNvSpPr>
            <a:spLocks noGrp="1"/>
          </p:cNvSpPr>
          <p:nvPr>
            <p:ph type="sldNum" sz="quarter" idx="10"/>
          </p:nvPr>
        </p:nvSpPr>
        <p:spPr/>
        <p:txBody>
          <a:bodyPr/>
          <a:lstStyle/>
          <a:p>
            <a:fld id="{3F1B8BD1-E0CA-0B41-A05A-F67A29D52F1B}"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Remind students that</a:t>
            </a:r>
            <a:r>
              <a:rPr lang="en-US" baseline="0" dirty="0" smtClean="0"/>
              <a:t> </a:t>
            </a:r>
            <a:r>
              <a:rPr lang="en-US" dirty="0" smtClean="0"/>
              <a:t>in</a:t>
            </a:r>
            <a:r>
              <a:rPr lang="en-US" baseline="0" dirty="0" smtClean="0"/>
              <a:t> all District 742 schools ALL students are welcome and deserve a safe and caring place to learn.</a:t>
            </a:r>
            <a:endParaRPr lang="en-US" dirty="0"/>
          </a:p>
        </p:txBody>
      </p:sp>
      <p:sp>
        <p:nvSpPr>
          <p:cNvPr id="4" name="Slide Number Placeholder 3"/>
          <p:cNvSpPr>
            <a:spLocks noGrp="1"/>
          </p:cNvSpPr>
          <p:nvPr>
            <p:ph type="sldNum" sz="quarter" idx="10"/>
          </p:nvPr>
        </p:nvSpPr>
        <p:spPr/>
        <p:txBody>
          <a:bodyPr/>
          <a:lstStyle/>
          <a:p>
            <a:fld id="{3F1B8BD1-E0CA-0B41-A05A-F67A29D52F1B}"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9C573A0-AAD9-1F4D-9861-F2EA8890CE38}" type="datetimeFigureOut">
              <a:rPr lang="en-US" smtClean="0"/>
              <a:pPr/>
              <a:t>10/31/2016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E73D33-1F96-F04E-B86B-468116764791}" type="slidenum">
              <a:rPr lang="en-US" smtClean="0"/>
              <a:pPr/>
              <a:t>‹#›</a:t>
            </a:fld>
            <a:endParaRPr lang="en-US"/>
          </a:p>
        </p:txBody>
      </p:sp>
    </p:spTree>
    <p:extLst>
      <p:ext uri="{BB962C8B-B14F-4D97-AF65-F5344CB8AC3E}">
        <p14:creationId xmlns:p14="http://schemas.microsoft.com/office/powerpoint/2010/main" val="3342192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C573A0-AAD9-1F4D-9861-F2EA8890CE38}" type="datetimeFigureOut">
              <a:rPr lang="en-US" smtClean="0"/>
              <a:pPr/>
              <a:t>10/31/2016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E73D33-1F96-F04E-B86B-468116764791}" type="slidenum">
              <a:rPr lang="en-US" smtClean="0"/>
              <a:pPr/>
              <a:t>‹#›</a:t>
            </a:fld>
            <a:endParaRPr lang="en-US"/>
          </a:p>
        </p:txBody>
      </p:sp>
    </p:spTree>
    <p:extLst>
      <p:ext uri="{BB962C8B-B14F-4D97-AF65-F5344CB8AC3E}">
        <p14:creationId xmlns:p14="http://schemas.microsoft.com/office/powerpoint/2010/main" val="3128770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C573A0-AAD9-1F4D-9861-F2EA8890CE38}" type="datetimeFigureOut">
              <a:rPr lang="en-US" smtClean="0"/>
              <a:pPr/>
              <a:t>10/31/2016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E73D33-1F96-F04E-B86B-468116764791}" type="slidenum">
              <a:rPr lang="en-US" smtClean="0"/>
              <a:pPr/>
              <a:t>‹#›</a:t>
            </a:fld>
            <a:endParaRPr lang="en-US"/>
          </a:p>
        </p:txBody>
      </p:sp>
    </p:spTree>
    <p:extLst>
      <p:ext uri="{BB962C8B-B14F-4D97-AF65-F5344CB8AC3E}">
        <p14:creationId xmlns:p14="http://schemas.microsoft.com/office/powerpoint/2010/main" val="1816923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9C573A0-AAD9-1F4D-9861-F2EA8890CE38}" type="datetimeFigureOut">
              <a:rPr lang="en-US" smtClean="0"/>
              <a:pPr/>
              <a:t>10/31/2016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E73D33-1F96-F04E-B86B-468116764791}" type="slidenum">
              <a:rPr lang="en-US" smtClean="0"/>
              <a:pPr/>
              <a:t>‹#›</a:t>
            </a:fld>
            <a:endParaRPr lang="en-US"/>
          </a:p>
        </p:txBody>
      </p:sp>
    </p:spTree>
    <p:extLst>
      <p:ext uri="{BB962C8B-B14F-4D97-AF65-F5344CB8AC3E}">
        <p14:creationId xmlns:p14="http://schemas.microsoft.com/office/powerpoint/2010/main" val="274840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9C573A0-AAD9-1F4D-9861-F2EA8890CE38}" type="datetimeFigureOut">
              <a:rPr lang="en-US" smtClean="0"/>
              <a:pPr/>
              <a:t>10/31/2016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E73D33-1F96-F04E-B86B-468116764791}" type="slidenum">
              <a:rPr lang="en-US" smtClean="0"/>
              <a:pPr/>
              <a:t>‹#›</a:t>
            </a:fld>
            <a:endParaRPr lang="en-US"/>
          </a:p>
        </p:txBody>
      </p:sp>
    </p:spTree>
    <p:extLst>
      <p:ext uri="{BB962C8B-B14F-4D97-AF65-F5344CB8AC3E}">
        <p14:creationId xmlns:p14="http://schemas.microsoft.com/office/powerpoint/2010/main" val="3600552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9C573A0-AAD9-1F4D-9861-F2EA8890CE38}" type="datetimeFigureOut">
              <a:rPr lang="en-US" smtClean="0"/>
              <a:pPr/>
              <a:t>10/31/2016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E73D33-1F96-F04E-B86B-468116764791}" type="slidenum">
              <a:rPr lang="en-US" smtClean="0"/>
              <a:pPr/>
              <a:t>‹#›</a:t>
            </a:fld>
            <a:endParaRPr lang="en-US"/>
          </a:p>
        </p:txBody>
      </p:sp>
    </p:spTree>
    <p:extLst>
      <p:ext uri="{BB962C8B-B14F-4D97-AF65-F5344CB8AC3E}">
        <p14:creationId xmlns:p14="http://schemas.microsoft.com/office/powerpoint/2010/main" val="22399775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C573A0-AAD9-1F4D-9861-F2EA8890CE38}" type="datetimeFigureOut">
              <a:rPr lang="en-US" smtClean="0"/>
              <a:pPr/>
              <a:t>10/31/2016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E73D33-1F96-F04E-B86B-468116764791}" type="slidenum">
              <a:rPr lang="en-US" smtClean="0"/>
              <a:pPr/>
              <a:t>‹#›</a:t>
            </a:fld>
            <a:endParaRPr lang="en-US"/>
          </a:p>
        </p:txBody>
      </p:sp>
    </p:spTree>
    <p:extLst>
      <p:ext uri="{BB962C8B-B14F-4D97-AF65-F5344CB8AC3E}">
        <p14:creationId xmlns:p14="http://schemas.microsoft.com/office/powerpoint/2010/main" val="63368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C573A0-AAD9-1F4D-9861-F2EA8890CE38}" type="datetimeFigureOut">
              <a:rPr lang="en-US" smtClean="0"/>
              <a:pPr/>
              <a:t>10/31/2016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E73D33-1F96-F04E-B86B-468116764791}" type="slidenum">
              <a:rPr lang="en-US" smtClean="0"/>
              <a:pPr/>
              <a:t>‹#›</a:t>
            </a:fld>
            <a:endParaRPr lang="en-US"/>
          </a:p>
        </p:txBody>
      </p:sp>
    </p:spTree>
    <p:extLst>
      <p:ext uri="{BB962C8B-B14F-4D97-AF65-F5344CB8AC3E}">
        <p14:creationId xmlns:p14="http://schemas.microsoft.com/office/powerpoint/2010/main" val="304983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C573A0-AAD9-1F4D-9861-F2EA8890CE38}" type="datetimeFigureOut">
              <a:rPr lang="en-US" smtClean="0"/>
              <a:pPr/>
              <a:t>10/31/2016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E73D33-1F96-F04E-B86B-468116764791}" type="slidenum">
              <a:rPr lang="en-US" smtClean="0"/>
              <a:pPr/>
              <a:t>‹#›</a:t>
            </a:fld>
            <a:endParaRPr lang="en-US"/>
          </a:p>
        </p:txBody>
      </p:sp>
    </p:spTree>
    <p:extLst>
      <p:ext uri="{BB962C8B-B14F-4D97-AF65-F5344CB8AC3E}">
        <p14:creationId xmlns:p14="http://schemas.microsoft.com/office/powerpoint/2010/main" val="305597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C573A0-AAD9-1F4D-9861-F2EA8890CE38}" type="datetimeFigureOut">
              <a:rPr lang="en-US" smtClean="0"/>
              <a:pPr/>
              <a:t>10/31/2016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E73D33-1F96-F04E-B86B-468116764791}" type="slidenum">
              <a:rPr lang="en-US" smtClean="0"/>
              <a:pPr/>
              <a:t>‹#›</a:t>
            </a:fld>
            <a:endParaRPr lang="en-US"/>
          </a:p>
        </p:txBody>
      </p:sp>
    </p:spTree>
    <p:extLst>
      <p:ext uri="{BB962C8B-B14F-4D97-AF65-F5344CB8AC3E}">
        <p14:creationId xmlns:p14="http://schemas.microsoft.com/office/powerpoint/2010/main" val="3345800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C573A0-AAD9-1F4D-9861-F2EA8890CE38}" type="datetimeFigureOut">
              <a:rPr lang="en-US" smtClean="0"/>
              <a:pPr/>
              <a:t>10/31/2016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E73D33-1F96-F04E-B86B-468116764791}" type="slidenum">
              <a:rPr lang="en-US" smtClean="0"/>
              <a:pPr/>
              <a:t>‹#›</a:t>
            </a:fld>
            <a:endParaRPr lang="en-US"/>
          </a:p>
        </p:txBody>
      </p:sp>
    </p:spTree>
    <p:extLst>
      <p:ext uri="{BB962C8B-B14F-4D97-AF65-F5344CB8AC3E}">
        <p14:creationId xmlns:p14="http://schemas.microsoft.com/office/powerpoint/2010/main" val="87609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C573A0-AAD9-1F4D-9861-F2EA8890CE38}" type="datetimeFigureOut">
              <a:rPr lang="en-US" smtClean="0"/>
              <a:pPr/>
              <a:t>10/31/2016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E73D33-1F96-F04E-B86B-468116764791}" type="slidenum">
              <a:rPr lang="en-US" smtClean="0"/>
              <a:pPr/>
              <a:t>‹#›</a:t>
            </a:fld>
            <a:endParaRPr lang="en-US"/>
          </a:p>
        </p:txBody>
      </p:sp>
    </p:spTree>
    <p:extLst>
      <p:ext uri="{BB962C8B-B14F-4D97-AF65-F5344CB8AC3E}">
        <p14:creationId xmlns:p14="http://schemas.microsoft.com/office/powerpoint/2010/main" val="239660816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8.jpeg"/><Relationship Id="rId18" Type="http://schemas.microsoft.com/office/2007/relationships/hdphoto" Target="../media/hdphoto9.wdp"/><Relationship Id="rId3" Type="http://schemas.openxmlformats.org/officeDocument/2006/relationships/image" Target="../media/image3.jpeg"/><Relationship Id="rId7" Type="http://schemas.openxmlformats.org/officeDocument/2006/relationships/image" Target="../media/image5.jpeg"/><Relationship Id="rId12" Type="http://schemas.microsoft.com/office/2007/relationships/hdphoto" Target="../media/hdphoto6.wdp"/><Relationship Id="rId17" Type="http://schemas.openxmlformats.org/officeDocument/2006/relationships/image" Target="../media/image10.jpeg"/><Relationship Id="rId2" Type="http://schemas.openxmlformats.org/officeDocument/2006/relationships/notesSlide" Target="../notesSlides/notesSlide3.xml"/><Relationship Id="rId16" Type="http://schemas.microsoft.com/office/2007/relationships/hdphoto" Target="../media/hdphoto8.wdp"/><Relationship Id="rId1" Type="http://schemas.openxmlformats.org/officeDocument/2006/relationships/slideLayout" Target="../slideLayouts/slideLayout8.xml"/><Relationship Id="rId6" Type="http://schemas.microsoft.com/office/2007/relationships/hdphoto" Target="../media/hdphoto3.wdp"/><Relationship Id="rId11" Type="http://schemas.openxmlformats.org/officeDocument/2006/relationships/image" Target="../media/image7.jpeg"/><Relationship Id="rId5" Type="http://schemas.openxmlformats.org/officeDocument/2006/relationships/image" Target="../media/image4.jpeg"/><Relationship Id="rId15" Type="http://schemas.openxmlformats.org/officeDocument/2006/relationships/image" Target="../media/image9.jpe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6.jpeg"/><Relationship Id="rId14" Type="http://schemas.microsoft.com/office/2007/relationships/hdphoto" Target="../media/hdphoto7.wdp"/></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3.png"/><Relationship Id="rId5" Type="http://schemas.microsoft.com/office/2007/relationships/hdphoto" Target="../media/hdphoto10.wdp"/><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microsoft.com/office/2007/relationships/hdphoto" Target="../media/hdphoto11.wdp"/></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microsoft.com/office/2007/relationships/hdphoto" Target="../media/hdphoto12.wdp"/></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microsoft.com/office/2007/relationships/hdphoto" Target="../media/hdphoto13.wdp"/></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microsoft.com/office/2007/relationships/hdphoto" Target="../media/hdphoto14.wdp"/></Relationships>
</file>

<file path=ppt/slides/_rels/slide10.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 Id="rId9"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6186" y="0"/>
            <a:ext cx="9117814" cy="6858000"/>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6186" y="1039861"/>
            <a:ext cx="9117814" cy="1828800"/>
          </a:xfrm>
          <a:solidFill>
            <a:srgbClr val="FF6600"/>
          </a:solidFill>
        </p:spPr>
        <p:txBody>
          <a:bodyPr>
            <a:noAutofit/>
          </a:bodyPr>
          <a:lstStyle/>
          <a:p>
            <a:pPr algn="ctr"/>
            <a:r>
              <a:rPr lang="en-US" sz="5000" b="1" dirty="0" smtClean="0">
                <a:ln w="10541" cmpd="sng">
                  <a:solidFill>
                    <a:schemeClr val="accent1">
                      <a:shade val="88000"/>
                      <a:satMod val="110000"/>
                    </a:schemeClr>
                  </a:solidFill>
                  <a:prstDash val="solid"/>
                </a:ln>
                <a:solidFill>
                  <a:srgbClr val="0000FF"/>
                </a:solidFill>
                <a:effectLst/>
              </a:rPr>
              <a:t>A Safe and Caring School</a:t>
            </a:r>
            <a:endParaRPr lang="en-US" sz="5000" b="1" dirty="0">
              <a:ln w="10541" cmpd="sng">
                <a:solidFill>
                  <a:schemeClr val="accent1">
                    <a:shade val="88000"/>
                    <a:satMod val="110000"/>
                  </a:schemeClr>
                </a:solidFill>
                <a:prstDash val="solid"/>
              </a:ln>
              <a:solidFill>
                <a:srgbClr val="0000FF"/>
              </a:solidFill>
              <a:effectLst/>
            </a:endParaRPr>
          </a:p>
        </p:txBody>
      </p:sp>
      <p:pic>
        <p:nvPicPr>
          <p:cNvPr id="4" name="Picture 3" descr="Screen Shot 2014-08-14 at 9.45.2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6362" y="2765946"/>
            <a:ext cx="4671671" cy="290574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030128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fltVal val="0"/>
                                          </p:val>
                                        </p:tav>
                                        <p:tav tm="100000">
                                          <p:val>
                                            <p:strVal val="#ppt_w"/>
                                          </p:val>
                                        </p:tav>
                                      </p:tavLst>
                                    </p:anim>
                                    <p:anim calcmode="lin" valueType="num">
                                      <p:cBhvr>
                                        <p:cTn id="12" dur="1000" fill="hold"/>
                                        <p:tgtEl>
                                          <p:spTgt spid="4"/>
                                        </p:tgtEl>
                                        <p:attrNameLst>
                                          <p:attrName>ppt_h</p:attrName>
                                        </p:attrNameLst>
                                      </p:cBhvr>
                                      <p:tavLst>
                                        <p:tav tm="0">
                                          <p:val>
                                            <p:fltVal val="0"/>
                                          </p:val>
                                        </p:tav>
                                        <p:tav tm="100000">
                                          <p:val>
                                            <p:strVal val="#ppt_h"/>
                                          </p:val>
                                        </p:tav>
                                      </p:tavLst>
                                    </p:anim>
                                    <p:anim calcmode="lin" valueType="num">
                                      <p:cBhvr>
                                        <p:cTn id="13" dur="1000" fill="hold"/>
                                        <p:tgtEl>
                                          <p:spTgt spid="4"/>
                                        </p:tgtEl>
                                        <p:attrNameLst>
                                          <p:attrName>style.rotation</p:attrName>
                                        </p:attrNameLst>
                                      </p:cBhvr>
                                      <p:tavLst>
                                        <p:tav tm="0">
                                          <p:val>
                                            <p:fltVal val="90"/>
                                          </p:val>
                                        </p:tav>
                                        <p:tav tm="100000">
                                          <p:val>
                                            <p:fltVal val="0"/>
                                          </p:val>
                                        </p:tav>
                                      </p:tavLst>
                                    </p:anim>
                                    <p:animEffect transition="in" filter="fade">
                                      <p:cBhvr>
                                        <p:cTn id="1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gradFill flip="none" rotWithShape="1">
            <a:gsLst>
              <a:gs pos="0">
                <a:srgbClr val="95B3D7"/>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Content Placeholder 6" descr="Screen Shot 2014-09-04 at 7.34.45 PM.png"/>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20681" r="20681"/>
          <a:stretch>
            <a:fillRect/>
          </a:stretch>
        </p:blipFill>
        <p:spPr>
          <a:xfrm>
            <a:off x="4110060" y="608234"/>
            <a:ext cx="4400343" cy="503853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 Placeholder 5"/>
          <p:cNvSpPr>
            <a:spLocks noGrp="1"/>
          </p:cNvSpPr>
          <p:nvPr>
            <p:ph type="body" sz="half" idx="2"/>
          </p:nvPr>
        </p:nvSpPr>
        <p:spPr>
          <a:xfrm>
            <a:off x="253647" y="1117559"/>
            <a:ext cx="3008313" cy="4691063"/>
          </a:xfrm>
        </p:spPr>
        <p:txBody>
          <a:bodyPr>
            <a:normAutofit/>
          </a:bodyPr>
          <a:lstStyle/>
          <a:p>
            <a:pPr algn="ctr"/>
            <a:r>
              <a:rPr lang="en-US" sz="4400" dirty="0" smtClean="0"/>
              <a:t>You can help make your school and a safe and caring place!</a:t>
            </a:r>
            <a:endParaRPr lang="en-US" sz="4400" dirty="0"/>
          </a:p>
        </p:txBody>
      </p:sp>
    </p:spTree>
    <p:extLst>
      <p:ext uri="{BB962C8B-B14F-4D97-AF65-F5344CB8AC3E}">
        <p14:creationId xmlns:p14="http://schemas.microsoft.com/office/powerpoint/2010/main" val="2429477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42205" y="-56979"/>
            <a:ext cx="9296152" cy="6898885"/>
          </a:xfrm>
          <a:prstGeom prst="rect">
            <a:avLst/>
          </a:prstGeom>
          <a:gradFill flip="none" rotWithShape="1">
            <a:gsLst>
              <a:gs pos="0">
                <a:srgbClr val="95B3D7"/>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itle 7"/>
          <p:cNvSpPr>
            <a:spLocks noGrp="1"/>
          </p:cNvSpPr>
          <p:nvPr>
            <p:ph type="title"/>
          </p:nvPr>
        </p:nvSpPr>
        <p:spPr>
          <a:xfrm>
            <a:off x="2946112" y="2267"/>
            <a:ext cx="3221253" cy="509328"/>
          </a:xfrm>
        </p:spPr>
        <p:txBody>
          <a:bodyPr>
            <a:normAutofit/>
          </a:bodyPr>
          <a:lstStyle/>
          <a:p>
            <a:pPr algn="ctr"/>
            <a:r>
              <a:rPr lang="en-US" dirty="0" smtClean="0"/>
              <a:t>Say only nice things about…</a:t>
            </a:r>
            <a:endParaRPr lang="en-US" dirty="0"/>
          </a:p>
        </p:txBody>
      </p:sp>
      <p:sp>
        <p:nvSpPr>
          <p:cNvPr id="9" name="Content Placeholder 8"/>
          <p:cNvSpPr>
            <a:spLocks noGrp="1"/>
          </p:cNvSpPr>
          <p:nvPr>
            <p:ph idx="1"/>
          </p:nvPr>
        </p:nvSpPr>
        <p:spPr/>
        <p:txBody>
          <a:bodyPr>
            <a:normAutofit/>
          </a:bodyPr>
          <a:lstStyle/>
          <a:p>
            <a:pPr marL="0" indent="0">
              <a:buNone/>
            </a:pPr>
            <a:endParaRPr lang="en-US" dirty="0" smtClean="0"/>
          </a:p>
          <a:p>
            <a:pPr marL="0" indent="0">
              <a:buNone/>
            </a:pPr>
            <a:endParaRPr lang="en-US" dirty="0" smtClean="0"/>
          </a:p>
          <a:p>
            <a:pPr marL="0" indent="0">
              <a:buNone/>
            </a:pPr>
            <a:r>
              <a:rPr lang="en-US" dirty="0" smtClean="0"/>
              <a:t> </a:t>
            </a:r>
            <a:endParaRPr lang="en-US" dirty="0"/>
          </a:p>
        </p:txBody>
      </p:sp>
      <p:sp>
        <p:nvSpPr>
          <p:cNvPr id="10" name="Text Placeholder 9"/>
          <p:cNvSpPr>
            <a:spLocks noGrp="1"/>
          </p:cNvSpPr>
          <p:nvPr>
            <p:ph type="body" sz="half" idx="2"/>
          </p:nvPr>
        </p:nvSpPr>
        <p:spPr>
          <a:xfrm>
            <a:off x="2989516" y="814524"/>
            <a:ext cx="3008313" cy="5836192"/>
          </a:xfrm>
        </p:spPr>
        <p:txBody>
          <a:bodyPr>
            <a:normAutofit fontScale="77500" lnSpcReduction="20000"/>
          </a:bodyPr>
          <a:lstStyle/>
          <a:p>
            <a:pPr marL="571500" indent="-571500">
              <a:buFont typeface="Wingdings" charset="2"/>
              <a:buChar char="u"/>
            </a:pPr>
            <a:r>
              <a:rPr lang="en-US" sz="4100" dirty="0" smtClean="0"/>
              <a:t>Another person’s family</a:t>
            </a:r>
          </a:p>
          <a:p>
            <a:pPr marL="571500" indent="-571500">
              <a:buFont typeface="Wingdings" charset="2"/>
              <a:buChar char="u"/>
            </a:pPr>
            <a:r>
              <a:rPr lang="en-US" sz="4100" dirty="0" smtClean="0"/>
              <a:t>The holidays a person celebrates</a:t>
            </a:r>
          </a:p>
          <a:p>
            <a:pPr marL="571500" indent="-571500">
              <a:buFont typeface="Wingdings" charset="2"/>
              <a:buChar char="u"/>
            </a:pPr>
            <a:r>
              <a:rPr lang="en-US" sz="4100" dirty="0" smtClean="0"/>
              <a:t>The place where a person lives</a:t>
            </a:r>
          </a:p>
          <a:p>
            <a:pPr marL="571500" indent="-571500">
              <a:buFont typeface="Wingdings" charset="2"/>
              <a:buChar char="u"/>
            </a:pPr>
            <a:r>
              <a:rPr lang="en-US" sz="4100" dirty="0" smtClean="0"/>
              <a:t>How a person learns</a:t>
            </a:r>
          </a:p>
          <a:p>
            <a:pPr marL="571500" indent="-571500">
              <a:buFont typeface="Wingdings" charset="2"/>
              <a:buChar char="u"/>
            </a:pPr>
            <a:r>
              <a:rPr lang="en-US" sz="4100" dirty="0" smtClean="0"/>
              <a:t>How a person looks</a:t>
            </a:r>
          </a:p>
          <a:p>
            <a:endParaRPr lang="en-US" dirty="0"/>
          </a:p>
        </p:txBody>
      </p:sp>
      <p:pic>
        <p:nvPicPr>
          <p:cNvPr id="12" name="Picture 11" descr="Screen Shot 2014-09-04 at 8.07.06 PM.png"/>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6657182" y="17642"/>
            <a:ext cx="2645578" cy="1861269"/>
          </a:xfrm>
          <a:prstGeom prst="rect">
            <a:avLst/>
          </a:prstGeom>
        </p:spPr>
      </p:pic>
      <p:pic>
        <p:nvPicPr>
          <p:cNvPr id="14" name="Picture 13" descr="Screen Shot 2014-09-04 at 8.19.08 PM.png"/>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r="19823"/>
          <a:stretch/>
        </p:blipFill>
        <p:spPr>
          <a:xfrm>
            <a:off x="-1" y="1728833"/>
            <a:ext cx="2709449" cy="1775513"/>
          </a:xfrm>
          <a:prstGeom prst="rect">
            <a:avLst/>
          </a:prstGeom>
        </p:spPr>
      </p:pic>
      <p:pic>
        <p:nvPicPr>
          <p:cNvPr id="16" name="Picture 15" descr="Screen Shot 2014-09-04 at 8.21.22 PM.png"/>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tretch>
            <a:fillRect/>
          </a:stretch>
        </p:blipFill>
        <p:spPr>
          <a:xfrm>
            <a:off x="-1" y="3528232"/>
            <a:ext cx="2728125" cy="1748021"/>
          </a:xfrm>
          <a:prstGeom prst="rect">
            <a:avLst/>
          </a:prstGeom>
        </p:spPr>
      </p:pic>
      <p:pic>
        <p:nvPicPr>
          <p:cNvPr id="17" name="Picture 16" descr="Screen Shot 2014-09-04 at 8.24.51 PM.png"/>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Layer>
                </a14:imgProps>
              </a:ext>
              <a:ext uri="{28A0092B-C50C-407E-A947-70E740481C1C}">
                <a14:useLocalDpi xmlns:a14="http://schemas.microsoft.com/office/drawing/2010/main" val="0"/>
              </a:ext>
            </a:extLst>
          </a:blip>
          <a:stretch>
            <a:fillRect/>
          </a:stretch>
        </p:blipFill>
        <p:spPr>
          <a:xfrm>
            <a:off x="-1" y="1"/>
            <a:ext cx="2709449" cy="1728832"/>
          </a:xfrm>
          <a:prstGeom prst="rect">
            <a:avLst/>
          </a:prstGeom>
        </p:spPr>
      </p:pic>
      <p:pic>
        <p:nvPicPr>
          <p:cNvPr id="19" name="Picture 18" descr="Screen Shot 2014-09-04 at 8.22.56 PM.png"/>
          <p:cNvPicPr>
            <a:picLocks noChangeAspect="1"/>
          </p:cNvPicPr>
          <p:nvPr/>
        </p:nvPicPr>
        <p:blipFill>
          <a:blip r:embed="rId11">
            <a:extLst>
              <a:ext uri="{BEBA8EAE-BF5A-486C-A8C5-ECC9F3942E4B}">
                <a14:imgProps xmlns:a14="http://schemas.microsoft.com/office/drawing/2010/main">
                  <a14:imgLayer r:embed="rId12">
                    <a14:imgEffect>
                      <a14:sharpenSoften amount="50000"/>
                    </a14:imgEffect>
                  </a14:imgLayer>
                </a14:imgProps>
              </a:ext>
              <a:ext uri="{28A0092B-C50C-407E-A947-70E740481C1C}">
                <a14:useLocalDpi xmlns:a14="http://schemas.microsoft.com/office/drawing/2010/main" val="0"/>
              </a:ext>
            </a:extLst>
          </a:blip>
          <a:stretch>
            <a:fillRect/>
          </a:stretch>
        </p:blipFill>
        <p:spPr>
          <a:xfrm>
            <a:off x="6657183" y="1861270"/>
            <a:ext cx="2645578" cy="2120068"/>
          </a:xfrm>
          <a:prstGeom prst="rect">
            <a:avLst/>
          </a:prstGeom>
        </p:spPr>
      </p:pic>
      <p:pic>
        <p:nvPicPr>
          <p:cNvPr id="21" name="Picture 20" descr="Screen Shot 2014-09-04 at 8.23.15 PM.png"/>
          <p:cNvPicPr>
            <a:picLocks noChangeAspect="1"/>
          </p:cNvPicPr>
          <p:nvPr/>
        </p:nvPicPr>
        <p:blipFill>
          <a:blip r:embed="rId13">
            <a:extLst>
              <a:ext uri="{BEBA8EAE-BF5A-486C-A8C5-ECC9F3942E4B}">
                <a14:imgProps xmlns:a14="http://schemas.microsoft.com/office/drawing/2010/main">
                  <a14:imgLayer r:embed="rId14">
                    <a14:imgEffect>
                      <a14:sharpenSoften amount="50000"/>
                    </a14:imgEffect>
                  </a14:imgLayer>
                </a14:imgProps>
              </a:ext>
              <a:ext uri="{28A0092B-C50C-407E-A947-70E740481C1C}">
                <a14:useLocalDpi xmlns:a14="http://schemas.microsoft.com/office/drawing/2010/main" val="0"/>
              </a:ext>
            </a:extLst>
          </a:blip>
          <a:stretch>
            <a:fillRect/>
          </a:stretch>
        </p:blipFill>
        <p:spPr>
          <a:xfrm>
            <a:off x="-1" y="4946961"/>
            <a:ext cx="2728125" cy="1951924"/>
          </a:xfrm>
          <a:prstGeom prst="rect">
            <a:avLst/>
          </a:prstGeom>
        </p:spPr>
      </p:pic>
      <p:pic>
        <p:nvPicPr>
          <p:cNvPr id="15" name="Picture 14" descr="Screen Shot 2014-09-04 at 8.13.40 PM.png"/>
          <p:cNvPicPr>
            <a:picLocks noChangeAspect="1"/>
          </p:cNvPicPr>
          <p:nvPr/>
        </p:nvPicPr>
        <p:blipFill rotWithShape="1">
          <a:blip r:embed="rId15">
            <a:extLst>
              <a:ext uri="{BEBA8EAE-BF5A-486C-A8C5-ECC9F3942E4B}">
                <a14:imgProps xmlns:a14="http://schemas.microsoft.com/office/drawing/2010/main">
                  <a14:imgLayer r:embed="rId16">
                    <a14:imgEffect>
                      <a14:sharpenSoften amount="50000"/>
                    </a14:imgEffect>
                  </a14:imgLayer>
                </a14:imgProps>
              </a:ext>
              <a:ext uri="{28A0092B-C50C-407E-A947-70E740481C1C}">
                <a14:useLocalDpi xmlns:a14="http://schemas.microsoft.com/office/drawing/2010/main" val="0"/>
              </a:ext>
            </a:extLst>
          </a:blip>
          <a:srcRect l="5684" t="6947" r="5684" b="7759"/>
          <a:stretch/>
        </p:blipFill>
        <p:spPr>
          <a:xfrm>
            <a:off x="6639542" y="3681441"/>
            <a:ext cx="2645578" cy="1693951"/>
          </a:xfrm>
          <a:prstGeom prst="rect">
            <a:avLst/>
          </a:prstGeom>
        </p:spPr>
      </p:pic>
      <p:pic>
        <p:nvPicPr>
          <p:cNvPr id="22" name="Picture 21" descr="Screen Shot 2014-09-04 at 8.34.09 PM.png"/>
          <p:cNvPicPr>
            <a:picLocks noChangeAspect="1"/>
          </p:cNvPicPr>
          <p:nvPr/>
        </p:nvPicPr>
        <p:blipFill rotWithShape="1">
          <a:blip r:embed="rId17">
            <a:extLst>
              <a:ext uri="{BEBA8EAE-BF5A-486C-A8C5-ECC9F3942E4B}">
                <a14:imgProps xmlns:a14="http://schemas.microsoft.com/office/drawing/2010/main">
                  <a14:imgLayer r:embed="rId18">
                    <a14:imgEffect>
                      <a14:sharpenSoften amount="50000"/>
                    </a14:imgEffect>
                  </a14:imgLayer>
                </a14:imgProps>
              </a:ext>
              <a:ext uri="{28A0092B-C50C-407E-A947-70E740481C1C}">
                <a14:useLocalDpi xmlns:a14="http://schemas.microsoft.com/office/drawing/2010/main" val="0"/>
              </a:ext>
            </a:extLst>
          </a:blip>
          <a:srcRect l="4178" t="1518" r="4179" b="19397"/>
          <a:stretch/>
        </p:blipFill>
        <p:spPr>
          <a:xfrm>
            <a:off x="6614906" y="5143506"/>
            <a:ext cx="2804725" cy="1802699"/>
          </a:xfrm>
          <a:prstGeom prst="rect">
            <a:avLst/>
          </a:prstGeom>
        </p:spPr>
      </p:pic>
    </p:spTree>
    <p:extLst>
      <p:ext uri="{BB962C8B-B14F-4D97-AF65-F5344CB8AC3E}">
        <p14:creationId xmlns:p14="http://schemas.microsoft.com/office/powerpoint/2010/main" val="4085986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flip="none" rotWithShape="1">
            <a:gsLst>
              <a:gs pos="0">
                <a:srgbClr val="95B3D7"/>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2937" y="-119012"/>
            <a:ext cx="5433517" cy="1143000"/>
          </a:xfrm>
        </p:spPr>
        <p:txBody>
          <a:bodyPr>
            <a:noAutofit/>
          </a:bodyPr>
          <a:lstStyle/>
          <a:p>
            <a:pPr algn="l"/>
            <a:r>
              <a:rPr lang="en-US" b="1" dirty="0" smtClean="0">
                <a:solidFill>
                  <a:schemeClr val="accent2">
                    <a:lumMod val="75000"/>
                  </a:schemeClr>
                </a:solidFill>
              </a:rPr>
              <a:t>Harassment</a:t>
            </a:r>
            <a:endParaRPr lang="en-US" b="1" dirty="0">
              <a:solidFill>
                <a:schemeClr val="accent2">
                  <a:lumMod val="75000"/>
                </a:schemeClr>
              </a:solidFill>
            </a:endParaRPr>
          </a:p>
        </p:txBody>
      </p:sp>
      <p:sp>
        <p:nvSpPr>
          <p:cNvPr id="3" name="Content Placeholder 2"/>
          <p:cNvSpPr>
            <a:spLocks noGrp="1"/>
          </p:cNvSpPr>
          <p:nvPr>
            <p:ph sz="half" idx="1"/>
          </p:nvPr>
        </p:nvSpPr>
        <p:spPr>
          <a:xfrm>
            <a:off x="2990609" y="655657"/>
            <a:ext cx="3211061" cy="4947985"/>
          </a:xfrm>
        </p:spPr>
        <p:txBody>
          <a:bodyPr>
            <a:noAutofit/>
          </a:bodyPr>
          <a:lstStyle/>
          <a:p>
            <a:r>
              <a:rPr lang="en-US" sz="2700" dirty="0" smtClean="0"/>
              <a:t>Is words or actions that hurt, embarrass or make someone feel unwelcome or unsafe.  </a:t>
            </a:r>
          </a:p>
          <a:p>
            <a:r>
              <a:rPr lang="en-US" sz="2700" dirty="0" smtClean="0"/>
              <a:t>Intentionally hurts someone because of who they are or because they are different from you.</a:t>
            </a:r>
          </a:p>
          <a:p>
            <a:r>
              <a:rPr lang="en-US" sz="2700" dirty="0" smtClean="0"/>
              <a:t>Is uncaring behavior that hurts us all.</a:t>
            </a:r>
          </a:p>
        </p:txBody>
      </p:sp>
      <p:pic>
        <p:nvPicPr>
          <p:cNvPr id="6" name="Picture 5" descr="bullying-research-image.jpg"/>
          <p:cNvPicPr>
            <a:picLocks noChangeAspect="1"/>
          </p:cNvPicPr>
          <p:nvPr/>
        </p:nvPicPr>
        <p:blipFill>
          <a:blip r:embed="rId3"/>
          <a:stretch>
            <a:fillRect/>
          </a:stretch>
        </p:blipFill>
        <p:spPr>
          <a:xfrm>
            <a:off x="6637404" y="253235"/>
            <a:ext cx="2311654" cy="3556392"/>
          </a:xfrm>
          <a:prstGeom prst="rect">
            <a:avLst/>
          </a:prstGeom>
          <a:ln>
            <a:noFill/>
          </a:ln>
          <a:effectLst>
            <a:softEdge rad="112500"/>
          </a:effectLst>
        </p:spPr>
      </p:pic>
      <p:pic>
        <p:nvPicPr>
          <p:cNvPr id="9" name="Picture 8" descr="Screen Shot 2014-09-04 at 6.57.08 PM.png"/>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tretch>
            <a:fillRect/>
          </a:stretch>
        </p:blipFill>
        <p:spPr>
          <a:xfrm>
            <a:off x="99949" y="2373577"/>
            <a:ext cx="2908300" cy="24257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0" name="Picture 9" descr="Screen Shot 2014-09-04 at 6.53.02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19310" y="4481414"/>
            <a:ext cx="2806199" cy="2007626"/>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linds(horizontal)">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linds(horizontal)">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blinds(horizontal)">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gradFill flip="none" rotWithShape="1">
            <a:gsLst>
              <a:gs pos="0">
                <a:schemeClr val="accent1">
                  <a:lumMod val="60000"/>
                  <a:lumOff val="40000"/>
                </a:schemeClr>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txBox="1">
            <a:spLocks/>
          </p:cNvSpPr>
          <p:nvPr/>
        </p:nvSpPr>
        <p:spPr bwMode="auto">
          <a:xfrm>
            <a:off x="312503" y="232910"/>
            <a:ext cx="7556500" cy="11160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5600" b="1" i="1" u="none" strike="noStrike" kern="1200" cap="none" spc="0" normalizeH="0" baseline="0" noProof="0" dirty="0" smtClean="0">
                <a:ln>
                  <a:noFill/>
                </a:ln>
                <a:solidFill>
                  <a:srgbClr val="9F2936"/>
                </a:solidFill>
                <a:effectLst/>
                <a:uLnTx/>
                <a:uFillTx/>
                <a:latin typeface="+mj-lt"/>
                <a:ea typeface="ＭＳ Ｐゴシック" charset="-128"/>
                <a:cs typeface="ＭＳ Ｐゴシック" charset="-128"/>
              </a:rPr>
              <a:t>What is Harassment?</a:t>
            </a:r>
          </a:p>
        </p:txBody>
      </p:sp>
      <p:grpSp>
        <p:nvGrpSpPr>
          <p:cNvPr id="3" name="Group 14"/>
          <p:cNvGrpSpPr/>
          <p:nvPr/>
        </p:nvGrpSpPr>
        <p:grpSpPr>
          <a:xfrm>
            <a:off x="3943645" y="2693468"/>
            <a:ext cx="4748770" cy="3618260"/>
            <a:chOff x="3850717" y="2886407"/>
            <a:chExt cx="4748770" cy="3618260"/>
          </a:xfrm>
        </p:grpSpPr>
        <p:sp>
          <p:nvSpPr>
            <p:cNvPr id="4" name="TextBox 3"/>
            <p:cNvSpPr txBox="1"/>
            <p:nvPr/>
          </p:nvSpPr>
          <p:spPr>
            <a:xfrm>
              <a:off x="4813481" y="2886407"/>
              <a:ext cx="3786006" cy="400110"/>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pPr algn="ctr" fontAlgn="auto">
                <a:spcBef>
                  <a:spcPts val="0"/>
                </a:spcBef>
                <a:spcAft>
                  <a:spcPts val="0"/>
                </a:spcAft>
                <a:defRPr/>
              </a:pPr>
              <a:r>
                <a:rPr lang="en-US" sz="2000" dirty="0" smtClean="0">
                  <a:solidFill>
                    <a:srgbClr val="000000"/>
                  </a:solidFill>
                </a:rPr>
                <a:t>Race or Skin Color</a:t>
              </a:r>
              <a:endParaRPr lang="en-US" sz="2000" dirty="0">
                <a:solidFill>
                  <a:srgbClr val="000000"/>
                </a:solidFill>
              </a:endParaRPr>
            </a:p>
          </p:txBody>
        </p:sp>
        <p:sp>
          <p:nvSpPr>
            <p:cNvPr id="5" name="TextBox 4"/>
            <p:cNvSpPr txBox="1"/>
            <p:nvPr/>
          </p:nvSpPr>
          <p:spPr>
            <a:xfrm>
              <a:off x="6639134" y="3533916"/>
              <a:ext cx="1428782" cy="1015663"/>
            </a:xfrm>
            <a:prstGeom prst="rect">
              <a:avLst/>
            </a:prstGeom>
            <a:ln/>
          </p:spPr>
          <p:style>
            <a:lnRef idx="1">
              <a:schemeClr val="accent3"/>
            </a:lnRef>
            <a:fillRef idx="3">
              <a:schemeClr val="accent3"/>
            </a:fillRef>
            <a:effectRef idx="2">
              <a:schemeClr val="accent3"/>
            </a:effectRef>
            <a:fontRef idx="minor">
              <a:schemeClr val="lt1"/>
            </a:fontRef>
          </p:style>
          <p:txBody>
            <a:bodyPr wrap="square">
              <a:spAutoFit/>
            </a:bodyPr>
            <a:lstStyle/>
            <a:p>
              <a:pPr algn="ctr" fontAlgn="auto">
                <a:spcBef>
                  <a:spcPts val="0"/>
                </a:spcBef>
                <a:spcAft>
                  <a:spcPts val="0"/>
                </a:spcAft>
                <a:defRPr/>
              </a:pPr>
              <a:r>
                <a:rPr lang="en-US" sz="2000" dirty="0" smtClean="0">
                  <a:solidFill>
                    <a:srgbClr val="000000"/>
                  </a:solidFill>
                </a:rPr>
                <a:t>Family Beliefs and Customs</a:t>
              </a:r>
              <a:endParaRPr lang="en-US" sz="2000" dirty="0">
                <a:solidFill>
                  <a:srgbClr val="000000"/>
                </a:solidFill>
              </a:endParaRPr>
            </a:p>
          </p:txBody>
        </p:sp>
        <p:sp>
          <p:nvSpPr>
            <p:cNvPr id="6" name="TextBox 5"/>
            <p:cNvSpPr txBox="1"/>
            <p:nvPr/>
          </p:nvSpPr>
          <p:spPr>
            <a:xfrm>
              <a:off x="3850717" y="2886407"/>
              <a:ext cx="864300" cy="400110"/>
            </a:xfrm>
            <a:prstGeom prst="rect">
              <a:avLst/>
            </a:prstGeom>
          </p:spPr>
          <p:style>
            <a:lnRef idx="1">
              <a:schemeClr val="accent1"/>
            </a:lnRef>
            <a:fillRef idx="3">
              <a:schemeClr val="accent1"/>
            </a:fillRef>
            <a:effectRef idx="2">
              <a:schemeClr val="accent1"/>
            </a:effectRef>
            <a:fontRef idx="minor">
              <a:schemeClr val="lt1"/>
            </a:fontRef>
          </p:style>
          <p:txBody>
            <a:bodyPr wrap="square">
              <a:spAutoFit/>
            </a:bodyPr>
            <a:lstStyle/>
            <a:p>
              <a:pPr algn="ctr" fontAlgn="auto">
                <a:spcBef>
                  <a:spcPts val="0"/>
                </a:spcBef>
                <a:spcAft>
                  <a:spcPts val="0"/>
                </a:spcAft>
                <a:defRPr/>
              </a:pPr>
              <a:r>
                <a:rPr lang="en-US" sz="2000" spc="300" dirty="0">
                  <a:solidFill>
                    <a:srgbClr val="000000"/>
                  </a:solidFill>
                </a:rPr>
                <a:t>B</a:t>
              </a:r>
              <a:r>
                <a:rPr lang="en-US" sz="2000" spc="300" dirty="0" smtClean="0">
                  <a:solidFill>
                    <a:srgbClr val="000000"/>
                  </a:solidFill>
                </a:rPr>
                <a:t>oy</a:t>
              </a:r>
              <a:endParaRPr lang="en-US" sz="2000" spc="300" dirty="0">
                <a:solidFill>
                  <a:srgbClr val="000000"/>
                </a:solidFill>
              </a:endParaRPr>
            </a:p>
          </p:txBody>
        </p:sp>
        <p:sp>
          <p:nvSpPr>
            <p:cNvPr id="7" name="Text Box 10"/>
            <p:cNvSpPr txBox="1">
              <a:spLocks noChangeArrowheads="1"/>
            </p:cNvSpPr>
            <p:nvPr/>
          </p:nvSpPr>
          <p:spPr bwMode="auto">
            <a:xfrm>
              <a:off x="4920316" y="3641634"/>
              <a:ext cx="1618150" cy="40011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prstTxWarp prst="textNoShape">
                <a:avLst/>
              </a:prstTxWarp>
              <a:spAutoFit/>
            </a:bodyPr>
            <a:lstStyle/>
            <a:p>
              <a:pPr algn="ctr"/>
              <a:r>
                <a:rPr lang="en-US" sz="2000" dirty="0" smtClean="0">
                  <a:solidFill>
                    <a:srgbClr val="000000"/>
                  </a:solidFill>
                  <a:latin typeface="+mj-lt"/>
                </a:rPr>
                <a:t>Religion</a:t>
              </a:r>
              <a:endParaRPr lang="en-US" sz="2000" dirty="0">
                <a:solidFill>
                  <a:srgbClr val="000000"/>
                </a:solidFill>
                <a:latin typeface="+mj-lt"/>
              </a:endParaRPr>
            </a:p>
          </p:txBody>
        </p:sp>
        <p:sp>
          <p:nvSpPr>
            <p:cNvPr id="9" name="TextBox 8"/>
            <p:cNvSpPr txBox="1"/>
            <p:nvPr/>
          </p:nvSpPr>
          <p:spPr>
            <a:xfrm>
              <a:off x="5438201" y="5489004"/>
              <a:ext cx="2614430" cy="1015663"/>
            </a:xfrm>
            <a:prstGeom prst="rect">
              <a:avLst/>
            </a:prstGeom>
            <a:ln/>
          </p:spPr>
          <p:style>
            <a:lnRef idx="0">
              <a:schemeClr val="accent1"/>
            </a:lnRef>
            <a:fillRef idx="3">
              <a:schemeClr val="accent1"/>
            </a:fillRef>
            <a:effectRef idx="3">
              <a:schemeClr val="accent1"/>
            </a:effectRef>
            <a:fontRef idx="minor">
              <a:schemeClr val="lt1"/>
            </a:fontRef>
          </p:style>
          <p:txBody>
            <a:bodyPr wrap="square">
              <a:prstTxWarp prst="textNoShape">
                <a:avLst/>
              </a:prstTxWarp>
              <a:spAutoFit/>
            </a:bodyPr>
            <a:lstStyle/>
            <a:p>
              <a:pPr algn="ctr">
                <a:defRPr/>
              </a:pPr>
              <a:r>
                <a:rPr lang="en-US" sz="2000" dirty="0" smtClean="0">
                  <a:solidFill>
                    <a:srgbClr val="000000"/>
                  </a:solidFill>
                  <a:ea typeface="ＭＳ Ｐゴシック" charset="-128"/>
                  <a:cs typeface="ＭＳ Ｐゴシック" charset="-128"/>
                </a:rPr>
                <a:t>How Much Money Your Family Has or Doesn’t Have</a:t>
              </a:r>
              <a:endParaRPr lang="en-US" sz="2000" dirty="0">
                <a:solidFill>
                  <a:srgbClr val="000000"/>
                </a:solidFill>
                <a:ea typeface="ＭＳ Ｐゴシック" charset="-128"/>
                <a:cs typeface="ＭＳ Ｐゴシック" charset="-128"/>
              </a:endParaRPr>
            </a:p>
          </p:txBody>
        </p:sp>
        <p:sp>
          <p:nvSpPr>
            <p:cNvPr id="10" name="TextBox 9"/>
            <p:cNvSpPr txBox="1"/>
            <p:nvPr/>
          </p:nvSpPr>
          <p:spPr>
            <a:xfrm>
              <a:off x="4998712" y="4805282"/>
              <a:ext cx="3053715" cy="400110"/>
            </a:xfrm>
            <a:prstGeom prst="rect">
              <a:avLst/>
            </a:prstGeom>
            <a:solidFill>
              <a:srgbClr val="CC3333"/>
            </a:solidFill>
            <a:effectLst>
              <a:glow>
                <a:srgbClr val="EE6034"/>
              </a:glow>
            </a:effectLst>
          </p:spPr>
          <p:style>
            <a:lnRef idx="0">
              <a:schemeClr val="accent5"/>
            </a:lnRef>
            <a:fillRef idx="3">
              <a:schemeClr val="accent5"/>
            </a:fillRef>
            <a:effectRef idx="3">
              <a:schemeClr val="accent5"/>
            </a:effectRef>
            <a:fontRef idx="minor">
              <a:schemeClr val="lt1"/>
            </a:fontRef>
          </p:style>
          <p:txBody>
            <a:bodyPr wrap="square">
              <a:spAutoFit/>
            </a:bodyPr>
            <a:lstStyle/>
            <a:p>
              <a:pPr algn="ctr" fontAlgn="auto">
                <a:spcBef>
                  <a:spcPts val="0"/>
                </a:spcBef>
                <a:spcAft>
                  <a:spcPts val="0"/>
                </a:spcAft>
                <a:defRPr/>
              </a:pPr>
              <a:r>
                <a:rPr lang="en-US" sz="2000" dirty="0" smtClean="0">
                  <a:solidFill>
                    <a:srgbClr val="000000"/>
                  </a:solidFill>
                </a:rPr>
                <a:t>Who You Love</a:t>
              </a:r>
              <a:endParaRPr lang="en-US" sz="2000" dirty="0">
                <a:solidFill>
                  <a:srgbClr val="000000"/>
                </a:solidFill>
              </a:endParaRPr>
            </a:p>
          </p:txBody>
        </p:sp>
        <p:sp>
          <p:nvSpPr>
            <p:cNvPr id="11" name="TextBox 10"/>
            <p:cNvSpPr txBox="1"/>
            <p:nvPr/>
          </p:nvSpPr>
          <p:spPr>
            <a:xfrm rot="5400000">
              <a:off x="7145678" y="4479340"/>
              <a:ext cx="2435993" cy="400110"/>
            </a:xfrm>
            <a:prstGeom prst="rect">
              <a:avLst/>
            </a:prstGeom>
            <a:solidFill>
              <a:srgbClr val="006699"/>
            </a:solidFill>
            <a:ln/>
          </p:spPr>
          <p:style>
            <a:lnRef idx="0">
              <a:schemeClr val="accent1"/>
            </a:lnRef>
            <a:fillRef idx="3">
              <a:schemeClr val="accent1"/>
            </a:fillRef>
            <a:effectRef idx="3">
              <a:schemeClr val="accent1"/>
            </a:effectRef>
            <a:fontRef idx="minor">
              <a:schemeClr val="lt1"/>
            </a:fontRef>
          </p:style>
          <p:txBody>
            <a:bodyPr wrap="square">
              <a:spAutoFit/>
            </a:bodyPr>
            <a:lstStyle/>
            <a:p>
              <a:pPr algn="ctr" fontAlgn="auto">
                <a:spcBef>
                  <a:spcPts val="0"/>
                </a:spcBef>
                <a:spcAft>
                  <a:spcPts val="0"/>
                </a:spcAft>
                <a:defRPr/>
              </a:pPr>
              <a:r>
                <a:rPr lang="en-US" sz="2000" spc="600" dirty="0" smtClean="0">
                  <a:solidFill>
                    <a:srgbClr val="000000"/>
                  </a:solidFill>
                </a:rPr>
                <a:t>Disability</a:t>
              </a:r>
              <a:endParaRPr lang="en-US" sz="2000" spc="600" dirty="0">
                <a:solidFill>
                  <a:srgbClr val="000000"/>
                </a:solidFill>
              </a:endParaRPr>
            </a:p>
          </p:txBody>
        </p:sp>
      </p:grpSp>
      <p:sp>
        <p:nvSpPr>
          <p:cNvPr id="14" name="Content Placeholder 3"/>
          <p:cNvSpPr txBox="1">
            <a:spLocks/>
          </p:cNvSpPr>
          <p:nvPr/>
        </p:nvSpPr>
        <p:spPr>
          <a:xfrm>
            <a:off x="270964" y="1397313"/>
            <a:ext cx="3803815" cy="5161995"/>
          </a:xfrm>
          <a:prstGeom prst="rect">
            <a:avLst/>
          </a:prstGeom>
        </p:spPr>
        <p:txBody>
          <a:bodyPr vert="horz" lIns="91440" tIns="45720" rIns="91440" bIns="45720" rtlCol="0" anchor="t">
            <a:noAutofit/>
          </a:bodyPr>
          <a:lstStyle/>
          <a:p>
            <a:pPr marL="342900" marR="0" lvl="0" indent="-274320" algn="l" defTabSz="914400" rtl="0" eaLnBrk="1" fontAlgn="auto" latinLnBrk="0" hangingPunct="1">
              <a:lnSpc>
                <a:spcPct val="100000"/>
              </a:lnSpc>
              <a:spcBef>
                <a:spcPct val="20000"/>
              </a:spcBef>
              <a:spcAft>
                <a:spcPts val="600"/>
              </a:spcAft>
              <a:buClr>
                <a:schemeClr val="accent1"/>
              </a:buClr>
              <a:buSzPct val="76000"/>
              <a:buFont typeface="Wingdings 2" pitchFamily="18" charset="2"/>
              <a:buChar char=""/>
              <a:tabLst/>
              <a:defRPr/>
            </a:pPr>
            <a:r>
              <a:rPr kumimoji="0" lang="en-US" sz="2700" b="0" i="0" u="none" strike="noStrike" kern="1200" cap="none" spc="0" normalizeH="0" baseline="0" noProof="0" dirty="0" smtClean="0">
                <a:ln>
                  <a:noFill/>
                </a:ln>
                <a:solidFill>
                  <a:srgbClr val="000000"/>
                </a:solidFill>
                <a:effectLst/>
                <a:uLnTx/>
                <a:uFillTx/>
                <a:latin typeface="+mn-lt"/>
                <a:ea typeface="+mn-ea"/>
                <a:cs typeface="+mn-cs"/>
              </a:rPr>
              <a:t>Behaviors or words</a:t>
            </a:r>
          </a:p>
          <a:p>
            <a:pPr marL="342900" marR="0" lvl="0" indent="-274320" algn="l" defTabSz="914400" rtl="0" eaLnBrk="1" fontAlgn="auto" latinLnBrk="0" hangingPunct="1">
              <a:lnSpc>
                <a:spcPct val="100000"/>
              </a:lnSpc>
              <a:spcBef>
                <a:spcPct val="20000"/>
              </a:spcBef>
              <a:spcAft>
                <a:spcPts val="600"/>
              </a:spcAft>
              <a:buClr>
                <a:schemeClr val="accent1"/>
              </a:buClr>
              <a:buSzPct val="76000"/>
              <a:buFont typeface="Wingdings 2" pitchFamily="18" charset="2"/>
              <a:buChar char=""/>
              <a:tabLst/>
              <a:defRPr/>
            </a:pPr>
            <a:r>
              <a:rPr lang="en-US" sz="2700" dirty="0" smtClean="0">
                <a:solidFill>
                  <a:srgbClr val="000000"/>
                </a:solidFill>
              </a:rPr>
              <a:t>That are unwelcome </a:t>
            </a:r>
            <a:br>
              <a:rPr lang="en-US" sz="2700" dirty="0" smtClean="0">
                <a:solidFill>
                  <a:srgbClr val="000000"/>
                </a:solidFill>
              </a:rPr>
            </a:br>
            <a:r>
              <a:rPr lang="en-US" sz="2700" dirty="0" smtClean="0">
                <a:solidFill>
                  <a:srgbClr val="000000"/>
                </a:solidFill>
              </a:rPr>
              <a:t>or unwanted</a:t>
            </a:r>
          </a:p>
          <a:p>
            <a:pPr marL="342900" indent="-274320">
              <a:spcBef>
                <a:spcPct val="20000"/>
              </a:spcBef>
              <a:spcAft>
                <a:spcPts val="600"/>
              </a:spcAft>
              <a:buClr>
                <a:schemeClr val="accent1"/>
              </a:buClr>
              <a:buSzPct val="76000"/>
              <a:buFont typeface="Wingdings 2" pitchFamily="18" charset="2"/>
              <a:buChar char=""/>
            </a:pPr>
            <a:r>
              <a:rPr lang="en-US" sz="2700" dirty="0" smtClean="0">
                <a:solidFill>
                  <a:srgbClr val="000000"/>
                </a:solidFill>
              </a:rPr>
              <a:t>That are intended to hurt </a:t>
            </a:r>
          </a:p>
          <a:p>
            <a:pPr marL="342900" marR="0" lvl="0" indent="-274320" algn="l" defTabSz="914400" rtl="0" eaLnBrk="1" fontAlgn="auto" latinLnBrk="0" hangingPunct="1">
              <a:lnSpc>
                <a:spcPct val="100000"/>
              </a:lnSpc>
              <a:spcBef>
                <a:spcPct val="20000"/>
              </a:spcBef>
              <a:spcAft>
                <a:spcPts val="600"/>
              </a:spcAft>
              <a:buClr>
                <a:schemeClr val="accent1"/>
              </a:buClr>
              <a:buSzPct val="76000"/>
              <a:buFont typeface="Wingdings 2" pitchFamily="18" charset="2"/>
              <a:buChar char=""/>
              <a:tabLst/>
              <a:defRPr/>
            </a:pPr>
            <a:r>
              <a:rPr lang="en-US" sz="2700" dirty="0" smtClean="0">
                <a:solidFill>
                  <a:srgbClr val="000000"/>
                </a:solidFill>
              </a:rPr>
              <a:t>Are mean and threatening</a:t>
            </a:r>
          </a:p>
          <a:p>
            <a:pPr marL="342900" indent="-274320" defTabSz="914400">
              <a:spcBef>
                <a:spcPct val="20000"/>
              </a:spcBef>
              <a:spcAft>
                <a:spcPts val="600"/>
              </a:spcAft>
              <a:buClr>
                <a:schemeClr val="accent1"/>
              </a:buClr>
              <a:buSzPct val="76000"/>
              <a:buFont typeface="Wingdings 2" pitchFamily="18" charset="2"/>
              <a:buChar char=""/>
              <a:defRPr/>
            </a:pPr>
            <a:r>
              <a:rPr lang="en-US" sz="2700" dirty="0" smtClean="0">
                <a:solidFill>
                  <a:srgbClr val="000000"/>
                </a:solidFill>
              </a:rPr>
              <a:t>And are directed at a person or group because of </a:t>
            </a:r>
            <a:r>
              <a:rPr lang="en-US" sz="2100" dirty="0" smtClean="0">
                <a:solidFill>
                  <a:schemeClr val="tx2"/>
                </a:solidFill>
              </a:rPr>
              <a:t/>
            </a:r>
            <a:br>
              <a:rPr lang="en-US" sz="2100" dirty="0" smtClean="0">
                <a:solidFill>
                  <a:schemeClr val="tx2"/>
                </a:solidFill>
              </a:rPr>
            </a:br>
            <a:r>
              <a:rPr lang="en-US" sz="2800" dirty="0" smtClean="0">
                <a:solidFill>
                  <a:srgbClr val="000000"/>
                </a:solidFill>
              </a:rPr>
              <a:t>who they are</a:t>
            </a:r>
          </a:p>
          <a:p>
            <a:pPr marL="342900" marR="0" lvl="0" indent="-274320" algn="l" defTabSz="914400" rtl="0" eaLnBrk="1" fontAlgn="auto" latinLnBrk="0" hangingPunct="1">
              <a:lnSpc>
                <a:spcPct val="100000"/>
              </a:lnSpc>
              <a:spcBef>
                <a:spcPct val="20000"/>
              </a:spcBef>
              <a:spcAft>
                <a:spcPts val="600"/>
              </a:spcAft>
              <a:buClr>
                <a:schemeClr val="accent1"/>
              </a:buClr>
              <a:buSzPct val="76000"/>
              <a:buFont typeface="Wingdings 2" pitchFamily="18" charset="2"/>
              <a:buChar char=""/>
              <a:tabLst/>
              <a:defRPr/>
            </a:pPr>
            <a:endParaRPr lang="en-US" sz="2100" dirty="0" smtClean="0">
              <a:solidFill>
                <a:schemeClr val="tx2"/>
              </a:solidFill>
            </a:endParaRPr>
          </a:p>
        </p:txBody>
      </p:sp>
      <p:sp>
        <p:nvSpPr>
          <p:cNvPr id="13" name="TextBox 12"/>
          <p:cNvSpPr txBox="1"/>
          <p:nvPr/>
        </p:nvSpPr>
        <p:spPr>
          <a:xfrm>
            <a:off x="4375795" y="3340977"/>
            <a:ext cx="530614" cy="1323439"/>
          </a:xfrm>
          <a:prstGeom prst="rect">
            <a:avLst/>
          </a:prstGeom>
          <a:solidFill>
            <a:srgbClr val="92D050"/>
          </a:solidFill>
          <a:effectLst>
            <a:innerShdw blurRad="63500" dist="50800" dir="5400000">
              <a:prstClr val="black">
                <a:alpha val="50000"/>
              </a:prstClr>
            </a:innerShdw>
          </a:effectLst>
        </p:spPr>
        <p:txBody>
          <a:bodyPr wrap="square" rtlCol="0">
            <a:spAutoFit/>
          </a:bodyPr>
          <a:lstStyle/>
          <a:p>
            <a:pPr algn="ctr"/>
            <a:r>
              <a:rPr lang="en-US" sz="2000" dirty="0" smtClean="0"/>
              <a:t>G</a:t>
            </a:r>
          </a:p>
          <a:p>
            <a:pPr algn="ctr"/>
            <a:r>
              <a:rPr lang="en-US" sz="2000" dirty="0"/>
              <a:t>i</a:t>
            </a:r>
            <a:endParaRPr lang="en-US" sz="2000" dirty="0" smtClean="0"/>
          </a:p>
          <a:p>
            <a:pPr algn="ctr"/>
            <a:r>
              <a:rPr lang="en-US" sz="2000" dirty="0"/>
              <a:t>r</a:t>
            </a:r>
            <a:endParaRPr lang="en-US" sz="2000" dirty="0" smtClean="0"/>
          </a:p>
          <a:p>
            <a:pPr algn="ctr"/>
            <a:r>
              <a:rPr lang="en-US" sz="2000" dirty="0"/>
              <a:t>l</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blinds(horizontal)">
                                      <p:cBhvr>
                                        <p:cTn id="3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flip="none" rotWithShape="1">
            <a:gsLst>
              <a:gs pos="0">
                <a:srgbClr val="95B3D7"/>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Autofit/>
          </a:bodyPr>
          <a:lstStyle/>
          <a:p>
            <a:pPr algn="l"/>
            <a:r>
              <a:rPr lang="en-US" sz="5400" b="1" dirty="0" smtClean="0">
                <a:solidFill>
                  <a:srgbClr val="953735"/>
                </a:solidFill>
              </a:rPr>
              <a:t>What will happen if you harass someone?</a:t>
            </a:r>
            <a:endParaRPr lang="en-US" sz="5400" b="1" dirty="0">
              <a:solidFill>
                <a:srgbClr val="953735"/>
              </a:solidFill>
            </a:endParaRPr>
          </a:p>
        </p:txBody>
      </p:sp>
      <p:sp>
        <p:nvSpPr>
          <p:cNvPr id="3" name="Content Placeholder 2"/>
          <p:cNvSpPr>
            <a:spLocks noGrp="1"/>
          </p:cNvSpPr>
          <p:nvPr>
            <p:ph sz="half" idx="1"/>
          </p:nvPr>
        </p:nvSpPr>
        <p:spPr>
          <a:xfrm>
            <a:off x="288889" y="1890881"/>
            <a:ext cx="4038600" cy="4525963"/>
          </a:xfrm>
        </p:spPr>
        <p:txBody>
          <a:bodyPr>
            <a:normAutofit fontScale="92500"/>
          </a:bodyPr>
          <a:lstStyle/>
          <a:p>
            <a:pPr lvl="0">
              <a:buFont typeface="Courier New"/>
              <a:buChar char="o"/>
            </a:pPr>
            <a:r>
              <a:rPr lang="en-US" sz="3200" dirty="0" smtClean="0">
                <a:solidFill>
                  <a:srgbClr val="000000"/>
                </a:solidFill>
              </a:rPr>
              <a:t>You will get an office referral</a:t>
            </a:r>
          </a:p>
          <a:p>
            <a:pPr>
              <a:buFont typeface="Courier New"/>
              <a:buChar char="o"/>
            </a:pPr>
            <a:r>
              <a:rPr lang="en-US" sz="3200" dirty="0" smtClean="0">
                <a:solidFill>
                  <a:srgbClr val="000000"/>
                </a:solidFill>
              </a:rPr>
              <a:t>You will have to talk to the principal</a:t>
            </a:r>
          </a:p>
          <a:p>
            <a:pPr>
              <a:buFont typeface="Courier New"/>
              <a:buChar char="o"/>
            </a:pPr>
            <a:r>
              <a:rPr lang="en-US" sz="3200" dirty="0" smtClean="0">
                <a:solidFill>
                  <a:srgbClr val="000000"/>
                </a:solidFill>
              </a:rPr>
              <a:t>Your parents/guardian will be called and will have to come in for a meeting with the principal.</a:t>
            </a:r>
          </a:p>
          <a:p>
            <a:pPr lvl="0"/>
            <a:endParaRPr lang="en-US" sz="3200" dirty="0" smtClean="0">
              <a:solidFill>
                <a:schemeClr val="tx2"/>
              </a:solidFill>
            </a:endParaRPr>
          </a:p>
          <a:p>
            <a:endParaRPr lang="en-US" sz="2900" dirty="0" smtClean="0"/>
          </a:p>
          <a:p>
            <a:pPr>
              <a:buFont typeface="Courier New"/>
              <a:buChar char="o"/>
            </a:pPr>
            <a:endParaRPr lang="en-US" dirty="0"/>
          </a:p>
        </p:txBody>
      </p:sp>
      <p:pic>
        <p:nvPicPr>
          <p:cNvPr id="5" name="Content Placeholder 4" descr="12501676697Bb2ZO.jpg"/>
          <p:cNvPicPr>
            <a:picLocks noGrp="1" noChangeAspect="1"/>
          </p:cNvPicPr>
          <p:nvPr>
            <p:ph sz="half" idx="2"/>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Lst>
          </a:blip>
          <a:srcRect l="-1099" r="-2315" b="6335"/>
          <a:stretch/>
        </p:blipFill>
        <p:spPr>
          <a:xfrm>
            <a:off x="5146206" y="2128040"/>
            <a:ext cx="3078754" cy="4239209"/>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7641"/>
            <a:ext cx="9144000" cy="6858000"/>
          </a:xfrm>
          <a:prstGeom prst="rect">
            <a:avLst/>
          </a:prstGeom>
          <a:gradFill flip="none" rotWithShape="1">
            <a:gsLst>
              <a:gs pos="0">
                <a:schemeClr val="accent1">
                  <a:lumMod val="60000"/>
                  <a:lumOff val="40000"/>
                </a:schemeClr>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txBox="1">
            <a:spLocks/>
          </p:cNvSpPr>
          <p:nvPr/>
        </p:nvSpPr>
        <p:spPr bwMode="auto">
          <a:xfrm>
            <a:off x="500838" y="219517"/>
            <a:ext cx="7556500" cy="11160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6000" b="1" dirty="0" smtClean="0">
                <a:solidFill>
                  <a:srgbClr val="9F2936"/>
                </a:solidFill>
                <a:latin typeface="+mj-lt"/>
                <a:ea typeface="ＭＳ Ｐゴシック" charset="-128"/>
                <a:cs typeface="ＭＳ Ｐゴシック" charset="-128"/>
              </a:rPr>
              <a:t>What Should You Do?</a:t>
            </a:r>
            <a:endParaRPr kumimoji="0" lang="en-US" sz="6000" b="1" i="0" u="none" strike="noStrike" kern="1200" cap="none" spc="0" normalizeH="0" baseline="0" noProof="0" dirty="0" smtClean="0">
              <a:ln>
                <a:noFill/>
              </a:ln>
              <a:solidFill>
                <a:srgbClr val="9F2936"/>
              </a:solidFill>
              <a:effectLst/>
              <a:uLnTx/>
              <a:uFillTx/>
              <a:latin typeface="+mj-lt"/>
              <a:ea typeface="ＭＳ Ｐゴシック" charset="-128"/>
              <a:cs typeface="ＭＳ Ｐゴシック" charset="-128"/>
            </a:endParaRPr>
          </a:p>
        </p:txBody>
      </p:sp>
      <p:sp>
        <p:nvSpPr>
          <p:cNvPr id="14" name="Content Placeholder 3"/>
          <p:cNvSpPr txBox="1">
            <a:spLocks/>
          </p:cNvSpPr>
          <p:nvPr/>
        </p:nvSpPr>
        <p:spPr>
          <a:xfrm>
            <a:off x="226263" y="1823923"/>
            <a:ext cx="3840354" cy="5111553"/>
          </a:xfrm>
          <a:prstGeom prst="rect">
            <a:avLst/>
          </a:prstGeom>
        </p:spPr>
        <p:txBody>
          <a:bodyPr vert="horz" lIns="91440" tIns="45720" rIns="91440" bIns="45720" rtlCol="0">
            <a:noAutofit/>
          </a:bodyPr>
          <a:lstStyle/>
          <a:p>
            <a:pPr marL="342900" marR="0" lvl="0" indent="-274320" algn="l" defTabSz="914400" rtl="0" eaLnBrk="1" fontAlgn="auto" latinLnBrk="0" hangingPunct="1">
              <a:lnSpc>
                <a:spcPct val="100000"/>
              </a:lnSpc>
              <a:spcBef>
                <a:spcPct val="20000"/>
              </a:spcBef>
              <a:spcAft>
                <a:spcPts val="1200"/>
              </a:spcAft>
              <a:buClr>
                <a:schemeClr val="accent1"/>
              </a:buClr>
              <a:buSzPct val="76000"/>
              <a:buFont typeface="Wingdings 2" pitchFamily="18" charset="2"/>
              <a:buChar char=""/>
              <a:tabLst/>
              <a:defRPr/>
            </a:pPr>
            <a:r>
              <a:rPr lang="en-US" sz="2800" dirty="0" smtClean="0">
                <a:solidFill>
                  <a:srgbClr val="000000"/>
                </a:solidFill>
              </a:rPr>
              <a:t>If you experience or see unsafe or unwelcome behavior it is your responsibility to talk to an adult about it.</a:t>
            </a:r>
          </a:p>
          <a:p>
            <a:pPr marL="342900" marR="0" lvl="0" indent="-274320" algn="l" defTabSz="914400" rtl="0" eaLnBrk="1" fontAlgn="auto" latinLnBrk="0" hangingPunct="1">
              <a:lnSpc>
                <a:spcPct val="100000"/>
              </a:lnSpc>
              <a:spcBef>
                <a:spcPct val="20000"/>
              </a:spcBef>
              <a:spcAft>
                <a:spcPts val="1200"/>
              </a:spcAft>
              <a:buClr>
                <a:schemeClr val="accent1"/>
              </a:buClr>
              <a:buSzPct val="76000"/>
              <a:buFont typeface="Wingdings 2" pitchFamily="18" charset="2"/>
              <a:buChar char=""/>
              <a:tabLst/>
              <a:defRPr/>
            </a:pPr>
            <a:r>
              <a:rPr lang="en-US" sz="2800" dirty="0" smtClean="0">
                <a:solidFill>
                  <a:srgbClr val="000000"/>
                </a:solidFill>
              </a:rPr>
              <a:t>Use STOP, WALK &amp; TALK</a:t>
            </a:r>
          </a:p>
        </p:txBody>
      </p:sp>
      <p:sp>
        <p:nvSpPr>
          <p:cNvPr id="25" name="Left-Right Arrow 24"/>
          <p:cNvSpPr/>
          <p:nvPr/>
        </p:nvSpPr>
        <p:spPr>
          <a:xfrm>
            <a:off x="4344452" y="2104255"/>
            <a:ext cx="4514038" cy="685800"/>
          </a:xfrm>
          <a:prstGeom prst="leftRightArrow">
            <a:avLst/>
          </a:prstGeom>
          <a:solidFill>
            <a:srgbClr val="FF6600"/>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Screen Shot 2014-09-04 at 4.52.46 PM.png"/>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4380003" y="2974151"/>
            <a:ext cx="4591862" cy="220131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linds(horizontal)">
                                      <p:cBhvr>
                                        <p:cTn id="19" dur="500"/>
                                        <p:tgtEl>
                                          <p:spTgt spid="3"/>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blinds(horizontal)">
                                      <p:cBhvr>
                                        <p:cTn id="2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7641"/>
            <a:ext cx="9144000" cy="6858000"/>
          </a:xfrm>
          <a:prstGeom prst="rect">
            <a:avLst/>
          </a:prstGeom>
          <a:gradFill flip="none" rotWithShape="1">
            <a:gsLst>
              <a:gs pos="0">
                <a:srgbClr val="B9CDE5"/>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txBox="1">
            <a:spLocks/>
          </p:cNvSpPr>
          <p:nvPr/>
        </p:nvSpPr>
        <p:spPr bwMode="auto">
          <a:xfrm>
            <a:off x="142774" y="337378"/>
            <a:ext cx="4789007" cy="11160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5300" b="1" dirty="0" smtClean="0">
                <a:solidFill>
                  <a:srgbClr val="9F2936"/>
                </a:solidFill>
                <a:latin typeface="+mj-lt"/>
                <a:ea typeface="ＭＳ Ｐゴシック" charset="-128"/>
                <a:cs typeface="ＭＳ Ｐゴシック" charset="-128"/>
              </a:rPr>
              <a:t>Please</a:t>
            </a:r>
            <a:r>
              <a:rPr lang="en-US" sz="5300" b="1" noProof="0" dirty="0" smtClean="0">
                <a:solidFill>
                  <a:srgbClr val="9F2936"/>
                </a:solidFill>
                <a:latin typeface="+mj-lt"/>
                <a:ea typeface="ＭＳ Ｐゴシック" charset="-128"/>
                <a:cs typeface="ＭＳ Ｐゴシック" charset="-128"/>
              </a:rPr>
              <a:t> Report </a:t>
            </a:r>
          </a:p>
          <a:p>
            <a:pPr marL="0" marR="0" lvl="0" indent="0" algn="l" defTabSz="914400" rtl="0" eaLnBrk="1" fontAlgn="base" latinLnBrk="0" hangingPunct="1">
              <a:lnSpc>
                <a:spcPct val="100000"/>
              </a:lnSpc>
              <a:spcBef>
                <a:spcPct val="0"/>
              </a:spcBef>
              <a:spcAft>
                <a:spcPct val="0"/>
              </a:spcAft>
              <a:buClrTx/>
              <a:buSzTx/>
              <a:buFontTx/>
              <a:buNone/>
              <a:tabLst/>
              <a:defRPr/>
            </a:pPr>
            <a:r>
              <a:rPr lang="en-US" sz="5300" b="1" noProof="0" dirty="0" smtClean="0">
                <a:solidFill>
                  <a:srgbClr val="9F2936"/>
                </a:solidFill>
                <a:latin typeface="+mj-lt"/>
                <a:ea typeface="ＭＳ Ｐゴシック" charset="-128"/>
                <a:cs typeface="ＭＳ Ｐゴシック" charset="-128"/>
              </a:rPr>
              <a:t>Harassment</a:t>
            </a:r>
            <a:endParaRPr kumimoji="0" lang="en-US" sz="5300" b="1" i="0" u="none" strike="noStrike" kern="1200" cap="none" spc="0" normalizeH="0" baseline="0" noProof="0" dirty="0" smtClean="0">
              <a:ln>
                <a:noFill/>
              </a:ln>
              <a:solidFill>
                <a:srgbClr val="9F2936"/>
              </a:solidFill>
              <a:effectLst/>
              <a:uLnTx/>
              <a:uFillTx/>
              <a:latin typeface="+mj-lt"/>
              <a:ea typeface="ＭＳ Ｐゴシック" charset="-128"/>
              <a:cs typeface="ＭＳ Ｐゴシック" charset="-128"/>
            </a:endParaRPr>
          </a:p>
        </p:txBody>
      </p:sp>
      <p:sp>
        <p:nvSpPr>
          <p:cNvPr id="14" name="Content Placeholder 3"/>
          <p:cNvSpPr txBox="1">
            <a:spLocks/>
          </p:cNvSpPr>
          <p:nvPr/>
        </p:nvSpPr>
        <p:spPr>
          <a:xfrm>
            <a:off x="226716" y="2325859"/>
            <a:ext cx="8665469" cy="4231943"/>
          </a:xfrm>
          <a:prstGeom prst="rect">
            <a:avLst/>
          </a:prstGeom>
        </p:spPr>
        <p:txBody>
          <a:bodyPr vert="horz" lIns="91440" tIns="45720" rIns="91440" bIns="45720" rtlCol="0">
            <a:noAutofit/>
          </a:bodyPr>
          <a:lstStyle/>
          <a:p>
            <a:pPr marL="342900" marR="0" lvl="0" indent="-274320" algn="l" defTabSz="914400" rtl="0" eaLnBrk="1" fontAlgn="auto" latinLnBrk="0" hangingPunct="1">
              <a:lnSpc>
                <a:spcPct val="100000"/>
              </a:lnSpc>
              <a:spcBef>
                <a:spcPct val="20000"/>
              </a:spcBef>
              <a:spcAft>
                <a:spcPts val="1200"/>
              </a:spcAft>
              <a:buClr>
                <a:schemeClr val="accent1"/>
              </a:buClr>
              <a:buSzPct val="76000"/>
              <a:buFont typeface="Wingdings 2" pitchFamily="18" charset="2"/>
              <a:buChar char=""/>
              <a:tabLst/>
              <a:defRPr/>
            </a:pPr>
            <a:endParaRPr lang="en-US" sz="2200" dirty="0" smtClean="0"/>
          </a:p>
          <a:p>
            <a:pPr marL="342900" marR="0" lvl="0" indent="-274320" algn="l" defTabSz="914400" rtl="0" eaLnBrk="1" fontAlgn="auto" latinLnBrk="0" hangingPunct="1">
              <a:lnSpc>
                <a:spcPct val="100000"/>
              </a:lnSpc>
              <a:spcBef>
                <a:spcPct val="20000"/>
              </a:spcBef>
              <a:spcAft>
                <a:spcPts val="1200"/>
              </a:spcAft>
              <a:buClr>
                <a:schemeClr val="accent1"/>
              </a:buClr>
              <a:buSzPct val="76000"/>
              <a:buFont typeface="Wingdings 2" pitchFamily="18" charset="2"/>
              <a:buChar char=""/>
              <a:tabLst/>
              <a:defRPr/>
            </a:pPr>
            <a:r>
              <a:rPr lang="en-US" sz="2600" dirty="0" smtClean="0"/>
              <a:t>You will be doing the right thing</a:t>
            </a:r>
          </a:p>
          <a:p>
            <a:pPr marL="342900" indent="-274320" defTabSz="914400">
              <a:spcBef>
                <a:spcPct val="20000"/>
              </a:spcBef>
              <a:spcAft>
                <a:spcPts val="1200"/>
              </a:spcAft>
              <a:buClr>
                <a:schemeClr val="accent1"/>
              </a:buClr>
              <a:buSzPct val="76000"/>
              <a:buFont typeface="Wingdings 2" pitchFamily="18" charset="2"/>
              <a:buChar char=""/>
              <a:defRPr/>
            </a:pPr>
            <a:r>
              <a:rPr lang="en-US" sz="2600" dirty="0"/>
              <a:t>You will be thanked for </a:t>
            </a:r>
            <a:r>
              <a:rPr lang="en-US" sz="2600" dirty="0" smtClean="0"/>
              <a:t>talking about it</a:t>
            </a:r>
          </a:p>
          <a:p>
            <a:pPr marL="342900" indent="-274320">
              <a:spcBef>
                <a:spcPct val="20000"/>
              </a:spcBef>
              <a:spcAft>
                <a:spcPts val="1200"/>
              </a:spcAft>
              <a:buClr>
                <a:schemeClr val="accent1"/>
              </a:buClr>
              <a:buSzPct val="76000"/>
              <a:buFont typeface="Wingdings 2" pitchFamily="18" charset="2"/>
              <a:buChar char=""/>
            </a:pPr>
            <a:r>
              <a:rPr lang="en-US" sz="2600" dirty="0" smtClean="0"/>
              <a:t>Your Principal will investigate every report</a:t>
            </a:r>
          </a:p>
          <a:p>
            <a:pPr marL="342900" marR="0" lvl="0" indent="-274320" algn="l" defTabSz="914400" rtl="0" eaLnBrk="1" fontAlgn="auto" latinLnBrk="0" hangingPunct="1">
              <a:lnSpc>
                <a:spcPct val="100000"/>
              </a:lnSpc>
              <a:spcBef>
                <a:spcPct val="20000"/>
              </a:spcBef>
              <a:spcAft>
                <a:spcPts val="1200"/>
              </a:spcAft>
              <a:buClr>
                <a:schemeClr val="accent1"/>
              </a:buClr>
              <a:buSzPct val="76000"/>
              <a:buFont typeface="Wingdings 2" pitchFamily="18" charset="2"/>
              <a:buChar char=""/>
              <a:tabLst/>
              <a:defRPr/>
            </a:pPr>
            <a:r>
              <a:rPr lang="en-US" sz="2600" dirty="0" smtClean="0"/>
              <a:t>You don’t have to be afraid that it will get worse</a:t>
            </a:r>
          </a:p>
          <a:p>
            <a:pPr marL="342900" marR="0" lvl="0" indent="-274320" algn="l" defTabSz="914400" rtl="0" eaLnBrk="1" fontAlgn="auto" latinLnBrk="0" hangingPunct="1">
              <a:lnSpc>
                <a:spcPct val="100000"/>
              </a:lnSpc>
              <a:spcBef>
                <a:spcPct val="20000"/>
              </a:spcBef>
              <a:spcAft>
                <a:spcPts val="1200"/>
              </a:spcAft>
              <a:buClr>
                <a:schemeClr val="accent1"/>
              </a:buClr>
              <a:buSzPct val="76000"/>
              <a:buFont typeface="Wingdings 2" pitchFamily="18" charset="2"/>
              <a:buChar char=""/>
              <a:tabLst/>
              <a:defRPr/>
            </a:pPr>
            <a:r>
              <a:rPr lang="en-US" sz="2600" dirty="0" smtClean="0"/>
              <a:t>Adults at school will help to stop the harassment</a:t>
            </a:r>
          </a:p>
        </p:txBody>
      </p:sp>
      <p:pic>
        <p:nvPicPr>
          <p:cNvPr id="5" name="Picture 4" descr="Screen Shot 2014-09-04 at 6.55.57 PM.png"/>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4555635" y="221913"/>
            <a:ext cx="4386032" cy="25361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flip="none" rotWithShape="1">
            <a:gsLst>
              <a:gs pos="0">
                <a:schemeClr val="tx2">
                  <a:lumMod val="40000"/>
                  <a:lumOff val="60000"/>
                </a:schemeClr>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6"/>
          <p:cNvSpPr>
            <a:spLocks noGrp="1"/>
          </p:cNvSpPr>
          <p:nvPr>
            <p:ph type="title" idx="4294967295"/>
          </p:nvPr>
        </p:nvSpPr>
        <p:spPr>
          <a:xfrm>
            <a:off x="5043488" y="215900"/>
            <a:ext cx="4100512" cy="1143000"/>
          </a:xfrm>
        </p:spPr>
        <p:txBody>
          <a:bodyPr>
            <a:normAutofit fontScale="90000"/>
          </a:bodyPr>
          <a:lstStyle/>
          <a:p>
            <a:r>
              <a:rPr lang="en-US" sz="4800" b="1" dirty="0" smtClean="0">
                <a:solidFill>
                  <a:srgbClr val="9F2936"/>
                </a:solidFill>
              </a:rPr>
              <a:t>Our School’s Expectations</a:t>
            </a:r>
            <a:endParaRPr lang="en-US" sz="4800" b="1" dirty="0">
              <a:solidFill>
                <a:srgbClr val="9F2936"/>
              </a:solidFill>
            </a:endParaRPr>
          </a:p>
        </p:txBody>
      </p:sp>
      <p:sp>
        <p:nvSpPr>
          <p:cNvPr id="8" name="Content Placeholder 7"/>
          <p:cNvSpPr>
            <a:spLocks noGrp="1"/>
          </p:cNvSpPr>
          <p:nvPr>
            <p:ph sz="quarter" idx="4294967295"/>
          </p:nvPr>
        </p:nvSpPr>
        <p:spPr>
          <a:xfrm>
            <a:off x="73998" y="131688"/>
            <a:ext cx="4381500" cy="3444875"/>
          </a:xfrm>
          <a:prstGeom prst="rect">
            <a:avLst/>
          </a:prstGeom>
        </p:spPr>
        <p:txBody>
          <a:bodyPr>
            <a:normAutofit fontScale="85000" lnSpcReduction="10000"/>
          </a:bodyPr>
          <a:lstStyle/>
          <a:p>
            <a:pPr>
              <a:lnSpc>
                <a:spcPct val="90000"/>
              </a:lnSpc>
            </a:pPr>
            <a:r>
              <a:rPr lang="en-US" sz="3600" dirty="0" smtClean="0">
                <a:solidFill>
                  <a:srgbClr val="000000"/>
                </a:solidFill>
              </a:rPr>
              <a:t>Behave in a safe and caring way</a:t>
            </a:r>
          </a:p>
          <a:p>
            <a:pPr>
              <a:lnSpc>
                <a:spcPct val="80000"/>
              </a:lnSpc>
            </a:pPr>
            <a:endParaRPr lang="en-US" sz="3600" dirty="0" smtClean="0">
              <a:solidFill>
                <a:srgbClr val="000000"/>
              </a:solidFill>
            </a:endParaRPr>
          </a:p>
          <a:p>
            <a:pPr>
              <a:lnSpc>
                <a:spcPct val="90000"/>
              </a:lnSpc>
            </a:pPr>
            <a:r>
              <a:rPr lang="en-US" sz="3600" dirty="0" smtClean="0">
                <a:solidFill>
                  <a:srgbClr val="000000"/>
                </a:solidFill>
              </a:rPr>
              <a:t>Talk to adults about unsafe or uncaring behavior at your school.</a:t>
            </a:r>
          </a:p>
          <a:p>
            <a:pPr>
              <a:lnSpc>
                <a:spcPct val="80000"/>
              </a:lnSpc>
            </a:pPr>
            <a:endParaRPr lang="en-US" sz="3600" dirty="0" smtClean="0">
              <a:solidFill>
                <a:srgbClr val="000000"/>
              </a:solidFill>
            </a:endParaRPr>
          </a:p>
          <a:p>
            <a:pPr>
              <a:lnSpc>
                <a:spcPct val="80000"/>
              </a:lnSpc>
            </a:pPr>
            <a:r>
              <a:rPr lang="en-US" sz="3600" dirty="0" smtClean="0">
                <a:solidFill>
                  <a:srgbClr val="000000"/>
                </a:solidFill>
              </a:rPr>
              <a:t>Use STOP  WALK  TALK</a:t>
            </a:r>
          </a:p>
          <a:p>
            <a:endParaRPr lang="en-US" sz="2900" dirty="0" smtClean="0"/>
          </a:p>
          <a:p>
            <a:pPr>
              <a:buNone/>
            </a:pPr>
            <a:endParaRPr lang="en-US" sz="2900" dirty="0" smtClean="0"/>
          </a:p>
          <a:p>
            <a:endParaRPr lang="en-US" dirty="0" smtClean="0"/>
          </a:p>
        </p:txBody>
      </p:sp>
      <p:sp>
        <p:nvSpPr>
          <p:cNvPr id="2" name="Rounded Rectangle 1"/>
          <p:cNvSpPr/>
          <p:nvPr/>
        </p:nvSpPr>
        <p:spPr>
          <a:xfrm>
            <a:off x="5043459" y="1567072"/>
            <a:ext cx="3919104" cy="5064115"/>
          </a:xfrm>
          <a:prstGeom prst="roundRect">
            <a:avLst/>
          </a:prstGeom>
          <a:solidFill>
            <a:schemeClr val="bg1">
              <a:lumMod val="95000"/>
            </a:schemeClr>
          </a:solidFill>
          <a:ln w="3810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Screen Shot 2014-09-04 at 6.37.31 PM.png"/>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247410" y="3668286"/>
            <a:ext cx="4321494" cy="338765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linds(horizontal)">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somali-kids.jpg"/>
          <p:cNvPicPr>
            <a:picLocks noChangeAspect="1"/>
          </p:cNvPicPr>
          <p:nvPr/>
        </p:nvPicPr>
        <p:blipFill>
          <a:blip r:embed="rId3"/>
          <a:stretch>
            <a:fillRect/>
          </a:stretch>
        </p:blipFill>
        <p:spPr>
          <a:xfrm>
            <a:off x="2349500" y="5201829"/>
            <a:ext cx="4445000" cy="1854200"/>
          </a:xfrm>
          <a:prstGeom prst="rect">
            <a:avLst/>
          </a:prstGeom>
        </p:spPr>
      </p:pic>
      <p:pic>
        <p:nvPicPr>
          <p:cNvPr id="14" name="Picture 13" descr="teacher-bullied-child-autism.jpg"/>
          <p:cNvPicPr>
            <a:picLocks noChangeAspect="1"/>
          </p:cNvPicPr>
          <p:nvPr/>
        </p:nvPicPr>
        <p:blipFill>
          <a:blip r:embed="rId4"/>
          <a:stretch>
            <a:fillRect/>
          </a:stretch>
        </p:blipFill>
        <p:spPr>
          <a:xfrm>
            <a:off x="2821520" y="0"/>
            <a:ext cx="3084498" cy="2056332"/>
          </a:xfrm>
          <a:prstGeom prst="rect">
            <a:avLst/>
          </a:prstGeom>
        </p:spPr>
      </p:pic>
      <p:pic>
        <p:nvPicPr>
          <p:cNvPr id="13" name="Picture 12" descr="kid-in-wheelchair.jpg"/>
          <p:cNvPicPr>
            <a:picLocks noChangeAspect="1"/>
          </p:cNvPicPr>
          <p:nvPr/>
        </p:nvPicPr>
        <p:blipFill>
          <a:blip r:embed="rId5"/>
          <a:stretch>
            <a:fillRect/>
          </a:stretch>
        </p:blipFill>
        <p:spPr>
          <a:xfrm>
            <a:off x="0" y="1825571"/>
            <a:ext cx="3035300" cy="4495800"/>
          </a:xfrm>
          <a:prstGeom prst="rect">
            <a:avLst/>
          </a:prstGeom>
        </p:spPr>
      </p:pic>
      <p:pic>
        <p:nvPicPr>
          <p:cNvPr id="12" name="Picture 11" descr="Kids-Little-Fat.jpg"/>
          <p:cNvPicPr>
            <a:picLocks noChangeAspect="1"/>
          </p:cNvPicPr>
          <p:nvPr/>
        </p:nvPicPr>
        <p:blipFill>
          <a:blip r:embed="rId6"/>
          <a:stretch>
            <a:fillRect/>
          </a:stretch>
        </p:blipFill>
        <p:spPr>
          <a:xfrm>
            <a:off x="0" y="4495536"/>
            <a:ext cx="3218026" cy="2438925"/>
          </a:xfrm>
          <a:prstGeom prst="rect">
            <a:avLst/>
          </a:prstGeom>
        </p:spPr>
      </p:pic>
      <p:pic>
        <p:nvPicPr>
          <p:cNvPr id="11" name="Picture 10" descr="bb_middle-School_students.jpg"/>
          <p:cNvPicPr>
            <a:picLocks noChangeAspect="1"/>
          </p:cNvPicPr>
          <p:nvPr/>
        </p:nvPicPr>
        <p:blipFill>
          <a:blip r:embed="rId7"/>
          <a:stretch>
            <a:fillRect/>
          </a:stretch>
        </p:blipFill>
        <p:spPr>
          <a:xfrm>
            <a:off x="0" y="-474283"/>
            <a:ext cx="3412147" cy="2299854"/>
          </a:xfrm>
          <a:prstGeom prst="rect">
            <a:avLst/>
          </a:prstGeom>
        </p:spPr>
      </p:pic>
      <p:pic>
        <p:nvPicPr>
          <p:cNvPr id="10" name="Picture 9" descr="middle-school.jpg"/>
          <p:cNvPicPr>
            <a:picLocks noChangeAspect="1"/>
          </p:cNvPicPr>
          <p:nvPr/>
        </p:nvPicPr>
        <p:blipFill>
          <a:blip r:embed="rId8"/>
          <a:stretch>
            <a:fillRect/>
          </a:stretch>
        </p:blipFill>
        <p:spPr>
          <a:xfrm>
            <a:off x="6257931" y="2543327"/>
            <a:ext cx="2886069" cy="4314673"/>
          </a:xfrm>
          <a:prstGeom prst="rect">
            <a:avLst/>
          </a:prstGeom>
        </p:spPr>
      </p:pic>
      <p:pic>
        <p:nvPicPr>
          <p:cNvPr id="8" name="Content Placeholder 7" descr="GreenBay_somali students.jpg"/>
          <p:cNvPicPr>
            <a:picLocks noGrp="1" noChangeAspect="1"/>
          </p:cNvPicPr>
          <p:nvPr>
            <p:ph sz="half" idx="2"/>
          </p:nvPr>
        </p:nvPicPr>
        <p:blipFill>
          <a:blip r:embed="rId9"/>
          <a:srcRect t="-32494" b="-32494"/>
          <a:stretch>
            <a:fillRect/>
          </a:stretch>
        </p:blipFill>
        <p:spPr>
          <a:xfrm>
            <a:off x="5105400" y="-869385"/>
            <a:ext cx="4038600" cy="4525963"/>
          </a:xfrm>
        </p:spPr>
      </p:pic>
      <p:sp>
        <p:nvSpPr>
          <p:cNvPr id="3" name="Content Placeholder 2"/>
          <p:cNvSpPr>
            <a:spLocks noGrp="1"/>
          </p:cNvSpPr>
          <p:nvPr>
            <p:ph sz="half" idx="1"/>
          </p:nvPr>
        </p:nvSpPr>
        <p:spPr>
          <a:xfrm>
            <a:off x="2593078" y="1825570"/>
            <a:ext cx="3740716" cy="3376259"/>
          </a:xfrm>
          <a:solidFill>
            <a:srgbClr val="FF6600"/>
          </a:solidFill>
          <a:ln w="38100" cap="flat" cmpd="sng" algn="ctr">
            <a:solidFill>
              <a:schemeClr val="tx1"/>
            </a:solidFill>
            <a:prstDash val="solid"/>
            <a:round/>
            <a:headEnd type="none" w="med" len="med"/>
            <a:tailEnd type="none" w="med" len="med"/>
          </a:ln>
        </p:spPr>
        <p:txBody>
          <a:bodyPr anchor="ctr">
            <a:noAutofit/>
          </a:bodyPr>
          <a:lstStyle/>
          <a:p>
            <a:pPr algn="ctr">
              <a:buNone/>
            </a:pPr>
            <a:r>
              <a:rPr lang="en-US" sz="4300" b="1" dirty="0" smtClean="0">
                <a:solidFill>
                  <a:schemeClr val="bg1"/>
                </a:solidFill>
              </a:rPr>
              <a:t>Everyone has the right to feel safe and welcome at school!</a:t>
            </a:r>
            <a:endParaRPr lang="en-US" sz="4300" b="1" dirty="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349</TotalTime>
  <Words>682</Words>
  <Application>Microsoft Office PowerPoint</Application>
  <PresentationFormat>On-screen Show (4:3)</PresentationFormat>
  <Paragraphs>84</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A Safe and Caring School</vt:lpstr>
      <vt:lpstr>PowerPoint Presentation</vt:lpstr>
      <vt:lpstr>Say only nice things about…</vt:lpstr>
      <vt:lpstr>Harassment</vt:lpstr>
      <vt:lpstr>PowerPoint Presentation</vt:lpstr>
      <vt:lpstr>What will happen if you harass someone?</vt:lpstr>
      <vt:lpstr>PowerPoint Presentation</vt:lpstr>
      <vt:lpstr>PowerPoint Presentation</vt:lpstr>
      <vt:lpstr>Our School’s Expectations</vt:lpstr>
      <vt:lpstr>PowerPoint Presentation</vt:lpstr>
    </vt:vector>
  </TitlesOfParts>
  <Company>ISD 742</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Safe and Welcome</dc:title>
  <dc:creator>teacher</dc:creator>
  <cp:lastModifiedBy>desktopuser</cp:lastModifiedBy>
  <cp:revision>90</cp:revision>
  <dcterms:created xsi:type="dcterms:W3CDTF">2012-09-10T21:22:47Z</dcterms:created>
  <dcterms:modified xsi:type="dcterms:W3CDTF">2016-10-31T16:21:19Z</dcterms:modified>
</cp:coreProperties>
</file>